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7" r:id="rId11"/>
    <p:sldId id="265" r:id="rId12"/>
    <p:sldId id="266" r:id="rId13"/>
    <p:sldId id="267" r:id="rId14"/>
    <p:sldId id="268" r:id="rId15"/>
    <p:sldId id="269" r:id="rId16"/>
    <p:sldId id="295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6" r:id="rId4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1320-124B-4DED-BCAE-ACC28B310676}" type="datetimeFigureOut">
              <a:rPr lang="pl-PL" smtClean="0"/>
              <a:t>16.04.2024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a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A42F8A-4541-4254-AC45-A367068528A7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1320-124B-4DED-BCAE-ACC28B310676}" type="datetimeFigureOut">
              <a:rPr lang="pl-PL" smtClean="0"/>
              <a:t>16.04.2024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2F8A-4541-4254-AC45-A367068528A7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Prostokąt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Łącznik prosty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FA42F8A-4541-4254-AC45-A367068528A7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1320-124B-4DED-BCAE-ACC28B310676}" type="datetimeFigureOut">
              <a:rPr lang="pl-PL" smtClean="0"/>
              <a:t>16.04.2024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1320-124B-4DED-BCAE-ACC28B310676}" type="datetimeFigureOut">
              <a:rPr lang="pl-PL" smtClean="0"/>
              <a:t>16.04.2024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FA42F8A-4541-4254-AC45-A367068528A7}" type="slidenum">
              <a:rPr lang="pl-PL" smtClean="0"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Prostokąt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1320-124B-4DED-BCAE-ACC28B310676}" type="datetimeFigureOut">
              <a:rPr lang="pl-PL" smtClean="0"/>
              <a:t>16.04.2024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A42F8A-4541-4254-AC45-A367068528A7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CAF1320-124B-4DED-BCAE-ACC28B310676}" type="datetimeFigureOut">
              <a:rPr lang="pl-PL" smtClean="0"/>
              <a:t>16.04.2024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2F8A-4541-4254-AC45-A367068528A7}" type="slidenum">
              <a:rPr lang="pl-PL" smtClean="0"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Symbol zastępczy zawartości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Łącznik prosty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Prostokąt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Prostokąt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Prostokąt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1320-124B-4DED-BCAE-ACC28B310676}" type="datetimeFigureOut">
              <a:rPr lang="pl-PL" smtClean="0"/>
              <a:t>16.04.2024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15" name="Łącznik prosty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Symbol zastępczy zawartości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6" name="Symbol zastępczy zawartości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5" name="Elipsa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a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FA42F8A-4541-4254-AC45-A367068528A7}" type="slidenum">
              <a:rPr lang="pl-PL" smtClean="0"/>
              <a:t>‹#›</a:t>
            </a:fld>
            <a:endParaRPr lang="pl-PL"/>
          </a:p>
        </p:txBody>
      </p:sp>
      <p:sp>
        <p:nvSpPr>
          <p:cNvPr id="23" name="Tytuł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1320-124B-4DED-BCAE-ACC28B310676}" type="datetimeFigureOut">
              <a:rPr lang="pl-PL" smtClean="0"/>
              <a:t>16.04.2024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FA42F8A-4541-4254-AC45-A367068528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rostokąt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Prostokąt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1320-124B-4DED-BCAE-ACC28B310676}" type="datetimeFigureOut">
              <a:rPr lang="pl-PL" smtClean="0"/>
              <a:t>16.04.2024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A42F8A-4541-4254-AC45-A367068528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Prostokąt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Symbol zastępczy zawartości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A42F8A-4541-4254-AC45-A367068528A7}" type="slidenum">
              <a:rPr lang="pl-PL" smtClean="0"/>
              <a:t>‹#›</a:t>
            </a:fld>
            <a:endParaRPr lang="pl-PL"/>
          </a:p>
        </p:txBody>
      </p:sp>
      <p:sp>
        <p:nvSpPr>
          <p:cNvPr id="21" name="Prostokąt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1320-124B-4DED-BCAE-ACC28B310676}" type="datetimeFigureOut">
              <a:rPr lang="pl-PL" smtClean="0"/>
              <a:t>16.04.2024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Łącznik prosty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Prostokąt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a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FA42F8A-4541-4254-AC45-A367068528A7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22" name="Prostokąt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CAF1320-124B-4DED-BCAE-ACC28B310676}" type="datetimeFigureOut">
              <a:rPr lang="pl-PL" smtClean="0"/>
              <a:t>16.04.2024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CAF1320-124B-4DED-BCAE-ACC28B310676}" type="datetimeFigureOut">
              <a:rPr lang="pl-PL" smtClean="0"/>
              <a:t>16.04.2024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A42F8A-4541-4254-AC45-A367068528A7}" type="slidenum">
              <a:rPr lang="pl-PL" smtClean="0"/>
              <a:t>‹#›</a:t>
            </a:fld>
            <a:endParaRPr lang="pl-PL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en.wikipedia.org/wiki/Collaborative_softwa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Dr </a:t>
            </a:r>
            <a:r>
              <a:rPr lang="pl-PL" dirty="0" err="1" smtClean="0"/>
              <a:t>sławomir</a:t>
            </a:r>
            <a:r>
              <a:rPr lang="pl-PL" dirty="0" smtClean="0"/>
              <a:t> radomski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Bootstrap</a:t>
            </a:r>
            <a:r>
              <a:rPr lang="pl-PL" dirty="0" smtClean="0"/>
              <a:t> - </a:t>
            </a:r>
            <a:r>
              <a:rPr lang="pl-PL" dirty="0" err="1" smtClean="0"/>
              <a:t>framework</a:t>
            </a:r>
            <a:endParaRPr lang="pl-PL" dirty="0"/>
          </a:p>
        </p:txBody>
      </p:sp>
      <p:pic>
        <p:nvPicPr>
          <p:cNvPr id="80898" name="Picture 2" descr="Logo Bootstra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714884"/>
            <a:ext cx="1714512" cy="1285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Klasa </a:t>
            </a:r>
            <a:r>
              <a:rPr lang="pl-PL" b="1" dirty="0" err="1" smtClean="0"/>
              <a:t>container-fluid</a:t>
            </a:r>
            <a:r>
              <a:rPr lang="pl-PL" dirty="0" smtClean="0"/>
              <a:t> wskazuje, </a:t>
            </a:r>
            <a:r>
              <a:rPr lang="pl-PL" dirty="0" smtClean="0"/>
              <a:t>że:</a:t>
            </a:r>
          </a:p>
          <a:p>
            <a:r>
              <a:rPr lang="pl-PL" dirty="0" smtClean="0"/>
              <a:t>&lt;</a:t>
            </a:r>
            <a:r>
              <a:rPr lang="pl-PL" dirty="0" smtClean="0"/>
              <a:t>div&gt; będzie zajmował całą szerokość dostępną na stronie, niezależnie od urządzenia. </a:t>
            </a:r>
            <a:endParaRPr lang="pl-PL" dirty="0" smtClean="0"/>
          </a:p>
          <a:p>
            <a:r>
              <a:rPr lang="pl-PL" dirty="0" smtClean="0"/>
              <a:t>Klasa</a:t>
            </a:r>
            <a:r>
              <a:rPr lang="pl-PL" b="1" dirty="0" smtClean="0"/>
              <a:t> </a:t>
            </a:r>
            <a:r>
              <a:rPr lang="pl-PL" b="1" dirty="0" smtClean="0"/>
              <a:t>p-5 </a:t>
            </a:r>
            <a:r>
              <a:rPr lang="pl-PL" dirty="0" smtClean="0"/>
              <a:t>dodaje </a:t>
            </a:r>
            <a:r>
              <a:rPr lang="pl-PL" dirty="0" err="1" smtClean="0"/>
              <a:t>paddingi</a:t>
            </a:r>
            <a:r>
              <a:rPr lang="pl-PL" dirty="0" smtClean="0"/>
              <a:t> o </a:t>
            </a:r>
            <a:r>
              <a:rPr lang="pl-PL" dirty="0" smtClean="0"/>
              <a:t>wielkości 5 (p-5 oznacza </a:t>
            </a:r>
            <a:r>
              <a:rPr lang="pl-PL" dirty="0" err="1" smtClean="0"/>
              <a:t>padding</a:t>
            </a:r>
            <a:r>
              <a:rPr lang="pl-PL" dirty="0" smtClean="0"/>
              <a:t>: 5). </a:t>
            </a:r>
            <a:endParaRPr lang="pl-PL" dirty="0" smtClean="0"/>
          </a:p>
          <a:p>
            <a:r>
              <a:rPr lang="pl-PL" dirty="0" smtClean="0"/>
              <a:t>Klasa </a:t>
            </a:r>
            <a:r>
              <a:rPr lang="pl-PL" b="1" dirty="0" err="1" smtClean="0"/>
              <a:t>bg-primary</a:t>
            </a:r>
            <a:r>
              <a:rPr lang="pl-PL" dirty="0" smtClean="0"/>
              <a:t> nadaje tło w kolorze głównym (prawdopodobnie kolor oznaczony jako "</a:t>
            </a:r>
            <a:r>
              <a:rPr lang="pl-PL" dirty="0" err="1" smtClean="0"/>
              <a:t>primary</a:t>
            </a:r>
            <a:r>
              <a:rPr lang="pl-PL" dirty="0" smtClean="0"/>
              <a:t>" w motywie strony). </a:t>
            </a:r>
            <a:endParaRPr lang="pl-PL" dirty="0" smtClean="0"/>
          </a:p>
          <a:p>
            <a:r>
              <a:rPr lang="pl-PL" dirty="0" smtClean="0"/>
              <a:t>Klasa</a:t>
            </a:r>
            <a:r>
              <a:rPr lang="pl-PL" b="1" dirty="0" smtClean="0"/>
              <a:t> </a:t>
            </a:r>
            <a:r>
              <a:rPr lang="pl-PL" b="1" dirty="0" err="1" smtClean="0"/>
              <a:t>text-white</a:t>
            </a:r>
            <a:r>
              <a:rPr lang="pl-PL" b="1" dirty="0" smtClean="0"/>
              <a:t> </a:t>
            </a:r>
            <a:r>
              <a:rPr lang="pl-PL" dirty="0" smtClean="0"/>
              <a:t>ustawia kolor tekstu na biały. </a:t>
            </a:r>
            <a:endParaRPr lang="pl-PL" dirty="0" smtClean="0"/>
          </a:p>
          <a:p>
            <a:r>
              <a:rPr lang="pl-PL" dirty="0" smtClean="0"/>
              <a:t>Klasa </a:t>
            </a:r>
            <a:r>
              <a:rPr lang="pl-PL" dirty="0" err="1" smtClean="0"/>
              <a:t>t</a:t>
            </a:r>
            <a:r>
              <a:rPr lang="pl-PL" b="1" dirty="0" err="1" smtClean="0"/>
              <a:t>ext-center</a:t>
            </a:r>
            <a:r>
              <a:rPr lang="pl-PL" dirty="0" smtClean="0"/>
              <a:t> centruje tekst wewnątrz &lt;div&gt;.</a:t>
            </a:r>
            <a:endParaRPr lang="pl-PL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639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Kontenery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Kontenery służą do umieszczania w nich zawartości. Dostępne są dwie klasy kontenerów:</a:t>
            </a:r>
          </a:p>
          <a:p>
            <a:r>
              <a:rPr lang="pl-PL" dirty="0" smtClean="0"/>
              <a:t>Klasa</a:t>
            </a:r>
            <a:r>
              <a:rPr lang="pl-PL" b="1" u="sng" dirty="0" smtClean="0"/>
              <a:t> .</a:t>
            </a:r>
            <a:r>
              <a:rPr lang="pl-PL" b="1" u="sng" dirty="0" err="1" smtClean="0"/>
              <a:t>container</a:t>
            </a:r>
            <a:r>
              <a:rPr lang="pl-PL" b="1" u="sng" dirty="0" smtClean="0"/>
              <a:t> </a:t>
            </a:r>
            <a:r>
              <a:rPr lang="pl-PL" dirty="0" smtClean="0"/>
              <a:t>zapewnia </a:t>
            </a:r>
            <a:r>
              <a:rPr lang="pl-PL" dirty="0" err="1" smtClean="0"/>
              <a:t>responsywny</a:t>
            </a:r>
            <a:r>
              <a:rPr lang="pl-PL" dirty="0" smtClean="0"/>
              <a:t> </a:t>
            </a:r>
            <a:r>
              <a:rPr lang="pl-PL" b="1" dirty="0" smtClean="0"/>
              <a:t>kontener o stałej szerokości</a:t>
            </a:r>
            <a:endParaRPr lang="pl-PL" dirty="0" smtClean="0"/>
          </a:p>
          <a:p>
            <a:r>
              <a:rPr lang="pl-PL" dirty="0" smtClean="0"/>
              <a:t>Klasa</a:t>
            </a:r>
            <a:r>
              <a:rPr lang="pl-PL" b="1" u="sng" dirty="0" smtClean="0"/>
              <a:t> .</a:t>
            </a:r>
            <a:r>
              <a:rPr lang="pl-PL" b="1" u="sng" dirty="0" err="1" smtClean="0"/>
              <a:t>container-fluid</a:t>
            </a:r>
            <a:r>
              <a:rPr lang="pl-PL" b="1" u="sng" dirty="0" smtClean="0"/>
              <a:t> </a:t>
            </a:r>
            <a:r>
              <a:rPr lang="pl-PL" dirty="0" smtClean="0"/>
              <a:t>udostępnia</a:t>
            </a:r>
            <a:r>
              <a:rPr lang="pl-PL" dirty="0" smtClean="0"/>
              <a:t> </a:t>
            </a:r>
            <a:r>
              <a:rPr lang="pl-PL" b="1" dirty="0" smtClean="0"/>
              <a:t>kontener o pełnej szerokości</a:t>
            </a:r>
            <a:r>
              <a:rPr lang="pl-PL" dirty="0" smtClean="0"/>
              <a:t> , obejmujący całą szerokość rzutni</a:t>
            </a:r>
          </a:p>
          <a:p>
            <a:endParaRPr lang="pl-PL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786322"/>
            <a:ext cx="751205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.</a:t>
            </a:r>
            <a:r>
              <a:rPr lang="pl-PL" dirty="0" err="1" smtClean="0"/>
              <a:t>container</a:t>
            </a:r>
            <a:r>
              <a:rPr lang="pl-PL" dirty="0" smtClean="0"/>
              <a:t> – kontener stały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26"/>
            <a:ext cx="840549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.</a:t>
            </a:r>
            <a:r>
              <a:rPr lang="pl-PL" dirty="0" err="1" smtClean="0"/>
              <a:t>container-fluid</a:t>
            </a:r>
            <a:r>
              <a:rPr lang="pl-PL" dirty="0" smtClean="0"/>
              <a:t>  - kontener płynny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kontener o pełnej szerokości, który zawsze będzie obejmował całą szerokość ekranu </a:t>
            </a:r>
            <a:r>
              <a:rPr lang="pl-PL" dirty="0" smtClean="0"/>
              <a:t>(</a:t>
            </a:r>
            <a:r>
              <a:rPr lang="pl-PL" dirty="0" err="1" smtClean="0"/>
              <a:t>width</a:t>
            </a:r>
            <a:r>
              <a:rPr lang="pl-PL" dirty="0" smtClean="0"/>
              <a:t> jest </a:t>
            </a:r>
            <a:r>
              <a:rPr lang="pl-PL" dirty="0" smtClean="0"/>
              <a:t>zawsze 100%):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</a:t>
            </a:r>
            <a:r>
              <a:rPr lang="pl-PL" dirty="0" smtClean="0"/>
              <a:t>ontenery </a:t>
            </a:r>
            <a:r>
              <a:rPr lang="pl-PL" dirty="0" err="1" smtClean="0"/>
              <a:t>responsywne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1214422"/>
            <a:ext cx="8636473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System siatki </a:t>
            </a:r>
            <a:r>
              <a:rPr lang="pl-PL" dirty="0" err="1" smtClean="0"/>
              <a:t>Bootstrap</a:t>
            </a:r>
            <a:r>
              <a:rPr lang="pl-PL" dirty="0" smtClean="0"/>
              <a:t> </a:t>
            </a:r>
            <a:r>
              <a:rPr lang="pl-PL" dirty="0" smtClean="0"/>
              <a:t>5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57158" y="1142984"/>
            <a:ext cx="8503920" cy="4572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l-PL" dirty="0" smtClean="0"/>
              <a:t>Klasy siatki</a:t>
            </a:r>
          </a:p>
          <a:p>
            <a:pPr>
              <a:buNone/>
            </a:pPr>
            <a:r>
              <a:rPr lang="pl-PL" dirty="0" smtClean="0"/>
              <a:t>System siatki </a:t>
            </a:r>
            <a:r>
              <a:rPr lang="pl-PL" dirty="0" err="1" smtClean="0"/>
              <a:t>Bootstrap</a:t>
            </a:r>
            <a:r>
              <a:rPr lang="pl-PL" dirty="0" smtClean="0"/>
              <a:t> 5 ma sześć klas:</a:t>
            </a:r>
          </a:p>
          <a:p>
            <a:r>
              <a:rPr lang="pl-PL" dirty="0" smtClean="0"/>
              <a:t>.</a:t>
            </a:r>
            <a:r>
              <a:rPr lang="pl-PL" dirty="0" err="1" smtClean="0"/>
              <a:t>col</a:t>
            </a:r>
            <a:r>
              <a:rPr lang="pl-PL" dirty="0" smtClean="0"/>
              <a:t>-(bardzo małe urządzenia - szerokość ekranu mniejsza niż 576px)</a:t>
            </a:r>
          </a:p>
          <a:p>
            <a:r>
              <a:rPr lang="pl-PL" dirty="0" smtClean="0"/>
              <a:t>.</a:t>
            </a:r>
            <a:r>
              <a:rPr lang="pl-PL" dirty="0" err="1" smtClean="0"/>
              <a:t>col-sm</a:t>
            </a:r>
            <a:r>
              <a:rPr lang="pl-PL" dirty="0" smtClean="0"/>
              <a:t>-(małe urządzenia - szerokość ekranu równa lub większa niż 576px)</a:t>
            </a:r>
          </a:p>
          <a:p>
            <a:r>
              <a:rPr lang="pl-PL" dirty="0" smtClean="0"/>
              <a:t>.</a:t>
            </a:r>
            <a:r>
              <a:rPr lang="pl-PL" dirty="0" err="1" smtClean="0"/>
              <a:t>col-md</a:t>
            </a:r>
            <a:r>
              <a:rPr lang="pl-PL" dirty="0" smtClean="0"/>
              <a:t>-(urządzenia średnie - szerokość ekranu równa lub większa niż 768px)</a:t>
            </a:r>
          </a:p>
          <a:p>
            <a:r>
              <a:rPr lang="pl-PL" dirty="0" smtClean="0"/>
              <a:t>.</a:t>
            </a:r>
            <a:r>
              <a:rPr lang="pl-PL" dirty="0" err="1" smtClean="0"/>
              <a:t>col-lg</a:t>
            </a:r>
            <a:r>
              <a:rPr lang="pl-PL" dirty="0" smtClean="0"/>
              <a:t>-(duże urządzenia - szerokość ekranu równa lub większa niż 992px)</a:t>
            </a:r>
          </a:p>
          <a:p>
            <a:r>
              <a:rPr lang="pl-PL" dirty="0" smtClean="0"/>
              <a:t>.</a:t>
            </a:r>
            <a:r>
              <a:rPr lang="pl-PL" dirty="0" err="1" smtClean="0"/>
              <a:t>col-xl</a:t>
            </a:r>
            <a:r>
              <a:rPr lang="pl-PL" dirty="0" smtClean="0"/>
              <a:t>-(</a:t>
            </a:r>
            <a:r>
              <a:rPr lang="pl-PL" dirty="0" err="1" smtClean="0"/>
              <a:t>xduże</a:t>
            </a:r>
            <a:r>
              <a:rPr lang="pl-PL" dirty="0" smtClean="0"/>
              <a:t> urządzenia - szerokość ekranu równa lub większa niż 1200px)</a:t>
            </a:r>
          </a:p>
          <a:p>
            <a:r>
              <a:rPr lang="pl-PL" dirty="0" smtClean="0"/>
              <a:t>.</a:t>
            </a:r>
            <a:r>
              <a:rPr lang="pl-PL" dirty="0" err="1" smtClean="0"/>
              <a:t>col-xxl</a:t>
            </a:r>
            <a:r>
              <a:rPr lang="pl-PL" dirty="0" smtClean="0"/>
              <a:t>-(</a:t>
            </a:r>
            <a:r>
              <a:rPr lang="pl-PL" dirty="0" err="1" smtClean="0"/>
              <a:t>xxlarge</a:t>
            </a:r>
            <a:r>
              <a:rPr lang="pl-PL" dirty="0" smtClean="0"/>
              <a:t> urządzenia - szerokość ekranu równa lub większa niż 1400px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pPr>
              <a:buNone/>
            </a:pPr>
            <a:r>
              <a:rPr lang="pl-PL" dirty="0" smtClean="0"/>
              <a:t>Powyższe klasy można łączyć, tworząc bardziej dynamiczne i elastyczne układy.</a:t>
            </a:r>
          </a:p>
          <a:p>
            <a:pPr>
              <a:buNone/>
            </a:pPr>
            <a:r>
              <a:rPr lang="pl-PL" b="1" dirty="0" smtClean="0"/>
              <a:t>Wskazówka:</a:t>
            </a:r>
            <a:r>
              <a:rPr lang="pl-PL" dirty="0" smtClean="0"/>
              <a:t> każda klasa skaluje się w górę, więc jeśli chcesz ustawić tę samą szerokość dla </a:t>
            </a:r>
            <a:r>
              <a:rPr lang="pl-PL" dirty="0" err="1" smtClean="0"/>
              <a:t>smi</a:t>
            </a:r>
            <a:r>
              <a:rPr lang="pl-PL" dirty="0" smtClean="0"/>
              <a:t> md, wystarczy określić </a:t>
            </a:r>
            <a:r>
              <a:rPr lang="pl-PL" dirty="0" err="1" smtClean="0"/>
              <a:t>sm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3990" y="5500703"/>
            <a:ext cx="6890010" cy="13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4375503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907820"/>
            <a:ext cx="4643438" cy="86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1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Poniższy przykład pokazuje, jak utworzyć cztery kolumny o równej szerokości, zaczynając od tabletów i skalując do bardzo dużych komputerów stacjonarnych.</a:t>
            </a:r>
            <a:endParaRPr lang="pl-PL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929066"/>
            <a:ext cx="50101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Czcionka- ustawienia domyślne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Bootstrap</a:t>
            </a:r>
            <a:r>
              <a:rPr lang="pl-PL" dirty="0" smtClean="0"/>
              <a:t> 5 używa domyślnie </a:t>
            </a:r>
            <a:r>
              <a:rPr lang="pl-PL" b="1" dirty="0" err="1" smtClean="0"/>
              <a:t>font-size</a:t>
            </a:r>
            <a:r>
              <a:rPr lang="pl-PL" dirty="0" smtClean="0"/>
              <a:t> 1rem (domyślny rozmiar </a:t>
            </a:r>
            <a:r>
              <a:rPr lang="pl-PL" dirty="0" err="1" smtClean="0"/>
              <a:t>czionki</a:t>
            </a:r>
            <a:r>
              <a:rPr lang="pl-PL" dirty="0" smtClean="0"/>
              <a:t>)(domyślnie </a:t>
            </a:r>
            <a:r>
              <a:rPr lang="pl-PL" dirty="0" smtClean="0"/>
              <a:t>16px), a jego </a:t>
            </a:r>
            <a:r>
              <a:rPr lang="pl-PL" dirty="0" err="1" smtClean="0"/>
              <a:t>line-heigh</a:t>
            </a:r>
            <a:r>
              <a:rPr lang="pl-PL" dirty="0" smtClean="0"/>
              <a:t> wynosi </a:t>
            </a:r>
            <a:r>
              <a:rPr lang="pl-PL" dirty="0" smtClean="0"/>
              <a:t>1,5.</a:t>
            </a:r>
          </a:p>
          <a:p>
            <a:r>
              <a:rPr lang="pl-PL" dirty="0" smtClean="0"/>
              <a:t>Dodatkowo wszystkie  elementy </a:t>
            </a:r>
            <a:r>
              <a:rPr lang="pl-PL" dirty="0" smtClean="0"/>
              <a:t>&lt;</a:t>
            </a:r>
            <a:r>
              <a:rPr lang="pl-PL" dirty="0" smtClean="0"/>
              <a:t>p</a:t>
            </a:r>
            <a:r>
              <a:rPr lang="pl-PL" dirty="0" smtClean="0"/>
              <a:t>&gt; posiadają</a:t>
            </a:r>
            <a:r>
              <a:rPr lang="pl-PL" dirty="0" smtClean="0"/>
              <a:t> </a:t>
            </a:r>
            <a:r>
              <a:rPr lang="pl-PL" dirty="0" err="1" smtClean="0"/>
              <a:t>margin-top</a:t>
            </a:r>
            <a:r>
              <a:rPr lang="pl-PL" dirty="0" smtClean="0"/>
              <a:t>: </a:t>
            </a:r>
            <a:r>
              <a:rPr lang="pl-PL" dirty="0" smtClean="0"/>
              <a:t>0 oraz</a:t>
            </a:r>
            <a:r>
              <a:rPr lang="pl-PL" dirty="0" smtClean="0"/>
              <a:t> </a:t>
            </a:r>
            <a:r>
              <a:rPr lang="pl-PL" dirty="0" err="1" smtClean="0"/>
              <a:t>margin-bottom</a:t>
            </a:r>
            <a:r>
              <a:rPr lang="pl-PL" dirty="0" smtClean="0"/>
              <a:t>: 1rem(domyślnie 16px).</a:t>
            </a:r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&lt;h1&gt; - &lt;h6</a:t>
            </a:r>
            <a:r>
              <a:rPr lang="pl-PL" dirty="0" smtClean="0"/>
              <a:t>&gt;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47910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4643446"/>
            <a:ext cx="46482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/>
              <a:t>Bootstrap</a:t>
            </a:r>
            <a:r>
              <a:rPr lang="pl-PL" dirty="0"/>
              <a:t> – biblioteka CSS, rozwijana przez programistów </a:t>
            </a:r>
            <a:r>
              <a:rPr lang="pl-PL" dirty="0" err="1"/>
              <a:t>Twittera</a:t>
            </a:r>
            <a:r>
              <a:rPr lang="pl-PL" dirty="0"/>
              <a:t>, wydawana na licencji </a:t>
            </a:r>
            <a:r>
              <a:rPr lang="pl-PL" dirty="0" smtClean="0"/>
              <a:t>MIT. </a:t>
            </a:r>
            <a:r>
              <a:rPr lang="pl-PL" dirty="0"/>
              <a:t>Zawiera zestaw przydatnych narzędzi ułatwiających tworzenie </a:t>
            </a:r>
            <a:r>
              <a:rPr lang="pl-PL" dirty="0" smtClean="0"/>
              <a:t>interfejsu graficznego</a:t>
            </a:r>
            <a:r>
              <a:rPr lang="pl-PL" dirty="0"/>
              <a:t> stron oraz aplikacji internetowych.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 N</a:t>
            </a:r>
            <a:r>
              <a:rPr lang="pl-PL" dirty="0" smtClean="0"/>
              <a:t>agłówki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.</a:t>
            </a:r>
            <a:r>
              <a:rPr lang="pl-PL" dirty="0" smtClean="0"/>
              <a:t>display-1  do</a:t>
            </a:r>
            <a:r>
              <a:rPr lang="pl-PL" dirty="0" smtClean="0"/>
              <a:t> </a:t>
            </a:r>
            <a:r>
              <a:rPr lang="pl-PL" dirty="0" smtClean="0"/>
              <a:t>  .</a:t>
            </a:r>
            <a:r>
              <a:rPr lang="pl-PL" dirty="0" smtClean="0"/>
              <a:t>display-6</a:t>
            </a:r>
            <a:endParaRPr lang="pl-PL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928670"/>
            <a:ext cx="3632842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&lt;</a:t>
            </a:r>
            <a:r>
              <a:rPr lang="pl-PL" dirty="0" err="1" smtClean="0"/>
              <a:t>small</a:t>
            </a:r>
            <a:r>
              <a:rPr lang="pl-PL" dirty="0" smtClean="0"/>
              <a:t>&gt;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&lt;</a:t>
            </a:r>
            <a:r>
              <a:rPr lang="pl-PL" dirty="0" err="1" smtClean="0"/>
              <a:t>small</a:t>
            </a:r>
            <a:r>
              <a:rPr lang="pl-PL" dirty="0" smtClean="0"/>
              <a:t>&gt; (</a:t>
            </a:r>
            <a:r>
              <a:rPr lang="pl-PL" dirty="0" smtClean="0"/>
              <a:t>i  </a:t>
            </a:r>
            <a:r>
              <a:rPr lang="pl-PL" dirty="0" smtClean="0"/>
              <a:t>klasa  .</a:t>
            </a:r>
            <a:r>
              <a:rPr lang="pl-PL" dirty="0" err="1" smtClean="0"/>
              <a:t>small</a:t>
            </a:r>
            <a:r>
              <a:rPr lang="pl-PL" dirty="0" smtClean="0"/>
              <a:t>) </a:t>
            </a:r>
            <a:r>
              <a:rPr lang="pl-PL" dirty="0" smtClean="0"/>
              <a:t>służy do tworzenia mniejszego, dodatkowego tekstu w dowolnym </a:t>
            </a:r>
            <a:r>
              <a:rPr lang="pl-PL" dirty="0" smtClean="0"/>
              <a:t>nagłówku</a:t>
            </a:r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&lt;mar</a:t>
            </a:r>
            <a:r>
              <a:rPr lang="pl-PL" dirty="0" smtClean="0"/>
              <a:t>k&gt;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 &lt;</a:t>
            </a:r>
            <a:r>
              <a:rPr lang="pl-PL" dirty="0" err="1" smtClean="0"/>
              <a:t>mark&gt;i</a:t>
            </a:r>
            <a:r>
              <a:rPr lang="pl-PL" dirty="0" smtClean="0"/>
              <a:t> </a:t>
            </a:r>
            <a:r>
              <a:rPr lang="pl-PL" dirty="0" err="1" smtClean="0"/>
              <a:t>.mar</a:t>
            </a:r>
            <a:r>
              <a:rPr lang="pl-PL" dirty="0" smtClean="0"/>
              <a:t>k będzie miał żółty kolor tła i trochę </a:t>
            </a:r>
            <a:r>
              <a:rPr lang="pl-PL" dirty="0" smtClean="0"/>
              <a:t>dopełnienia (</a:t>
            </a:r>
            <a:r>
              <a:rPr lang="pl-PL" dirty="0" err="1" smtClean="0"/>
              <a:t>padding</a:t>
            </a:r>
            <a:r>
              <a:rPr lang="pl-PL" dirty="0" smtClean="0"/>
              <a:t>)</a:t>
            </a:r>
            <a:endParaRPr lang="pl-P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&lt;</a:t>
            </a:r>
            <a:r>
              <a:rPr lang="pl-PL" dirty="0" err="1" smtClean="0"/>
              <a:t>abbr</a:t>
            </a:r>
            <a:r>
              <a:rPr lang="pl-PL" dirty="0" smtClean="0"/>
              <a:t>&gt;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3116"/>
            <a:ext cx="814393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4357694"/>
            <a:ext cx="39433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Kolory tekstu kontekstowe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Możesz także dodać 50% krycia czarnego lub białego tekstu za pomocą klas </a:t>
            </a:r>
            <a:r>
              <a:rPr lang="pl-PL" b="1" u="sng" dirty="0" smtClean="0"/>
              <a:t>.</a:t>
            </a:r>
            <a:r>
              <a:rPr lang="pl-PL" b="1" u="sng" dirty="0" smtClean="0"/>
              <a:t>text-black-50 </a:t>
            </a:r>
            <a:r>
              <a:rPr lang="pl-PL" dirty="0" smtClean="0"/>
              <a:t>lub</a:t>
            </a:r>
            <a:r>
              <a:rPr lang="pl-PL" dirty="0" smtClean="0"/>
              <a:t> </a:t>
            </a:r>
            <a:r>
              <a:rPr lang="pl-PL" b="1" u="sng" dirty="0" smtClean="0"/>
              <a:t>.text-white-50</a:t>
            </a:r>
            <a:r>
              <a:rPr lang="pl-PL" dirty="0" smtClean="0"/>
              <a:t>:</a:t>
            </a:r>
            <a:endParaRPr lang="pl-PL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5857916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7580" y="1214422"/>
            <a:ext cx="3076420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Kolory </a:t>
            </a:r>
            <a:r>
              <a:rPr lang="pl-PL" dirty="0" smtClean="0"/>
              <a:t>tła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2296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643314"/>
            <a:ext cx="8143932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Tabele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.</a:t>
            </a:r>
            <a:r>
              <a:rPr lang="pl-PL" dirty="0" err="1" smtClean="0"/>
              <a:t>table-bordered</a:t>
            </a:r>
            <a:r>
              <a:rPr lang="pl-PL" dirty="0" smtClean="0"/>
              <a:t> – obramowanie</a:t>
            </a:r>
          </a:p>
          <a:p>
            <a:r>
              <a:rPr lang="pl-PL" dirty="0" smtClean="0"/>
              <a:t>.</a:t>
            </a:r>
            <a:r>
              <a:rPr lang="pl-PL" dirty="0" err="1" smtClean="0"/>
              <a:t>table-hover</a:t>
            </a:r>
            <a:r>
              <a:rPr lang="pl-PL" dirty="0" smtClean="0"/>
              <a:t> – efekt najechania</a:t>
            </a:r>
          </a:p>
          <a:p>
            <a:r>
              <a:rPr lang="pl-PL" dirty="0" smtClean="0"/>
              <a:t>.</a:t>
            </a:r>
            <a:r>
              <a:rPr lang="pl-PL" dirty="0" err="1" smtClean="0"/>
              <a:t>table-dark</a:t>
            </a:r>
            <a:r>
              <a:rPr lang="pl-PL" dirty="0" smtClean="0"/>
              <a:t> – czarne tło</a:t>
            </a:r>
          </a:p>
          <a:p>
            <a:endParaRPr lang="pl-PL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24" y="1142984"/>
            <a:ext cx="3714776" cy="381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929198"/>
            <a:ext cx="761365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Tabele- klasy kontekstowe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82506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Tabele </a:t>
            </a:r>
            <a:r>
              <a:rPr lang="pl-PL" dirty="0" err="1" smtClean="0"/>
              <a:t>responsywne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Klasa</a:t>
            </a:r>
            <a:r>
              <a:rPr lang="pl-PL" b="1" u="sng" dirty="0" smtClean="0"/>
              <a:t> .</a:t>
            </a:r>
            <a:r>
              <a:rPr lang="pl-PL" b="1" u="sng" dirty="0" err="1" smtClean="0"/>
              <a:t>table-responsive</a:t>
            </a:r>
            <a:r>
              <a:rPr lang="pl-PL" b="1" u="sng" dirty="0" smtClean="0"/>
              <a:t> </a:t>
            </a:r>
            <a:r>
              <a:rPr lang="pl-PL" dirty="0" smtClean="0"/>
              <a:t>dodaje </a:t>
            </a:r>
            <a:r>
              <a:rPr lang="pl-PL" dirty="0" smtClean="0"/>
              <a:t>pasek przewijania do tabeli, jeśli jest to potrzebne (kiedy jest ona zbyt duża w poziomie):</a:t>
            </a:r>
            <a:endParaRPr lang="pl-PL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2857496"/>
            <a:ext cx="88582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Obrazy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.</a:t>
            </a:r>
            <a:r>
              <a:rPr lang="pl-PL" dirty="0" err="1" smtClean="0"/>
              <a:t>rounded</a:t>
            </a:r>
            <a:r>
              <a:rPr lang="pl-PL" dirty="0" smtClean="0"/>
              <a:t> - zaokrąglone rogi</a:t>
            </a:r>
          </a:p>
          <a:p>
            <a:r>
              <a:rPr lang="pl-PL" dirty="0" smtClean="0"/>
              <a:t>.</a:t>
            </a:r>
            <a:r>
              <a:rPr lang="pl-PL" dirty="0" err="1" smtClean="0"/>
              <a:t>rounded-circle</a:t>
            </a:r>
            <a:r>
              <a:rPr lang="pl-PL" dirty="0" smtClean="0"/>
              <a:t> – obraz w okrąg</a:t>
            </a:r>
          </a:p>
          <a:p>
            <a:r>
              <a:rPr lang="pl-PL" dirty="0" smtClean="0"/>
              <a:t>.</a:t>
            </a:r>
            <a:r>
              <a:rPr lang="pl-PL" dirty="0" err="1" smtClean="0"/>
              <a:t>img-thumbnail</a:t>
            </a:r>
            <a:r>
              <a:rPr lang="pl-PL" dirty="0" smtClean="0"/>
              <a:t> - miniaturka</a:t>
            </a:r>
            <a:endParaRPr lang="pl-PL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571876"/>
            <a:ext cx="70548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/>
              <a:t>Bazuje głównie na </a:t>
            </a:r>
            <a:r>
              <a:rPr lang="pl-PL" dirty="0" smtClean="0"/>
              <a:t>gotowych rozwiązaniach</a:t>
            </a:r>
            <a:r>
              <a:rPr lang="pl-PL" dirty="0"/>
              <a:t> HTML oraz CSS (kompilowanych z plików </a:t>
            </a:r>
            <a:r>
              <a:rPr lang="pl-PL" dirty="0" smtClean="0"/>
              <a:t>Less) </a:t>
            </a:r>
            <a:r>
              <a:rPr lang="pl-PL" dirty="0"/>
              <a:t>i może być stosowany m.in. do stylizacji takich elementów jak teksty, formularze, przyciski, wykresy, nawigacje i innych komponentów wyświetlanych na stronie. Biblioteka korzysta także z języka </a:t>
            </a:r>
            <a:r>
              <a:rPr lang="pl-PL" dirty="0" err="1"/>
              <a:t>JavaScript</a:t>
            </a:r>
            <a:r>
              <a:rPr lang="pl-PL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Wyrównanie lewo-prawo -środek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Lewo-prawo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Środek</a:t>
            </a:r>
          </a:p>
          <a:p>
            <a:endParaRPr lang="pl-PL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571744"/>
            <a:ext cx="50577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5214950"/>
            <a:ext cx="56197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Responsywne</a:t>
            </a:r>
            <a:r>
              <a:rPr lang="pl-PL" dirty="0" smtClean="0"/>
              <a:t> </a:t>
            </a:r>
            <a:r>
              <a:rPr lang="pl-PL" dirty="0" smtClean="0"/>
              <a:t>obrazy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Twórz </a:t>
            </a:r>
            <a:r>
              <a:rPr lang="pl-PL" dirty="0" err="1" smtClean="0"/>
              <a:t>responsywne</a:t>
            </a:r>
            <a:r>
              <a:rPr lang="pl-PL" dirty="0" smtClean="0"/>
              <a:t> obrazy, dodając </a:t>
            </a:r>
            <a:r>
              <a:rPr lang="pl-PL" dirty="0" smtClean="0"/>
              <a:t>klasę </a:t>
            </a:r>
            <a:r>
              <a:rPr lang="pl-PL" b="1" u="sng" dirty="0" smtClean="0"/>
              <a:t>.</a:t>
            </a:r>
            <a:r>
              <a:rPr lang="pl-PL" b="1" u="sng" dirty="0" err="1" smtClean="0"/>
              <a:t>img-fluid</a:t>
            </a:r>
            <a:r>
              <a:rPr lang="pl-PL" b="1" u="sng" dirty="0" smtClean="0"/>
              <a:t> </a:t>
            </a:r>
            <a:r>
              <a:rPr lang="pl-PL" dirty="0" smtClean="0"/>
              <a:t>do  </a:t>
            </a:r>
            <a:r>
              <a:rPr lang="pl-PL" dirty="0" err="1" smtClean="0"/>
              <a:t>tagu</a:t>
            </a:r>
            <a:r>
              <a:rPr lang="pl-PL" dirty="0" smtClean="0"/>
              <a:t> &lt;</a:t>
            </a:r>
            <a:r>
              <a:rPr lang="pl-PL" dirty="0" err="1" smtClean="0"/>
              <a:t>img</a:t>
            </a:r>
            <a:r>
              <a:rPr lang="pl-PL" dirty="0" smtClean="0"/>
              <a:t>&gt;. </a:t>
            </a:r>
            <a:r>
              <a:rPr lang="pl-PL" dirty="0" smtClean="0"/>
              <a:t>Obraz będzie następnie ładnie skalowany do elementu nadrzędnego.</a:t>
            </a:r>
            <a:endParaRPr lang="pl-PL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286124"/>
            <a:ext cx="808623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Alerty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7901043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214686"/>
            <a:ext cx="821537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Inne alerty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.</a:t>
            </a:r>
            <a:r>
              <a:rPr lang="pl-PL" dirty="0" smtClean="0"/>
              <a:t>alert-link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.</a:t>
            </a:r>
            <a:r>
              <a:rPr lang="pl-PL" dirty="0" err="1" smtClean="0"/>
              <a:t>alert-dismissible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Animowane </a:t>
            </a:r>
            <a:r>
              <a:rPr lang="pl-PL" dirty="0" smtClean="0"/>
              <a:t>alerty</a:t>
            </a:r>
          </a:p>
          <a:p>
            <a:pPr>
              <a:buNone/>
            </a:pPr>
            <a:endParaRPr lang="pl-PL" dirty="0" smtClean="0"/>
          </a:p>
          <a:p>
            <a:endParaRPr lang="pl-PL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571612"/>
            <a:ext cx="638175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428868"/>
            <a:ext cx="71628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4071942"/>
            <a:ext cx="720725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81175" y="5786454"/>
            <a:ext cx="73628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Przyciski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Klasy przycisków można używać na elementach &lt;a&gt;, &lt;</a:t>
            </a:r>
            <a:r>
              <a:rPr lang="pl-PL" dirty="0" err="1" smtClean="0"/>
              <a:t>button&gt;,&lt;input</a:t>
            </a:r>
            <a:r>
              <a:rPr lang="pl-PL" dirty="0" smtClean="0"/>
              <a:t>&gt;</a:t>
            </a:r>
            <a:endParaRPr lang="pl-PL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0200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572008"/>
            <a:ext cx="795552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Zarys </a:t>
            </a:r>
            <a:r>
              <a:rPr lang="pl-PL" dirty="0" smtClean="0"/>
              <a:t>przycisku</a:t>
            </a:r>
            <a:endParaRPr lang="pl-PL" dirty="0"/>
          </a:p>
        </p:txBody>
      </p:sp>
      <p:pic>
        <p:nvPicPr>
          <p:cNvPr id="10240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61087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786190"/>
            <a:ext cx="699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Rozmiary </a:t>
            </a:r>
            <a:r>
              <a:rPr lang="pl-PL" dirty="0" smtClean="0"/>
              <a:t>przycisków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pl-PL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80962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3857628"/>
            <a:ext cx="37623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opcje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.</a:t>
            </a:r>
            <a:r>
              <a:rPr lang="pl-PL" dirty="0" err="1" smtClean="0"/>
              <a:t>d-grid</a:t>
            </a:r>
            <a:r>
              <a:rPr lang="pl-PL" dirty="0" smtClean="0"/>
              <a:t> –przycisk na całej szerokości ekranu</a:t>
            </a:r>
          </a:p>
          <a:p>
            <a:r>
              <a:rPr lang="pl-PL" dirty="0" smtClean="0"/>
              <a:t>.</a:t>
            </a:r>
            <a:r>
              <a:rPr lang="pl-PL" dirty="0" err="1" smtClean="0"/>
              <a:t>active</a:t>
            </a:r>
            <a:r>
              <a:rPr lang="pl-PL" dirty="0" smtClean="0"/>
              <a:t> – przycisk aktywny</a:t>
            </a:r>
          </a:p>
          <a:p>
            <a:r>
              <a:rPr lang="pl-PL" dirty="0" smtClean="0"/>
              <a:t>.</a:t>
            </a:r>
            <a:r>
              <a:rPr lang="pl-PL" dirty="0" err="1" smtClean="0"/>
              <a:t>disabled</a:t>
            </a:r>
            <a:r>
              <a:rPr lang="pl-PL" dirty="0" smtClean="0"/>
              <a:t> – przycisk wyłączony</a:t>
            </a:r>
          </a:p>
          <a:p>
            <a:r>
              <a:rPr lang="pl-PL" dirty="0" smtClean="0"/>
              <a:t>.</a:t>
            </a:r>
            <a:r>
              <a:rPr lang="pl-PL" dirty="0" err="1" smtClean="0"/>
              <a:t>spiner-border</a:t>
            </a:r>
            <a:r>
              <a:rPr lang="pl-PL" dirty="0" smtClean="0"/>
              <a:t> – przycisk ładowania</a:t>
            </a:r>
            <a:endParaRPr lang="pl-PL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857628"/>
            <a:ext cx="67151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5500702"/>
            <a:ext cx="20097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Grupy przycisków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76485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643314"/>
            <a:ext cx="43624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Pionowe grupy </a:t>
            </a:r>
            <a:r>
              <a:rPr lang="pl-PL" dirty="0" smtClean="0"/>
              <a:t>przycisków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77247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714752"/>
            <a:ext cx="19145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Początki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/>
              <a:t>Bootstrap</a:t>
            </a:r>
            <a:r>
              <a:rPr lang="pl-PL" dirty="0"/>
              <a:t>, pierwotnie nazwany </a:t>
            </a:r>
            <a:r>
              <a:rPr lang="pl-PL" dirty="0" err="1"/>
              <a:t>Twitter</a:t>
            </a:r>
            <a:r>
              <a:rPr lang="pl-PL" dirty="0"/>
              <a:t> </a:t>
            </a:r>
            <a:r>
              <a:rPr lang="pl-PL" dirty="0" err="1"/>
              <a:t>Blueprint</a:t>
            </a:r>
            <a:r>
              <a:rPr lang="pl-PL" dirty="0"/>
              <a:t>, został opracowany przez</a:t>
            </a:r>
            <a:r>
              <a:rPr lang="pl-PL" b="1" dirty="0"/>
              <a:t> Marka Otto i Jacoba </a:t>
            </a:r>
            <a:r>
              <a:rPr lang="pl-PL" b="1" dirty="0" err="1"/>
              <a:t>Thorntona</a:t>
            </a:r>
            <a:r>
              <a:rPr lang="pl-PL" b="1" dirty="0"/>
              <a:t> z </a:t>
            </a:r>
            <a:r>
              <a:rPr lang="pl-PL" b="1" dirty="0" err="1"/>
              <a:t>Twittera</a:t>
            </a:r>
            <a:r>
              <a:rPr lang="pl-PL" dirty="0"/>
              <a:t> jako platforma zachęcająca do spójności między wewnętrznymi narzędziami. Przed </a:t>
            </a:r>
            <a:r>
              <a:rPr lang="pl-PL" dirty="0" err="1"/>
              <a:t>Bootstrapem</a:t>
            </a:r>
            <a:r>
              <a:rPr lang="pl-PL" dirty="0"/>
              <a:t> do tworzenia interfejsu używano różnych </a:t>
            </a:r>
            <a:r>
              <a:rPr lang="pl-PL" dirty="0" smtClean="0"/>
              <a:t>bibliotek.</a:t>
            </a:r>
            <a:endParaRPr lang="pl-PL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Menu rozwijane</a:t>
            </a:r>
            <a:endParaRPr lang="pl-PL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3929066"/>
            <a:ext cx="495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5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85786" y="1285860"/>
            <a:ext cx="587375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Pasek postępu</a:t>
            </a:r>
            <a:endParaRPr lang="pl-PL" dirty="0"/>
          </a:p>
        </p:txBody>
      </p:sp>
      <p:pic>
        <p:nvPicPr>
          <p:cNvPr id="10854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519439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71810"/>
            <a:ext cx="69913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4286256"/>
            <a:ext cx="7550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FIGMA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b="1" dirty="0" err="1" smtClean="0"/>
              <a:t>Figma</a:t>
            </a:r>
            <a:r>
              <a:rPr lang="pl-PL" dirty="0" smtClean="0"/>
              <a:t> to </a:t>
            </a:r>
            <a:r>
              <a:rPr lang="pl-PL" dirty="0" smtClean="0">
                <a:hlinkClick r:id="rId2" tooltip="Oprogramowanie do współpracy"/>
              </a:rPr>
              <a:t> </a:t>
            </a:r>
            <a:r>
              <a:rPr lang="pl-PL" dirty="0" smtClean="0"/>
              <a:t>aplikacja internetowa do projektowania interfejsów , z dodatkowymi funkcjami </a:t>
            </a:r>
            <a:r>
              <a:rPr lang="pl-PL" dirty="0" err="1" smtClean="0"/>
              <a:t>offline</a:t>
            </a:r>
            <a:r>
              <a:rPr lang="pl-PL" dirty="0" smtClean="0"/>
              <a:t> udostępnianymi przez aplikacje komputerowe dla systemów </a:t>
            </a:r>
            <a:r>
              <a:rPr lang="pl-PL" dirty="0" err="1" smtClean="0"/>
              <a:t>macOS</a:t>
            </a:r>
            <a:r>
              <a:rPr lang="pl-PL" dirty="0" smtClean="0"/>
              <a:t> i</a:t>
            </a:r>
            <a:r>
              <a:rPr lang="pl-PL" dirty="0" smtClean="0"/>
              <a:t> Windows . Zestaw funkcji </a:t>
            </a:r>
            <a:r>
              <a:rPr lang="pl-PL" dirty="0" err="1" smtClean="0"/>
              <a:t>Figma</a:t>
            </a:r>
            <a:r>
              <a:rPr lang="pl-PL" dirty="0" smtClean="0"/>
              <a:t> koncentruje się na interfejsie użytkownika i projektowaniu doświadczeń użytkownika , z naciskiem na współpracę w czasie rzeczywistym </a:t>
            </a:r>
            <a:r>
              <a:rPr lang="pl-PL" dirty="0" smtClean="0"/>
              <a:t>, </a:t>
            </a:r>
            <a:r>
              <a:rPr lang="pl-PL" dirty="0" smtClean="0"/>
              <a:t> z wykorzystaniem różnych edytorów grafiki wektorowej i narzędzi do prototypowania . Aplikacja mobilna </a:t>
            </a:r>
            <a:r>
              <a:rPr lang="pl-PL" dirty="0" err="1" smtClean="0"/>
              <a:t>Figma</a:t>
            </a:r>
            <a:r>
              <a:rPr lang="pl-PL" dirty="0" smtClean="0"/>
              <a:t> na Androida i </a:t>
            </a:r>
            <a:r>
              <a:rPr lang="pl-PL" dirty="0" err="1" smtClean="0"/>
              <a:t>iOS</a:t>
            </a:r>
            <a:r>
              <a:rPr lang="pl-PL" dirty="0" smtClean="0"/>
              <a:t> umożliwia przeglądanie prototypów </a:t>
            </a:r>
            <a:r>
              <a:rPr lang="pl-PL" dirty="0" err="1" smtClean="0"/>
              <a:t>Figma</a:t>
            </a:r>
            <a:r>
              <a:rPr lang="pl-PL" dirty="0" smtClean="0"/>
              <a:t> i interakcję z nimi w czasie rzeczywistym na urządzeniach mobilnych i </a:t>
            </a:r>
            <a:r>
              <a:rPr lang="pl-PL" dirty="0" smtClean="0"/>
              <a:t>tabletach.</a:t>
            </a:r>
            <a:endParaRPr lang="pl-PL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0"/>
            <a:ext cx="1136888" cy="12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/>
              <a:t>Po kilku miesiącach tworzenia przez niewielką grupę entuzjastów, wielu programistów z </a:t>
            </a:r>
            <a:r>
              <a:rPr lang="pl-PL" dirty="0" err="1"/>
              <a:t>Twittera</a:t>
            </a:r>
            <a:r>
              <a:rPr lang="pl-PL" dirty="0"/>
              <a:t> zaczęło wnosić swój wkład w projekt w </a:t>
            </a:r>
            <a:r>
              <a:rPr lang="pl-PL" b="1" dirty="0"/>
              <a:t>ramach </a:t>
            </a:r>
            <a:r>
              <a:rPr lang="pl-PL" b="1" dirty="0" err="1"/>
              <a:t>Hack</a:t>
            </a:r>
            <a:r>
              <a:rPr lang="pl-PL" b="1" dirty="0"/>
              <a:t> </a:t>
            </a:r>
            <a:r>
              <a:rPr lang="pl-PL" b="1" dirty="0" err="1"/>
              <a:t>Week</a:t>
            </a:r>
            <a:r>
              <a:rPr lang="pl-PL" b="1" dirty="0"/>
              <a:t> – tygodnia w stylu </a:t>
            </a:r>
            <a:r>
              <a:rPr lang="pl-PL" b="1" dirty="0" err="1"/>
              <a:t>hackathonu</a:t>
            </a:r>
            <a:r>
              <a:rPr lang="pl-PL" b="1" dirty="0"/>
              <a:t> dla zespołu programistów z </a:t>
            </a:r>
            <a:r>
              <a:rPr lang="pl-PL" b="1" dirty="0" err="1"/>
              <a:t>Twittera</a:t>
            </a:r>
            <a:r>
              <a:rPr lang="pl-PL" dirty="0"/>
              <a:t>. Projekt został przemianowany z </a:t>
            </a:r>
            <a:r>
              <a:rPr lang="pl-PL" dirty="0" err="1"/>
              <a:t>Twitter</a:t>
            </a:r>
            <a:r>
              <a:rPr lang="pl-PL" dirty="0"/>
              <a:t> </a:t>
            </a:r>
            <a:r>
              <a:rPr lang="pl-PL" dirty="0" err="1"/>
              <a:t>Blueprint</a:t>
            </a:r>
            <a:r>
              <a:rPr lang="pl-PL" dirty="0"/>
              <a:t> na </a:t>
            </a:r>
            <a:r>
              <a:rPr lang="pl-PL" dirty="0" err="1"/>
              <a:t>Bootstrap</a:t>
            </a:r>
            <a:r>
              <a:rPr lang="pl-PL" dirty="0"/>
              <a:t> i wydany 19 sierpnia 2011 roku jako projekt </a:t>
            </a:r>
            <a:r>
              <a:rPr lang="pl-PL" dirty="0" err="1"/>
              <a:t>open</a:t>
            </a:r>
            <a:r>
              <a:rPr lang="pl-PL" dirty="0"/>
              <a:t> </a:t>
            </a:r>
            <a:r>
              <a:rPr lang="pl-PL" dirty="0" err="1" smtClean="0"/>
              <a:t>source</a:t>
            </a:r>
            <a:r>
              <a:rPr lang="pl-PL" dirty="0" smtClean="0"/>
              <a:t>.</a:t>
            </a:r>
            <a:r>
              <a:rPr lang="pl-PL" dirty="0"/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err="1"/>
              <a:t>Bootstrap</a:t>
            </a:r>
            <a:r>
              <a:rPr lang="pl-PL" b="1" dirty="0"/>
              <a:t> </a:t>
            </a:r>
            <a:r>
              <a:rPr lang="pl-PL" b="1" dirty="0" smtClean="0"/>
              <a:t>5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/>
              <a:t>5 maja 2021 roku został wydany </a:t>
            </a:r>
            <a:r>
              <a:rPr lang="pl-PL" dirty="0" err="1"/>
              <a:t>Bootstrap</a:t>
            </a:r>
            <a:r>
              <a:rPr lang="pl-PL" dirty="0"/>
              <a:t> 5. Główne zmiany w nowej wersji to: wprowadzenie nowego komponentu menu </a:t>
            </a:r>
            <a:r>
              <a:rPr lang="pl-PL" dirty="0" err="1"/>
              <a:t>offcanvas</a:t>
            </a:r>
            <a:r>
              <a:rPr lang="pl-PL" dirty="0"/>
              <a:t>, porzucenie zależności od </a:t>
            </a:r>
            <a:r>
              <a:rPr lang="pl-PL" dirty="0" err="1"/>
              <a:t>jQuery</a:t>
            </a:r>
            <a:r>
              <a:rPr lang="pl-PL" dirty="0"/>
              <a:t> na rzecz czystego </a:t>
            </a:r>
            <a:r>
              <a:rPr lang="pl-PL" dirty="0" err="1"/>
              <a:t>JavaScript</a:t>
            </a:r>
            <a:r>
              <a:rPr lang="pl-PL" dirty="0"/>
              <a:t>, zrezygnowanie ze wsparcia dla Internet </a:t>
            </a:r>
            <a:r>
              <a:rPr lang="pl-PL" dirty="0" smtClean="0"/>
              <a:t>Explorer, </a:t>
            </a:r>
            <a:r>
              <a:rPr lang="pl-PL" dirty="0"/>
              <a:t>dodanie wbudowanego ciemnego motywu.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Wywołanie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/>
              <a:t>Bootstrap</a:t>
            </a:r>
            <a:r>
              <a:rPr lang="pl-PL" dirty="0"/>
              <a:t> wywołujemy poprzez zaciągnięcie odpowiedniej biblioteki CSS oraz opcjonalnie JS (bez pliku JS nie zadziałają wszelkie animacje, np. rozwijane menu).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3929066"/>
            <a:ext cx="864399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Struktura 12 kolumn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/>
              <a:t>Bootstrap</a:t>
            </a:r>
            <a:r>
              <a:rPr lang="pl-PL" dirty="0"/>
              <a:t> używamy dzieląc stronę w pionie na poszczególne rzędy (ang. </a:t>
            </a:r>
            <a:r>
              <a:rPr lang="pl-PL" dirty="0" err="1"/>
              <a:t>rows</a:t>
            </a:r>
            <a:r>
              <a:rPr lang="pl-PL" dirty="0"/>
              <a:t>), a rzędy na kolumny (komórki). Szerokość każdej kolumny określana jest liczbą, a suma szerokości w rzędzie powinna być równa 12.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4572008"/>
            <a:ext cx="53625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Pierwsza strona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4643438" cy="454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57298"/>
            <a:ext cx="445737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ejski">
  <a:themeElements>
    <a:clrScheme name="Miejski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iejski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ejski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4351</TotalTime>
  <Words>540</Words>
  <Application>Microsoft Office PowerPoint</Application>
  <PresentationFormat>Pokaz na ekranie (4:3)</PresentationFormat>
  <Paragraphs>119</Paragraphs>
  <Slides>42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42</vt:i4>
      </vt:variant>
    </vt:vector>
  </HeadingPairs>
  <TitlesOfParts>
    <vt:vector size="43" baseType="lpstr">
      <vt:lpstr>Miejski</vt:lpstr>
      <vt:lpstr>Bootstrap - framework</vt:lpstr>
      <vt:lpstr>Slajd 2</vt:lpstr>
      <vt:lpstr>Slajd 3</vt:lpstr>
      <vt:lpstr>Początki</vt:lpstr>
      <vt:lpstr>Slajd 5</vt:lpstr>
      <vt:lpstr>Bootstrap 5</vt:lpstr>
      <vt:lpstr>Wywołanie </vt:lpstr>
      <vt:lpstr>Struktura 12 kolumn </vt:lpstr>
      <vt:lpstr>Pierwsza strona</vt:lpstr>
      <vt:lpstr>Slajd 10</vt:lpstr>
      <vt:lpstr>Kontenery</vt:lpstr>
      <vt:lpstr>.container – kontener stały</vt:lpstr>
      <vt:lpstr>.container-fluid  - kontener płynny</vt:lpstr>
      <vt:lpstr>Kontenery responsywne</vt:lpstr>
      <vt:lpstr>System siatki Bootstrap 5</vt:lpstr>
      <vt:lpstr>Slajd 16</vt:lpstr>
      <vt:lpstr>Przykład 1</vt:lpstr>
      <vt:lpstr>Czcionka- ustawienia domyślne</vt:lpstr>
      <vt:lpstr>&lt;h1&gt; - &lt;h6&gt;</vt:lpstr>
      <vt:lpstr> Nagłówki</vt:lpstr>
      <vt:lpstr>&lt;small&gt;</vt:lpstr>
      <vt:lpstr>&lt;mark&gt;</vt:lpstr>
      <vt:lpstr>&lt;abbr&gt;</vt:lpstr>
      <vt:lpstr>Kolory tekstu kontekstowe</vt:lpstr>
      <vt:lpstr>Kolory tła</vt:lpstr>
      <vt:lpstr>Tabele</vt:lpstr>
      <vt:lpstr>Tabele- klasy kontekstowe</vt:lpstr>
      <vt:lpstr>Tabele responsywne </vt:lpstr>
      <vt:lpstr>Obrazy</vt:lpstr>
      <vt:lpstr>Wyrównanie lewo-prawo -środek</vt:lpstr>
      <vt:lpstr>Responsywne obrazy</vt:lpstr>
      <vt:lpstr>Alerty</vt:lpstr>
      <vt:lpstr>Inne alerty</vt:lpstr>
      <vt:lpstr>Przyciski</vt:lpstr>
      <vt:lpstr>Zarys przycisku</vt:lpstr>
      <vt:lpstr>Rozmiary przycisków</vt:lpstr>
      <vt:lpstr>Inne opcje</vt:lpstr>
      <vt:lpstr>Grupy przycisków</vt:lpstr>
      <vt:lpstr>Pionowe grupy przycisków</vt:lpstr>
      <vt:lpstr>Menu rozwijane</vt:lpstr>
      <vt:lpstr>Pasek postępu</vt:lpstr>
      <vt:lpstr>FIGMA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- framework</dc:title>
  <dc:creator>hp</dc:creator>
  <cp:lastModifiedBy>hp</cp:lastModifiedBy>
  <cp:revision>4</cp:revision>
  <dcterms:created xsi:type="dcterms:W3CDTF">2024-04-16T08:31:02Z</dcterms:created>
  <dcterms:modified xsi:type="dcterms:W3CDTF">2024-04-19T09:02:06Z</dcterms:modified>
</cp:coreProperties>
</file>