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39" r:id="rId19"/>
    <p:sldId id="273" r:id="rId20"/>
    <p:sldId id="338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5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04" r:id="rId62"/>
    <p:sldId id="317" r:id="rId63"/>
    <p:sldId id="318" r:id="rId64"/>
    <p:sldId id="319" r:id="rId65"/>
    <p:sldId id="320" r:id="rId66"/>
    <p:sldId id="321" r:id="rId67"/>
    <p:sldId id="306" r:id="rId68"/>
    <p:sldId id="322" r:id="rId69"/>
    <p:sldId id="323" r:id="rId70"/>
    <p:sldId id="324" r:id="rId71"/>
    <p:sldId id="326" r:id="rId72"/>
    <p:sldId id="327" r:id="rId73"/>
    <p:sldId id="328" r:id="rId74"/>
    <p:sldId id="307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A8A889C-2158-41C6-8F80-13CCB6F3EF79}" type="datetimeFigureOut">
              <a:rPr lang="pl-PL" smtClean="0"/>
              <a:pPr/>
              <a:t>02.12.2024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3527986-AA23-47D6-9569-984D4E6231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889C-2158-41C6-8F80-13CCB6F3EF79}" type="datetimeFigureOut">
              <a:rPr lang="pl-PL" smtClean="0"/>
              <a:pPr/>
              <a:t>02.12.2024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986-AA23-47D6-9569-984D4E6231A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889C-2158-41C6-8F80-13CCB6F3EF79}" type="datetimeFigureOut">
              <a:rPr lang="pl-PL" smtClean="0"/>
              <a:pPr/>
              <a:t>02.12.2024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986-AA23-47D6-9569-984D4E6231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889C-2158-41C6-8F80-13CCB6F3EF79}" type="datetimeFigureOut">
              <a:rPr lang="pl-PL" smtClean="0"/>
              <a:pPr/>
              <a:t>02.12.2024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986-AA23-47D6-9569-984D4E6231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A8A889C-2158-41C6-8F80-13CCB6F3EF79}" type="datetimeFigureOut">
              <a:rPr lang="pl-PL" smtClean="0"/>
              <a:pPr/>
              <a:t>02.12.2024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3527986-AA23-47D6-9569-984D4E6231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889C-2158-41C6-8F80-13CCB6F3EF79}" type="datetimeFigureOut">
              <a:rPr lang="pl-PL" smtClean="0"/>
              <a:pPr/>
              <a:t>02.12.2024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986-AA23-47D6-9569-984D4E6231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889C-2158-41C6-8F80-13CCB6F3EF79}" type="datetimeFigureOut">
              <a:rPr lang="pl-PL" smtClean="0"/>
              <a:pPr/>
              <a:t>02.12.2024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986-AA23-47D6-9569-984D4E6231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889C-2158-41C6-8F80-13CCB6F3EF79}" type="datetimeFigureOut">
              <a:rPr lang="pl-PL" smtClean="0"/>
              <a:pPr/>
              <a:t>02.12.2024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986-AA23-47D6-9569-984D4E6231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889C-2158-41C6-8F80-13CCB6F3EF79}" type="datetimeFigureOut">
              <a:rPr lang="pl-PL" smtClean="0"/>
              <a:pPr/>
              <a:t>02.12.2024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986-AA23-47D6-9569-984D4E6231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889C-2158-41C6-8F80-13CCB6F3EF79}" type="datetimeFigureOut">
              <a:rPr lang="pl-PL" smtClean="0"/>
              <a:pPr/>
              <a:t>02.12.2024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986-AA23-47D6-9569-984D4E6231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889C-2158-41C6-8F80-13CCB6F3EF79}" type="datetimeFigureOut">
              <a:rPr lang="pl-PL" smtClean="0"/>
              <a:pPr/>
              <a:t>02.12.2024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986-AA23-47D6-9569-984D4E6231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8A889C-2158-41C6-8F80-13CCB6F3EF79}" type="datetimeFigureOut">
              <a:rPr lang="pl-PL" smtClean="0"/>
              <a:pPr/>
              <a:t>02.12.2024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527986-AA23-47D6-9569-984D4E6231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TypeScript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</a:t>
            </a:r>
            <a:r>
              <a:rPr lang="pl-PL" dirty="0" smtClean="0"/>
              <a:t>r Sławomir Radomski</a:t>
            </a:r>
            <a:endParaRPr lang="pl-PL" dirty="0"/>
          </a:p>
        </p:txBody>
      </p:sp>
      <p:pic>
        <p:nvPicPr>
          <p:cNvPr id="33794" name="Picture 2" descr="Learn TypeScript: Why Should I Use It? - Snipc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14356"/>
            <a:ext cx="3714776" cy="25890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Wsparcie dla dużych projektów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Dzięki typom, </a:t>
            </a:r>
            <a:r>
              <a:rPr lang="pl-PL" dirty="0" err="1" smtClean="0"/>
              <a:t>TypeScript</a:t>
            </a:r>
            <a:r>
              <a:rPr lang="pl-PL" dirty="0" smtClean="0"/>
              <a:t> lepiej radzi sobie z </a:t>
            </a:r>
            <a:r>
              <a:rPr lang="pl-PL" b="1" dirty="0" smtClean="0"/>
              <a:t>większymi projektami</a:t>
            </a:r>
            <a:r>
              <a:rPr lang="pl-PL" dirty="0" smtClean="0"/>
              <a:t>, poprawiając czytelność kodu i umożliwiając narzędziom (np. edytorom kodu) lepsze podpowiedzi i </a:t>
            </a:r>
            <a:r>
              <a:rPr lang="pl-PL" dirty="0" smtClean="0"/>
              <a:t>analizę.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warto używać </a:t>
            </a:r>
            <a:r>
              <a:rPr lang="pl-PL" dirty="0" err="1" smtClean="0"/>
              <a:t>TypeScript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Mniej błędów w czasie </a:t>
            </a:r>
            <a:r>
              <a:rPr lang="pl-PL" b="1" dirty="0" smtClean="0"/>
              <a:t>wykonywania</a:t>
            </a:r>
            <a:r>
              <a:rPr lang="pl-PL" b="1" dirty="0" smtClean="0"/>
              <a:t>.</a:t>
            </a:r>
            <a:endParaRPr lang="pl-PL" dirty="0" smtClean="0"/>
          </a:p>
          <a:p>
            <a:r>
              <a:rPr lang="pl-PL" dirty="0" smtClean="0"/>
              <a:t>Dzięki typowaniu błędy są </a:t>
            </a:r>
            <a:r>
              <a:rPr lang="pl-PL" b="1" dirty="0" smtClean="0"/>
              <a:t>wykrywane już podczas pisania kodu, </a:t>
            </a:r>
            <a:r>
              <a:rPr lang="pl-PL" dirty="0" smtClean="0"/>
              <a:t>co zmniejsza liczbę błędów w trakcie działania aplikacji.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Lepsze wsparcie dla narzędzi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TypeScript</a:t>
            </a:r>
            <a:r>
              <a:rPr lang="pl-PL" dirty="0" smtClean="0"/>
              <a:t> pozwala na bardziej </a:t>
            </a:r>
            <a:r>
              <a:rPr lang="pl-PL" b="1" dirty="0" smtClean="0"/>
              <a:t>precyzyjne podpowiedzi w edytorach </a:t>
            </a:r>
            <a:r>
              <a:rPr lang="pl-PL" dirty="0" smtClean="0"/>
              <a:t>(np. Visual Studio </a:t>
            </a:r>
            <a:r>
              <a:rPr lang="pl-PL" dirty="0" err="1" smtClean="0"/>
              <a:t>Code</a:t>
            </a:r>
            <a:r>
              <a:rPr lang="pl-PL" dirty="0" smtClean="0"/>
              <a:t>) dzięki typom i dokumentacji wbudowanej w </a:t>
            </a:r>
            <a:r>
              <a:rPr lang="pl-PL" dirty="0" smtClean="0"/>
              <a:t>kod.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Łatwiejsze utrzymanie </a:t>
            </a:r>
            <a:r>
              <a:rPr lang="pl-PL" b="1" dirty="0" smtClean="0"/>
              <a:t>kodu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dużych projektach łatwiej pracować z jasno zdefiniowanymi typami i interfejsami.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Kompatybilność z ekosystemem </a:t>
            </a:r>
            <a:r>
              <a:rPr lang="pl-PL" b="1" dirty="0" err="1" smtClean="0"/>
              <a:t>JavaScript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Możesz używać dowolnych bibliotek</a:t>
            </a:r>
            <a:r>
              <a:rPr lang="pl-PL" b="1" dirty="0" smtClean="0"/>
              <a:t> </a:t>
            </a:r>
            <a:r>
              <a:rPr lang="pl-PL" b="1" dirty="0" err="1" smtClean="0"/>
              <a:t>JavaScript</a:t>
            </a:r>
            <a:r>
              <a:rPr lang="pl-PL" b="1" dirty="0" smtClean="0"/>
              <a:t> w projektach </a:t>
            </a:r>
            <a:r>
              <a:rPr lang="pl-PL" b="1" dirty="0" err="1" smtClean="0"/>
              <a:t>TypeScript</a:t>
            </a:r>
            <a:r>
              <a:rPr lang="pl-PL" dirty="0" smtClean="0"/>
              <a:t>, korzystając z plików z definicjami typów (.</a:t>
            </a:r>
            <a:r>
              <a:rPr lang="pl-PL" dirty="0" err="1" smtClean="0"/>
              <a:t>d.ts</a:t>
            </a:r>
            <a:r>
              <a:rPr lang="pl-PL" dirty="0" smtClean="0"/>
              <a:t>).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zacząć z </a:t>
            </a:r>
            <a:r>
              <a:rPr lang="pl-PL" dirty="0" err="1" smtClean="0"/>
              <a:t>TypeScript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TypeScript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npm</a:t>
            </a:r>
            <a:r>
              <a:rPr lang="pl-PL" dirty="0" smtClean="0"/>
              <a:t> </a:t>
            </a:r>
            <a:r>
              <a:rPr lang="pl-PL" dirty="0" err="1" smtClean="0"/>
              <a:t>install</a:t>
            </a:r>
            <a:r>
              <a:rPr lang="pl-PL" dirty="0" smtClean="0"/>
              <a:t> -g </a:t>
            </a:r>
            <a:r>
              <a:rPr lang="pl-PL" dirty="0" err="1" smtClean="0"/>
              <a:t>typescript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pliku </a:t>
            </a:r>
            <a:r>
              <a:rPr lang="pl-PL" dirty="0" err="1" smtClean="0"/>
              <a:t>TypeScript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Stwórz plik z rozszerzeniem .</a:t>
            </a:r>
            <a:r>
              <a:rPr lang="pl-PL" dirty="0" err="1" smtClean="0"/>
              <a:t>ts</a:t>
            </a:r>
            <a:r>
              <a:rPr lang="pl-PL" dirty="0" smtClean="0"/>
              <a:t>, np. </a:t>
            </a:r>
            <a:r>
              <a:rPr lang="pl-PL" dirty="0" err="1" smtClean="0"/>
              <a:t>app.ts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 przykład: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const greeting: string = "Hello, </a:t>
            </a:r>
            <a:r>
              <a:rPr lang="en-US" dirty="0" err="1" smtClean="0"/>
              <a:t>TypeScript</a:t>
            </a:r>
            <a:r>
              <a:rPr lang="en-US" dirty="0" smtClean="0"/>
              <a:t>!"; </a:t>
            </a:r>
            <a:endParaRPr lang="pl-PL" dirty="0" smtClean="0"/>
          </a:p>
          <a:p>
            <a:r>
              <a:rPr lang="en-US" dirty="0" smtClean="0"/>
              <a:t>console.log(greeting);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Jeżeli zacznie wyrzucać błędy:</a:t>
            </a:r>
          </a:p>
          <a:p>
            <a:r>
              <a:rPr lang="pl-PL" dirty="0" smtClean="0"/>
              <a:t>Sprawdź, czy masz plik </a:t>
            </a:r>
            <a:r>
              <a:rPr lang="pl-PL" dirty="0" err="1" smtClean="0"/>
              <a:t>tsconfig.json</a:t>
            </a:r>
            <a:r>
              <a:rPr lang="pl-PL" dirty="0" smtClean="0"/>
              <a:t> w katalogu projektu. Minimalna konfiguracja może wyglądać tak:</a:t>
            </a:r>
          </a:p>
          <a:p>
            <a:r>
              <a:rPr lang="pl-PL" dirty="0" smtClean="0"/>
              <a:t>{ </a:t>
            </a:r>
          </a:p>
          <a:p>
            <a:r>
              <a:rPr lang="pl-PL" dirty="0" smtClean="0"/>
              <a:t>"</a:t>
            </a:r>
            <a:r>
              <a:rPr lang="pl-PL" dirty="0" err="1" smtClean="0"/>
              <a:t>compilerOptions</a:t>
            </a:r>
            <a:r>
              <a:rPr lang="pl-PL" dirty="0" smtClean="0"/>
              <a:t>": </a:t>
            </a:r>
            <a:r>
              <a:rPr lang="pl-PL" dirty="0" smtClean="0"/>
              <a:t>{</a:t>
            </a:r>
          </a:p>
          <a:p>
            <a:r>
              <a:rPr lang="pl-PL" dirty="0" smtClean="0"/>
              <a:t> </a:t>
            </a:r>
            <a:r>
              <a:rPr lang="pl-PL" dirty="0" smtClean="0"/>
              <a:t>"target": "ES6", </a:t>
            </a:r>
            <a:endParaRPr lang="pl-PL" dirty="0" smtClean="0"/>
          </a:p>
          <a:p>
            <a:r>
              <a:rPr lang="pl-PL" dirty="0" smtClean="0"/>
              <a:t>"</a:t>
            </a:r>
            <a:r>
              <a:rPr lang="pl-PL" dirty="0" smtClean="0"/>
              <a:t>module": "</a:t>
            </a:r>
            <a:r>
              <a:rPr lang="pl-PL" dirty="0" err="1" smtClean="0"/>
              <a:t>commonjs</a:t>
            </a:r>
            <a:r>
              <a:rPr lang="pl-PL" dirty="0" smtClean="0"/>
              <a:t>", </a:t>
            </a:r>
            <a:endParaRPr lang="pl-PL" dirty="0" smtClean="0"/>
          </a:p>
          <a:p>
            <a:r>
              <a:rPr lang="pl-PL" dirty="0" smtClean="0"/>
              <a:t>"</a:t>
            </a:r>
            <a:r>
              <a:rPr lang="pl-PL" dirty="0" err="1" smtClean="0"/>
              <a:t>strict</a:t>
            </a:r>
            <a:r>
              <a:rPr lang="pl-PL" dirty="0" smtClean="0"/>
              <a:t>": </a:t>
            </a:r>
            <a:r>
              <a:rPr lang="pl-PL" dirty="0" err="1" smtClean="0"/>
              <a:t>true</a:t>
            </a:r>
            <a:r>
              <a:rPr lang="pl-PL" dirty="0" smtClean="0"/>
              <a:t> </a:t>
            </a:r>
            <a:endParaRPr lang="pl-PL" dirty="0" smtClean="0"/>
          </a:p>
          <a:p>
            <a:r>
              <a:rPr lang="pl-PL" dirty="0" smtClean="0"/>
              <a:t>} </a:t>
            </a:r>
          </a:p>
          <a:p>
            <a:r>
              <a:rPr lang="pl-PL" dirty="0" smtClean="0"/>
              <a:t>}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Kompilacja </a:t>
            </a:r>
            <a:r>
              <a:rPr lang="pl-PL" dirty="0" err="1" smtClean="0"/>
              <a:t>TypeScript</a:t>
            </a:r>
            <a:r>
              <a:rPr lang="pl-PL" dirty="0" smtClean="0"/>
              <a:t> do </a:t>
            </a:r>
            <a:r>
              <a:rPr lang="pl-PL" dirty="0" err="1" smtClean="0"/>
              <a:t>JavaScript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tsc</a:t>
            </a:r>
            <a:r>
              <a:rPr lang="pl-PL" dirty="0" smtClean="0"/>
              <a:t> </a:t>
            </a:r>
            <a:r>
              <a:rPr lang="pl-PL" dirty="0" err="1" smtClean="0"/>
              <a:t>app.ts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To wygeneruje plik </a:t>
            </a:r>
            <a:r>
              <a:rPr lang="pl-PL" dirty="0" err="1" smtClean="0"/>
              <a:t>app.js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TypeScript</a:t>
            </a:r>
            <a:r>
              <a:rPr lang="pl-PL" dirty="0" smtClean="0"/>
              <a:t> to </a:t>
            </a:r>
            <a:r>
              <a:rPr lang="pl-PL" dirty="0" err="1" smtClean="0"/>
              <a:t>otwartoźródłowy</a:t>
            </a:r>
            <a:r>
              <a:rPr lang="pl-PL" dirty="0" smtClean="0"/>
              <a:t> </a:t>
            </a:r>
            <a:r>
              <a:rPr lang="pl-PL" dirty="0" smtClean="0"/>
              <a:t>język programowania stworzony przez Microsoft, który jest </a:t>
            </a:r>
            <a:r>
              <a:rPr lang="pl-PL" b="1" dirty="0" smtClean="0"/>
              <a:t>nadzbiorem</a:t>
            </a:r>
            <a:r>
              <a:rPr lang="pl-PL" dirty="0" smtClean="0"/>
              <a:t> </a:t>
            </a:r>
            <a:r>
              <a:rPr lang="pl-PL" dirty="0" err="1" smtClean="0"/>
              <a:t>JavaScript</a:t>
            </a:r>
            <a:r>
              <a:rPr lang="pl-PL" dirty="0" smtClean="0"/>
              <a:t>. </a:t>
            </a:r>
            <a:endParaRPr lang="pl-PL" dirty="0" smtClean="0"/>
          </a:p>
          <a:p>
            <a:r>
              <a:rPr lang="pl-PL" dirty="0" smtClean="0"/>
              <a:t>Jego </a:t>
            </a:r>
            <a:r>
              <a:rPr lang="pl-PL" dirty="0" smtClean="0"/>
              <a:t>główną cechą jest dodanie </a:t>
            </a:r>
            <a:r>
              <a:rPr lang="pl-PL" b="1" dirty="0" smtClean="0"/>
              <a:t>statycznego typowania</a:t>
            </a:r>
            <a:r>
              <a:rPr lang="pl-PL" dirty="0" smtClean="0"/>
              <a:t> oraz zaawansowanych funkcji wspierających programowanie w </a:t>
            </a:r>
            <a:r>
              <a:rPr lang="pl-PL" b="1" dirty="0" smtClean="0"/>
              <a:t>dużych projektach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Zmiana polityki wykonania skryptów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b="1" dirty="0" smtClean="0"/>
              <a:t>1. Otwórz </a:t>
            </a:r>
            <a:r>
              <a:rPr lang="pl-PL" b="1" dirty="0" err="1" smtClean="0"/>
              <a:t>PowerShell</a:t>
            </a:r>
            <a:r>
              <a:rPr lang="pl-PL" b="1" dirty="0" smtClean="0"/>
              <a:t> z uprawnieniami administratora:</a:t>
            </a:r>
            <a:endParaRPr lang="pl-PL" dirty="0" smtClean="0"/>
          </a:p>
          <a:p>
            <a:r>
              <a:rPr lang="pl-PL" dirty="0" smtClean="0"/>
              <a:t>Kliknij prawym przyciskiem na ikonę </a:t>
            </a:r>
            <a:r>
              <a:rPr lang="pl-PL" dirty="0" err="1" smtClean="0"/>
              <a:t>PowerShell</a:t>
            </a:r>
            <a:r>
              <a:rPr lang="pl-PL" dirty="0" smtClean="0"/>
              <a:t> i wybierz </a:t>
            </a:r>
            <a:r>
              <a:rPr lang="pl-PL" b="1" dirty="0" smtClean="0"/>
              <a:t>Uruchom jako administrator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2. Sprawdź </a:t>
            </a:r>
            <a:r>
              <a:rPr lang="pl-PL" b="1" dirty="0" smtClean="0"/>
              <a:t>bieżącą politykę wykonania:</a:t>
            </a:r>
            <a:endParaRPr lang="pl-PL" dirty="0" smtClean="0"/>
          </a:p>
          <a:p>
            <a:r>
              <a:rPr lang="pl-PL" dirty="0" smtClean="0"/>
              <a:t>Wpisz poniższe polecenie w </a:t>
            </a:r>
            <a:r>
              <a:rPr lang="pl-PL" dirty="0" err="1" smtClean="0"/>
              <a:t>PowerShell</a:t>
            </a:r>
            <a:endParaRPr lang="pl-PL" dirty="0" smtClean="0"/>
          </a:p>
          <a:p>
            <a:endParaRPr lang="pl-PL" dirty="0" smtClean="0"/>
          </a:p>
          <a:p>
            <a:r>
              <a:rPr lang="pl-PL" b="1" dirty="0" err="1" smtClean="0"/>
              <a:t>Get-ExecutionPolicy</a:t>
            </a:r>
            <a:r>
              <a:rPr lang="pl-PL" b="1" dirty="0" smtClean="0"/>
              <a:t> </a:t>
            </a:r>
          </a:p>
          <a:p>
            <a:r>
              <a:rPr lang="pl-PL" dirty="0" smtClean="0"/>
              <a:t>Wynik prawdopodobnie to </a:t>
            </a:r>
            <a:r>
              <a:rPr lang="pl-PL" b="1" dirty="0" err="1" smtClean="0"/>
              <a:t>Restricted</a:t>
            </a:r>
            <a:r>
              <a:rPr lang="pl-PL" dirty="0" smtClean="0"/>
              <a:t>, co oznacza, że żadne skrypty nie mogą być uruchamiane.</a:t>
            </a:r>
          </a:p>
          <a:p>
            <a:r>
              <a:rPr lang="pl-PL" b="1" dirty="0" smtClean="0"/>
              <a:t>3. Zmień </a:t>
            </a:r>
            <a:r>
              <a:rPr lang="pl-PL" b="1" dirty="0" smtClean="0"/>
              <a:t>politykę wykonania:</a:t>
            </a:r>
            <a:endParaRPr lang="pl-PL" dirty="0" smtClean="0"/>
          </a:p>
          <a:p>
            <a:r>
              <a:rPr lang="pl-PL" dirty="0" smtClean="0"/>
              <a:t>Wpisz następujące </a:t>
            </a:r>
            <a:r>
              <a:rPr lang="pl-PL" dirty="0" smtClean="0"/>
              <a:t>polecenie</a:t>
            </a:r>
            <a:endParaRPr lang="pl-PL" dirty="0" smtClean="0"/>
          </a:p>
          <a:p>
            <a:r>
              <a:rPr lang="pl-PL" b="1" dirty="0" err="1" smtClean="0"/>
              <a:t>Set-ExecutionPolicy</a:t>
            </a:r>
            <a:r>
              <a:rPr lang="pl-PL" b="1" dirty="0" smtClean="0"/>
              <a:t> </a:t>
            </a:r>
            <a:r>
              <a:rPr lang="pl-PL" b="1" dirty="0" smtClean="0"/>
              <a:t>-</a:t>
            </a:r>
            <a:r>
              <a:rPr lang="pl-PL" b="1" dirty="0" err="1" smtClean="0"/>
              <a:t>Scope</a:t>
            </a:r>
            <a:r>
              <a:rPr lang="pl-PL" b="1" dirty="0" smtClean="0"/>
              <a:t> </a:t>
            </a:r>
            <a:r>
              <a:rPr lang="pl-PL" b="1" dirty="0" err="1" smtClean="0"/>
              <a:t>CurrentUser</a:t>
            </a:r>
            <a:r>
              <a:rPr lang="pl-PL" b="1" dirty="0" smtClean="0"/>
              <a:t> </a:t>
            </a:r>
            <a:r>
              <a:rPr lang="pl-PL" b="1" dirty="0" err="1" smtClean="0"/>
              <a:t>RemoteSigned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RemoteSigned</a:t>
            </a:r>
            <a:r>
              <a:rPr lang="pl-PL" dirty="0" smtClean="0"/>
              <a:t> oznacza, że lokalne skrypty mogą być uruchamiane bez ograniczeń, ale skrypty pobrane z </a:t>
            </a:r>
            <a:r>
              <a:rPr lang="pl-PL" dirty="0" err="1" smtClean="0"/>
              <a:t>internetu</a:t>
            </a:r>
            <a:r>
              <a:rPr lang="pl-PL" dirty="0" smtClean="0"/>
              <a:t> muszą być podpisane.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kodu </a:t>
            </a:r>
            <a:r>
              <a:rPr lang="pl-PL" dirty="0" err="1" smtClean="0"/>
              <a:t>JavaScript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Uruchom skompilowany kod w przeglądarce lub za pomocą </a:t>
            </a:r>
            <a:r>
              <a:rPr lang="pl-PL" dirty="0" err="1" smtClean="0"/>
              <a:t>Node.js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</a:t>
            </a:r>
            <a:r>
              <a:rPr lang="pl-PL" dirty="0" err="1" smtClean="0"/>
              <a:t>TypeScript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// Definicja typu</a:t>
            </a:r>
          </a:p>
          <a:p>
            <a:r>
              <a:rPr lang="pl-PL" dirty="0" err="1" smtClean="0"/>
              <a:t>interface</a:t>
            </a:r>
            <a:r>
              <a:rPr lang="pl-PL" dirty="0" smtClean="0"/>
              <a:t> </a:t>
            </a:r>
            <a:r>
              <a:rPr lang="pl-PL" dirty="0" err="1" smtClean="0"/>
              <a:t>Product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id: </a:t>
            </a:r>
            <a:r>
              <a:rPr lang="pl-PL" dirty="0" err="1" smtClean="0"/>
              <a:t>number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name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price</a:t>
            </a:r>
            <a:r>
              <a:rPr lang="pl-PL" dirty="0" smtClean="0"/>
              <a:t>: </a:t>
            </a:r>
            <a:r>
              <a:rPr lang="pl-PL" dirty="0" err="1" smtClean="0"/>
              <a:t>number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available</a:t>
            </a:r>
            <a:r>
              <a:rPr lang="pl-PL" dirty="0" smtClean="0"/>
              <a:t>: </a:t>
            </a:r>
            <a:r>
              <a:rPr lang="pl-PL" dirty="0" err="1" smtClean="0"/>
              <a:t>boolean</a:t>
            </a:r>
            <a:r>
              <a:rPr lang="pl-PL" dirty="0" smtClean="0"/>
              <a:t>;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smtClean="0"/>
              <a:t>// Funkcja z typami</a:t>
            </a:r>
          </a:p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getProductName</a:t>
            </a:r>
            <a:r>
              <a:rPr lang="pl-PL" dirty="0" smtClean="0"/>
              <a:t>(</a:t>
            </a:r>
            <a:r>
              <a:rPr lang="pl-PL" dirty="0" err="1" smtClean="0"/>
              <a:t>product</a:t>
            </a:r>
            <a:r>
              <a:rPr lang="pl-PL" dirty="0" smtClean="0"/>
              <a:t>: </a:t>
            </a:r>
            <a:r>
              <a:rPr lang="pl-PL" dirty="0" err="1" smtClean="0"/>
              <a:t>Product</a:t>
            </a:r>
            <a:r>
              <a:rPr lang="pl-PL" dirty="0" smtClean="0"/>
              <a:t>): </a:t>
            </a:r>
            <a:r>
              <a:rPr lang="pl-PL" dirty="0" err="1" smtClean="0"/>
              <a:t>string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return </a:t>
            </a:r>
            <a:r>
              <a:rPr lang="pl-PL" dirty="0" err="1" smtClean="0"/>
              <a:t>product.name</a:t>
            </a:r>
            <a:r>
              <a:rPr lang="pl-PL" dirty="0" smtClean="0"/>
              <a:t>;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smtClean="0"/>
              <a:t>// Użycie</a:t>
            </a:r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myProduct</a:t>
            </a:r>
            <a:r>
              <a:rPr lang="pl-PL" dirty="0" smtClean="0"/>
              <a:t>: </a:t>
            </a:r>
            <a:r>
              <a:rPr lang="pl-PL" dirty="0" err="1" smtClean="0"/>
              <a:t>Product</a:t>
            </a:r>
            <a:r>
              <a:rPr lang="pl-PL" dirty="0" smtClean="0"/>
              <a:t> = { id: 1, </a:t>
            </a:r>
            <a:r>
              <a:rPr lang="pl-PL" dirty="0" err="1" smtClean="0"/>
              <a:t>name</a:t>
            </a:r>
            <a:r>
              <a:rPr lang="pl-PL" dirty="0" smtClean="0"/>
              <a:t>: "Laptop", </a:t>
            </a:r>
            <a:r>
              <a:rPr lang="pl-PL" dirty="0" err="1" smtClean="0"/>
              <a:t>price</a:t>
            </a:r>
            <a:r>
              <a:rPr lang="pl-PL" dirty="0" smtClean="0"/>
              <a:t>: 1500, </a:t>
            </a:r>
            <a:r>
              <a:rPr lang="pl-PL" dirty="0" err="1" smtClean="0"/>
              <a:t>available</a:t>
            </a:r>
            <a:r>
              <a:rPr lang="pl-PL" dirty="0" smtClean="0"/>
              <a:t>: </a:t>
            </a:r>
            <a:r>
              <a:rPr lang="pl-PL" dirty="0" err="1" smtClean="0"/>
              <a:t>true</a:t>
            </a:r>
            <a:r>
              <a:rPr lang="pl-PL" dirty="0" smtClean="0"/>
              <a:t> };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getProductName</a:t>
            </a:r>
            <a:r>
              <a:rPr lang="pl-PL" dirty="0" smtClean="0"/>
              <a:t>(</a:t>
            </a:r>
            <a:r>
              <a:rPr lang="pl-PL" dirty="0" err="1" smtClean="0"/>
              <a:t>myProduct</a:t>
            </a:r>
            <a:r>
              <a:rPr lang="pl-PL" dirty="0" smtClean="0"/>
              <a:t>)); // Laptop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podstawowe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string</a:t>
            </a:r>
            <a:r>
              <a:rPr lang="pl-PL" dirty="0" smtClean="0"/>
              <a:t>: Reprezentuje tekst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message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 = "</a:t>
            </a:r>
            <a:r>
              <a:rPr lang="pl-PL" dirty="0" err="1" smtClean="0"/>
              <a:t>Hello</a:t>
            </a:r>
            <a:r>
              <a:rPr lang="pl-PL" dirty="0" smtClean="0"/>
              <a:t>, </a:t>
            </a:r>
            <a:r>
              <a:rPr lang="pl-PL" dirty="0" err="1" smtClean="0"/>
              <a:t>World</a:t>
            </a:r>
            <a:r>
              <a:rPr lang="pl-PL" dirty="0" smtClean="0"/>
              <a:t>!";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number</a:t>
            </a:r>
            <a:r>
              <a:rPr lang="pl-PL" dirty="0" smtClean="0"/>
              <a:t>: Reprezentuje liczby (zarówno całkowite, jak i zmiennoprzecinkowe</a:t>
            </a:r>
            <a:r>
              <a:rPr lang="pl-PL" dirty="0" smtClean="0"/>
              <a:t>).</a:t>
            </a:r>
          </a:p>
          <a:p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count</a:t>
            </a:r>
            <a:r>
              <a:rPr lang="pl-PL" dirty="0" smtClean="0"/>
              <a:t>: </a:t>
            </a:r>
            <a:r>
              <a:rPr lang="pl-PL" dirty="0" err="1" smtClean="0"/>
              <a:t>number</a:t>
            </a:r>
            <a:r>
              <a:rPr lang="pl-PL" dirty="0" smtClean="0"/>
              <a:t> = 42;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boolean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Wartości logiczne: </a:t>
            </a:r>
            <a:r>
              <a:rPr lang="pl-PL" dirty="0" err="1" smtClean="0"/>
              <a:t>true</a:t>
            </a:r>
            <a:r>
              <a:rPr lang="pl-PL" dirty="0" smtClean="0"/>
              <a:t> lub </a:t>
            </a:r>
            <a:r>
              <a:rPr lang="pl-PL" dirty="0" err="1" smtClean="0"/>
              <a:t>false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isActive</a:t>
            </a:r>
            <a:r>
              <a:rPr lang="pl-PL" dirty="0" smtClean="0"/>
              <a:t>: </a:t>
            </a:r>
            <a:r>
              <a:rPr lang="pl-PL" dirty="0" err="1" smtClean="0"/>
              <a:t>boolean</a:t>
            </a:r>
            <a:r>
              <a:rPr lang="pl-PL" dirty="0" smtClean="0"/>
              <a:t> = </a:t>
            </a:r>
            <a:r>
              <a:rPr lang="pl-PL" dirty="0" err="1" smtClean="0"/>
              <a:t>true</a:t>
            </a:r>
            <a:r>
              <a:rPr lang="pl-PL" dirty="0" smtClean="0"/>
              <a:t>;</a:t>
            </a:r>
            <a:endParaRPr lang="pl-P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null</a:t>
            </a:r>
            <a:r>
              <a:rPr lang="pl-PL" b="1" dirty="0" smtClean="0"/>
              <a:t> i </a:t>
            </a:r>
            <a:r>
              <a:rPr lang="pl-PL" b="1" dirty="0" err="1" smtClean="0"/>
              <a:t>undefined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Typy oznaczające brak wartości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notSet</a:t>
            </a:r>
            <a:r>
              <a:rPr lang="pl-PL" dirty="0" smtClean="0"/>
              <a:t>: </a:t>
            </a:r>
            <a:r>
              <a:rPr lang="pl-PL" dirty="0" err="1" smtClean="0"/>
              <a:t>null</a:t>
            </a:r>
            <a:r>
              <a:rPr lang="pl-PL" dirty="0" smtClean="0"/>
              <a:t> = </a:t>
            </a:r>
            <a:r>
              <a:rPr lang="pl-PL" dirty="0" err="1" smtClean="0"/>
              <a:t>null</a:t>
            </a:r>
            <a:r>
              <a:rPr lang="pl-PL" dirty="0" smtClean="0"/>
              <a:t>; </a:t>
            </a:r>
            <a:endParaRPr lang="pl-PL" dirty="0" smtClean="0"/>
          </a:p>
          <a:p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notDefined</a:t>
            </a:r>
            <a:r>
              <a:rPr lang="pl-PL" dirty="0" smtClean="0"/>
              <a:t>: </a:t>
            </a:r>
            <a:r>
              <a:rPr lang="pl-PL" dirty="0" err="1" smtClean="0"/>
              <a:t>undefined</a:t>
            </a:r>
            <a:r>
              <a:rPr lang="pl-PL" dirty="0" smtClean="0"/>
              <a:t> = </a:t>
            </a:r>
            <a:r>
              <a:rPr lang="pl-PL" dirty="0" err="1" smtClean="0"/>
              <a:t>undefined</a:t>
            </a:r>
            <a:r>
              <a:rPr lang="pl-PL" dirty="0" smtClean="0"/>
              <a:t>;</a:t>
            </a:r>
            <a:endParaRPr lang="pl-P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symbol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Typ dla unikalnych </a:t>
            </a:r>
            <a:r>
              <a:rPr lang="pl-PL" dirty="0" err="1" smtClean="0"/>
              <a:t>identy</a:t>
            </a:r>
            <a:r>
              <a:rPr lang="pl-PL" dirty="0" smtClean="0"/>
              <a:t> </a:t>
            </a:r>
            <a:r>
              <a:rPr lang="pl-PL" dirty="0" err="1" smtClean="0"/>
              <a:t>fikatorów</a:t>
            </a:r>
            <a:r>
              <a:rPr lang="pl-PL" dirty="0" smtClean="0"/>
              <a:t>.</a:t>
            </a:r>
            <a:endParaRPr lang="pl-PL" dirty="0" smtClean="0"/>
          </a:p>
          <a:p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uniqueId</a:t>
            </a:r>
            <a:r>
              <a:rPr lang="pl-PL" dirty="0" smtClean="0"/>
              <a:t>: symbol = </a:t>
            </a:r>
            <a:r>
              <a:rPr lang="pl-PL" dirty="0" err="1" smtClean="0"/>
              <a:t>Symbol</a:t>
            </a:r>
            <a:r>
              <a:rPr lang="pl-PL" dirty="0" smtClean="0"/>
              <a:t>("id</a:t>
            </a:r>
            <a:r>
              <a:rPr lang="pl-PL" dirty="0" smtClean="0"/>
              <a:t>");</a:t>
            </a:r>
            <a:endParaRPr lang="pl-P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bigint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Typ dla liczb większych niż </a:t>
            </a:r>
            <a:r>
              <a:rPr lang="pl-PL" dirty="0" err="1" smtClean="0"/>
              <a:t>Number.MAX_SAFE_INTEGER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largeNumber</a:t>
            </a:r>
            <a:r>
              <a:rPr lang="pl-PL" dirty="0" smtClean="0"/>
              <a:t>: </a:t>
            </a:r>
            <a:r>
              <a:rPr lang="pl-PL" dirty="0" err="1" smtClean="0"/>
              <a:t>bigint</a:t>
            </a:r>
            <a:r>
              <a:rPr lang="pl-PL" dirty="0" smtClean="0"/>
              <a:t> = 123456789012345678901234567890n</a:t>
            </a:r>
            <a:r>
              <a:rPr lang="pl-PL" dirty="0" smtClean="0"/>
              <a:t>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złożone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array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Tablice o elementach danego typu</a:t>
            </a:r>
            <a:r>
              <a:rPr lang="pl-PL" dirty="0" smtClean="0"/>
              <a:t>.</a:t>
            </a:r>
          </a:p>
          <a:p>
            <a:r>
              <a:rPr lang="en-US" dirty="0" smtClean="0"/>
              <a:t>let numbers: number[] = [1, 2, 3</a:t>
            </a:r>
            <a:r>
              <a:rPr lang="en-US" dirty="0" smtClean="0"/>
              <a:t>];</a:t>
            </a:r>
            <a:endParaRPr lang="pl-PL" dirty="0" smtClean="0"/>
          </a:p>
          <a:p>
            <a:r>
              <a:rPr lang="en-US" dirty="0" smtClean="0"/>
              <a:t> </a:t>
            </a:r>
            <a:r>
              <a:rPr lang="en-US" dirty="0" smtClean="0"/>
              <a:t>let strings: Array&lt;string&gt; = ["a", "b", "c"];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cechy </a:t>
            </a:r>
            <a:r>
              <a:rPr lang="pl-PL" dirty="0" err="1" smtClean="0"/>
              <a:t>TypeScript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Umożliwia </a:t>
            </a:r>
            <a:r>
              <a:rPr lang="pl-PL" b="1" dirty="0" smtClean="0"/>
              <a:t>definiowanie typów </a:t>
            </a:r>
            <a:r>
              <a:rPr lang="pl-PL" dirty="0" smtClean="0"/>
              <a:t>dla zmiennych, parametrów funkcji i zwracanych wartości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 smtClean="0"/>
              <a:t>Dzięki temu błędy można wykryć już na </a:t>
            </a:r>
            <a:r>
              <a:rPr lang="pl-PL" b="1" dirty="0" smtClean="0"/>
              <a:t>etapie kompilacji</a:t>
            </a:r>
            <a:r>
              <a:rPr lang="pl-PL" dirty="0" smtClean="0"/>
              <a:t>, zanim kod zostanie uruchomiony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age</a:t>
            </a:r>
            <a:r>
              <a:rPr lang="pl-PL" dirty="0" smtClean="0"/>
              <a:t>: </a:t>
            </a:r>
            <a:r>
              <a:rPr lang="pl-PL" dirty="0" err="1" smtClean="0"/>
              <a:t>number</a:t>
            </a:r>
            <a:r>
              <a:rPr lang="pl-PL" dirty="0" smtClean="0"/>
              <a:t> = 25; // Właściwy typ</a:t>
            </a:r>
          </a:p>
          <a:p>
            <a:r>
              <a:rPr lang="pl-PL" dirty="0" err="1" smtClean="0"/>
              <a:t>age</a:t>
            </a:r>
            <a:r>
              <a:rPr lang="pl-PL" dirty="0" smtClean="0"/>
              <a:t> = "25"; // Błąd kompilacji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tuple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Tablice o określonej liczbie elementów, z zdefiniowanymi typami dla każdego </a:t>
            </a:r>
            <a:r>
              <a:rPr lang="pl-PL" dirty="0" smtClean="0"/>
              <a:t>elementu</a:t>
            </a:r>
          </a:p>
          <a:p>
            <a:r>
              <a:rPr lang="en-US" dirty="0" smtClean="0"/>
              <a:t>let point: [number, number] = [10, 20];</a:t>
            </a:r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object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Obiekty z określonymi właściwościami</a:t>
            </a:r>
            <a:r>
              <a:rPr lang="pl-PL" dirty="0" smtClean="0"/>
              <a:t>.</a:t>
            </a:r>
          </a:p>
          <a:p>
            <a:r>
              <a:rPr lang="en-US" dirty="0" smtClean="0"/>
              <a:t>let person: { name: string; age: number } = { name: "John", age: 30 };</a:t>
            </a:r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specjalne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any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Wyłącza sprawdzanie typów. </a:t>
            </a:r>
            <a:r>
              <a:rPr lang="pl-PL" b="1" dirty="0" smtClean="0"/>
              <a:t>Używać </a:t>
            </a:r>
            <a:r>
              <a:rPr lang="pl-PL" b="1" dirty="0" smtClean="0"/>
              <a:t>ostrożnie</a:t>
            </a:r>
          </a:p>
          <a:p>
            <a:r>
              <a:rPr lang="en-US" dirty="0" smtClean="0"/>
              <a:t>let data: any = "could be anything";</a:t>
            </a:r>
            <a:endParaRPr lang="pl-P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unknown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Podobny do </a:t>
            </a:r>
            <a:r>
              <a:rPr lang="pl-PL" dirty="0" err="1" smtClean="0"/>
              <a:t>any</a:t>
            </a:r>
            <a:r>
              <a:rPr lang="pl-PL" dirty="0" smtClean="0"/>
              <a:t>, ale bardziej restrykcyjny – wymaga </a:t>
            </a:r>
            <a:r>
              <a:rPr lang="pl-PL" dirty="0" smtClean="0"/>
              <a:t>sprawdzenia </a:t>
            </a:r>
            <a:r>
              <a:rPr lang="pl-PL" dirty="0" smtClean="0"/>
              <a:t>typu przed użyciem.</a:t>
            </a:r>
            <a:endParaRPr lang="pl-PL" dirty="0" smtClean="0"/>
          </a:p>
          <a:p>
            <a:r>
              <a:rPr lang="en-US" dirty="0" smtClean="0"/>
              <a:t>let input: unknown = 10; </a:t>
            </a:r>
            <a:endParaRPr lang="pl-PL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 input === "number") { </a:t>
            </a:r>
            <a:endParaRPr lang="pl-PL" dirty="0" smtClean="0"/>
          </a:p>
          <a:p>
            <a:r>
              <a:rPr lang="en-US" dirty="0" smtClean="0"/>
              <a:t>let </a:t>
            </a:r>
            <a:r>
              <a:rPr lang="en-US" dirty="0" smtClean="0"/>
              <a:t>value = input + 1; </a:t>
            </a:r>
            <a:endParaRPr lang="pl-PL" dirty="0" smtClean="0"/>
          </a:p>
          <a:p>
            <a:r>
              <a:rPr lang="en-US" dirty="0" smtClean="0"/>
              <a:t>}</a:t>
            </a:r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void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Używany dla funkcji, które nie zwracają wartości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function</a:t>
            </a:r>
            <a:r>
              <a:rPr lang="pl-PL" dirty="0" smtClean="0"/>
              <a:t> log(</a:t>
            </a:r>
            <a:r>
              <a:rPr lang="pl-PL" dirty="0" err="1" smtClean="0"/>
              <a:t>message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): </a:t>
            </a:r>
            <a:r>
              <a:rPr lang="pl-PL" dirty="0" err="1" smtClean="0"/>
              <a:t>void</a:t>
            </a:r>
            <a:r>
              <a:rPr lang="pl-PL" dirty="0" smtClean="0"/>
              <a:t> { </a:t>
            </a:r>
            <a:endParaRPr lang="pl-PL" dirty="0" smtClean="0"/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message</a:t>
            </a:r>
            <a:r>
              <a:rPr lang="pl-PL" dirty="0" smtClean="0"/>
              <a:t>); </a:t>
            </a:r>
            <a:endParaRPr lang="pl-PL" dirty="0" smtClean="0"/>
          </a:p>
          <a:p>
            <a:r>
              <a:rPr lang="pl-PL" dirty="0" smtClean="0"/>
              <a:t>}</a:t>
            </a:r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never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Oznacza wartość, która nigdy się nie pojawi (np. funkcje rzucające wyjątki</a:t>
            </a:r>
            <a:r>
              <a:rPr lang="pl-PL" dirty="0" smtClean="0"/>
              <a:t>)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throwError</a:t>
            </a:r>
            <a:r>
              <a:rPr lang="en-US" dirty="0" smtClean="0"/>
              <a:t>(message: string): never { </a:t>
            </a:r>
            <a:endParaRPr lang="pl-PL" dirty="0" smtClean="0"/>
          </a:p>
          <a:p>
            <a:r>
              <a:rPr lang="en-US" dirty="0" smtClean="0"/>
              <a:t>throw </a:t>
            </a:r>
            <a:r>
              <a:rPr lang="en-US" dirty="0" smtClean="0"/>
              <a:t>new Error(message</a:t>
            </a:r>
            <a:r>
              <a:rPr lang="en-US" dirty="0" smtClean="0"/>
              <a:t>);</a:t>
            </a:r>
            <a:endParaRPr lang="pl-PL" dirty="0" smtClean="0"/>
          </a:p>
          <a:p>
            <a:r>
              <a:rPr lang="en-US" dirty="0" smtClean="0"/>
              <a:t> </a:t>
            </a:r>
            <a:r>
              <a:rPr lang="en-US" dirty="0" smtClean="0"/>
              <a:t>}</a:t>
            </a:r>
            <a:endParaRPr lang="pl-P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literal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Typy, które są konkretnymi wartościami (np. </a:t>
            </a:r>
            <a:r>
              <a:rPr lang="pl-PL" dirty="0" err="1" smtClean="0"/>
              <a:t>true</a:t>
            </a:r>
            <a:r>
              <a:rPr lang="pl-PL" dirty="0" smtClean="0"/>
              <a:t>, "</a:t>
            </a:r>
            <a:r>
              <a:rPr lang="pl-PL" dirty="0" err="1" smtClean="0"/>
              <a:t>Hello</a:t>
            </a:r>
            <a:r>
              <a:rPr lang="pl-PL" dirty="0" smtClean="0"/>
              <a:t>", 42</a:t>
            </a:r>
            <a:r>
              <a:rPr lang="pl-PL" dirty="0" smtClean="0"/>
              <a:t>).</a:t>
            </a:r>
          </a:p>
          <a:p>
            <a:r>
              <a:rPr lang="en-US" dirty="0" smtClean="0"/>
              <a:t>let direction: "left" | "right" = "left";</a:t>
            </a:r>
            <a:endParaRPr lang="pl-P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zaawansowane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union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Wartość </a:t>
            </a:r>
            <a:r>
              <a:rPr lang="pl-PL" dirty="0" smtClean="0"/>
              <a:t>może </a:t>
            </a:r>
            <a:r>
              <a:rPr lang="pl-PL" dirty="0" smtClean="0"/>
              <a:t>mieć więcej niż jeden typ.</a:t>
            </a:r>
            <a:endParaRPr lang="pl-PL" dirty="0" smtClean="0"/>
          </a:p>
          <a:p>
            <a:r>
              <a:rPr lang="pl-PL" dirty="0" err="1" smtClean="0"/>
              <a:t>let</a:t>
            </a:r>
            <a:r>
              <a:rPr lang="pl-PL" dirty="0" smtClean="0"/>
              <a:t> id: </a:t>
            </a:r>
            <a:r>
              <a:rPr lang="pl-PL" dirty="0" err="1" smtClean="0"/>
              <a:t>number</a:t>
            </a:r>
            <a:r>
              <a:rPr lang="pl-PL" dirty="0" smtClean="0"/>
              <a:t> | </a:t>
            </a:r>
            <a:r>
              <a:rPr lang="pl-PL" dirty="0" err="1" smtClean="0"/>
              <a:t>string</a:t>
            </a:r>
            <a:r>
              <a:rPr lang="pl-PL" dirty="0" smtClean="0"/>
              <a:t> = 123; </a:t>
            </a:r>
            <a:endParaRPr lang="pl-P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intersection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Kombinuje wiele typów w jeden (łącząc ich właściwości</a:t>
            </a:r>
            <a:r>
              <a:rPr lang="pl-PL" dirty="0" smtClean="0"/>
              <a:t>).</a:t>
            </a:r>
          </a:p>
          <a:p>
            <a:r>
              <a:rPr lang="en-US" dirty="0" smtClean="0"/>
              <a:t>type Person = { name: string }; </a:t>
            </a:r>
            <a:endParaRPr lang="pl-PL" dirty="0" smtClean="0"/>
          </a:p>
          <a:p>
            <a:r>
              <a:rPr lang="en-US" dirty="0" smtClean="0"/>
              <a:t>type </a:t>
            </a:r>
            <a:r>
              <a:rPr lang="en-US" dirty="0" smtClean="0"/>
              <a:t>Employee = { salary: number }; </a:t>
            </a:r>
            <a:endParaRPr lang="pl-PL" dirty="0" smtClean="0"/>
          </a:p>
          <a:p>
            <a:r>
              <a:rPr lang="en-US" dirty="0" smtClean="0"/>
              <a:t>let </a:t>
            </a:r>
            <a:r>
              <a:rPr lang="en-US" dirty="0" smtClean="0"/>
              <a:t>worker: Person &amp; Employee = { name: "John", salary: 5000 };</a:t>
            </a:r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type</a:t>
            </a:r>
            <a:r>
              <a:rPr lang="pl-PL" b="1" dirty="0" smtClean="0"/>
              <a:t> alias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Tworzy nazwę dla złożonego typu</a:t>
            </a:r>
            <a:r>
              <a:rPr lang="pl-PL" dirty="0" smtClean="0"/>
              <a:t>.</a:t>
            </a:r>
          </a:p>
          <a:p>
            <a:r>
              <a:rPr lang="en-US" dirty="0" smtClean="0"/>
              <a:t>type Point = { x: number; y: number }; </a:t>
            </a:r>
            <a:endParaRPr lang="pl-PL" dirty="0" smtClean="0"/>
          </a:p>
          <a:p>
            <a:r>
              <a:rPr lang="en-US" dirty="0" smtClean="0"/>
              <a:t>let </a:t>
            </a:r>
            <a:r>
              <a:rPr lang="en-US" dirty="0" smtClean="0"/>
              <a:t>p: Point = { x: 10, y: 20 };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Kompatybilność z </a:t>
            </a:r>
            <a:r>
              <a:rPr lang="pl-PL" b="1" dirty="0" err="1" smtClean="0"/>
              <a:t>JavaScript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TypeScript</a:t>
            </a:r>
            <a:r>
              <a:rPr lang="pl-PL" dirty="0" smtClean="0"/>
              <a:t> jest w pełni </a:t>
            </a:r>
            <a:r>
              <a:rPr lang="pl-PL" b="1" dirty="0" smtClean="0"/>
              <a:t>kompatybilny </a:t>
            </a:r>
            <a:r>
              <a:rPr lang="pl-PL" dirty="0" smtClean="0"/>
              <a:t>z </a:t>
            </a:r>
            <a:r>
              <a:rPr lang="pl-PL" dirty="0" err="1" smtClean="0"/>
              <a:t>JavaScript</a:t>
            </a:r>
            <a:r>
              <a:rPr lang="pl-PL" dirty="0" smtClean="0"/>
              <a:t>. Możesz używać istniejącego kodu </a:t>
            </a:r>
            <a:r>
              <a:rPr lang="pl-PL" dirty="0" err="1" smtClean="0"/>
              <a:t>JavaScript</a:t>
            </a:r>
            <a:r>
              <a:rPr lang="pl-PL" dirty="0" smtClean="0"/>
              <a:t> w projektach </a:t>
            </a:r>
            <a:r>
              <a:rPr lang="pl-PL" dirty="0" err="1" smtClean="0"/>
              <a:t>TypeScript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 smtClean="0"/>
              <a:t>Każdy poprawny kod </a:t>
            </a:r>
            <a:r>
              <a:rPr lang="pl-PL" dirty="0" err="1" smtClean="0"/>
              <a:t>JavaScript</a:t>
            </a:r>
            <a:r>
              <a:rPr lang="pl-PL" dirty="0" smtClean="0"/>
              <a:t> jest również poprawnym kodem </a:t>
            </a:r>
            <a:r>
              <a:rPr lang="pl-PL" dirty="0" err="1" smtClean="0"/>
              <a:t>TypeScript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interface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Definiuje strukturę obiektu lub klasy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interface</a:t>
            </a:r>
            <a:r>
              <a:rPr lang="pl-PL" dirty="0" smtClean="0"/>
              <a:t> Car { </a:t>
            </a:r>
            <a:r>
              <a:rPr lang="pl-PL" dirty="0" err="1" smtClean="0"/>
              <a:t>brand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; model: </a:t>
            </a:r>
            <a:r>
              <a:rPr lang="pl-PL" dirty="0" err="1" smtClean="0"/>
              <a:t>string</a:t>
            </a:r>
            <a:r>
              <a:rPr lang="pl-PL" dirty="0" smtClean="0"/>
              <a:t>; </a:t>
            </a:r>
            <a:r>
              <a:rPr lang="pl-PL" dirty="0" err="1" smtClean="0"/>
              <a:t>year</a:t>
            </a:r>
            <a:r>
              <a:rPr lang="pl-PL" dirty="0" smtClean="0"/>
              <a:t>: </a:t>
            </a:r>
            <a:r>
              <a:rPr lang="pl-PL" dirty="0" err="1" smtClean="0"/>
              <a:t>number</a:t>
            </a:r>
            <a:r>
              <a:rPr lang="pl-PL" dirty="0" smtClean="0"/>
              <a:t>; } </a:t>
            </a:r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myCar</a:t>
            </a:r>
            <a:r>
              <a:rPr lang="pl-PL" dirty="0" smtClean="0"/>
              <a:t>: Car = { </a:t>
            </a:r>
            <a:r>
              <a:rPr lang="pl-PL" dirty="0" err="1" smtClean="0"/>
              <a:t>brand</a:t>
            </a:r>
            <a:r>
              <a:rPr lang="pl-PL" dirty="0" smtClean="0"/>
              <a:t>: "Toyota", model: "</a:t>
            </a:r>
            <a:r>
              <a:rPr lang="pl-PL" dirty="0" err="1" smtClean="0"/>
              <a:t>Corolla</a:t>
            </a:r>
            <a:r>
              <a:rPr lang="pl-PL" dirty="0" smtClean="0"/>
              <a:t>", </a:t>
            </a:r>
            <a:r>
              <a:rPr lang="pl-PL" dirty="0" err="1" smtClean="0"/>
              <a:t>year</a:t>
            </a:r>
            <a:r>
              <a:rPr lang="pl-PL" dirty="0" smtClean="0"/>
              <a:t>: 2020 };</a:t>
            </a:r>
            <a:endParaRPr lang="pl-P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enum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Tworzy zestaw nazwanych stałych</a:t>
            </a:r>
            <a:r>
              <a:rPr lang="pl-PL" dirty="0" smtClean="0"/>
              <a:t>.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Direction { Up, Down, Left, Right, } </a:t>
            </a:r>
            <a:endParaRPr lang="pl-PL" dirty="0" smtClean="0"/>
          </a:p>
          <a:p>
            <a:r>
              <a:rPr lang="en-US" dirty="0" smtClean="0"/>
              <a:t>let </a:t>
            </a:r>
            <a:r>
              <a:rPr lang="en-US" dirty="0" smtClean="0"/>
              <a:t>move: Direction = </a:t>
            </a:r>
            <a:r>
              <a:rPr lang="en-US" dirty="0" err="1" smtClean="0"/>
              <a:t>Direction.Up</a:t>
            </a:r>
            <a:r>
              <a:rPr lang="en-US" dirty="0" smtClean="0"/>
              <a:t>;</a:t>
            </a:r>
            <a:endParaRPr lang="pl-P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readonly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Wartość</a:t>
            </a:r>
            <a:r>
              <a:rPr lang="pl-PL" dirty="0" smtClean="0"/>
              <a:t>, której nie można zmienić po przypisaniu.</a:t>
            </a:r>
            <a:endParaRPr lang="pl-PL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readonlyArray</a:t>
            </a:r>
            <a:r>
              <a:rPr lang="en-US" dirty="0" smtClean="0"/>
              <a:t>: </a:t>
            </a:r>
            <a:r>
              <a:rPr lang="en-US" dirty="0" err="1" smtClean="0"/>
              <a:t>ReadonlyArray</a:t>
            </a:r>
            <a:r>
              <a:rPr lang="en-US" dirty="0" smtClean="0"/>
              <a:t>&lt;number&gt; = [1, 2, 3]; </a:t>
            </a:r>
            <a:endParaRPr lang="pl-P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funkcyjne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Typowanie funkcji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Definiuje typy argumentów i wartość zwracaną</a:t>
            </a:r>
            <a:r>
              <a:rPr lang="pl-PL" dirty="0" smtClean="0"/>
              <a:t>.</a:t>
            </a:r>
          </a:p>
          <a:p>
            <a:r>
              <a:rPr lang="en-US" dirty="0" smtClean="0"/>
              <a:t>function add(a: number, b: number): number { </a:t>
            </a:r>
            <a:endParaRPr lang="pl-PL" dirty="0" smtClean="0"/>
          </a:p>
          <a:p>
            <a:r>
              <a:rPr lang="en-US" dirty="0" smtClean="0"/>
              <a:t>return </a:t>
            </a:r>
            <a:r>
              <a:rPr lang="en-US" dirty="0" smtClean="0"/>
              <a:t>a + b; 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en-US" dirty="0" smtClean="0"/>
              <a:t>}</a:t>
            </a:r>
            <a:endParaRPr lang="pl-PL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Typy dla funkcji </a:t>
            </a:r>
            <a:r>
              <a:rPr lang="pl-PL" dirty="0" smtClean="0"/>
              <a:t>anonimowych</a:t>
            </a:r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greet</a:t>
            </a:r>
            <a:r>
              <a:rPr lang="pl-PL" dirty="0" smtClean="0"/>
              <a:t>: (</a:t>
            </a:r>
            <a:r>
              <a:rPr lang="pl-PL" dirty="0" err="1" smtClean="0"/>
              <a:t>name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) =&gt; </a:t>
            </a:r>
            <a:r>
              <a:rPr lang="pl-PL" dirty="0" err="1" smtClean="0"/>
              <a:t>string</a:t>
            </a:r>
            <a:r>
              <a:rPr lang="pl-PL" dirty="0" smtClean="0"/>
              <a:t> = (</a:t>
            </a:r>
            <a:r>
              <a:rPr lang="pl-PL" dirty="0" err="1" smtClean="0"/>
              <a:t>name</a:t>
            </a:r>
            <a:r>
              <a:rPr lang="pl-PL" dirty="0" smtClean="0"/>
              <a:t>) =&gt; `</a:t>
            </a:r>
            <a:r>
              <a:rPr lang="pl-PL" dirty="0" err="1" smtClean="0"/>
              <a:t>Hello</a:t>
            </a:r>
            <a:r>
              <a:rPr lang="pl-PL" dirty="0" smtClean="0"/>
              <a:t>, ${</a:t>
            </a:r>
            <a:r>
              <a:rPr lang="pl-PL" dirty="0" err="1" smtClean="0"/>
              <a:t>name</a:t>
            </a:r>
            <a:r>
              <a:rPr lang="pl-PL" dirty="0" smtClean="0"/>
              <a:t>}`;</a:t>
            </a:r>
            <a:endParaRPr lang="pl-P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</a:t>
            </a:r>
            <a:r>
              <a:rPr lang="pl-PL" dirty="0" err="1" smtClean="0"/>
              <a:t>generyczne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Generyki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Pozwalają tworzyć typy, które działają z różnymi typami danych</a:t>
            </a:r>
            <a:r>
              <a:rPr lang="pl-PL" dirty="0" smtClean="0"/>
              <a:t>.</a:t>
            </a:r>
          </a:p>
          <a:p>
            <a:r>
              <a:rPr lang="en-US" dirty="0" smtClean="0"/>
              <a:t>function identity&lt;T&gt;(value: T): T </a:t>
            </a:r>
            <a:r>
              <a:rPr lang="en-US" dirty="0" smtClean="0"/>
              <a:t>{</a:t>
            </a:r>
            <a:endParaRPr lang="pl-PL" dirty="0" smtClean="0"/>
          </a:p>
          <a:p>
            <a:r>
              <a:rPr lang="en-US" dirty="0" smtClean="0"/>
              <a:t> </a:t>
            </a:r>
            <a:r>
              <a:rPr lang="en-US" dirty="0" smtClean="0"/>
              <a:t>return value; </a:t>
            </a:r>
            <a:endParaRPr lang="pl-PL" dirty="0" smtClean="0"/>
          </a:p>
          <a:p>
            <a:r>
              <a:rPr lang="en-US" dirty="0" smtClean="0"/>
              <a:t>} </a:t>
            </a:r>
            <a:endParaRPr lang="pl-PL" dirty="0" smtClean="0"/>
          </a:p>
          <a:p>
            <a:r>
              <a:rPr lang="en-US" dirty="0" smtClean="0"/>
              <a:t>let </a:t>
            </a:r>
            <a:r>
              <a:rPr lang="en-US" dirty="0" smtClean="0"/>
              <a:t>result = identity&lt;string&gt;("Hello");</a:t>
            </a:r>
            <a:endParaRPr lang="pl-P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typów wbudowanych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Partial&lt;T</a:t>
            </a:r>
            <a:r>
              <a:rPr lang="pl-PL" b="1" dirty="0" smtClean="0"/>
              <a:t>&gt;</a:t>
            </a:r>
            <a:r>
              <a:rPr lang="pl-PL" dirty="0" smtClean="0"/>
              <a:t>: Ustawia wszystkie właściwości obiektu jako opcjonalne</a:t>
            </a:r>
            <a:r>
              <a:rPr lang="pl-PL" dirty="0" smtClean="0"/>
              <a:t>.</a:t>
            </a:r>
          </a:p>
          <a:p>
            <a:r>
              <a:rPr lang="en-US" dirty="0" smtClean="0"/>
              <a:t>type Person = { name: string; age: number }; </a:t>
            </a:r>
            <a:endParaRPr lang="pl-PL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partialPerson</a:t>
            </a:r>
            <a:r>
              <a:rPr lang="en-US" dirty="0" smtClean="0"/>
              <a:t>: Partial&lt;Person&gt; = { name: "John" };</a:t>
            </a:r>
            <a:endParaRPr lang="pl-PL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Pick&lt;T</a:t>
            </a:r>
            <a:r>
              <a:rPr lang="pl-PL" b="1" dirty="0" smtClean="0"/>
              <a:t>, K&gt;</a:t>
            </a:r>
            <a:r>
              <a:rPr lang="pl-PL" dirty="0" smtClean="0"/>
              <a:t>: Wybiera określone właściwości z obiektu</a:t>
            </a:r>
            <a:r>
              <a:rPr lang="pl-PL" dirty="0" smtClean="0"/>
              <a:t>.</a:t>
            </a:r>
          </a:p>
          <a:p>
            <a:r>
              <a:rPr lang="en-US" dirty="0" smtClean="0"/>
              <a:t>type Person = { name: string; age: number }; </a:t>
            </a:r>
            <a:endParaRPr lang="pl-PL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nameOnly</a:t>
            </a:r>
            <a:r>
              <a:rPr lang="en-US" dirty="0" smtClean="0"/>
              <a:t>: Pick&lt;Person, "name"&gt; = { name: "John" };</a:t>
            </a:r>
            <a:endParaRPr lang="pl-PL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Omit&lt;T</a:t>
            </a:r>
            <a:r>
              <a:rPr lang="pl-PL" b="1" dirty="0" smtClean="0"/>
              <a:t>, K&gt;</a:t>
            </a:r>
            <a:r>
              <a:rPr lang="pl-PL" dirty="0" smtClean="0"/>
              <a:t>: Usuwa określone właściwości z obiektu</a:t>
            </a:r>
            <a:r>
              <a:rPr lang="pl-PL" dirty="0" smtClean="0"/>
              <a:t>.</a:t>
            </a:r>
          </a:p>
          <a:p>
            <a:r>
              <a:rPr lang="en-US" dirty="0" smtClean="0"/>
              <a:t>type Person = { name: string; age: number }; </a:t>
            </a:r>
            <a:endParaRPr lang="pl-PL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ageOmitted</a:t>
            </a:r>
            <a:r>
              <a:rPr lang="en-US" dirty="0" smtClean="0"/>
              <a:t>: Omit&lt;Person, "age"&gt; = { name: "John" };</a:t>
            </a:r>
            <a:endParaRPr lang="pl-P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Record&lt;K</a:t>
            </a:r>
            <a:r>
              <a:rPr lang="pl-PL" b="1" dirty="0" smtClean="0"/>
              <a:t>, T&gt;</a:t>
            </a:r>
            <a:r>
              <a:rPr lang="pl-PL" dirty="0" smtClean="0"/>
              <a:t>: Tworzy obiekt, gdzie klucze są typu K, a wartości typu T</a:t>
            </a:r>
            <a:r>
              <a:rPr lang="pl-PL" dirty="0" smtClean="0"/>
              <a:t>.</a:t>
            </a:r>
          </a:p>
          <a:p>
            <a:r>
              <a:rPr lang="en-US" dirty="0" smtClean="0"/>
              <a:t>let scores: Record&lt;string, number&gt; = { Alice: 90, Bob: 80 </a:t>
            </a:r>
            <a:r>
              <a:rPr lang="en-US" dirty="0" smtClean="0"/>
              <a:t>};</a:t>
            </a:r>
            <a:endParaRPr lang="pl-PL" dirty="0" smtClean="0"/>
          </a:p>
          <a:p>
            <a:r>
              <a:rPr lang="pl-PL" b="1" dirty="0" err="1" smtClean="0"/>
              <a:t>Readonly&lt;T</a:t>
            </a:r>
            <a:r>
              <a:rPr lang="pl-PL" b="1" dirty="0" smtClean="0"/>
              <a:t>&gt;</a:t>
            </a:r>
            <a:r>
              <a:rPr lang="pl-PL" dirty="0" smtClean="0"/>
              <a:t>: Ustawia wszystkie właściwości jako tylko do odczytu</a:t>
            </a:r>
            <a:r>
              <a:rPr lang="pl-PL" dirty="0" smtClean="0"/>
              <a:t>.</a:t>
            </a:r>
          </a:p>
          <a:p>
            <a:r>
              <a:rPr lang="en-US" dirty="0" smtClean="0"/>
              <a:t>type Person = { name: string; age: number }; let </a:t>
            </a:r>
            <a:r>
              <a:rPr lang="en-US" dirty="0" err="1" smtClean="0"/>
              <a:t>readonlyPerson</a:t>
            </a:r>
            <a:r>
              <a:rPr lang="en-US" dirty="0" smtClean="0"/>
              <a:t>: </a:t>
            </a:r>
            <a:r>
              <a:rPr lang="en-US" dirty="0" err="1" smtClean="0"/>
              <a:t>Readonly</a:t>
            </a:r>
            <a:r>
              <a:rPr lang="en-US" dirty="0" smtClean="0"/>
              <a:t>&lt;Person&gt; = { name: "John", age: 30 };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Kompilacja do </a:t>
            </a:r>
            <a:r>
              <a:rPr lang="pl-PL" b="1" dirty="0" err="1" smtClean="0"/>
              <a:t>JavaScript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TypeScript</a:t>
            </a:r>
            <a:r>
              <a:rPr lang="pl-PL" dirty="0" smtClean="0"/>
              <a:t> nie jest wykonywany bezpośrednio w przeglądarce czy </a:t>
            </a:r>
            <a:r>
              <a:rPr lang="pl-PL" dirty="0" err="1" smtClean="0"/>
              <a:t>Node.js</a:t>
            </a:r>
            <a:r>
              <a:rPr lang="pl-PL" dirty="0" smtClean="0"/>
              <a:t>. </a:t>
            </a:r>
            <a:r>
              <a:rPr lang="pl-PL" b="1" dirty="0" smtClean="0"/>
              <a:t>Kod TS jest kompilowany (</a:t>
            </a:r>
            <a:r>
              <a:rPr lang="pl-PL" b="1" dirty="0" err="1" smtClean="0"/>
              <a:t>transpilowany</a:t>
            </a:r>
            <a:r>
              <a:rPr lang="pl-PL" b="1" dirty="0" smtClean="0"/>
              <a:t>) do standardowego </a:t>
            </a:r>
            <a:r>
              <a:rPr lang="pl-PL" b="1" dirty="0" err="1" smtClean="0"/>
              <a:t>JavaScript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 smtClean="0"/>
              <a:t>Możesz wybrać wersję </a:t>
            </a:r>
            <a:r>
              <a:rPr lang="pl-PL" dirty="0" err="1" smtClean="0"/>
              <a:t>JavaScript</a:t>
            </a:r>
            <a:r>
              <a:rPr lang="pl-PL" dirty="0" smtClean="0"/>
              <a:t> (np. ES5, ES6), do której ma być przekonwertowany</a:t>
            </a:r>
            <a:endParaRPr lang="pl-PL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1. Interfejsy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Interfejsy w </a:t>
            </a:r>
            <a:r>
              <a:rPr lang="pl-PL" dirty="0" err="1" smtClean="0"/>
              <a:t>TypeScript</a:t>
            </a:r>
            <a:r>
              <a:rPr lang="pl-PL" dirty="0" smtClean="0"/>
              <a:t> to struktury służące do definiowania kształtu obiektów. Pozwalają na deklarowanie typów dla obiektów, klas, funkcji czy tablic, co pomaga w zachowaniu spójności kodu i poprawia jego czytelność.</a:t>
            </a:r>
            <a:endParaRPr lang="pl-PL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interfejsów w </a:t>
            </a:r>
            <a:r>
              <a:rPr lang="pl-PL" dirty="0" err="1" smtClean="0"/>
              <a:t>TypeScript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 smtClean="0"/>
              <a:t>Definiują </a:t>
            </a:r>
            <a:r>
              <a:rPr lang="pl-PL" b="1" dirty="0" smtClean="0"/>
              <a:t>strukturę obiektów:</a:t>
            </a:r>
            <a:endParaRPr lang="pl-PL" dirty="0" smtClean="0"/>
          </a:p>
          <a:p>
            <a:pPr lvl="1"/>
            <a:r>
              <a:rPr lang="pl-PL" dirty="0" smtClean="0"/>
              <a:t>Określają, jakie pola i metody powinien mieć obiekt.</a:t>
            </a:r>
          </a:p>
          <a:p>
            <a:pPr lvl="1"/>
            <a:r>
              <a:rPr lang="pl-PL" dirty="0" smtClean="0"/>
              <a:t>Używane jako kontrakty, które muszą być spełnione przez obiekty lub klasy.</a:t>
            </a:r>
          </a:p>
          <a:p>
            <a:r>
              <a:rPr lang="pl-PL" b="1" dirty="0" smtClean="0"/>
              <a:t>Opcjonalne właściwości:</a:t>
            </a:r>
            <a:endParaRPr lang="pl-PL" dirty="0" smtClean="0"/>
          </a:p>
          <a:p>
            <a:pPr lvl="1"/>
            <a:r>
              <a:rPr lang="pl-PL" dirty="0" smtClean="0"/>
              <a:t>Właściwości w interfejsie mogą być opcjonalne dzięki operatorowi ?.</a:t>
            </a:r>
          </a:p>
          <a:p>
            <a:r>
              <a:rPr lang="pl-PL" b="1" dirty="0" smtClean="0"/>
              <a:t>Modyfikatory dostępu:</a:t>
            </a:r>
            <a:endParaRPr lang="pl-PL" dirty="0" smtClean="0"/>
          </a:p>
          <a:p>
            <a:pPr lvl="1"/>
            <a:r>
              <a:rPr lang="pl-PL" dirty="0" smtClean="0"/>
              <a:t>Możesz użyć </a:t>
            </a:r>
            <a:r>
              <a:rPr lang="pl-PL" dirty="0" err="1" smtClean="0"/>
              <a:t>readonly</a:t>
            </a:r>
            <a:r>
              <a:rPr lang="pl-PL" dirty="0" smtClean="0"/>
              <a:t> dla pól, które nie mogą być modyfikowane po przypisaniu wartości.</a:t>
            </a:r>
          </a:p>
          <a:p>
            <a:r>
              <a:rPr lang="pl-PL" b="1" dirty="0" smtClean="0"/>
              <a:t>Rozszerzanie (dziedziczenie):</a:t>
            </a:r>
            <a:endParaRPr lang="pl-PL" dirty="0" smtClean="0"/>
          </a:p>
          <a:p>
            <a:pPr lvl="1"/>
            <a:r>
              <a:rPr lang="pl-PL" dirty="0" smtClean="0"/>
              <a:t>Interfejsy mogą rozszerzać inne interfejsy, co umożliwia tworzenie bardziej złożonych struktur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Składnia interfejsu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interface</a:t>
            </a:r>
            <a:r>
              <a:rPr lang="pl-PL" dirty="0" smtClean="0"/>
              <a:t> </a:t>
            </a:r>
            <a:r>
              <a:rPr lang="pl-PL" dirty="0" err="1" smtClean="0"/>
              <a:t>InterfaceName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property: </a:t>
            </a:r>
            <a:r>
              <a:rPr lang="pl-PL" dirty="0" err="1" smtClean="0"/>
              <a:t>type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optionalProperty</a:t>
            </a:r>
            <a:r>
              <a:rPr lang="pl-PL" dirty="0" smtClean="0"/>
              <a:t>?: </a:t>
            </a:r>
            <a:r>
              <a:rPr lang="pl-PL" dirty="0" err="1" smtClean="0"/>
              <a:t>type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readonly</a:t>
            </a:r>
            <a:r>
              <a:rPr lang="pl-PL" dirty="0" smtClean="0"/>
              <a:t> </a:t>
            </a:r>
            <a:r>
              <a:rPr lang="pl-PL" dirty="0" err="1" smtClean="0"/>
              <a:t>readonlyProperty</a:t>
            </a:r>
            <a:r>
              <a:rPr lang="pl-PL" dirty="0" smtClean="0"/>
              <a:t>: </a:t>
            </a:r>
            <a:r>
              <a:rPr lang="pl-PL" dirty="0" err="1" smtClean="0"/>
              <a:t>type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method</a:t>
            </a:r>
            <a:r>
              <a:rPr lang="pl-PL" dirty="0" smtClean="0"/>
              <a:t>(param: </a:t>
            </a:r>
            <a:r>
              <a:rPr lang="pl-PL" dirty="0" err="1" smtClean="0"/>
              <a:t>type</a:t>
            </a:r>
            <a:r>
              <a:rPr lang="pl-PL" dirty="0" smtClean="0"/>
              <a:t>): </a:t>
            </a:r>
            <a:r>
              <a:rPr lang="pl-PL" dirty="0" err="1" smtClean="0"/>
              <a:t>returnType</a:t>
            </a:r>
            <a:r>
              <a:rPr lang="pl-PL" dirty="0" smtClean="0"/>
              <a:t>;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Podstawowy interfejs dla obiektu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 Person {</a:t>
            </a:r>
          </a:p>
          <a:p>
            <a:r>
              <a:rPr lang="en-US" dirty="0" smtClean="0"/>
              <a:t>  name: string;</a:t>
            </a:r>
          </a:p>
          <a:p>
            <a:r>
              <a:rPr lang="en-US" dirty="0" smtClean="0"/>
              <a:t>  age: number;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const john: Person = {</a:t>
            </a:r>
          </a:p>
          <a:p>
            <a:r>
              <a:rPr lang="en-US" dirty="0" smtClean="0"/>
              <a:t>  name: "John",</a:t>
            </a:r>
          </a:p>
          <a:p>
            <a:r>
              <a:rPr lang="en-US" dirty="0" smtClean="0"/>
              <a:t>  age: 30,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console.log(john.name); // "John"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z opcjonalnymi właściwościami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/>
              <a:t>interface</a:t>
            </a:r>
            <a:r>
              <a:rPr lang="pl-PL" dirty="0" smtClean="0"/>
              <a:t> </a:t>
            </a:r>
            <a:r>
              <a:rPr lang="pl-PL" dirty="0" err="1" smtClean="0"/>
              <a:t>Product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id: </a:t>
            </a:r>
            <a:r>
              <a:rPr lang="pl-PL" dirty="0" err="1" smtClean="0"/>
              <a:t>number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name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description</a:t>
            </a:r>
            <a:r>
              <a:rPr lang="pl-PL" dirty="0" smtClean="0"/>
              <a:t>?: </a:t>
            </a:r>
            <a:r>
              <a:rPr lang="pl-PL" dirty="0" err="1" smtClean="0"/>
              <a:t>string</a:t>
            </a:r>
            <a:r>
              <a:rPr lang="pl-PL" dirty="0" smtClean="0"/>
              <a:t>; // Opcjonalna właściwość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laptop: </a:t>
            </a:r>
            <a:r>
              <a:rPr lang="pl-PL" dirty="0" err="1" smtClean="0"/>
              <a:t>Product</a:t>
            </a:r>
            <a:r>
              <a:rPr lang="pl-PL" dirty="0" smtClean="0"/>
              <a:t> = {</a:t>
            </a:r>
          </a:p>
          <a:p>
            <a:r>
              <a:rPr lang="pl-PL" dirty="0" smtClean="0"/>
              <a:t>  id: 1,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name</a:t>
            </a:r>
            <a:r>
              <a:rPr lang="pl-PL" dirty="0" smtClean="0"/>
              <a:t>: "Laptop",</a:t>
            </a:r>
          </a:p>
          <a:p>
            <a:r>
              <a:rPr lang="pl-PL" dirty="0" smtClean="0"/>
              <a:t>};</a:t>
            </a:r>
          </a:p>
          <a:p>
            <a:endParaRPr lang="pl-PL" dirty="0" smtClean="0"/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laptop.description</a:t>
            </a:r>
            <a:r>
              <a:rPr lang="pl-PL" dirty="0" smtClean="0"/>
              <a:t>); // </a:t>
            </a:r>
            <a:r>
              <a:rPr lang="pl-PL" dirty="0" err="1" smtClean="0"/>
              <a:t>undefined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Interfejs z właściwościami tylko do odczytu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interface</a:t>
            </a:r>
            <a:r>
              <a:rPr lang="pl-PL" dirty="0" smtClean="0"/>
              <a:t> Car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readonly</a:t>
            </a:r>
            <a:r>
              <a:rPr lang="pl-PL" dirty="0" smtClean="0"/>
              <a:t> id: </a:t>
            </a:r>
            <a:r>
              <a:rPr lang="pl-PL" dirty="0" err="1" smtClean="0"/>
              <a:t>number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brand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;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myCar</a:t>
            </a:r>
            <a:r>
              <a:rPr lang="pl-PL" dirty="0" smtClean="0"/>
              <a:t>: Car = { id: 101, </a:t>
            </a:r>
            <a:r>
              <a:rPr lang="pl-PL" dirty="0" err="1" smtClean="0"/>
              <a:t>brand</a:t>
            </a:r>
            <a:r>
              <a:rPr lang="pl-PL" dirty="0" smtClean="0"/>
              <a:t>: "Toyota" };</a:t>
            </a:r>
          </a:p>
          <a:p>
            <a:r>
              <a:rPr lang="pl-PL" dirty="0" err="1" smtClean="0"/>
              <a:t>myCar.brand</a:t>
            </a:r>
            <a:r>
              <a:rPr lang="pl-PL" dirty="0" smtClean="0"/>
              <a:t> = "Honda"; // OK</a:t>
            </a:r>
          </a:p>
          <a:p>
            <a:r>
              <a:rPr lang="pl-PL" dirty="0" smtClean="0"/>
              <a:t>// </a:t>
            </a:r>
            <a:r>
              <a:rPr lang="pl-PL" dirty="0" err="1" smtClean="0"/>
              <a:t>myCar.id</a:t>
            </a:r>
            <a:r>
              <a:rPr lang="pl-PL" dirty="0" smtClean="0"/>
              <a:t> = 102; // Błąd: id jest </a:t>
            </a:r>
            <a:r>
              <a:rPr lang="pl-PL" dirty="0" err="1" smtClean="0"/>
              <a:t>readonly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dla funkcji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interface</a:t>
            </a:r>
            <a:r>
              <a:rPr lang="pl-PL" dirty="0" smtClean="0"/>
              <a:t> </a:t>
            </a:r>
            <a:r>
              <a:rPr lang="pl-PL" dirty="0" err="1" smtClean="0"/>
              <a:t>GreetFunction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(</a:t>
            </a:r>
            <a:r>
              <a:rPr lang="pl-PL" dirty="0" err="1" smtClean="0"/>
              <a:t>name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): </a:t>
            </a:r>
            <a:r>
              <a:rPr lang="pl-PL" dirty="0" err="1" smtClean="0"/>
              <a:t>string</a:t>
            </a:r>
            <a:r>
              <a:rPr lang="pl-PL" dirty="0" smtClean="0"/>
              <a:t>; // Funkcja przyjmująca </a:t>
            </a:r>
            <a:r>
              <a:rPr lang="pl-PL" dirty="0" err="1" smtClean="0"/>
              <a:t>string</a:t>
            </a:r>
            <a:r>
              <a:rPr lang="pl-PL" dirty="0" smtClean="0"/>
              <a:t> i zwracająca </a:t>
            </a:r>
            <a:r>
              <a:rPr lang="pl-PL" dirty="0" err="1" smtClean="0"/>
              <a:t>string</a:t>
            </a:r>
            <a:endParaRPr lang="pl-PL" dirty="0" smtClean="0"/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greet</a:t>
            </a:r>
            <a:r>
              <a:rPr lang="pl-PL" dirty="0" smtClean="0"/>
              <a:t>: </a:t>
            </a:r>
            <a:r>
              <a:rPr lang="pl-PL" dirty="0" err="1" smtClean="0"/>
              <a:t>GreetFunction</a:t>
            </a:r>
            <a:r>
              <a:rPr lang="pl-PL" dirty="0" smtClean="0"/>
              <a:t> = (</a:t>
            </a:r>
            <a:r>
              <a:rPr lang="pl-PL" dirty="0" err="1" smtClean="0"/>
              <a:t>name</a:t>
            </a:r>
            <a:r>
              <a:rPr lang="pl-PL" dirty="0" smtClean="0"/>
              <a:t>) =&gt; `</a:t>
            </a:r>
            <a:r>
              <a:rPr lang="pl-PL" dirty="0" err="1" smtClean="0"/>
              <a:t>Hello</a:t>
            </a:r>
            <a:r>
              <a:rPr lang="pl-PL" dirty="0" smtClean="0"/>
              <a:t>, ${</a:t>
            </a:r>
            <a:r>
              <a:rPr lang="pl-PL" dirty="0" err="1" smtClean="0"/>
              <a:t>name</a:t>
            </a:r>
            <a:r>
              <a:rPr lang="pl-PL" dirty="0" smtClean="0"/>
              <a:t>}!`;</a:t>
            </a:r>
          </a:p>
          <a:p>
            <a:endParaRPr lang="pl-PL" dirty="0" smtClean="0"/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greet</a:t>
            </a:r>
            <a:r>
              <a:rPr lang="pl-PL" dirty="0" smtClean="0"/>
              <a:t>("Alice")); // "</a:t>
            </a:r>
            <a:r>
              <a:rPr lang="pl-PL" dirty="0" err="1" smtClean="0"/>
              <a:t>Hello</a:t>
            </a:r>
            <a:r>
              <a:rPr lang="pl-PL" dirty="0" smtClean="0"/>
              <a:t>, Alice!"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dla tablic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interface</a:t>
            </a:r>
            <a:r>
              <a:rPr lang="pl-PL" dirty="0" smtClean="0"/>
              <a:t> </a:t>
            </a:r>
            <a:r>
              <a:rPr lang="pl-PL" dirty="0" err="1" smtClean="0"/>
              <a:t>StringArray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[</a:t>
            </a:r>
            <a:r>
              <a:rPr lang="pl-PL" dirty="0" err="1" smtClean="0"/>
              <a:t>index</a:t>
            </a:r>
            <a:r>
              <a:rPr lang="pl-PL" dirty="0" smtClean="0"/>
              <a:t>: </a:t>
            </a:r>
            <a:r>
              <a:rPr lang="pl-PL" dirty="0" err="1" smtClean="0"/>
              <a:t>number</a:t>
            </a:r>
            <a:r>
              <a:rPr lang="pl-PL" dirty="0" smtClean="0"/>
              <a:t>]: </a:t>
            </a:r>
            <a:r>
              <a:rPr lang="pl-PL" dirty="0" err="1" smtClean="0"/>
              <a:t>string</a:t>
            </a:r>
            <a:r>
              <a:rPr lang="pl-PL" dirty="0" smtClean="0"/>
              <a:t>; // Indeks liczbowy zwraca </a:t>
            </a:r>
            <a:r>
              <a:rPr lang="pl-PL" dirty="0" err="1" smtClean="0"/>
              <a:t>string</a:t>
            </a:r>
            <a:endParaRPr lang="pl-PL" dirty="0" smtClean="0"/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fruits</a:t>
            </a:r>
            <a:r>
              <a:rPr lang="pl-PL" dirty="0" smtClean="0"/>
              <a:t>: </a:t>
            </a:r>
            <a:r>
              <a:rPr lang="pl-PL" dirty="0" err="1" smtClean="0"/>
              <a:t>StringArray</a:t>
            </a:r>
            <a:r>
              <a:rPr lang="pl-PL" dirty="0" smtClean="0"/>
              <a:t> = ["Apple", "Banana", "Cherry"];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fruits</a:t>
            </a:r>
            <a:r>
              <a:rPr lang="pl-PL" dirty="0" smtClean="0"/>
              <a:t>[1]); // "Banana"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Rozszerzanie interfejsów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 smtClean="0"/>
              <a:t>interface</a:t>
            </a:r>
            <a:r>
              <a:rPr lang="pl-PL" dirty="0" smtClean="0"/>
              <a:t> </a:t>
            </a:r>
            <a:r>
              <a:rPr lang="pl-PL" dirty="0" err="1" smtClean="0"/>
              <a:t>Animal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species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;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interface</a:t>
            </a:r>
            <a:r>
              <a:rPr lang="pl-PL" dirty="0" smtClean="0"/>
              <a:t> Pet </a:t>
            </a:r>
            <a:r>
              <a:rPr lang="pl-PL" dirty="0" err="1" smtClean="0"/>
              <a:t>extends</a:t>
            </a:r>
            <a:r>
              <a:rPr lang="pl-PL" dirty="0" smtClean="0"/>
              <a:t> </a:t>
            </a:r>
            <a:r>
              <a:rPr lang="pl-PL" dirty="0" err="1" smtClean="0"/>
              <a:t>Animal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name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;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dog: Pet =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species</a:t>
            </a:r>
            <a:r>
              <a:rPr lang="pl-PL" dirty="0" smtClean="0"/>
              <a:t>: "Dog",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name</a:t>
            </a:r>
            <a:r>
              <a:rPr lang="pl-PL" dirty="0" smtClean="0"/>
              <a:t>: "Buddy",</a:t>
            </a:r>
          </a:p>
          <a:p>
            <a:r>
              <a:rPr lang="pl-PL" dirty="0" smtClean="0"/>
              <a:t>};</a:t>
            </a:r>
          </a:p>
          <a:p>
            <a:endParaRPr lang="pl-PL" dirty="0" smtClean="0"/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dog.species</a:t>
            </a:r>
            <a:r>
              <a:rPr lang="pl-PL" dirty="0" smtClean="0"/>
              <a:t>); // "Dog"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z uniami typów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interface</a:t>
            </a:r>
            <a:r>
              <a:rPr lang="pl-PL" dirty="0" smtClean="0"/>
              <a:t> </a:t>
            </a:r>
            <a:r>
              <a:rPr lang="pl-PL" dirty="0" err="1" smtClean="0"/>
              <a:t>Shape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type</a:t>
            </a:r>
            <a:r>
              <a:rPr lang="pl-PL" dirty="0" smtClean="0"/>
              <a:t>: "</a:t>
            </a:r>
            <a:r>
              <a:rPr lang="pl-PL" dirty="0" err="1" smtClean="0"/>
              <a:t>circle</a:t>
            </a:r>
            <a:r>
              <a:rPr lang="pl-PL" dirty="0" smtClean="0"/>
              <a:t>" | "</a:t>
            </a:r>
            <a:r>
              <a:rPr lang="pl-PL" dirty="0" err="1" smtClean="0"/>
              <a:t>square</a:t>
            </a:r>
            <a:r>
              <a:rPr lang="pl-PL" dirty="0" smtClean="0"/>
              <a:t>";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size</a:t>
            </a:r>
            <a:r>
              <a:rPr lang="pl-PL" dirty="0" smtClean="0"/>
              <a:t>: </a:t>
            </a:r>
            <a:r>
              <a:rPr lang="pl-PL" dirty="0" err="1" smtClean="0"/>
              <a:t>number</a:t>
            </a:r>
            <a:r>
              <a:rPr lang="pl-PL" dirty="0" smtClean="0"/>
              <a:t>;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shape</a:t>
            </a:r>
            <a:r>
              <a:rPr lang="pl-PL" dirty="0" smtClean="0"/>
              <a:t>: </a:t>
            </a:r>
            <a:r>
              <a:rPr lang="pl-PL" dirty="0" err="1" smtClean="0"/>
              <a:t>Shape</a:t>
            </a:r>
            <a:r>
              <a:rPr lang="pl-PL" dirty="0" smtClean="0"/>
              <a:t> = { </a:t>
            </a:r>
            <a:r>
              <a:rPr lang="pl-PL" dirty="0" err="1" smtClean="0"/>
              <a:t>type</a:t>
            </a:r>
            <a:r>
              <a:rPr lang="pl-PL" dirty="0" smtClean="0"/>
              <a:t>: "</a:t>
            </a:r>
            <a:r>
              <a:rPr lang="pl-PL" dirty="0" err="1" smtClean="0"/>
              <a:t>circle</a:t>
            </a:r>
            <a:r>
              <a:rPr lang="pl-PL" dirty="0" smtClean="0"/>
              <a:t>", </a:t>
            </a:r>
            <a:r>
              <a:rPr lang="pl-PL" dirty="0" err="1" smtClean="0"/>
              <a:t>size</a:t>
            </a:r>
            <a:r>
              <a:rPr lang="pl-PL" dirty="0" smtClean="0"/>
              <a:t>: 10 };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Obsługa zaawansowanych funkcji </a:t>
            </a:r>
            <a:r>
              <a:rPr lang="pl-PL" b="1" dirty="0" err="1" smtClean="0"/>
              <a:t>JavaScript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TypeScript</a:t>
            </a:r>
            <a:r>
              <a:rPr lang="pl-PL" dirty="0" smtClean="0"/>
              <a:t> obsługuje nowoczesne funkcje </a:t>
            </a:r>
            <a:r>
              <a:rPr lang="pl-PL" dirty="0" err="1" smtClean="0"/>
              <a:t>JavaScript</a:t>
            </a:r>
            <a:r>
              <a:rPr lang="pl-PL" dirty="0" smtClean="0"/>
              <a:t> (ES6 i nowsze) oraz wprowadza dodatkowe możliwości, np. </a:t>
            </a:r>
            <a:r>
              <a:rPr lang="pl-PL" b="1" dirty="0" smtClean="0"/>
              <a:t>interfejsy, klasy z typami </a:t>
            </a:r>
            <a:r>
              <a:rPr lang="pl-PL" b="1" dirty="0" err="1" smtClean="0"/>
              <a:t>generycznymi</a:t>
            </a:r>
            <a:r>
              <a:rPr lang="pl-PL" b="1" dirty="0" smtClean="0"/>
              <a:t>, moduły </a:t>
            </a:r>
            <a:r>
              <a:rPr lang="pl-PL" dirty="0" smtClean="0"/>
              <a:t>itp.</a:t>
            </a:r>
            <a:endParaRPr lang="pl-PL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Zastosowanie interfejsów z klasami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 err="1" smtClean="0"/>
              <a:t>interface</a:t>
            </a:r>
            <a:r>
              <a:rPr lang="pl-PL" dirty="0" smtClean="0"/>
              <a:t> </a:t>
            </a:r>
            <a:r>
              <a:rPr lang="pl-PL" dirty="0" err="1" smtClean="0"/>
              <a:t>Flyable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fly</a:t>
            </a:r>
            <a:r>
              <a:rPr lang="pl-PL" dirty="0" smtClean="0"/>
              <a:t>(): </a:t>
            </a:r>
            <a:r>
              <a:rPr lang="pl-PL" dirty="0" err="1" smtClean="0"/>
              <a:t>void</a:t>
            </a:r>
            <a:r>
              <a:rPr lang="pl-PL" dirty="0" smtClean="0"/>
              <a:t>;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class</a:t>
            </a:r>
            <a:r>
              <a:rPr lang="pl-PL" dirty="0" smtClean="0"/>
              <a:t> Bird </a:t>
            </a:r>
            <a:r>
              <a:rPr lang="pl-PL" dirty="0" err="1" smtClean="0"/>
              <a:t>implements</a:t>
            </a:r>
            <a:r>
              <a:rPr lang="pl-PL" dirty="0" smtClean="0"/>
              <a:t> </a:t>
            </a:r>
            <a:r>
              <a:rPr lang="pl-PL" dirty="0" err="1" smtClean="0"/>
              <a:t>Flyable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fly</a:t>
            </a:r>
            <a:r>
              <a:rPr lang="pl-PL" dirty="0" smtClean="0"/>
              <a:t>()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console.log</a:t>
            </a:r>
            <a:r>
              <a:rPr lang="pl-PL" dirty="0" smtClean="0"/>
              <a:t>("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bird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flying</a:t>
            </a:r>
            <a:r>
              <a:rPr lang="pl-PL" dirty="0" smtClean="0"/>
              <a:t>!");</a:t>
            </a:r>
          </a:p>
          <a:p>
            <a:r>
              <a:rPr lang="pl-PL" dirty="0" smtClean="0"/>
              <a:t>  }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Plane</a:t>
            </a:r>
            <a:r>
              <a:rPr lang="pl-PL" dirty="0" smtClean="0"/>
              <a:t> </a:t>
            </a:r>
            <a:r>
              <a:rPr lang="pl-PL" dirty="0" err="1" smtClean="0"/>
              <a:t>implements</a:t>
            </a:r>
            <a:r>
              <a:rPr lang="pl-PL" dirty="0" smtClean="0"/>
              <a:t> </a:t>
            </a:r>
            <a:r>
              <a:rPr lang="pl-PL" dirty="0" err="1" smtClean="0"/>
              <a:t>Flyable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fly</a:t>
            </a:r>
            <a:r>
              <a:rPr lang="pl-PL" dirty="0" smtClean="0"/>
              <a:t>()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console.log</a:t>
            </a:r>
            <a:r>
              <a:rPr lang="pl-PL" dirty="0" smtClean="0"/>
              <a:t>("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plane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flying</a:t>
            </a:r>
            <a:r>
              <a:rPr lang="pl-PL" dirty="0" smtClean="0"/>
              <a:t>!");</a:t>
            </a:r>
          </a:p>
          <a:p>
            <a:r>
              <a:rPr lang="pl-PL" dirty="0" smtClean="0"/>
              <a:t>  }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bird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Bird();</a:t>
            </a:r>
          </a:p>
          <a:p>
            <a:r>
              <a:rPr lang="pl-PL" dirty="0" err="1" smtClean="0"/>
              <a:t>bird.fly</a:t>
            </a:r>
            <a:r>
              <a:rPr lang="pl-PL" dirty="0" smtClean="0"/>
              <a:t>(); // "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bird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flying</a:t>
            </a:r>
            <a:r>
              <a:rPr lang="pl-PL" dirty="0" smtClean="0"/>
              <a:t>!"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2. Typy </a:t>
            </a:r>
            <a:r>
              <a:rPr lang="pl-PL" dirty="0" err="1" smtClean="0"/>
              <a:t>generyczne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Typy </a:t>
            </a:r>
            <a:r>
              <a:rPr lang="pl-PL" dirty="0" err="1" smtClean="0"/>
              <a:t>generyczne</a:t>
            </a:r>
            <a:r>
              <a:rPr lang="pl-PL" dirty="0" smtClean="0"/>
              <a:t> to funkcje, klasy lub interfejsy, które mogą działać na różnych typach danych, bez konieczności ich wcześniejszego określania. Dzięki temu kod jest bardziej elastyczny, a jednocześnie zachowuje bezpieczeństwo typów</a:t>
            </a:r>
            <a:endParaRPr lang="pl-PL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typów </a:t>
            </a:r>
            <a:r>
              <a:rPr lang="pl-PL" dirty="0" err="1" smtClean="0"/>
              <a:t>generycznych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Elastyczność:</a:t>
            </a:r>
            <a:endParaRPr lang="pl-PL" dirty="0" smtClean="0"/>
          </a:p>
          <a:p>
            <a:r>
              <a:rPr lang="pl-PL" dirty="0" smtClean="0"/>
              <a:t>Pozwalają pisać wielokrotnego użytku kod, który działa dla różnych typów.</a:t>
            </a:r>
          </a:p>
          <a:p>
            <a:r>
              <a:rPr lang="pl-PL" b="1" dirty="0" smtClean="0"/>
              <a:t>Bezpieczeństwo typów:</a:t>
            </a:r>
            <a:endParaRPr lang="pl-PL" dirty="0" smtClean="0"/>
          </a:p>
          <a:p>
            <a:r>
              <a:rPr lang="pl-PL" dirty="0" smtClean="0"/>
              <a:t>Zapewniają, że używany typ jest taki sam w całej funkcji lub klasie.</a:t>
            </a:r>
          </a:p>
          <a:p>
            <a:r>
              <a:rPr lang="pl-PL" b="1" dirty="0" smtClean="0"/>
              <a:t>Czytelność:</a:t>
            </a:r>
            <a:endParaRPr lang="pl-PL" dirty="0" smtClean="0"/>
          </a:p>
          <a:p>
            <a:r>
              <a:rPr lang="pl-PL" dirty="0" smtClean="0"/>
              <a:t>Jasno określają, że funkcja/klasa działa z typem określanym przez użytkownika.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// Funkcja </a:t>
            </a:r>
            <a:r>
              <a:rPr lang="pl-PL" dirty="0" err="1" smtClean="0"/>
              <a:t>generyczna</a:t>
            </a:r>
            <a:endParaRPr lang="pl-PL" dirty="0" smtClean="0"/>
          </a:p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identity&lt;T</a:t>
            </a:r>
            <a:r>
              <a:rPr lang="pl-PL" dirty="0" smtClean="0"/>
              <a:t>&gt;(</a:t>
            </a:r>
            <a:r>
              <a:rPr lang="pl-PL" dirty="0" err="1" smtClean="0"/>
              <a:t>value</a:t>
            </a:r>
            <a:r>
              <a:rPr lang="pl-PL" dirty="0" smtClean="0"/>
              <a:t>: T): </a:t>
            </a:r>
            <a:r>
              <a:rPr lang="pl-PL" dirty="0" err="1" smtClean="0"/>
              <a:t>T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return </a:t>
            </a:r>
            <a:r>
              <a:rPr lang="pl-PL" dirty="0" err="1" smtClean="0"/>
              <a:t>value</a:t>
            </a:r>
            <a:r>
              <a:rPr lang="pl-PL" dirty="0" smtClean="0"/>
              <a:t>;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smtClean="0"/>
              <a:t>// Użycie funkcji z typami</a:t>
            </a:r>
          </a:p>
          <a:p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numberValue</a:t>
            </a:r>
            <a:r>
              <a:rPr lang="pl-PL" dirty="0" smtClean="0"/>
              <a:t> = </a:t>
            </a:r>
            <a:r>
              <a:rPr lang="pl-PL" dirty="0" err="1" smtClean="0"/>
              <a:t>identity&lt;number</a:t>
            </a:r>
            <a:r>
              <a:rPr lang="pl-PL" dirty="0" smtClean="0"/>
              <a:t>&gt;(42); // Typ T to </a:t>
            </a:r>
            <a:r>
              <a:rPr lang="pl-PL" dirty="0" err="1" smtClean="0"/>
              <a:t>number</a:t>
            </a:r>
            <a:endParaRPr lang="pl-PL" dirty="0" smtClean="0"/>
          </a:p>
          <a:p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stringValue</a:t>
            </a:r>
            <a:r>
              <a:rPr lang="pl-PL" dirty="0" smtClean="0"/>
              <a:t> = </a:t>
            </a:r>
            <a:r>
              <a:rPr lang="pl-PL" dirty="0" err="1" smtClean="0"/>
              <a:t>identity&lt;string</a:t>
            </a:r>
            <a:r>
              <a:rPr lang="pl-PL" dirty="0" smtClean="0"/>
              <a:t>&gt;("</a:t>
            </a:r>
            <a:r>
              <a:rPr lang="pl-PL" dirty="0" err="1" smtClean="0"/>
              <a:t>Hello</a:t>
            </a:r>
            <a:r>
              <a:rPr lang="pl-PL" dirty="0" smtClean="0"/>
              <a:t>"); // Typ T to </a:t>
            </a:r>
            <a:r>
              <a:rPr lang="pl-PL" dirty="0" err="1" smtClean="0"/>
              <a:t>string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numberValue</a:t>
            </a:r>
            <a:r>
              <a:rPr lang="pl-PL" dirty="0" smtClean="0"/>
              <a:t>); // 42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stringValue</a:t>
            </a:r>
            <a:r>
              <a:rPr lang="pl-PL" dirty="0" smtClean="0"/>
              <a:t>); // "</a:t>
            </a:r>
            <a:r>
              <a:rPr lang="pl-PL" dirty="0" err="1" smtClean="0"/>
              <a:t>Hello</a:t>
            </a:r>
            <a:r>
              <a:rPr lang="pl-PL" dirty="0" smtClean="0"/>
              <a:t>"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Tablice z typami </a:t>
            </a:r>
            <a:r>
              <a:rPr lang="pl-PL" dirty="0" err="1" smtClean="0"/>
              <a:t>generycznymi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getFirstElement&lt;T</a:t>
            </a:r>
            <a:r>
              <a:rPr lang="pl-PL" dirty="0" smtClean="0"/>
              <a:t>&gt;(</a:t>
            </a:r>
            <a:r>
              <a:rPr lang="pl-PL" dirty="0" err="1" smtClean="0"/>
              <a:t>array</a:t>
            </a:r>
            <a:r>
              <a:rPr lang="pl-PL" dirty="0" smtClean="0"/>
              <a:t>: T[]): </a:t>
            </a:r>
            <a:r>
              <a:rPr lang="pl-PL" dirty="0" err="1" smtClean="0"/>
              <a:t>T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return </a:t>
            </a:r>
            <a:r>
              <a:rPr lang="pl-PL" dirty="0" err="1" smtClean="0"/>
              <a:t>array</a:t>
            </a:r>
            <a:r>
              <a:rPr lang="pl-PL" dirty="0" smtClean="0"/>
              <a:t>[0];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smtClean="0"/>
              <a:t>// Przykłady użycia</a:t>
            </a:r>
          </a:p>
          <a:p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numbers</a:t>
            </a:r>
            <a:r>
              <a:rPr lang="pl-PL" dirty="0" smtClean="0"/>
              <a:t> = [1, 2, 3];</a:t>
            </a:r>
          </a:p>
          <a:p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strings</a:t>
            </a:r>
            <a:r>
              <a:rPr lang="pl-PL" dirty="0" smtClean="0"/>
              <a:t> = ["a", "b", "c"];</a:t>
            </a:r>
          </a:p>
          <a:p>
            <a:endParaRPr lang="pl-PL" dirty="0" smtClean="0"/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getFirstElement</a:t>
            </a:r>
            <a:r>
              <a:rPr lang="pl-PL" dirty="0" smtClean="0"/>
              <a:t>(</a:t>
            </a:r>
            <a:r>
              <a:rPr lang="pl-PL" dirty="0" err="1" smtClean="0"/>
              <a:t>numbers</a:t>
            </a:r>
            <a:r>
              <a:rPr lang="pl-PL" dirty="0" smtClean="0"/>
              <a:t>)); // 1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getFirstElement</a:t>
            </a:r>
            <a:r>
              <a:rPr lang="pl-PL" dirty="0" smtClean="0"/>
              <a:t>(</a:t>
            </a:r>
            <a:r>
              <a:rPr lang="pl-PL" dirty="0" err="1" smtClean="0"/>
              <a:t>strings</a:t>
            </a:r>
            <a:r>
              <a:rPr lang="pl-PL" dirty="0" smtClean="0"/>
              <a:t>)); // "a"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 </a:t>
            </a:r>
            <a:r>
              <a:rPr lang="pl-PL" dirty="0" err="1" smtClean="0"/>
              <a:t>generyczne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Box&lt;T</a:t>
            </a:r>
            <a:r>
              <a:rPr lang="pl-PL" dirty="0" smtClean="0"/>
              <a:t>&gt;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r>
              <a:rPr lang="pl-PL" dirty="0" smtClean="0"/>
              <a:t>: T;</a:t>
            </a:r>
          </a:p>
          <a:p>
            <a:endParaRPr lang="pl-PL" dirty="0" smtClean="0"/>
          </a:p>
          <a:p>
            <a:r>
              <a:rPr lang="pl-PL" dirty="0" smtClean="0"/>
              <a:t>  </a:t>
            </a:r>
            <a:r>
              <a:rPr lang="pl-PL" dirty="0" err="1" smtClean="0"/>
              <a:t>constructor</a:t>
            </a:r>
            <a:r>
              <a:rPr lang="pl-PL" dirty="0" smtClean="0"/>
              <a:t>(</a:t>
            </a:r>
            <a:r>
              <a:rPr lang="pl-PL" dirty="0" err="1" smtClean="0"/>
              <a:t>content</a:t>
            </a:r>
            <a:r>
              <a:rPr lang="pl-PL" dirty="0" smtClean="0"/>
              <a:t>: T)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this.content</a:t>
            </a:r>
            <a:r>
              <a:rPr lang="pl-PL" dirty="0" smtClean="0"/>
              <a:t> = </a:t>
            </a:r>
            <a:r>
              <a:rPr lang="pl-PL" dirty="0" err="1" smtClean="0"/>
              <a:t>content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}</a:t>
            </a:r>
          </a:p>
          <a:p>
            <a:endParaRPr lang="pl-PL" dirty="0" smtClean="0"/>
          </a:p>
          <a:p>
            <a:r>
              <a:rPr lang="pl-PL" dirty="0" smtClean="0"/>
              <a:t>  </a:t>
            </a:r>
            <a:r>
              <a:rPr lang="pl-PL" dirty="0" err="1" smtClean="0"/>
              <a:t>getContent</a:t>
            </a:r>
            <a:r>
              <a:rPr lang="pl-PL" dirty="0" smtClean="0"/>
              <a:t>(): T {</a:t>
            </a:r>
          </a:p>
          <a:p>
            <a:r>
              <a:rPr lang="pl-PL" dirty="0" smtClean="0"/>
              <a:t>    return </a:t>
            </a:r>
            <a:r>
              <a:rPr lang="pl-PL" dirty="0" err="1" smtClean="0"/>
              <a:t>this.content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}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smtClean="0"/>
              <a:t>// Użycie klasy z typami</a:t>
            </a:r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numberBox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Box&lt;number</a:t>
            </a:r>
            <a:r>
              <a:rPr lang="pl-PL" dirty="0" smtClean="0"/>
              <a:t>&gt;(123);</a:t>
            </a:r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stringBox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Box&lt;string</a:t>
            </a:r>
            <a:r>
              <a:rPr lang="pl-PL" dirty="0" smtClean="0"/>
              <a:t>&gt;("</a:t>
            </a:r>
            <a:r>
              <a:rPr lang="pl-PL" dirty="0" err="1" smtClean="0"/>
              <a:t>TypeScript</a:t>
            </a:r>
            <a:r>
              <a:rPr lang="pl-PL" dirty="0" smtClean="0"/>
              <a:t>");</a:t>
            </a:r>
          </a:p>
          <a:p>
            <a:endParaRPr lang="pl-PL" dirty="0" smtClean="0"/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numberBox.getContent</a:t>
            </a:r>
            <a:r>
              <a:rPr lang="pl-PL" dirty="0" smtClean="0"/>
              <a:t>()); // 123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stringBox.getContent</a:t>
            </a:r>
            <a:r>
              <a:rPr lang="pl-PL" dirty="0" smtClean="0"/>
              <a:t>()); // "</a:t>
            </a:r>
            <a:r>
              <a:rPr lang="pl-PL" dirty="0" err="1" smtClean="0"/>
              <a:t>TypeScript</a:t>
            </a:r>
            <a:r>
              <a:rPr lang="pl-PL" dirty="0" smtClean="0"/>
              <a:t>"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Interfejsy </a:t>
            </a:r>
            <a:r>
              <a:rPr lang="pl-PL" dirty="0" err="1" smtClean="0"/>
              <a:t>generyczne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/>
              <a:t>interface</a:t>
            </a:r>
            <a:r>
              <a:rPr lang="pl-PL" dirty="0" smtClean="0"/>
              <a:t> </a:t>
            </a:r>
            <a:r>
              <a:rPr lang="pl-PL" dirty="0" err="1" smtClean="0"/>
              <a:t>Pair&lt;T</a:t>
            </a:r>
            <a:r>
              <a:rPr lang="pl-PL" dirty="0" smtClean="0"/>
              <a:t>, U&gt; {</a:t>
            </a:r>
          </a:p>
          <a:p>
            <a:r>
              <a:rPr lang="pl-PL" dirty="0" smtClean="0"/>
              <a:t>  first: T;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second</a:t>
            </a:r>
            <a:r>
              <a:rPr lang="pl-PL" dirty="0" smtClean="0"/>
              <a:t>: U;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numericPair</a:t>
            </a:r>
            <a:r>
              <a:rPr lang="pl-PL" dirty="0" smtClean="0"/>
              <a:t>: </a:t>
            </a:r>
            <a:r>
              <a:rPr lang="pl-PL" dirty="0" err="1" smtClean="0"/>
              <a:t>Pair&lt;number</a:t>
            </a:r>
            <a:r>
              <a:rPr lang="pl-PL" dirty="0" smtClean="0"/>
              <a:t>, </a:t>
            </a:r>
            <a:r>
              <a:rPr lang="pl-PL" dirty="0" err="1" smtClean="0"/>
              <a:t>number</a:t>
            </a:r>
            <a:r>
              <a:rPr lang="pl-PL" dirty="0" smtClean="0"/>
              <a:t>&gt; = { first: 1, </a:t>
            </a:r>
            <a:r>
              <a:rPr lang="pl-PL" dirty="0" err="1" smtClean="0"/>
              <a:t>second</a:t>
            </a:r>
            <a:r>
              <a:rPr lang="pl-PL" dirty="0" smtClean="0"/>
              <a:t>: 2 };</a:t>
            </a:r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mixedPair</a:t>
            </a:r>
            <a:r>
              <a:rPr lang="pl-PL" dirty="0" smtClean="0"/>
              <a:t>: </a:t>
            </a:r>
            <a:r>
              <a:rPr lang="pl-PL" dirty="0" err="1" smtClean="0"/>
              <a:t>Pair&lt;string</a:t>
            </a:r>
            <a:r>
              <a:rPr lang="pl-PL" dirty="0" smtClean="0"/>
              <a:t>, </a:t>
            </a:r>
            <a:r>
              <a:rPr lang="pl-PL" dirty="0" err="1" smtClean="0"/>
              <a:t>number</a:t>
            </a:r>
            <a:r>
              <a:rPr lang="pl-PL" dirty="0" smtClean="0"/>
              <a:t>&gt; = { first: "</a:t>
            </a:r>
            <a:r>
              <a:rPr lang="pl-PL" dirty="0" err="1" smtClean="0"/>
              <a:t>Age</a:t>
            </a:r>
            <a:r>
              <a:rPr lang="pl-PL" dirty="0" smtClean="0"/>
              <a:t>", </a:t>
            </a:r>
            <a:r>
              <a:rPr lang="pl-PL" dirty="0" err="1" smtClean="0"/>
              <a:t>second</a:t>
            </a:r>
            <a:r>
              <a:rPr lang="pl-PL" dirty="0" smtClean="0"/>
              <a:t>: 30 };</a:t>
            </a:r>
          </a:p>
          <a:p>
            <a:endParaRPr lang="pl-PL" dirty="0" smtClean="0"/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numericPair</a:t>
            </a:r>
            <a:r>
              <a:rPr lang="pl-PL" dirty="0" smtClean="0"/>
              <a:t>); // { first: 1, </a:t>
            </a:r>
            <a:r>
              <a:rPr lang="pl-PL" dirty="0" err="1" smtClean="0"/>
              <a:t>second</a:t>
            </a:r>
            <a:r>
              <a:rPr lang="pl-PL" dirty="0" smtClean="0"/>
              <a:t>: 2 }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mixedPair</a:t>
            </a:r>
            <a:r>
              <a:rPr lang="pl-PL" dirty="0" smtClean="0"/>
              <a:t>); // { first: "</a:t>
            </a:r>
            <a:r>
              <a:rPr lang="pl-PL" dirty="0" err="1" smtClean="0"/>
              <a:t>Age</a:t>
            </a:r>
            <a:r>
              <a:rPr lang="pl-PL" dirty="0" smtClean="0"/>
              <a:t>", </a:t>
            </a:r>
            <a:r>
              <a:rPr lang="pl-PL" dirty="0" err="1" smtClean="0"/>
              <a:t>second</a:t>
            </a:r>
            <a:r>
              <a:rPr lang="pl-PL" dirty="0" smtClean="0"/>
              <a:t>: 30 }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3. Programowanie obiektowe – hermetyzacja danych (modyfikatory dostępu)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</a:t>
            </a:r>
            <a:r>
              <a:rPr lang="pl-PL" dirty="0" err="1" smtClean="0"/>
              <a:t>TypeScript</a:t>
            </a:r>
            <a:r>
              <a:rPr lang="pl-PL" dirty="0" smtClean="0"/>
              <a:t> modyfikatory dostępu kontrolują widoczność właściwości i metod klasy, co pozwala na lepsze zarządzanie </a:t>
            </a:r>
            <a:r>
              <a:rPr lang="pl-PL" dirty="0" err="1" smtClean="0"/>
              <a:t>enkapsulacją</a:t>
            </a:r>
            <a:r>
              <a:rPr lang="pl-PL" dirty="0" smtClean="0"/>
              <a:t> i bezpieczeństwem danych w programowaniu obiektowym. </a:t>
            </a:r>
            <a:r>
              <a:rPr lang="pl-PL" dirty="0" err="1" smtClean="0"/>
              <a:t>TypeScript</a:t>
            </a:r>
            <a:r>
              <a:rPr lang="pl-PL" dirty="0" smtClean="0"/>
              <a:t> oferuje trzy główne modyfikatory dostępu:</a:t>
            </a:r>
            <a:endParaRPr lang="pl-PL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public (domyślny modyfikator)</a:t>
            </a:r>
          </a:p>
          <a:p>
            <a:r>
              <a:rPr lang="pl-PL" dirty="0" smtClean="0"/>
              <a:t>Właściwości i metody oznaczone jako public są dostępne wszędzie:</a:t>
            </a:r>
          </a:p>
          <a:p>
            <a:pPr lvl="1"/>
            <a:r>
              <a:rPr lang="pl-PL" dirty="0" smtClean="0"/>
              <a:t>Zarówno wewnątrz klasy.</a:t>
            </a:r>
          </a:p>
          <a:p>
            <a:pPr lvl="1"/>
            <a:r>
              <a:rPr lang="pl-PL" dirty="0" smtClean="0"/>
              <a:t>Na zewnątrz klasy.</a:t>
            </a:r>
          </a:p>
          <a:p>
            <a:pPr lvl="1"/>
            <a:r>
              <a:rPr lang="pl-PL" dirty="0" smtClean="0"/>
              <a:t>W klasach dziedziczących.</a:t>
            </a:r>
          </a:p>
          <a:p>
            <a:r>
              <a:rPr lang="pl-PL" b="1" dirty="0" smtClean="0"/>
              <a:t>Domyślnie każda właściwość/metoda w </a:t>
            </a:r>
            <a:r>
              <a:rPr lang="pl-PL" b="1" dirty="0" err="1" smtClean="0"/>
              <a:t>TypeScript</a:t>
            </a:r>
            <a:r>
              <a:rPr lang="pl-PL" b="1" dirty="0" smtClean="0"/>
              <a:t> jest public, nawet jeśli nie użyjesz modyfikatora.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err="1" smtClean="0"/>
              <a:t>class</a:t>
            </a:r>
            <a:r>
              <a:rPr lang="pl-PL" dirty="0" smtClean="0"/>
              <a:t> Person {</a:t>
            </a:r>
          </a:p>
          <a:p>
            <a:r>
              <a:rPr lang="pl-PL" dirty="0" smtClean="0"/>
              <a:t>  public </a:t>
            </a:r>
            <a:r>
              <a:rPr lang="pl-PL" dirty="0" err="1" smtClean="0"/>
              <a:t>name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; // Dostęp publiczny</a:t>
            </a:r>
          </a:p>
          <a:p>
            <a:endParaRPr lang="pl-PL" dirty="0" smtClean="0"/>
          </a:p>
          <a:p>
            <a:r>
              <a:rPr lang="pl-PL" dirty="0" smtClean="0"/>
              <a:t>  </a:t>
            </a:r>
            <a:r>
              <a:rPr lang="pl-PL" dirty="0" err="1" smtClean="0"/>
              <a:t>constructor</a:t>
            </a:r>
            <a:r>
              <a:rPr lang="pl-PL" dirty="0" smtClean="0"/>
              <a:t>(</a:t>
            </a:r>
            <a:r>
              <a:rPr lang="pl-PL" dirty="0" err="1" smtClean="0"/>
              <a:t>name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)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this.name</a:t>
            </a:r>
            <a:r>
              <a:rPr lang="pl-PL" dirty="0" smtClean="0"/>
              <a:t> = </a:t>
            </a:r>
            <a:r>
              <a:rPr lang="pl-PL" dirty="0" err="1" smtClean="0"/>
              <a:t>name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}</a:t>
            </a:r>
          </a:p>
          <a:p>
            <a:endParaRPr lang="pl-PL" dirty="0" smtClean="0"/>
          </a:p>
          <a:p>
            <a:r>
              <a:rPr lang="pl-PL" dirty="0" smtClean="0"/>
              <a:t>  public </a:t>
            </a:r>
            <a:r>
              <a:rPr lang="pl-PL" dirty="0" err="1" smtClean="0"/>
              <a:t>greet</a:t>
            </a:r>
            <a:r>
              <a:rPr lang="pl-PL" dirty="0" smtClean="0"/>
              <a:t>(): </a:t>
            </a:r>
            <a:r>
              <a:rPr lang="pl-PL" dirty="0" err="1" smtClean="0"/>
              <a:t>string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  return `</a:t>
            </a:r>
            <a:r>
              <a:rPr lang="pl-PL" dirty="0" err="1" smtClean="0"/>
              <a:t>Hello</a:t>
            </a:r>
            <a:r>
              <a:rPr lang="pl-PL" dirty="0" smtClean="0"/>
              <a:t>, my </a:t>
            </a:r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${</a:t>
            </a:r>
            <a:r>
              <a:rPr lang="pl-PL" dirty="0" err="1" smtClean="0"/>
              <a:t>this.name</a:t>
            </a:r>
            <a:r>
              <a:rPr lang="pl-PL" dirty="0" smtClean="0"/>
              <a:t>}`;</a:t>
            </a:r>
          </a:p>
          <a:p>
            <a:r>
              <a:rPr lang="pl-PL" dirty="0" smtClean="0"/>
              <a:t>  }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john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Person("John");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john.name</a:t>
            </a:r>
            <a:r>
              <a:rPr lang="pl-PL" dirty="0" smtClean="0"/>
              <a:t>); // Dostęp zewnętrzny do publicznej właściwości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john.greet</a:t>
            </a:r>
            <a:r>
              <a:rPr lang="pl-PL" dirty="0" smtClean="0"/>
              <a:t>()); // Dostęp do publicznej metody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Typy użytkownika (</a:t>
            </a:r>
            <a:r>
              <a:rPr lang="pl-PL" b="1" dirty="0" err="1" smtClean="0"/>
              <a:t>Custom</a:t>
            </a:r>
            <a:r>
              <a:rPr lang="pl-PL" b="1" dirty="0" smtClean="0"/>
              <a:t> </a:t>
            </a:r>
            <a:r>
              <a:rPr lang="pl-PL" b="1" dirty="0" err="1" smtClean="0"/>
              <a:t>Types</a:t>
            </a:r>
            <a:r>
              <a:rPr lang="pl-PL" b="1" dirty="0" smtClean="0"/>
              <a:t>)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Możesz definiować </a:t>
            </a:r>
            <a:r>
              <a:rPr lang="pl-PL" b="1" dirty="0" smtClean="0"/>
              <a:t>własne typy </a:t>
            </a:r>
            <a:r>
              <a:rPr lang="pl-PL" dirty="0" smtClean="0"/>
              <a:t>za pomocą interfejsów i typów </a:t>
            </a:r>
            <a:r>
              <a:rPr lang="pl-PL" dirty="0" err="1" smtClean="0"/>
              <a:t>generycznych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en-US" dirty="0" smtClean="0"/>
              <a:t>interface User {</a:t>
            </a:r>
          </a:p>
          <a:p>
            <a:r>
              <a:rPr lang="en-US" dirty="0" smtClean="0"/>
              <a:t>  name: string;</a:t>
            </a:r>
          </a:p>
          <a:p>
            <a:r>
              <a:rPr lang="en-US" dirty="0" smtClean="0"/>
              <a:t>  age: number;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const user: User = {</a:t>
            </a:r>
          </a:p>
          <a:p>
            <a:r>
              <a:rPr lang="en-US" dirty="0" smtClean="0"/>
              <a:t>  name: "Alice",</a:t>
            </a:r>
          </a:p>
          <a:p>
            <a:r>
              <a:rPr lang="en-US" dirty="0" smtClean="0"/>
              <a:t>  age: 30,</a:t>
            </a:r>
          </a:p>
          <a:p>
            <a:r>
              <a:rPr lang="en-US" dirty="0" smtClean="0"/>
              <a:t>};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private</a:t>
            </a:r>
            <a:endParaRPr lang="pl-PL" b="1" dirty="0" smtClean="0"/>
          </a:p>
          <a:p>
            <a:r>
              <a:rPr lang="pl-PL" dirty="0" smtClean="0"/>
              <a:t>Właściwości i metody oznaczone jako </a:t>
            </a:r>
            <a:r>
              <a:rPr lang="pl-PL" dirty="0" err="1" smtClean="0"/>
              <a:t>private</a:t>
            </a:r>
            <a:r>
              <a:rPr lang="pl-PL" dirty="0" smtClean="0"/>
              <a:t> są dostępne </a:t>
            </a:r>
            <a:r>
              <a:rPr lang="pl-PL" b="1" dirty="0" smtClean="0"/>
              <a:t>tylko wewnątrz klasy</a:t>
            </a:r>
            <a:r>
              <a:rPr lang="pl-PL" dirty="0" smtClean="0"/>
              <a:t>, w której zostały zdefiniowane.</a:t>
            </a:r>
          </a:p>
          <a:p>
            <a:r>
              <a:rPr lang="pl-PL" dirty="0" smtClean="0"/>
              <a:t>Nie można ich używać w klasach dziedziczących ani poza klasą.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err="1" smtClean="0"/>
              <a:t>class</a:t>
            </a:r>
            <a:r>
              <a:rPr lang="pl-PL" dirty="0" smtClean="0"/>
              <a:t> Car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dirty="0" err="1" smtClean="0"/>
              <a:t>engine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; // Prywatna właściwość</a:t>
            </a:r>
          </a:p>
          <a:p>
            <a:endParaRPr lang="pl-PL" dirty="0" smtClean="0"/>
          </a:p>
          <a:p>
            <a:r>
              <a:rPr lang="pl-PL" dirty="0" smtClean="0"/>
              <a:t>  </a:t>
            </a:r>
            <a:r>
              <a:rPr lang="pl-PL" dirty="0" err="1" smtClean="0"/>
              <a:t>constructor</a:t>
            </a:r>
            <a:r>
              <a:rPr lang="pl-PL" dirty="0" smtClean="0"/>
              <a:t>(</a:t>
            </a:r>
            <a:r>
              <a:rPr lang="pl-PL" dirty="0" err="1" smtClean="0"/>
              <a:t>engine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)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this.engine</a:t>
            </a:r>
            <a:r>
              <a:rPr lang="pl-PL" dirty="0" smtClean="0"/>
              <a:t> = </a:t>
            </a:r>
            <a:r>
              <a:rPr lang="pl-PL" dirty="0" err="1" smtClean="0"/>
              <a:t>engine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}</a:t>
            </a:r>
          </a:p>
          <a:p>
            <a:endParaRPr lang="pl-PL" dirty="0" smtClean="0"/>
          </a:p>
          <a:p>
            <a:r>
              <a:rPr lang="pl-PL" dirty="0" smtClean="0"/>
              <a:t>  public </a:t>
            </a:r>
            <a:r>
              <a:rPr lang="pl-PL" dirty="0" err="1" smtClean="0"/>
              <a:t>startEngine</a:t>
            </a:r>
            <a:r>
              <a:rPr lang="pl-PL" dirty="0" smtClean="0"/>
              <a:t>(): </a:t>
            </a:r>
            <a:r>
              <a:rPr lang="pl-PL" dirty="0" err="1" smtClean="0"/>
              <a:t>string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  return `</a:t>
            </a:r>
            <a:r>
              <a:rPr lang="pl-PL" dirty="0" err="1" smtClean="0"/>
              <a:t>Engine</a:t>
            </a:r>
            <a:r>
              <a:rPr lang="pl-PL" dirty="0" smtClean="0"/>
              <a:t> ${</a:t>
            </a:r>
            <a:r>
              <a:rPr lang="pl-PL" dirty="0" err="1" smtClean="0"/>
              <a:t>this.engine</a:t>
            </a:r>
            <a:r>
              <a:rPr lang="pl-PL" dirty="0" smtClean="0"/>
              <a:t>} </a:t>
            </a:r>
            <a:r>
              <a:rPr lang="pl-PL" dirty="0" err="1" smtClean="0"/>
              <a:t>started</a:t>
            </a:r>
            <a:r>
              <a:rPr lang="pl-PL" dirty="0" smtClean="0"/>
              <a:t>`; // Można używać prywatnej właściwości wewnątrz klasy</a:t>
            </a:r>
          </a:p>
          <a:p>
            <a:r>
              <a:rPr lang="pl-PL" dirty="0" smtClean="0"/>
              <a:t>  }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myCar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Car("V8");</a:t>
            </a:r>
          </a:p>
          <a:p>
            <a:r>
              <a:rPr lang="pl-PL" dirty="0" smtClean="0"/>
              <a:t>//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myCar.engine</a:t>
            </a:r>
            <a:r>
              <a:rPr lang="pl-PL" dirty="0" smtClean="0"/>
              <a:t>); // Błąd: </a:t>
            </a:r>
            <a:r>
              <a:rPr lang="pl-PL" dirty="0" err="1" smtClean="0"/>
              <a:t>engine</a:t>
            </a:r>
            <a:r>
              <a:rPr lang="pl-PL" dirty="0" smtClean="0"/>
              <a:t> jest prywatne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myCar.startEngine</a:t>
            </a:r>
            <a:r>
              <a:rPr lang="pl-PL" dirty="0" smtClean="0"/>
              <a:t>()); // Dostęp do publicznej metody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protected</a:t>
            </a:r>
            <a:endParaRPr lang="pl-PL" b="1" dirty="0" smtClean="0"/>
          </a:p>
          <a:p>
            <a:r>
              <a:rPr lang="pl-PL" dirty="0" smtClean="0"/>
              <a:t>Właściwości i metody oznaczone jako </a:t>
            </a:r>
            <a:r>
              <a:rPr lang="pl-PL" dirty="0" err="1" smtClean="0"/>
              <a:t>protected</a:t>
            </a:r>
            <a:r>
              <a:rPr lang="pl-PL" dirty="0" smtClean="0"/>
              <a:t> są dostępne:</a:t>
            </a:r>
          </a:p>
          <a:p>
            <a:pPr lvl="1"/>
            <a:r>
              <a:rPr lang="pl-PL" b="1" dirty="0" smtClean="0"/>
              <a:t>Wewnątrz klasy, w której zostały zdefiniowane.</a:t>
            </a:r>
            <a:endParaRPr lang="pl-PL" dirty="0" smtClean="0"/>
          </a:p>
          <a:p>
            <a:pPr lvl="1"/>
            <a:r>
              <a:rPr lang="pl-PL" b="1" dirty="0" smtClean="0"/>
              <a:t>W klasach dziedziczących.</a:t>
            </a:r>
            <a:endParaRPr lang="pl-PL" dirty="0" smtClean="0"/>
          </a:p>
          <a:p>
            <a:r>
              <a:rPr lang="pl-PL" dirty="0" smtClean="0"/>
              <a:t>Nie można ich używać poza klasą ani w obiektach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Animal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protected</a:t>
            </a:r>
            <a:r>
              <a:rPr lang="pl-PL" dirty="0" smtClean="0"/>
              <a:t> </a:t>
            </a:r>
            <a:r>
              <a:rPr lang="pl-PL" dirty="0" err="1" smtClean="0"/>
              <a:t>species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; // Chroniona właściwość</a:t>
            </a:r>
          </a:p>
          <a:p>
            <a:endParaRPr lang="pl-PL" dirty="0" smtClean="0"/>
          </a:p>
          <a:p>
            <a:r>
              <a:rPr lang="pl-PL" dirty="0" smtClean="0"/>
              <a:t>  </a:t>
            </a:r>
            <a:r>
              <a:rPr lang="pl-PL" dirty="0" err="1" smtClean="0"/>
              <a:t>constructor</a:t>
            </a:r>
            <a:r>
              <a:rPr lang="pl-PL" dirty="0" smtClean="0"/>
              <a:t>(</a:t>
            </a:r>
            <a:r>
              <a:rPr lang="pl-PL" dirty="0" err="1" smtClean="0"/>
              <a:t>species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)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this.species</a:t>
            </a:r>
            <a:r>
              <a:rPr lang="pl-PL" dirty="0" smtClean="0"/>
              <a:t> = </a:t>
            </a:r>
            <a:r>
              <a:rPr lang="pl-PL" dirty="0" err="1" smtClean="0"/>
              <a:t>species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}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class</a:t>
            </a:r>
            <a:r>
              <a:rPr lang="pl-PL" dirty="0" smtClean="0"/>
              <a:t> Dog </a:t>
            </a:r>
            <a:r>
              <a:rPr lang="pl-PL" dirty="0" err="1" smtClean="0"/>
              <a:t>extends</a:t>
            </a:r>
            <a:r>
              <a:rPr lang="pl-PL" dirty="0" smtClean="0"/>
              <a:t> </a:t>
            </a:r>
            <a:r>
              <a:rPr lang="pl-PL" dirty="0" err="1" smtClean="0"/>
              <a:t>Animal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public bark(): </a:t>
            </a:r>
            <a:r>
              <a:rPr lang="pl-PL" dirty="0" err="1" smtClean="0"/>
              <a:t>string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  return `I </a:t>
            </a:r>
            <a:r>
              <a:rPr lang="pl-PL" dirty="0" err="1" smtClean="0"/>
              <a:t>am</a:t>
            </a:r>
            <a:r>
              <a:rPr lang="pl-PL" dirty="0" smtClean="0"/>
              <a:t> a ${</a:t>
            </a:r>
            <a:r>
              <a:rPr lang="pl-PL" dirty="0" err="1" smtClean="0"/>
              <a:t>this.species</a:t>
            </a:r>
            <a:r>
              <a:rPr lang="pl-PL" dirty="0" smtClean="0"/>
              <a:t>} and I bark`; // Dostęp do chronionej właściwości w klasie dziedziczącej</a:t>
            </a:r>
          </a:p>
          <a:p>
            <a:r>
              <a:rPr lang="pl-PL" dirty="0" smtClean="0"/>
              <a:t>  }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dog = </a:t>
            </a:r>
            <a:r>
              <a:rPr lang="pl-PL" dirty="0" err="1" smtClean="0"/>
              <a:t>new</a:t>
            </a:r>
            <a:r>
              <a:rPr lang="pl-PL" dirty="0" smtClean="0"/>
              <a:t> Dog("</a:t>
            </a:r>
            <a:r>
              <a:rPr lang="pl-PL" dirty="0" err="1" smtClean="0"/>
              <a:t>Canine</a:t>
            </a:r>
            <a:r>
              <a:rPr lang="pl-PL" dirty="0" smtClean="0"/>
              <a:t>");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dog.bark</a:t>
            </a:r>
            <a:r>
              <a:rPr lang="pl-PL" dirty="0" smtClean="0"/>
              <a:t>());</a:t>
            </a:r>
          </a:p>
          <a:p>
            <a:r>
              <a:rPr lang="pl-PL" dirty="0" smtClean="0"/>
              <a:t>//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dog.species</a:t>
            </a:r>
            <a:r>
              <a:rPr lang="pl-PL" dirty="0" smtClean="0"/>
              <a:t>); // Błąd: </a:t>
            </a:r>
            <a:r>
              <a:rPr lang="pl-PL" dirty="0" err="1" smtClean="0"/>
              <a:t>species</a:t>
            </a:r>
            <a:r>
              <a:rPr lang="pl-PL" dirty="0" smtClean="0"/>
              <a:t> jest chronione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4. </a:t>
            </a:r>
            <a:r>
              <a:rPr lang="pl-PL" dirty="0" err="1" smtClean="0"/>
              <a:t>Enumy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Enumy</a:t>
            </a:r>
            <a:r>
              <a:rPr lang="pl-PL" dirty="0" smtClean="0"/>
              <a:t> (ang. </a:t>
            </a:r>
            <a:r>
              <a:rPr lang="pl-PL" i="1" dirty="0" err="1" smtClean="0"/>
              <a:t>enums</a:t>
            </a:r>
            <a:r>
              <a:rPr lang="pl-PL" dirty="0" smtClean="0"/>
              <a:t>) w </a:t>
            </a:r>
            <a:r>
              <a:rPr lang="pl-PL" dirty="0" err="1" smtClean="0"/>
              <a:t>TypeScript</a:t>
            </a:r>
            <a:r>
              <a:rPr lang="pl-PL" dirty="0" smtClean="0"/>
              <a:t> to specjalny typ danych, który pozwala tworzyć zestawy nazwanych stałych. Ułatwiają pracę z grupami powiązanych wartości, takich jak dni tygodnia, kierunki, role użytkowników itp. </a:t>
            </a:r>
            <a:r>
              <a:rPr lang="pl-PL" dirty="0" err="1" smtClean="0"/>
              <a:t>Enumy</a:t>
            </a:r>
            <a:r>
              <a:rPr lang="pl-PL" dirty="0" smtClean="0"/>
              <a:t> zwiększają czytelność kodu i pozwalają na bardziej przewidywalne zarządzanie stałymi wartościami.</a:t>
            </a:r>
            <a:endParaRPr lang="pl-PL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Enumy</a:t>
            </a:r>
            <a:r>
              <a:rPr lang="pl-PL" b="1" dirty="0" smtClean="0"/>
              <a:t> liczbowe (</a:t>
            </a:r>
            <a:r>
              <a:rPr lang="pl-PL" b="1" dirty="0" err="1" smtClean="0"/>
              <a:t>Numeric</a:t>
            </a:r>
            <a:r>
              <a:rPr lang="pl-PL" b="1" dirty="0" smtClean="0"/>
              <a:t> </a:t>
            </a:r>
            <a:r>
              <a:rPr lang="pl-PL" b="1" dirty="0" err="1" smtClean="0"/>
              <a:t>Enums</a:t>
            </a:r>
            <a:r>
              <a:rPr lang="pl-PL" b="1" dirty="0" smtClean="0"/>
              <a:t>)</a:t>
            </a:r>
          </a:p>
          <a:p>
            <a:r>
              <a:rPr lang="pl-PL" dirty="0" smtClean="0"/>
              <a:t>Domyślnie </a:t>
            </a:r>
            <a:r>
              <a:rPr lang="pl-PL" dirty="0" err="1" smtClean="0"/>
              <a:t>enumy</a:t>
            </a:r>
            <a:r>
              <a:rPr lang="pl-PL" dirty="0" smtClean="0"/>
              <a:t> w </a:t>
            </a:r>
            <a:r>
              <a:rPr lang="pl-PL" dirty="0" err="1" smtClean="0"/>
              <a:t>TypeScript</a:t>
            </a:r>
            <a:r>
              <a:rPr lang="pl-PL" dirty="0" smtClean="0"/>
              <a:t> przypisują liczby do swoich członów, zaczynając od 0.</a:t>
            </a:r>
          </a:p>
          <a:p>
            <a:r>
              <a:rPr lang="pl-PL" dirty="0" smtClean="0"/>
              <a:t>Można zmieniać wartości początkowe lub przypisać konkretne wartości do członów.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/>
              <a:t>enum</a:t>
            </a:r>
            <a:r>
              <a:rPr lang="pl-PL" dirty="0" smtClean="0"/>
              <a:t> </a:t>
            </a:r>
            <a:r>
              <a:rPr lang="pl-PL" dirty="0" err="1" smtClean="0"/>
              <a:t>Direction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Up</a:t>
            </a:r>
            <a:r>
              <a:rPr lang="pl-PL" dirty="0" smtClean="0"/>
              <a:t>,       // 0</a:t>
            </a:r>
          </a:p>
          <a:p>
            <a:r>
              <a:rPr lang="pl-PL" dirty="0" smtClean="0"/>
              <a:t>  Down,     // 1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Left</a:t>
            </a:r>
            <a:r>
              <a:rPr lang="pl-PL" dirty="0" smtClean="0"/>
              <a:t>,     // 2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Right</a:t>
            </a:r>
            <a:r>
              <a:rPr lang="pl-PL" dirty="0" smtClean="0"/>
              <a:t>,    // 3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Direction.Up</a:t>
            </a:r>
            <a:r>
              <a:rPr lang="pl-PL" dirty="0" smtClean="0"/>
              <a:t>);    // 0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Direction.Right</a:t>
            </a:r>
            <a:r>
              <a:rPr lang="pl-PL" dirty="0" smtClean="0"/>
              <a:t>); // 3</a:t>
            </a:r>
          </a:p>
          <a:p>
            <a:endParaRPr lang="pl-PL" dirty="0" smtClean="0"/>
          </a:p>
          <a:p>
            <a:r>
              <a:rPr lang="pl-PL" dirty="0" smtClean="0"/>
              <a:t>// Wartość na podstawie numeru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Direction</a:t>
            </a:r>
            <a:r>
              <a:rPr lang="pl-PL" dirty="0" smtClean="0"/>
              <a:t>[1]); // Down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Enumy</a:t>
            </a:r>
            <a:r>
              <a:rPr lang="pl-PL" b="1" dirty="0" smtClean="0"/>
              <a:t> znakowe (</a:t>
            </a:r>
            <a:r>
              <a:rPr lang="pl-PL" b="1" dirty="0" err="1" smtClean="0"/>
              <a:t>String</a:t>
            </a:r>
            <a:r>
              <a:rPr lang="pl-PL" b="1" dirty="0" smtClean="0"/>
              <a:t> </a:t>
            </a:r>
            <a:r>
              <a:rPr lang="pl-PL" b="1" dirty="0" err="1" smtClean="0"/>
              <a:t>Enums</a:t>
            </a:r>
            <a:r>
              <a:rPr lang="pl-PL" b="1" dirty="0" smtClean="0"/>
              <a:t>)</a:t>
            </a:r>
          </a:p>
          <a:p>
            <a:r>
              <a:rPr lang="pl-PL" dirty="0" smtClean="0"/>
              <a:t>Każdy człon </a:t>
            </a:r>
            <a:r>
              <a:rPr lang="pl-PL" dirty="0" err="1" smtClean="0"/>
              <a:t>enumu</a:t>
            </a:r>
            <a:r>
              <a:rPr lang="pl-PL" dirty="0" smtClean="0"/>
              <a:t> ma przypisaną wartość tekstową. W przeciwieństwie do liczbowych, wartości muszą być jawnie zdefiniowane.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/>
              <a:t>enum</a:t>
            </a:r>
            <a:r>
              <a:rPr lang="pl-PL" dirty="0" smtClean="0"/>
              <a:t> Role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Admin</a:t>
            </a:r>
            <a:r>
              <a:rPr lang="pl-PL" dirty="0" smtClean="0"/>
              <a:t> = "ADMIN",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User</a:t>
            </a:r>
            <a:r>
              <a:rPr lang="pl-PL" dirty="0" smtClean="0"/>
              <a:t> = "USER",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Guest</a:t>
            </a:r>
            <a:r>
              <a:rPr lang="pl-PL" dirty="0" smtClean="0"/>
              <a:t> = "GUEST",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Role.Admin</a:t>
            </a:r>
            <a:r>
              <a:rPr lang="pl-PL" dirty="0" smtClean="0"/>
              <a:t>); // "ADMIN"</a:t>
            </a:r>
          </a:p>
          <a:p>
            <a:endParaRPr lang="pl-PL" dirty="0" smtClean="0"/>
          </a:p>
          <a:p>
            <a:r>
              <a:rPr lang="pl-PL" dirty="0" smtClean="0"/>
              <a:t>// Porównywanie wartości</a:t>
            </a:r>
          </a:p>
          <a:p>
            <a:r>
              <a:rPr lang="pl-PL" dirty="0" err="1" smtClean="0"/>
              <a:t>if</a:t>
            </a:r>
            <a:r>
              <a:rPr lang="pl-PL" dirty="0" smtClean="0"/>
              <a:t> (</a:t>
            </a:r>
            <a:r>
              <a:rPr lang="pl-PL" dirty="0" err="1" smtClean="0"/>
              <a:t>Role.User</a:t>
            </a:r>
            <a:r>
              <a:rPr lang="pl-PL" dirty="0" smtClean="0"/>
              <a:t> === "USER")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console.log</a:t>
            </a:r>
            <a:r>
              <a:rPr lang="pl-PL" dirty="0" smtClean="0"/>
              <a:t>("Użytkownik ma rolę USER.");</a:t>
            </a:r>
          </a:p>
          <a:p>
            <a:r>
              <a:rPr lang="pl-PL" dirty="0" smtClean="0"/>
              <a:t>}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Enumy</a:t>
            </a:r>
            <a:r>
              <a:rPr lang="pl-PL" b="1" dirty="0" smtClean="0"/>
              <a:t> heterogeniczne</a:t>
            </a:r>
          </a:p>
          <a:p>
            <a:r>
              <a:rPr lang="pl-PL" dirty="0" err="1" smtClean="0"/>
              <a:t>Enumy</a:t>
            </a:r>
            <a:r>
              <a:rPr lang="pl-PL" dirty="0" smtClean="0"/>
              <a:t> mogą zawierać zarówno wartości liczbowe, jak i znakowe, choć stosuje się to rzadko.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Rozszerzona obsługa klas i </a:t>
            </a:r>
            <a:r>
              <a:rPr lang="pl-PL" b="1" dirty="0" smtClean="0"/>
              <a:t>obiektów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TypeScript</a:t>
            </a:r>
            <a:r>
              <a:rPr lang="pl-PL" dirty="0" smtClean="0"/>
              <a:t> wprowadza zaawansowaną obsługę obiektowości, np. </a:t>
            </a:r>
            <a:r>
              <a:rPr lang="pl-PL" b="1" dirty="0" smtClean="0"/>
              <a:t>modyfikatory dostępu </a:t>
            </a:r>
            <a:r>
              <a:rPr lang="pl-PL" dirty="0" smtClean="0"/>
              <a:t>(public, </a:t>
            </a:r>
            <a:r>
              <a:rPr lang="pl-PL" dirty="0" err="1" smtClean="0"/>
              <a:t>private</a:t>
            </a:r>
            <a:r>
              <a:rPr lang="pl-PL" dirty="0" smtClean="0"/>
              <a:t>, </a:t>
            </a:r>
            <a:r>
              <a:rPr lang="pl-PL" dirty="0" err="1" smtClean="0"/>
              <a:t>protected</a:t>
            </a:r>
            <a:r>
              <a:rPr lang="pl-PL" dirty="0" smtClean="0"/>
              <a:t>).</a:t>
            </a:r>
            <a:endParaRPr lang="pl-PL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enum</a:t>
            </a:r>
            <a:r>
              <a:rPr lang="pl-PL" dirty="0" smtClean="0"/>
              <a:t> Mix {</a:t>
            </a:r>
          </a:p>
          <a:p>
            <a:r>
              <a:rPr lang="pl-PL" dirty="0" smtClean="0"/>
              <a:t>  No = 0,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Yes</a:t>
            </a:r>
            <a:r>
              <a:rPr lang="pl-PL" dirty="0" smtClean="0"/>
              <a:t> = "YES",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Mix.No</a:t>
            </a:r>
            <a:r>
              <a:rPr lang="pl-PL" dirty="0" smtClean="0"/>
              <a:t>);  // 0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Mix.Yes</a:t>
            </a:r>
            <a:r>
              <a:rPr lang="pl-PL" dirty="0" smtClean="0"/>
              <a:t>); // "YES"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i operacje na </a:t>
            </a:r>
            <a:r>
              <a:rPr lang="pl-PL" dirty="0" err="1" smtClean="0"/>
              <a:t>enumach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Direction {</a:t>
            </a:r>
          </a:p>
          <a:p>
            <a:r>
              <a:rPr lang="en-US" dirty="0" smtClean="0"/>
              <a:t>  Up,</a:t>
            </a:r>
          </a:p>
          <a:p>
            <a:r>
              <a:rPr lang="en-US" dirty="0" smtClean="0"/>
              <a:t>  Down,</a:t>
            </a:r>
          </a:p>
          <a:p>
            <a:r>
              <a:rPr lang="en-US" dirty="0" smtClean="0"/>
              <a:t>  Left,</a:t>
            </a:r>
          </a:p>
          <a:p>
            <a:r>
              <a:rPr lang="en-US" dirty="0" smtClean="0"/>
              <a:t>  Right,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const move: Direction = </a:t>
            </a:r>
            <a:r>
              <a:rPr lang="en-US" dirty="0" err="1" smtClean="0"/>
              <a:t>Direction.Up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console.log(move); // 0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Enumy</a:t>
            </a:r>
            <a:r>
              <a:rPr lang="pl-PL" dirty="0" smtClean="0"/>
              <a:t> w kontekście obiektów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enum</a:t>
            </a:r>
            <a:r>
              <a:rPr lang="pl-PL" dirty="0" smtClean="0"/>
              <a:t> </a:t>
            </a:r>
            <a:r>
              <a:rPr lang="pl-PL" dirty="0" err="1" smtClean="0"/>
              <a:t>Priority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Low</a:t>
            </a:r>
            <a:r>
              <a:rPr lang="pl-PL" dirty="0" smtClean="0"/>
              <a:t> = "</a:t>
            </a:r>
            <a:r>
              <a:rPr lang="pl-PL" dirty="0" err="1" smtClean="0"/>
              <a:t>Low</a:t>
            </a:r>
            <a:r>
              <a:rPr lang="pl-PL" dirty="0" smtClean="0"/>
              <a:t>",</a:t>
            </a:r>
          </a:p>
          <a:p>
            <a:r>
              <a:rPr lang="pl-PL" dirty="0" smtClean="0"/>
              <a:t>  Medium = "Medium",</a:t>
            </a:r>
          </a:p>
          <a:p>
            <a:r>
              <a:rPr lang="pl-PL" dirty="0" smtClean="0"/>
              <a:t>  High = "High",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logPriority</a:t>
            </a:r>
            <a:r>
              <a:rPr lang="pl-PL" dirty="0" smtClean="0"/>
              <a:t>(</a:t>
            </a:r>
            <a:r>
              <a:rPr lang="pl-PL" dirty="0" err="1" smtClean="0"/>
              <a:t>priority</a:t>
            </a:r>
            <a:r>
              <a:rPr lang="pl-PL" dirty="0" smtClean="0"/>
              <a:t>: </a:t>
            </a:r>
            <a:r>
              <a:rPr lang="pl-PL" dirty="0" err="1" smtClean="0"/>
              <a:t>Priority</a:t>
            </a:r>
            <a:r>
              <a:rPr lang="pl-PL" dirty="0" smtClean="0"/>
              <a:t>): </a:t>
            </a:r>
            <a:r>
              <a:rPr lang="pl-PL" dirty="0" err="1" smtClean="0"/>
              <a:t>void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console.log</a:t>
            </a:r>
            <a:r>
              <a:rPr lang="pl-PL" dirty="0" smtClean="0"/>
              <a:t>(`</a:t>
            </a:r>
            <a:r>
              <a:rPr lang="pl-PL" dirty="0" err="1" smtClean="0"/>
              <a:t>Selected</a:t>
            </a:r>
            <a:r>
              <a:rPr lang="pl-PL" dirty="0" smtClean="0"/>
              <a:t> </a:t>
            </a:r>
            <a:r>
              <a:rPr lang="pl-PL" dirty="0" err="1" smtClean="0"/>
              <a:t>priority</a:t>
            </a:r>
            <a:r>
              <a:rPr lang="pl-PL" dirty="0" smtClean="0"/>
              <a:t>: ${</a:t>
            </a:r>
            <a:r>
              <a:rPr lang="pl-PL" dirty="0" err="1" smtClean="0"/>
              <a:t>priority</a:t>
            </a:r>
            <a:r>
              <a:rPr lang="pl-PL" dirty="0" smtClean="0"/>
              <a:t>}`);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logPriority</a:t>
            </a:r>
            <a:r>
              <a:rPr lang="pl-PL" dirty="0" smtClean="0"/>
              <a:t>(</a:t>
            </a:r>
            <a:r>
              <a:rPr lang="pl-PL" dirty="0" err="1" smtClean="0"/>
              <a:t>Priority.High</a:t>
            </a:r>
            <a:r>
              <a:rPr lang="pl-PL" dirty="0" smtClean="0"/>
              <a:t>); // </a:t>
            </a:r>
            <a:r>
              <a:rPr lang="pl-PL" dirty="0" err="1" smtClean="0"/>
              <a:t>Selected</a:t>
            </a:r>
            <a:r>
              <a:rPr lang="pl-PL" dirty="0" smtClean="0"/>
              <a:t> </a:t>
            </a:r>
            <a:r>
              <a:rPr lang="pl-PL" dirty="0" err="1" smtClean="0"/>
              <a:t>priority</a:t>
            </a:r>
            <a:r>
              <a:rPr lang="pl-PL" dirty="0" smtClean="0"/>
              <a:t>: High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 smtClean="0"/>
              <a:t>class</a:t>
            </a:r>
            <a:r>
              <a:rPr lang="pl-PL" dirty="0" smtClean="0"/>
              <a:t> Person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;</a:t>
            </a:r>
          </a:p>
          <a:p>
            <a:endParaRPr lang="pl-PL" dirty="0" smtClean="0"/>
          </a:p>
          <a:p>
            <a:r>
              <a:rPr lang="pl-PL" dirty="0" smtClean="0"/>
              <a:t>  </a:t>
            </a:r>
            <a:r>
              <a:rPr lang="pl-PL" dirty="0" err="1" smtClean="0"/>
              <a:t>constructor</a:t>
            </a:r>
            <a:r>
              <a:rPr lang="pl-PL" dirty="0" smtClean="0"/>
              <a:t>(</a:t>
            </a:r>
            <a:r>
              <a:rPr lang="pl-PL" dirty="0" err="1" smtClean="0"/>
              <a:t>name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)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this.name</a:t>
            </a:r>
            <a:r>
              <a:rPr lang="pl-PL" dirty="0" smtClean="0"/>
              <a:t> = </a:t>
            </a:r>
            <a:r>
              <a:rPr lang="pl-PL" dirty="0" err="1" smtClean="0"/>
              <a:t>name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}</a:t>
            </a:r>
          </a:p>
          <a:p>
            <a:endParaRPr lang="pl-PL" dirty="0" smtClean="0"/>
          </a:p>
          <a:p>
            <a:r>
              <a:rPr lang="pl-PL" dirty="0" smtClean="0"/>
              <a:t>  </a:t>
            </a:r>
            <a:r>
              <a:rPr lang="pl-PL" dirty="0" err="1" smtClean="0"/>
              <a:t>getName</a:t>
            </a:r>
            <a:r>
              <a:rPr lang="pl-PL" dirty="0" smtClean="0"/>
              <a:t>(): </a:t>
            </a:r>
            <a:r>
              <a:rPr lang="pl-PL" dirty="0" err="1" smtClean="0"/>
              <a:t>string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  return </a:t>
            </a:r>
            <a:r>
              <a:rPr lang="pl-PL" dirty="0" err="1" smtClean="0"/>
              <a:t>this.name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}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person = </a:t>
            </a:r>
            <a:r>
              <a:rPr lang="pl-PL" dirty="0" err="1" smtClean="0"/>
              <a:t>new</a:t>
            </a:r>
            <a:r>
              <a:rPr lang="pl-PL" dirty="0" smtClean="0"/>
              <a:t> Person("John");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person.getName</a:t>
            </a:r>
            <a:r>
              <a:rPr lang="pl-PL" dirty="0" smtClean="0"/>
              <a:t>()); // John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14320</TotalTime>
  <Words>2552</Words>
  <Application>Microsoft Office PowerPoint</Application>
  <PresentationFormat>Pokaz na ekranie (4:3)</PresentationFormat>
  <Paragraphs>495</Paragraphs>
  <Slides>82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82</vt:i4>
      </vt:variant>
    </vt:vector>
  </HeadingPairs>
  <TitlesOfParts>
    <vt:vector size="83" baseType="lpstr">
      <vt:lpstr>Początek</vt:lpstr>
      <vt:lpstr>TypeScript</vt:lpstr>
      <vt:lpstr>Slajd 2</vt:lpstr>
      <vt:lpstr>Główne cechy TypeScript</vt:lpstr>
      <vt:lpstr>Kompatybilność z JavaScript:</vt:lpstr>
      <vt:lpstr>Kompilacja do JavaScript:</vt:lpstr>
      <vt:lpstr>Obsługa zaawansowanych funkcji JavaScript:</vt:lpstr>
      <vt:lpstr>Typy użytkownika (Custom Types):</vt:lpstr>
      <vt:lpstr>Rozszerzona obsługa klas i obiektów</vt:lpstr>
      <vt:lpstr>Slajd 9</vt:lpstr>
      <vt:lpstr>Wsparcie dla dużych projektów:</vt:lpstr>
      <vt:lpstr>Dlaczego warto używać TypeScript?</vt:lpstr>
      <vt:lpstr>Lepsze wsparcie dla narzędzi</vt:lpstr>
      <vt:lpstr>Łatwiejsze utrzymanie kodu</vt:lpstr>
      <vt:lpstr>Kompatybilność z ekosystemem JavaScript:</vt:lpstr>
      <vt:lpstr>Jak zacząć z TypeScript?</vt:lpstr>
      <vt:lpstr>Instalacja TypeScript:</vt:lpstr>
      <vt:lpstr>Tworzenie pliku TypeScript:</vt:lpstr>
      <vt:lpstr>Na przykład:</vt:lpstr>
      <vt:lpstr>Kompilacja TypeScript do JavaScript:</vt:lpstr>
      <vt:lpstr>Zmiana polityki wykonania skryptów</vt:lpstr>
      <vt:lpstr>Uruchomienie kodu JavaScript:</vt:lpstr>
      <vt:lpstr>Przykład TypeScript</vt:lpstr>
      <vt:lpstr>Typy podstawowe </vt:lpstr>
      <vt:lpstr>Slajd 24</vt:lpstr>
      <vt:lpstr>Slajd 25</vt:lpstr>
      <vt:lpstr>Slajd 26</vt:lpstr>
      <vt:lpstr>Slajd 27</vt:lpstr>
      <vt:lpstr>Slajd 28</vt:lpstr>
      <vt:lpstr>Typy złożone </vt:lpstr>
      <vt:lpstr>Slajd 30</vt:lpstr>
      <vt:lpstr>Slajd 31</vt:lpstr>
      <vt:lpstr>Typy specjalne</vt:lpstr>
      <vt:lpstr>Slajd 33</vt:lpstr>
      <vt:lpstr>Slajd 34</vt:lpstr>
      <vt:lpstr>Slajd 35</vt:lpstr>
      <vt:lpstr>Slajd 36</vt:lpstr>
      <vt:lpstr>Typy zaawansowane</vt:lpstr>
      <vt:lpstr>Slajd 38</vt:lpstr>
      <vt:lpstr>Slajd 39</vt:lpstr>
      <vt:lpstr>Slajd 40</vt:lpstr>
      <vt:lpstr>Slajd 41</vt:lpstr>
      <vt:lpstr>Slajd 42</vt:lpstr>
      <vt:lpstr>Typy funkcyjne</vt:lpstr>
      <vt:lpstr>Slajd 44</vt:lpstr>
      <vt:lpstr>Typy generyczne</vt:lpstr>
      <vt:lpstr>Narzędzia typów wbudowanych</vt:lpstr>
      <vt:lpstr>Slajd 47</vt:lpstr>
      <vt:lpstr>Slajd 48</vt:lpstr>
      <vt:lpstr>Slajd 49</vt:lpstr>
      <vt:lpstr>1. Interfejsy</vt:lpstr>
      <vt:lpstr>Cechy interfejsów w TypeScript</vt:lpstr>
      <vt:lpstr>Składnia interfejsu</vt:lpstr>
      <vt:lpstr>Podstawowy interfejs dla obiektu</vt:lpstr>
      <vt:lpstr>Interfejs z opcjonalnymi właściwościami</vt:lpstr>
      <vt:lpstr>Interfejs z właściwościami tylko do odczytu</vt:lpstr>
      <vt:lpstr>Interfejs dla funkcji</vt:lpstr>
      <vt:lpstr>Interfejs dla tablic</vt:lpstr>
      <vt:lpstr>Rozszerzanie interfejsów</vt:lpstr>
      <vt:lpstr>Interfejs z uniami typów</vt:lpstr>
      <vt:lpstr>Zastosowanie interfejsów z klasami</vt:lpstr>
      <vt:lpstr>2. Typy generyczne</vt:lpstr>
      <vt:lpstr>Cechy typów generycznych</vt:lpstr>
      <vt:lpstr>Przykład</vt:lpstr>
      <vt:lpstr>Tablice z typami generycznymi</vt:lpstr>
      <vt:lpstr>Klasy generyczne</vt:lpstr>
      <vt:lpstr>Interfejsy generyczne</vt:lpstr>
      <vt:lpstr>3. Programowanie obiektowe – hermetyzacja danych (modyfikatory dostępu)</vt:lpstr>
      <vt:lpstr>Slajd 68</vt:lpstr>
      <vt:lpstr>Przykład</vt:lpstr>
      <vt:lpstr>Slajd 70</vt:lpstr>
      <vt:lpstr>Slajd 71</vt:lpstr>
      <vt:lpstr>Slajd 72</vt:lpstr>
      <vt:lpstr>Slajd 73</vt:lpstr>
      <vt:lpstr>4. Enumy</vt:lpstr>
      <vt:lpstr>Slajd 75</vt:lpstr>
      <vt:lpstr>Slajd 76</vt:lpstr>
      <vt:lpstr>Slajd 77</vt:lpstr>
      <vt:lpstr>Slajd 78</vt:lpstr>
      <vt:lpstr>Slajd 79</vt:lpstr>
      <vt:lpstr>Slajd 80</vt:lpstr>
      <vt:lpstr>Funkcje i operacje na enumach</vt:lpstr>
      <vt:lpstr>Enumy w kontekście obiektów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hp</dc:creator>
  <cp:lastModifiedBy>hp</cp:lastModifiedBy>
  <cp:revision>16</cp:revision>
  <dcterms:created xsi:type="dcterms:W3CDTF">2024-11-28T16:40:06Z</dcterms:created>
  <dcterms:modified xsi:type="dcterms:W3CDTF">2024-12-12T09:08:04Z</dcterms:modified>
</cp:coreProperties>
</file>