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10" r:id="rId48"/>
    <p:sldId id="311" r:id="rId49"/>
    <p:sldId id="312" r:id="rId50"/>
    <p:sldId id="313" r:id="rId51"/>
    <p:sldId id="314" r:id="rId52"/>
    <p:sldId id="315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DBA34B1-5D12-4915-8A44-4DFB5C1C1A32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8556CB1-9D33-40A4-8D0E-7D263C4BFC1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Prostokąt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rostokąt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34B1-5D12-4915-8A44-4DFB5C1C1A32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6CB1-9D33-40A4-8D0E-7D263C4BFC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34B1-5D12-4915-8A44-4DFB5C1C1A32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6CB1-9D33-40A4-8D0E-7D263C4BFC1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34B1-5D12-4915-8A44-4DFB5C1C1A32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6CB1-9D33-40A4-8D0E-7D263C4BFC1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DBA34B1-5D12-4915-8A44-4DFB5C1C1A32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8556CB1-9D33-40A4-8D0E-7D263C4BFC1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34B1-5D12-4915-8A44-4DFB5C1C1A32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6CB1-9D33-40A4-8D0E-7D263C4BFC1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34B1-5D12-4915-8A44-4DFB5C1C1A32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6CB1-9D33-40A4-8D0E-7D263C4BFC1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34B1-5D12-4915-8A44-4DFB5C1C1A32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6CB1-9D33-40A4-8D0E-7D263C4BFC1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34B1-5D12-4915-8A44-4DFB5C1C1A32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6CB1-9D33-40A4-8D0E-7D263C4BFC1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34B1-5D12-4915-8A44-4DFB5C1C1A32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6CB1-9D33-40A4-8D0E-7D263C4BFC1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34B1-5D12-4915-8A44-4DFB5C1C1A32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6CB1-9D33-40A4-8D0E-7D263C4BFC1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BA34B1-5D12-4915-8A44-4DFB5C1C1A32}" type="datetimeFigureOut">
              <a:rPr lang="pl-PL" smtClean="0"/>
              <a:pPr/>
              <a:t>15.10.2024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556CB1-9D33-40A4-8D0E-7D263C4BFC1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JavaScript</a:t>
            </a:r>
            <a:r>
              <a:rPr lang="pl-PL" dirty="0" smtClean="0"/>
              <a:t>- funkcje i obiekty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Zakresy i domknięcia w </a:t>
            </a:r>
            <a:r>
              <a:rPr lang="pl-PL" dirty="0" err="1" smtClean="0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Zmienna, która została zadeklarowana przez </a:t>
            </a:r>
            <a:r>
              <a:rPr lang="pl-PL" dirty="0" err="1" smtClean="0"/>
              <a:t>let</a:t>
            </a:r>
            <a:r>
              <a:rPr lang="pl-PL" dirty="0" smtClean="0"/>
              <a:t> lub </a:t>
            </a:r>
            <a:r>
              <a:rPr lang="pl-PL" dirty="0" err="1" smtClean="0"/>
              <a:t>const</a:t>
            </a:r>
            <a:r>
              <a:rPr lang="pl-PL" dirty="0" smtClean="0"/>
              <a:t>, jest dostępna w kodzie dopiero od miejsca jej deklaracji. Próba użycia niezadeklarowanej zmiennej spowoduje rzucenie błędu. Rozważmy następujący przykład: </a:t>
            </a:r>
          </a:p>
          <a:p>
            <a:r>
              <a:rPr lang="pl-PL" b="1" dirty="0" err="1" smtClean="0"/>
              <a:t>function</a:t>
            </a:r>
            <a:r>
              <a:rPr lang="pl-PL" b="1" dirty="0" smtClean="0"/>
              <a:t> </a:t>
            </a:r>
            <a:r>
              <a:rPr lang="pl-PL" b="1" dirty="0" err="1" smtClean="0"/>
              <a:t>getPriceWithDiscount</a:t>
            </a:r>
            <a:r>
              <a:rPr lang="pl-PL" b="1" dirty="0" smtClean="0"/>
              <a:t>(</a:t>
            </a:r>
            <a:r>
              <a:rPr lang="pl-PL" b="1" dirty="0" err="1" smtClean="0"/>
              <a:t>basicPrice</a:t>
            </a:r>
            <a:r>
              <a:rPr lang="pl-PL" b="1" dirty="0" smtClean="0"/>
              <a:t>) {</a:t>
            </a:r>
          </a:p>
          <a:p>
            <a:r>
              <a:rPr lang="pl-PL" b="1" dirty="0" smtClean="0"/>
              <a:t> </a:t>
            </a:r>
            <a:r>
              <a:rPr lang="pl-PL" b="1" dirty="0" err="1" smtClean="0"/>
              <a:t>const</a:t>
            </a:r>
            <a:r>
              <a:rPr lang="pl-PL" b="1" dirty="0" smtClean="0"/>
              <a:t> </a:t>
            </a:r>
            <a:r>
              <a:rPr lang="pl-PL" b="1" dirty="0" err="1" smtClean="0"/>
              <a:t>totalPrice</a:t>
            </a:r>
            <a:r>
              <a:rPr lang="pl-PL" b="1" dirty="0" smtClean="0"/>
              <a:t> = </a:t>
            </a:r>
            <a:r>
              <a:rPr lang="pl-PL" b="1" dirty="0" err="1" smtClean="0"/>
              <a:t>basicPrice</a:t>
            </a:r>
            <a:r>
              <a:rPr lang="pl-PL" b="1" dirty="0" smtClean="0"/>
              <a:t> * (1 - </a:t>
            </a:r>
            <a:r>
              <a:rPr lang="pl-PL" b="1" dirty="0" err="1" smtClean="0"/>
              <a:t>discount</a:t>
            </a:r>
            <a:r>
              <a:rPr lang="pl-PL" b="1" dirty="0" smtClean="0"/>
              <a:t>); </a:t>
            </a:r>
          </a:p>
          <a:p>
            <a:r>
              <a:rPr lang="pl-PL" b="1" dirty="0" err="1" smtClean="0"/>
              <a:t>const</a:t>
            </a:r>
            <a:r>
              <a:rPr lang="pl-PL" b="1" dirty="0" smtClean="0"/>
              <a:t> </a:t>
            </a:r>
            <a:r>
              <a:rPr lang="pl-PL" b="1" dirty="0" err="1" smtClean="0"/>
              <a:t>discount</a:t>
            </a:r>
            <a:r>
              <a:rPr lang="pl-PL" b="1" dirty="0" smtClean="0"/>
              <a:t> = 0.2; </a:t>
            </a:r>
          </a:p>
          <a:p>
            <a:r>
              <a:rPr lang="pl-PL" b="1" dirty="0" smtClean="0"/>
              <a:t>return </a:t>
            </a:r>
            <a:r>
              <a:rPr lang="pl-PL" b="1" dirty="0" err="1" smtClean="0"/>
              <a:t>totalPrice</a:t>
            </a:r>
            <a:r>
              <a:rPr lang="pl-PL" b="1" dirty="0" smtClean="0"/>
              <a:t>;</a:t>
            </a:r>
          </a:p>
          <a:p>
            <a:r>
              <a:rPr lang="pl-PL" b="1" dirty="0" smtClean="0"/>
              <a:t> }</a:t>
            </a:r>
            <a:endParaRPr lang="pl-PL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Funkcja pobiera jako argument jakąś cenę bazową, a następnie zwraca ostateczną cenę produktu z uwzględnieniem założonego (w tym wypadku stałego) rabatu 20%. Jednakże próba wywołania takiej funkcji spowoduje wystąpienie błędu: </a:t>
            </a:r>
            <a:r>
              <a:rPr lang="pl-PL" b="1" dirty="0" err="1" smtClean="0"/>
              <a:t>getPriceWithDiscount</a:t>
            </a:r>
            <a:r>
              <a:rPr lang="pl-PL" b="1" dirty="0" smtClean="0"/>
              <a:t>(100); // </a:t>
            </a:r>
            <a:r>
              <a:rPr lang="pl-PL" b="1" dirty="0" err="1" smtClean="0"/>
              <a:t>Uncaught</a:t>
            </a:r>
            <a:r>
              <a:rPr lang="pl-PL" b="1" dirty="0" smtClean="0"/>
              <a:t> </a:t>
            </a:r>
            <a:r>
              <a:rPr lang="pl-PL" b="1" dirty="0" err="1" smtClean="0"/>
              <a:t>ReferenceError</a:t>
            </a:r>
            <a:r>
              <a:rPr lang="pl-PL" b="1" dirty="0" smtClean="0"/>
              <a:t>: </a:t>
            </a:r>
            <a:r>
              <a:rPr lang="pl-PL" b="1" dirty="0" err="1" smtClean="0"/>
              <a:t>discount</a:t>
            </a:r>
            <a:r>
              <a:rPr lang="pl-PL" b="1" dirty="0" smtClean="0"/>
              <a:t> </a:t>
            </a:r>
            <a:r>
              <a:rPr lang="pl-PL" b="1" dirty="0" err="1" smtClean="0"/>
              <a:t>is</a:t>
            </a:r>
            <a:r>
              <a:rPr lang="pl-PL" b="1" dirty="0" smtClean="0"/>
              <a:t> not </a:t>
            </a:r>
            <a:r>
              <a:rPr lang="pl-PL" b="1" dirty="0" err="1" smtClean="0"/>
              <a:t>defined</a:t>
            </a:r>
            <a:endParaRPr lang="pl-PL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Zobaczmy, co by się stało, gdyby deklaracje </a:t>
            </a:r>
            <a:r>
              <a:rPr lang="pl-PL" dirty="0" err="1" smtClean="0"/>
              <a:t>const</a:t>
            </a:r>
            <a:r>
              <a:rPr lang="pl-PL" dirty="0" smtClean="0"/>
              <a:t> zamienić na deklaracje </a:t>
            </a:r>
            <a:r>
              <a:rPr lang="pl-PL" dirty="0" err="1" smtClean="0"/>
              <a:t>var</a:t>
            </a:r>
            <a:r>
              <a:rPr lang="pl-PL" dirty="0" smtClean="0"/>
              <a:t>: </a:t>
            </a:r>
          </a:p>
          <a:p>
            <a:r>
              <a:rPr lang="pl-PL" b="1" dirty="0" err="1" smtClean="0"/>
              <a:t>function</a:t>
            </a:r>
            <a:r>
              <a:rPr lang="pl-PL" b="1" dirty="0" smtClean="0"/>
              <a:t> </a:t>
            </a:r>
            <a:r>
              <a:rPr lang="pl-PL" b="1" dirty="0" err="1" smtClean="0"/>
              <a:t>getPriceWithDiscount</a:t>
            </a:r>
            <a:r>
              <a:rPr lang="pl-PL" b="1" dirty="0" smtClean="0"/>
              <a:t>(</a:t>
            </a:r>
            <a:r>
              <a:rPr lang="pl-PL" b="1" dirty="0" err="1" smtClean="0"/>
              <a:t>basicPrice</a:t>
            </a:r>
            <a:r>
              <a:rPr lang="pl-PL" b="1" dirty="0" smtClean="0"/>
              <a:t>) { </a:t>
            </a:r>
          </a:p>
          <a:p>
            <a:r>
              <a:rPr lang="pl-PL" b="1" dirty="0" err="1" smtClean="0"/>
              <a:t>var</a:t>
            </a:r>
            <a:r>
              <a:rPr lang="pl-PL" b="1" dirty="0" smtClean="0"/>
              <a:t> </a:t>
            </a:r>
            <a:r>
              <a:rPr lang="pl-PL" b="1" dirty="0" err="1" smtClean="0"/>
              <a:t>totalPrice</a:t>
            </a:r>
            <a:r>
              <a:rPr lang="pl-PL" b="1" dirty="0" smtClean="0"/>
              <a:t> = </a:t>
            </a:r>
            <a:r>
              <a:rPr lang="pl-PL" b="1" dirty="0" err="1" smtClean="0"/>
              <a:t>basicPrice</a:t>
            </a:r>
            <a:r>
              <a:rPr lang="pl-PL" b="1" dirty="0" smtClean="0"/>
              <a:t> * (1 - </a:t>
            </a:r>
            <a:r>
              <a:rPr lang="pl-PL" b="1" dirty="0" err="1" smtClean="0"/>
              <a:t>discount</a:t>
            </a:r>
            <a:r>
              <a:rPr lang="pl-PL" b="1" dirty="0" smtClean="0"/>
              <a:t>); </a:t>
            </a:r>
            <a:endParaRPr lang="pl-PL" b="1" dirty="0" smtClean="0"/>
          </a:p>
          <a:p>
            <a:r>
              <a:rPr lang="pl-PL" b="1" dirty="0" err="1" smtClean="0"/>
              <a:t>var</a:t>
            </a:r>
            <a:r>
              <a:rPr lang="pl-PL" b="1" dirty="0" smtClean="0"/>
              <a:t> </a:t>
            </a:r>
            <a:r>
              <a:rPr lang="pl-PL" b="1" dirty="0" err="1" smtClean="0"/>
              <a:t>discount</a:t>
            </a:r>
            <a:r>
              <a:rPr lang="pl-PL" b="1" dirty="0" smtClean="0"/>
              <a:t> = 0.2; </a:t>
            </a:r>
            <a:endParaRPr lang="pl-PL" b="1" dirty="0" smtClean="0"/>
          </a:p>
          <a:p>
            <a:r>
              <a:rPr lang="pl-PL" b="1" dirty="0" smtClean="0"/>
              <a:t>return </a:t>
            </a:r>
            <a:r>
              <a:rPr lang="pl-PL" b="1" dirty="0" err="1" smtClean="0"/>
              <a:t>totalPrice</a:t>
            </a:r>
            <a:r>
              <a:rPr lang="pl-PL" b="1" dirty="0" smtClean="0"/>
              <a:t>; </a:t>
            </a:r>
          </a:p>
          <a:p>
            <a:r>
              <a:rPr lang="pl-PL" b="1" dirty="0" smtClean="0"/>
              <a:t>} </a:t>
            </a:r>
          </a:p>
          <a:p>
            <a:r>
              <a:rPr lang="pl-PL" b="1" dirty="0" err="1" smtClean="0"/>
              <a:t>getPriceWithDiscount</a:t>
            </a:r>
            <a:r>
              <a:rPr lang="pl-PL" b="1" dirty="0" smtClean="0"/>
              <a:t>(100); // </a:t>
            </a:r>
            <a:r>
              <a:rPr lang="pl-PL" b="1" dirty="0" err="1" smtClean="0"/>
              <a:t>NaN</a:t>
            </a:r>
            <a:r>
              <a:rPr lang="pl-PL" b="1" dirty="0" smtClean="0"/>
              <a:t> W </a:t>
            </a:r>
          </a:p>
          <a:p>
            <a:r>
              <a:rPr lang="pl-PL" dirty="0" smtClean="0"/>
              <a:t>tym wypadku </a:t>
            </a:r>
            <a:r>
              <a:rPr lang="pl-PL" dirty="0" err="1" smtClean="0"/>
              <a:t>JavaScript</a:t>
            </a:r>
            <a:r>
              <a:rPr lang="pl-PL" dirty="0" smtClean="0"/>
              <a:t> nie zgłosił żadnego błędu, ale zwrócił wartość </a:t>
            </a:r>
            <a:r>
              <a:rPr lang="pl-PL" dirty="0" err="1" smtClean="0"/>
              <a:t>NaN</a:t>
            </a:r>
            <a:r>
              <a:rPr lang="pl-PL" dirty="0" smtClean="0"/>
              <a:t> (ang. Not a </a:t>
            </a:r>
            <a:r>
              <a:rPr lang="pl-PL" dirty="0" err="1" smtClean="0"/>
              <a:t>Number</a:t>
            </a:r>
            <a:r>
              <a:rPr lang="pl-PL" dirty="0" smtClean="0"/>
              <a:t>), która jest dla nas błędna.</a:t>
            </a:r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smtClean="0"/>
              <a:t>Jest to jeden z powodów, dla których bezpieczniej jest </a:t>
            </a:r>
            <a:r>
              <a:rPr lang="pl-PL" b="1" dirty="0" smtClean="0"/>
              <a:t>używać tylko deklaracje </a:t>
            </a:r>
            <a:r>
              <a:rPr lang="pl-PL" b="1" dirty="0" err="1" smtClean="0"/>
              <a:t>let</a:t>
            </a:r>
            <a:r>
              <a:rPr lang="pl-PL" b="1" dirty="0" smtClean="0"/>
              <a:t> lub </a:t>
            </a:r>
            <a:r>
              <a:rPr lang="pl-PL" b="1" dirty="0" err="1" smtClean="0"/>
              <a:t>const</a:t>
            </a:r>
            <a:r>
              <a:rPr lang="pl-PL" b="1" dirty="0" smtClean="0"/>
              <a:t>, </a:t>
            </a:r>
            <a:r>
              <a:rPr lang="pl-PL" dirty="0" smtClean="0"/>
              <a:t>które uchronią nas przed takimi sytuacjami, bo od razu otrzymamy w konsoli błąd, co pozwoli szybko naprawić program.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Funkcje, które od razu się wykonują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l-PL" dirty="0" smtClean="0"/>
              <a:t>W języku </a:t>
            </a:r>
            <a:r>
              <a:rPr lang="pl-PL" dirty="0" err="1" smtClean="0"/>
              <a:t>JavaScript</a:t>
            </a:r>
            <a:r>
              <a:rPr lang="pl-PL" dirty="0" smtClean="0"/>
              <a:t> istnieje jeszcze jeden sposób na stworzenie funkcji wraz z jej natychmiastowym wykonaniem. Tego typu konstrukcje nazywane są IIFE, czyli </a:t>
            </a:r>
            <a:r>
              <a:rPr lang="pl-PL" dirty="0" err="1" smtClean="0"/>
              <a:t>Immediately-Invoked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Expression</a:t>
            </a:r>
            <a:r>
              <a:rPr lang="pl-PL" dirty="0" smtClean="0"/>
              <a:t>. Początkowo pewnie może Cię dziwić, jakie w ogóle zastosowania ma taka konstrukcja, po co tworzyć funkcję, którą od razu wywołujemy. Otóż, jak pokażę za chwilę, jest to jeden z typowych wzorców projektowych w </a:t>
            </a:r>
            <a:r>
              <a:rPr lang="pl-PL" dirty="0" err="1" smtClean="0"/>
              <a:t>JavaScript</a:t>
            </a:r>
            <a:r>
              <a:rPr lang="pl-PL" dirty="0" smtClean="0"/>
              <a:t>, używany powszechnie przed pojawieniem się systemu modułów (wprowadzonego w </a:t>
            </a:r>
            <a:r>
              <a:rPr lang="pl-PL" dirty="0" err="1" smtClean="0"/>
              <a:t>ECMAScript</a:t>
            </a:r>
            <a:r>
              <a:rPr lang="pl-PL" dirty="0" smtClean="0"/>
              <a:t> 6). Jednakże i dzisiaj ta metoda jest niekiedy wykorzystywana, a ponadto można ją spotkać w wielu popularnych bibliotekach. Na początek zobacz, jak wygląda składnia takiej konstrukcji IIFE: </a:t>
            </a:r>
          </a:p>
          <a:p>
            <a:r>
              <a:rPr lang="pl-PL" b="1" dirty="0" smtClean="0"/>
              <a:t>(</a:t>
            </a:r>
            <a:r>
              <a:rPr lang="pl-PL" b="1" dirty="0" err="1" smtClean="0"/>
              <a:t>function</a:t>
            </a:r>
            <a:r>
              <a:rPr lang="pl-PL" b="1" dirty="0" smtClean="0"/>
              <a:t> () { // instrukcje do wykonania })();</a:t>
            </a:r>
            <a:endParaRPr lang="pl-PL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Funkcję IIFE można także zapisać z użyciem składni </a:t>
            </a:r>
            <a:r>
              <a:rPr lang="pl-PL" dirty="0" err="1" smtClean="0"/>
              <a:t>arrow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: </a:t>
            </a:r>
          </a:p>
          <a:p>
            <a:r>
              <a:rPr lang="pl-PL" b="1" dirty="0" smtClean="0"/>
              <a:t>(() =&gt; { // instrukcje do wykonania })();</a:t>
            </a:r>
            <a:endParaRPr lang="pl-PL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domyślne funkcji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1" dirty="0" err="1" smtClean="0"/>
              <a:t>function</a:t>
            </a:r>
            <a:r>
              <a:rPr lang="pl-PL" b="1" dirty="0" smtClean="0"/>
              <a:t> </a:t>
            </a:r>
            <a:r>
              <a:rPr lang="pl-PL" b="1" dirty="0" err="1" smtClean="0"/>
              <a:t>getPriceWithDiscount</a:t>
            </a:r>
            <a:r>
              <a:rPr lang="pl-PL" b="1" dirty="0" smtClean="0"/>
              <a:t>(</a:t>
            </a:r>
            <a:r>
              <a:rPr lang="pl-PL" b="1" dirty="0" err="1" smtClean="0"/>
              <a:t>price</a:t>
            </a:r>
            <a:r>
              <a:rPr lang="pl-PL" b="1" dirty="0" smtClean="0"/>
              <a:t>, </a:t>
            </a:r>
            <a:r>
              <a:rPr lang="pl-PL" b="1" dirty="0" err="1" smtClean="0"/>
              <a:t>rebate</a:t>
            </a:r>
            <a:r>
              <a:rPr lang="pl-PL" b="1" dirty="0" smtClean="0"/>
              <a:t>) { </a:t>
            </a:r>
          </a:p>
          <a:p>
            <a:r>
              <a:rPr lang="pl-PL" b="1" dirty="0" err="1" smtClean="0"/>
              <a:t>const</a:t>
            </a:r>
            <a:r>
              <a:rPr lang="pl-PL" b="1" dirty="0" smtClean="0"/>
              <a:t> </a:t>
            </a:r>
            <a:r>
              <a:rPr lang="pl-PL" b="1" dirty="0" err="1" smtClean="0"/>
              <a:t>discount</a:t>
            </a:r>
            <a:r>
              <a:rPr lang="pl-PL" b="1" dirty="0" smtClean="0"/>
              <a:t> = 1 - (</a:t>
            </a:r>
            <a:r>
              <a:rPr lang="pl-PL" b="1" dirty="0" err="1" smtClean="0"/>
              <a:t>typeof</a:t>
            </a:r>
            <a:r>
              <a:rPr lang="pl-PL" b="1" dirty="0" smtClean="0"/>
              <a:t> </a:t>
            </a:r>
            <a:r>
              <a:rPr lang="pl-PL" b="1" dirty="0" err="1" smtClean="0"/>
              <a:t>rebate</a:t>
            </a:r>
            <a:r>
              <a:rPr lang="pl-PL" b="1" dirty="0" smtClean="0"/>
              <a:t> === '</a:t>
            </a:r>
            <a:r>
              <a:rPr lang="pl-PL" b="1" dirty="0" err="1" smtClean="0"/>
              <a:t>undefined</a:t>
            </a:r>
            <a:r>
              <a:rPr lang="pl-PL" b="1" dirty="0" smtClean="0"/>
              <a:t>' ? 0.1 : </a:t>
            </a:r>
            <a:r>
              <a:rPr lang="pl-PL" b="1" dirty="0" err="1" smtClean="0"/>
              <a:t>rebate</a:t>
            </a:r>
            <a:r>
              <a:rPr lang="pl-PL" b="1" dirty="0" smtClean="0"/>
              <a:t>); return </a:t>
            </a:r>
            <a:r>
              <a:rPr lang="pl-PL" b="1" dirty="0" err="1" smtClean="0"/>
              <a:t>price</a:t>
            </a:r>
            <a:r>
              <a:rPr lang="pl-PL" b="1" dirty="0" smtClean="0"/>
              <a:t> * </a:t>
            </a:r>
            <a:r>
              <a:rPr lang="pl-PL" b="1" dirty="0" err="1" smtClean="0"/>
              <a:t>discount</a:t>
            </a:r>
            <a:r>
              <a:rPr lang="pl-PL" b="1" dirty="0" smtClean="0"/>
              <a:t>; </a:t>
            </a:r>
          </a:p>
          <a:p>
            <a:r>
              <a:rPr lang="pl-PL" b="1" dirty="0" smtClean="0"/>
              <a:t>} </a:t>
            </a:r>
          </a:p>
          <a:p>
            <a:r>
              <a:rPr lang="pl-PL" b="1" dirty="0" err="1" smtClean="0"/>
              <a:t>getPriceWithDiscount</a:t>
            </a:r>
            <a:r>
              <a:rPr lang="pl-PL" b="1" dirty="0" smtClean="0"/>
              <a:t>(100, 0); // 100, teraz wynik jest poprawny </a:t>
            </a:r>
            <a:r>
              <a:rPr lang="pl-PL" b="1" dirty="0" err="1" smtClean="0"/>
              <a:t>getPriceWithDiscount</a:t>
            </a:r>
            <a:r>
              <a:rPr lang="pl-PL" b="1" dirty="0" smtClean="0"/>
              <a:t>(100, 0.3); // 70, tutaj również obliczenie jest poprawne </a:t>
            </a:r>
          </a:p>
          <a:p>
            <a:r>
              <a:rPr lang="pl-PL" dirty="0" smtClean="0"/>
              <a:t>Zwróć uwagę, co się zmieniło w linii, gdzie następuje określenie wartości rabatu, czyli stałej </a:t>
            </a:r>
            <a:r>
              <a:rPr lang="pl-PL" dirty="0" err="1" smtClean="0"/>
              <a:t>discount</a:t>
            </a:r>
            <a:r>
              <a:rPr lang="pl-PL" dirty="0" smtClean="0"/>
              <a:t>. W pierwszym przypadku mieliśmy tutaj zwykłą alternatywę OR, co spowodowało przekonwertowanie wartości parametru </a:t>
            </a:r>
            <a:r>
              <a:rPr lang="pl-PL" dirty="0" err="1" smtClean="0"/>
              <a:t>rebate</a:t>
            </a:r>
            <a:r>
              <a:rPr lang="pl-PL" dirty="0" smtClean="0"/>
              <a:t> do </a:t>
            </a:r>
            <a:r>
              <a:rPr lang="pl-PL" dirty="0" err="1" smtClean="0"/>
              <a:t>boolean</a:t>
            </a:r>
            <a:r>
              <a:rPr lang="pl-PL" dirty="0" smtClean="0"/>
              <a:t>. Gdy parametr nie został podany, konwertowaliśmy </a:t>
            </a:r>
            <a:r>
              <a:rPr lang="pl-PL" dirty="0" err="1" smtClean="0"/>
              <a:t>undefined</a:t>
            </a:r>
            <a:r>
              <a:rPr lang="pl-PL" dirty="0" smtClean="0"/>
              <a:t>, co dało wartość </a:t>
            </a:r>
            <a:r>
              <a:rPr lang="pl-PL" dirty="0" err="1" smtClean="0"/>
              <a:t>false</a:t>
            </a:r>
            <a:r>
              <a:rPr lang="pl-PL" dirty="0" smtClean="0"/>
              <a:t>, więc zgodnie z oczekiwaniami zwracaliśmy drugą wartość z alternatywy, czyli 0.1. W tym miejscu musimy jednak cofnąć się do rozdziału omawiającego konwersje typów. Otóż nasz problem wynikał z faktu, że wartość liczbowa 0 również konwertuje się do </a:t>
            </a:r>
            <a:r>
              <a:rPr lang="pl-PL" dirty="0" err="1" smtClean="0"/>
              <a:t>false</a:t>
            </a:r>
            <a:r>
              <a:rPr lang="pl-PL" dirty="0" smtClean="0"/>
              <a:t> — dlatego nie naliczono rabatu zerowego, lecz uwzględniono wartość 0.1, co skutkowało błędnym wynikiem.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Definiowanie obiektów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Obiekty w </a:t>
            </a:r>
            <a:r>
              <a:rPr lang="pl-PL" dirty="0" err="1" smtClean="0"/>
              <a:t>JavaScript</a:t>
            </a:r>
            <a:r>
              <a:rPr lang="pl-PL" dirty="0" smtClean="0"/>
              <a:t> możemy tworzyć na kilka sposobów, ale najczęściej stosowaną metodą jest jawne zadeklarowanie odpowiednich pól i metod przy użyciu zapisu z nawiasami klamrowymi:</a:t>
            </a:r>
          </a:p>
          <a:p>
            <a:r>
              <a:rPr lang="pl-PL" b="1" dirty="0" err="1" smtClean="0"/>
              <a:t>const</a:t>
            </a:r>
            <a:r>
              <a:rPr lang="pl-PL" b="1" dirty="0" smtClean="0"/>
              <a:t> Person = {</a:t>
            </a:r>
          </a:p>
          <a:p>
            <a:r>
              <a:rPr lang="pl-PL" b="1" dirty="0" smtClean="0"/>
              <a:t> </a:t>
            </a:r>
            <a:r>
              <a:rPr lang="pl-PL" b="1" dirty="0" err="1" smtClean="0"/>
              <a:t>name</a:t>
            </a:r>
            <a:r>
              <a:rPr lang="pl-PL" b="1" dirty="0" smtClean="0"/>
              <a:t>: 'Tomek', </a:t>
            </a:r>
          </a:p>
          <a:p>
            <a:r>
              <a:rPr lang="pl-PL" b="1" dirty="0" err="1" smtClean="0"/>
              <a:t>age</a:t>
            </a:r>
            <a:r>
              <a:rPr lang="pl-PL" b="1" dirty="0" smtClean="0"/>
              <a:t>: 35 }</a:t>
            </a:r>
          </a:p>
          <a:p>
            <a:r>
              <a:rPr lang="pl-PL" dirty="0" smtClean="0"/>
              <a:t>Stworzyliśmy prosty obiekt zawierający dwa pola, które przechowują wartości typu prostego. Nic nie stoi jednak na przeszkodzie, aby tworzyć obiekty zagnieżdżone: </a:t>
            </a:r>
          </a:p>
          <a:p>
            <a:r>
              <a:rPr lang="pl-PL" b="1" dirty="0" err="1" smtClean="0"/>
              <a:t>const</a:t>
            </a:r>
            <a:r>
              <a:rPr lang="pl-PL" b="1" dirty="0" smtClean="0"/>
              <a:t> Person = { </a:t>
            </a:r>
          </a:p>
          <a:p>
            <a:r>
              <a:rPr lang="pl-PL" b="1" dirty="0" err="1" smtClean="0"/>
              <a:t>name</a:t>
            </a:r>
            <a:r>
              <a:rPr lang="pl-PL" b="1" dirty="0" smtClean="0"/>
              <a:t>: 'Tomek', </a:t>
            </a:r>
          </a:p>
          <a:p>
            <a:r>
              <a:rPr lang="pl-PL" b="1" dirty="0" err="1" smtClean="0"/>
              <a:t>age</a:t>
            </a:r>
            <a:r>
              <a:rPr lang="pl-PL" b="1" dirty="0" smtClean="0"/>
              <a:t>: 35, </a:t>
            </a:r>
          </a:p>
          <a:p>
            <a:r>
              <a:rPr lang="pl-PL" b="1" dirty="0" err="1" smtClean="0"/>
              <a:t>address</a:t>
            </a:r>
            <a:r>
              <a:rPr lang="pl-PL" b="1" dirty="0" smtClean="0"/>
              <a:t>: { </a:t>
            </a:r>
          </a:p>
          <a:p>
            <a:pPr lvl="1"/>
            <a:r>
              <a:rPr lang="pl-PL" b="1" dirty="0" smtClean="0"/>
              <a:t>city: 'Poznań',</a:t>
            </a:r>
          </a:p>
          <a:p>
            <a:r>
              <a:rPr lang="pl-PL" b="1" dirty="0" smtClean="0"/>
              <a:t> country: 'Polska' } }</a:t>
            </a:r>
            <a:endParaRPr lang="pl-PL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obiektu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Obiekt może również posiadać metody, które można zadeklarować w następujący sposób: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428868"/>
            <a:ext cx="461825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Zwróć uwagę, że zadeklarowaliśmy w obiekcie </a:t>
            </a:r>
            <a:r>
              <a:rPr lang="pl-PL" dirty="0" err="1" smtClean="0"/>
              <a:t>MathOperations</a:t>
            </a:r>
            <a:r>
              <a:rPr lang="pl-PL" dirty="0" smtClean="0"/>
              <a:t> trzy metody, każdą w nieco odmienny sposób. </a:t>
            </a:r>
            <a:r>
              <a:rPr lang="pl-PL" b="1" dirty="0" smtClean="0"/>
              <a:t>Metoda sum została zadeklarowana poprzez podanie nazwy, a po znaku dwukropka w sposób jawny przypisujemy do tego pola funkcję</a:t>
            </a:r>
            <a:r>
              <a:rPr lang="pl-PL" dirty="0" smtClean="0"/>
              <a:t>. Tak naprawdę metody w obiektach </a:t>
            </a:r>
            <a:r>
              <a:rPr lang="pl-PL" dirty="0" err="1" smtClean="0"/>
              <a:t>JavaScript</a:t>
            </a:r>
            <a:r>
              <a:rPr lang="pl-PL" dirty="0" smtClean="0"/>
              <a:t> to nic innego jak po prostu pola, do których jest przypisana funkcja, którą można wywołać. </a:t>
            </a:r>
          </a:p>
          <a:p>
            <a:r>
              <a:rPr lang="pl-PL" dirty="0" smtClean="0"/>
              <a:t>Drugi przykład z metodą </a:t>
            </a:r>
            <a:r>
              <a:rPr lang="pl-PL" dirty="0" err="1" smtClean="0"/>
              <a:t>subtraction</a:t>
            </a:r>
            <a:r>
              <a:rPr lang="pl-PL" dirty="0" smtClean="0"/>
              <a:t> bazuje na </a:t>
            </a:r>
            <a:r>
              <a:rPr lang="pl-PL" b="1" dirty="0" smtClean="0"/>
              <a:t>składni </a:t>
            </a:r>
            <a:r>
              <a:rPr lang="pl-PL" b="1" dirty="0" err="1" smtClean="0"/>
              <a:t>arrow</a:t>
            </a:r>
            <a:r>
              <a:rPr lang="pl-PL" b="1" dirty="0" smtClean="0"/>
              <a:t> </a:t>
            </a:r>
            <a:r>
              <a:rPr lang="pl-PL" b="1" dirty="0" err="1" smtClean="0"/>
              <a:t>function</a:t>
            </a:r>
            <a:r>
              <a:rPr lang="pl-PL" b="1" dirty="0" smtClean="0"/>
              <a:t>.</a:t>
            </a:r>
            <a:r>
              <a:rPr lang="pl-PL" dirty="0" smtClean="0"/>
              <a:t> W powyższym przypadku nie ma w zasadzie żadnej różnicy w działaniu wszystkich </a:t>
            </a:r>
            <a:r>
              <a:rPr lang="pl-PL" dirty="0" smtClean="0"/>
              <a:t>metod</a:t>
            </a:r>
            <a:r>
              <a:rPr lang="pl-PL" dirty="0" smtClean="0"/>
              <a:t>.</a:t>
            </a:r>
            <a:endParaRPr lang="pl-PL" dirty="0" smtClean="0"/>
          </a:p>
          <a:p>
            <a:r>
              <a:rPr lang="pl-PL" dirty="0" smtClean="0"/>
              <a:t>Metoda </a:t>
            </a:r>
            <a:r>
              <a:rPr lang="pl-PL" dirty="0" err="1" smtClean="0"/>
              <a:t>divide</a:t>
            </a:r>
            <a:r>
              <a:rPr lang="pl-PL" dirty="0" smtClean="0"/>
              <a:t> została zadeklarowana w jeszcze inny sposób, z pominięciem podania nazwy metody i jej implementacji po znaku dwukropka.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Wyobraźmy sobie taką sytuację — mamy aplikację, która służy do analizy domowych wydatków, czyli wykonuje wiele operacji matematycznych na określonych danych. Jedną z takich operacji jest sumowanie liczb. Operację taką można zamknąć w funkcji, co pozwala na wielokrotne wykorzystanie jej w różnych miejscach kodu: </a:t>
            </a:r>
            <a:r>
              <a:rPr lang="pl-PL" b="1" dirty="0" err="1" smtClean="0"/>
              <a:t>function</a:t>
            </a:r>
            <a:r>
              <a:rPr lang="pl-PL" b="1" dirty="0" smtClean="0"/>
              <a:t> sum(a, b) { return a + b; } </a:t>
            </a:r>
          </a:p>
          <a:p>
            <a:r>
              <a:rPr lang="pl-PL" dirty="0" smtClean="0"/>
              <a:t>Następnie taką funkcję możemy używać poprzez jej wywołanie: </a:t>
            </a:r>
          </a:p>
          <a:p>
            <a:r>
              <a:rPr lang="pl-PL" b="1" dirty="0" err="1" smtClean="0"/>
              <a:t>const</a:t>
            </a:r>
            <a:r>
              <a:rPr lang="pl-PL" b="1" dirty="0" smtClean="0"/>
              <a:t> </a:t>
            </a:r>
            <a:r>
              <a:rPr lang="pl-PL" b="1" dirty="0" err="1" smtClean="0"/>
              <a:t>result</a:t>
            </a:r>
            <a:r>
              <a:rPr lang="pl-PL" b="1" dirty="0" smtClean="0"/>
              <a:t> = sum(5, 10); sum; // 15</a:t>
            </a:r>
            <a:endParaRPr lang="pl-PL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Modyfikowanie obiektów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Na początek stwórzmy sobie testowy obiekt, który w dalszych krokach będziemy stopniowo modyfikować: </a:t>
            </a:r>
          </a:p>
          <a:p>
            <a:r>
              <a:rPr lang="pl-PL" b="1" dirty="0" err="1" smtClean="0"/>
              <a:t>const</a:t>
            </a:r>
            <a:r>
              <a:rPr lang="pl-PL" b="1" dirty="0" smtClean="0"/>
              <a:t> Person = { </a:t>
            </a:r>
          </a:p>
          <a:p>
            <a:r>
              <a:rPr lang="pl-PL" b="1" dirty="0" err="1" smtClean="0"/>
              <a:t>name</a:t>
            </a:r>
            <a:r>
              <a:rPr lang="pl-PL" b="1" dirty="0" smtClean="0"/>
              <a:t>: 'Tomek', </a:t>
            </a:r>
          </a:p>
          <a:p>
            <a:r>
              <a:rPr lang="pl-PL" b="1" dirty="0" err="1" smtClean="0"/>
              <a:t>age</a:t>
            </a:r>
            <a:r>
              <a:rPr lang="pl-PL" b="1" dirty="0" smtClean="0"/>
              <a:t>: 35, </a:t>
            </a:r>
          </a:p>
          <a:p>
            <a:r>
              <a:rPr lang="pl-PL" b="1" dirty="0" err="1" smtClean="0"/>
              <a:t>address</a:t>
            </a:r>
            <a:r>
              <a:rPr lang="pl-PL" b="1" dirty="0" smtClean="0"/>
              <a:t>: {</a:t>
            </a:r>
          </a:p>
          <a:p>
            <a:r>
              <a:rPr lang="pl-PL" b="1" dirty="0" smtClean="0"/>
              <a:t> city: 'Poznań', </a:t>
            </a:r>
          </a:p>
          <a:p>
            <a:r>
              <a:rPr lang="pl-PL" b="1" dirty="0" smtClean="0"/>
              <a:t>country: 'Polska‘</a:t>
            </a:r>
          </a:p>
          <a:p>
            <a:r>
              <a:rPr lang="pl-PL" b="1" dirty="0" smtClean="0"/>
              <a:t> } </a:t>
            </a:r>
          </a:p>
          <a:p>
            <a:r>
              <a:rPr lang="pl-PL" dirty="0" smtClean="0"/>
              <a:t>} Najpierw dokonamy zmiany wartości pola </a:t>
            </a:r>
            <a:r>
              <a:rPr lang="pl-PL" dirty="0" err="1" smtClean="0"/>
              <a:t>name</a:t>
            </a:r>
            <a:r>
              <a:rPr lang="pl-PL" dirty="0" smtClean="0"/>
              <a:t>. Aby to zrobić, musimy odwołać się do pola na jeden z dwóch sposobów: </a:t>
            </a:r>
          </a:p>
          <a:p>
            <a:r>
              <a:rPr lang="pl-PL" b="1" dirty="0" err="1" smtClean="0"/>
              <a:t>Person.name</a:t>
            </a:r>
            <a:r>
              <a:rPr lang="pl-PL" b="1" dirty="0" smtClean="0"/>
              <a:t> = 'Adam'; // "</a:t>
            </a:r>
            <a:r>
              <a:rPr lang="pl-PL" b="1" dirty="0" err="1" smtClean="0"/>
              <a:t>Adam</a:t>
            </a:r>
            <a:r>
              <a:rPr lang="pl-PL" b="1" dirty="0" smtClean="0"/>
              <a:t>" </a:t>
            </a:r>
          </a:p>
          <a:p>
            <a:r>
              <a:rPr lang="pl-PL" b="1" dirty="0" smtClean="0"/>
              <a:t>Person['</a:t>
            </a:r>
            <a:r>
              <a:rPr lang="pl-PL" b="1" dirty="0" err="1" smtClean="0"/>
              <a:t>name</a:t>
            </a:r>
            <a:r>
              <a:rPr lang="pl-PL" b="1" dirty="0" smtClean="0"/>
              <a:t>'] = 'Adam'; // "</a:t>
            </a:r>
            <a:r>
              <a:rPr lang="pl-PL" b="1" dirty="0" err="1" smtClean="0"/>
              <a:t>Adam</a:t>
            </a:r>
            <a:r>
              <a:rPr lang="pl-PL" b="1" dirty="0" smtClean="0"/>
              <a:t>"</a:t>
            </a:r>
            <a:endParaRPr lang="pl-PL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Operatory </a:t>
            </a:r>
            <a:r>
              <a:rPr lang="pl-PL" dirty="0" err="1" smtClean="0"/>
              <a:t>spread</a:t>
            </a:r>
            <a:r>
              <a:rPr lang="pl-PL" dirty="0" smtClean="0"/>
              <a:t> i </a:t>
            </a:r>
            <a:r>
              <a:rPr lang="pl-PL" dirty="0" err="1" smtClean="0"/>
              <a:t>rest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Operatory </a:t>
            </a:r>
            <a:r>
              <a:rPr lang="pl-PL" dirty="0" err="1" smtClean="0"/>
              <a:t>spread</a:t>
            </a:r>
            <a:r>
              <a:rPr lang="pl-PL" dirty="0" smtClean="0"/>
              <a:t> i </a:t>
            </a:r>
            <a:r>
              <a:rPr lang="pl-PL" dirty="0" err="1" smtClean="0"/>
              <a:t>rest</a:t>
            </a:r>
            <a:r>
              <a:rPr lang="pl-PL" dirty="0" smtClean="0"/>
              <a:t>, wprowadzone w standardzie </a:t>
            </a:r>
            <a:r>
              <a:rPr lang="pl-PL" dirty="0" err="1" smtClean="0"/>
              <a:t>ECMAScript</a:t>
            </a:r>
            <a:r>
              <a:rPr lang="pl-PL" dirty="0" smtClean="0"/>
              <a:t> 6 pozwalają uprościć zapis w wielu często wykonywanych sytuacjach. </a:t>
            </a:r>
            <a:r>
              <a:rPr lang="pl-PL" b="1" dirty="0" smtClean="0"/>
              <a:t>Oba operatory mają symbol trzech znaków kropki „...”, a ich znaczenie zależy od miejsca użycia. </a:t>
            </a:r>
            <a:r>
              <a:rPr lang="pl-PL" dirty="0" smtClean="0"/>
              <a:t>Operator </a:t>
            </a:r>
            <a:r>
              <a:rPr lang="pl-PL" dirty="0" err="1" smtClean="0"/>
              <a:t>spread</a:t>
            </a:r>
            <a:r>
              <a:rPr lang="pl-PL" dirty="0" smtClean="0"/>
              <a:t>, jak wskazuje jego nazwa, służy do </a:t>
            </a:r>
            <a:r>
              <a:rPr lang="pl-PL" b="1" dirty="0" smtClean="0"/>
              <a:t>rozbicia</a:t>
            </a:r>
            <a:r>
              <a:rPr lang="pl-PL" dirty="0" smtClean="0"/>
              <a:t> jakiegoś większego bytu, bardziej złożonego elementu na mniejsze, pojedyncze jednostki. Operator ten może być użyty zarówno na obiektach, jak i na tablicach.</a:t>
            </a:r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Na początek weźmiemy prosty przykład dwóch obiektów, na podstawie których stworzymy trzeci, zawierający wszystkie pola z dwóch wcześniejszych: </a:t>
            </a:r>
          </a:p>
          <a:p>
            <a:r>
              <a:rPr lang="pl-PL" b="1" dirty="0" err="1" smtClean="0"/>
              <a:t>const</a:t>
            </a:r>
            <a:r>
              <a:rPr lang="pl-PL" b="1" dirty="0" smtClean="0"/>
              <a:t> A = { x: 5, y: 10 } </a:t>
            </a:r>
          </a:p>
          <a:p>
            <a:r>
              <a:rPr lang="pl-PL" b="1" dirty="0" err="1" smtClean="0"/>
              <a:t>const</a:t>
            </a:r>
            <a:r>
              <a:rPr lang="pl-PL" b="1" dirty="0" smtClean="0"/>
              <a:t> B = { z: 100 } </a:t>
            </a:r>
          </a:p>
          <a:p>
            <a:r>
              <a:rPr lang="pl-PL" b="1" dirty="0" err="1" smtClean="0"/>
              <a:t>const</a:t>
            </a:r>
            <a:r>
              <a:rPr lang="pl-PL" b="1" dirty="0" smtClean="0"/>
              <a:t> point = { ...A, ...B }; </a:t>
            </a:r>
          </a:p>
          <a:p>
            <a:r>
              <a:rPr lang="pl-PL" b="1" dirty="0" smtClean="0"/>
              <a:t>point; // {x: 5, y: 10, z: 100}</a:t>
            </a:r>
            <a:endParaRPr lang="pl-PL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 smtClean="0"/>
              <a:t>Operator </a:t>
            </a:r>
            <a:r>
              <a:rPr lang="pl-PL" dirty="0" err="1" smtClean="0"/>
              <a:t>spread</a:t>
            </a:r>
            <a:r>
              <a:rPr lang="pl-PL" dirty="0" smtClean="0"/>
              <a:t> nie musi być używany w odniesieniu do całego obiektu, bez problemu można wyciągnąć z obiektu tylko konkretne pola. Rozważmy następujący przykład: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const</a:t>
            </a:r>
            <a:r>
              <a:rPr lang="pl-PL" dirty="0" smtClean="0"/>
              <a:t> A = { </a:t>
            </a:r>
          </a:p>
          <a:p>
            <a:pPr lvl="1"/>
            <a:r>
              <a:rPr lang="pl-PL" dirty="0" err="1" smtClean="0"/>
              <a:t>coordinates</a:t>
            </a:r>
            <a:r>
              <a:rPr lang="pl-PL" dirty="0" smtClean="0"/>
              <a:t>: { </a:t>
            </a:r>
          </a:p>
          <a:p>
            <a:pPr lvl="2"/>
            <a:r>
              <a:rPr lang="pl-PL" dirty="0" smtClean="0"/>
              <a:t>x: 5,</a:t>
            </a:r>
          </a:p>
          <a:p>
            <a:r>
              <a:rPr lang="pl-PL" dirty="0" smtClean="0"/>
              <a:t> </a:t>
            </a:r>
            <a:r>
              <a:rPr lang="pl-PL" dirty="0" smtClean="0"/>
              <a:t>	y</a:t>
            </a:r>
            <a:r>
              <a:rPr lang="pl-PL" dirty="0" smtClean="0"/>
              <a:t>: </a:t>
            </a:r>
            <a:r>
              <a:rPr lang="pl-PL" dirty="0" smtClean="0"/>
              <a:t>10</a:t>
            </a:r>
          </a:p>
          <a:p>
            <a:pPr lvl="1"/>
            <a:r>
              <a:rPr lang="pl-PL" dirty="0" smtClean="0"/>
              <a:t> </a:t>
            </a:r>
            <a:r>
              <a:rPr lang="pl-PL" dirty="0" smtClean="0"/>
              <a:t>}, </a:t>
            </a:r>
          </a:p>
          <a:p>
            <a:r>
              <a:rPr lang="pl-PL" dirty="0" smtClean="0"/>
              <a:t>id: 123 </a:t>
            </a:r>
          </a:p>
          <a:p>
            <a:r>
              <a:rPr lang="pl-PL" dirty="0" smtClean="0"/>
              <a:t>}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const</a:t>
            </a:r>
            <a:r>
              <a:rPr lang="pl-PL" dirty="0" smtClean="0"/>
              <a:t> B = { </a:t>
            </a:r>
          </a:p>
          <a:p>
            <a:r>
              <a:rPr lang="pl-PL" dirty="0" smtClean="0"/>
              <a:t>z: 100 </a:t>
            </a:r>
          </a:p>
          <a:p>
            <a:r>
              <a:rPr lang="pl-PL" dirty="0" smtClean="0"/>
              <a:t>} </a:t>
            </a:r>
          </a:p>
          <a:p>
            <a:r>
              <a:rPr lang="pl-PL" dirty="0" err="1" smtClean="0"/>
              <a:t>const</a:t>
            </a:r>
            <a:r>
              <a:rPr lang="pl-PL" dirty="0" smtClean="0"/>
              <a:t> point = {</a:t>
            </a:r>
          </a:p>
          <a:p>
            <a:r>
              <a:rPr lang="pl-PL" dirty="0" smtClean="0"/>
              <a:t> ...</a:t>
            </a:r>
            <a:r>
              <a:rPr lang="pl-PL" dirty="0" err="1" smtClean="0"/>
              <a:t>A.coordinates</a:t>
            </a:r>
            <a:r>
              <a:rPr lang="pl-PL" dirty="0" smtClean="0"/>
              <a:t>,</a:t>
            </a:r>
          </a:p>
          <a:p>
            <a:r>
              <a:rPr lang="pl-PL" dirty="0" smtClean="0"/>
              <a:t> ...B }</a:t>
            </a:r>
          </a:p>
          <a:p>
            <a:r>
              <a:rPr lang="pl-PL" dirty="0" smtClean="0"/>
              <a:t> point; // {x: 5, y: 10, z: 100}</a:t>
            </a:r>
          </a:p>
          <a:p>
            <a:r>
              <a:rPr lang="pl-PL" dirty="0" smtClean="0"/>
              <a:t> Do utworzenia obiektu point wykorzystaliśmy cały obiekt B, natomiast z obiektu A interesowały nas jedynie wszystkie pola w obiekcie </a:t>
            </a:r>
            <a:r>
              <a:rPr lang="pl-PL" dirty="0" err="1" smtClean="0"/>
              <a:t>A.coordinates</a:t>
            </a:r>
            <a:r>
              <a:rPr lang="pl-PL" dirty="0" smtClean="0"/>
              <a:t>. Zauważ, że pole id znajdujące się w obiekcie A nie zostało skopiowane i nie ma go w obiekcie point.</a:t>
            </a:r>
            <a:endParaRPr lang="pl-P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Prototypy i dziedziczenie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Dziedziczenie w języku </a:t>
            </a:r>
            <a:r>
              <a:rPr lang="pl-PL" dirty="0" err="1" smtClean="0"/>
              <a:t>JavaScript</a:t>
            </a:r>
            <a:r>
              <a:rPr lang="pl-PL" dirty="0" smtClean="0"/>
              <a:t> jest nieco odmienne od znanego z takich języków jak Java, C++ itp. W </a:t>
            </a:r>
            <a:r>
              <a:rPr lang="pl-PL" dirty="0" err="1" smtClean="0"/>
              <a:t>JavaScript</a:t>
            </a:r>
            <a:r>
              <a:rPr lang="pl-PL" dirty="0" smtClean="0"/>
              <a:t> tak naprawdę cały czas pracujemy z obiektami i korzystamy z dziedziczenia. Czym jednak jest wspomniane dziedziczenie? Jest to jedna z podstaw w świecie programowania obiektowego. </a:t>
            </a:r>
          </a:p>
          <a:p>
            <a:r>
              <a:rPr lang="pl-PL" dirty="0" smtClean="0"/>
              <a:t>Oznacza to, że obiekty mogą dziedziczyć, czyli mieć dostęp do właściwości innych obiektów i być w pewnym sensie </a:t>
            </a:r>
            <a:r>
              <a:rPr lang="pl-PL" dirty="0" err="1" smtClean="0"/>
              <a:t>podobiektami</a:t>
            </a:r>
            <a:r>
              <a:rPr lang="pl-PL" dirty="0" smtClean="0"/>
              <a:t>. W wielu językach programowania organizuje się to z wykorzystaniem klas. Wyobraźmy sobie taki typowy przykład opisu świata zwierząt.</a:t>
            </a:r>
            <a:endParaRPr lang="pl-P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Przeanalizujmy następujący przykład:</a:t>
            </a:r>
          </a:p>
          <a:p>
            <a:r>
              <a:rPr lang="pl-PL" b="1" dirty="0" smtClean="0"/>
              <a:t> </a:t>
            </a:r>
            <a:r>
              <a:rPr lang="pl-PL" b="1" dirty="0" err="1" smtClean="0"/>
              <a:t>const</a:t>
            </a:r>
            <a:r>
              <a:rPr lang="pl-PL" b="1" dirty="0" smtClean="0"/>
              <a:t> Person = { </a:t>
            </a:r>
            <a:r>
              <a:rPr lang="pl-PL" b="1" dirty="0" err="1" smtClean="0"/>
              <a:t>name</a:t>
            </a:r>
            <a:r>
              <a:rPr lang="pl-PL" b="1" dirty="0" smtClean="0"/>
              <a:t>: 'Tomek', </a:t>
            </a:r>
            <a:r>
              <a:rPr lang="pl-PL" b="1" dirty="0" err="1" smtClean="0"/>
              <a:t>age</a:t>
            </a:r>
            <a:r>
              <a:rPr lang="pl-PL" b="1" dirty="0" smtClean="0"/>
              <a:t>: 35 }; </a:t>
            </a:r>
            <a:r>
              <a:rPr lang="pl-PL" b="1" dirty="0" err="1" smtClean="0"/>
              <a:t>Person.getSalary</a:t>
            </a:r>
            <a:r>
              <a:rPr lang="pl-PL" b="1" dirty="0" smtClean="0"/>
              <a:t>(); </a:t>
            </a:r>
          </a:p>
          <a:p>
            <a:r>
              <a:rPr lang="pl-PL" b="1" dirty="0" smtClean="0"/>
              <a:t>// </a:t>
            </a:r>
            <a:r>
              <a:rPr lang="pl-PL" b="1" dirty="0" err="1" smtClean="0"/>
              <a:t>Uncaught</a:t>
            </a:r>
            <a:r>
              <a:rPr lang="pl-PL" b="1" dirty="0" smtClean="0"/>
              <a:t> </a:t>
            </a:r>
            <a:r>
              <a:rPr lang="pl-PL" b="1" dirty="0" err="1" smtClean="0"/>
              <a:t>TypeError</a:t>
            </a:r>
            <a:r>
              <a:rPr lang="pl-PL" b="1" dirty="0" smtClean="0"/>
              <a:t>: </a:t>
            </a:r>
            <a:r>
              <a:rPr lang="pl-PL" b="1" dirty="0" err="1" smtClean="0"/>
              <a:t>Person.getSalary</a:t>
            </a:r>
            <a:r>
              <a:rPr lang="pl-PL" b="1" dirty="0" smtClean="0"/>
              <a:t> </a:t>
            </a:r>
            <a:r>
              <a:rPr lang="pl-PL" b="1" dirty="0" err="1" smtClean="0"/>
              <a:t>is</a:t>
            </a:r>
            <a:r>
              <a:rPr lang="pl-PL" b="1" dirty="0" smtClean="0"/>
              <a:t> not a </a:t>
            </a:r>
            <a:r>
              <a:rPr lang="pl-PL" b="1" dirty="0" err="1" smtClean="0"/>
              <a:t>function</a:t>
            </a:r>
            <a:endParaRPr lang="pl-PL" b="1" dirty="0" smtClean="0"/>
          </a:p>
          <a:p>
            <a:r>
              <a:rPr lang="pl-PL" b="1" dirty="0" smtClean="0"/>
              <a:t> </a:t>
            </a:r>
            <a:r>
              <a:rPr lang="pl-PL" b="1" dirty="0" err="1" smtClean="0"/>
              <a:t>Person.hasOwnProperty</a:t>
            </a:r>
            <a:r>
              <a:rPr lang="pl-PL" b="1" dirty="0" smtClean="0"/>
              <a:t>('</a:t>
            </a:r>
            <a:r>
              <a:rPr lang="pl-PL" b="1" dirty="0" err="1" smtClean="0"/>
              <a:t>name</a:t>
            </a:r>
            <a:r>
              <a:rPr lang="pl-PL" b="1" dirty="0" smtClean="0"/>
              <a:t>'); // </a:t>
            </a:r>
            <a:r>
              <a:rPr lang="pl-PL" b="1" dirty="0" err="1" smtClean="0"/>
              <a:t>true</a:t>
            </a:r>
            <a:r>
              <a:rPr lang="pl-PL" b="1" dirty="0" smtClean="0"/>
              <a:t> </a:t>
            </a:r>
            <a:r>
              <a:rPr lang="pl-PL" b="1" dirty="0" err="1" smtClean="0"/>
              <a:t>Person.toString</a:t>
            </a:r>
            <a:r>
              <a:rPr lang="pl-PL" b="1" dirty="0" smtClean="0"/>
              <a:t>(); // "[</a:t>
            </a:r>
            <a:r>
              <a:rPr lang="pl-PL" b="1" dirty="0" err="1" smtClean="0"/>
              <a:t>object</a:t>
            </a:r>
            <a:r>
              <a:rPr lang="pl-PL" b="1" dirty="0" smtClean="0"/>
              <a:t> </a:t>
            </a:r>
            <a:r>
              <a:rPr lang="pl-PL" b="1" dirty="0" err="1" smtClean="0"/>
              <a:t>Object</a:t>
            </a:r>
            <a:r>
              <a:rPr lang="pl-PL" b="1" dirty="0" smtClean="0"/>
              <a:t>]„</a:t>
            </a:r>
          </a:p>
          <a:p>
            <a:r>
              <a:rPr lang="pl-PL" dirty="0" smtClean="0"/>
              <a:t> Stworzyliśmy prosty obiekt Person, który zawiera dwa pola. Próba wywołania metody </a:t>
            </a:r>
            <a:r>
              <a:rPr lang="pl-PL" dirty="0" err="1" smtClean="0"/>
              <a:t>getSalary</a:t>
            </a:r>
            <a:r>
              <a:rPr lang="pl-PL" dirty="0" smtClean="0"/>
              <a:t> kończy się błędem, wynikającym z tego, że obiekt Person nie posiada po prostu takiej metody (wcześniej omawialiśmy dokładnie dlaczego otrzymujemy taki właśnie komunikat błędu)</a:t>
            </a:r>
            <a:endParaRPr lang="pl-P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Dlaczego jednak udało nam się wywołać dwie inne metody, czyli </a:t>
            </a:r>
            <a:r>
              <a:rPr lang="pl-PL" dirty="0" err="1" smtClean="0"/>
              <a:t>hasOwnProperty</a:t>
            </a:r>
            <a:r>
              <a:rPr lang="pl-PL" dirty="0" smtClean="0"/>
              <a:t> i </a:t>
            </a:r>
            <a:r>
              <a:rPr lang="pl-PL" dirty="0" err="1" smtClean="0"/>
              <a:t>toString</a:t>
            </a:r>
            <a:r>
              <a:rPr lang="pl-PL" dirty="0" smtClean="0"/>
              <a:t>, skoro przecież nie zdefiniowaliśmy ich w obiekcie Person? Tutaj właśnie odpowiedzią jest wspomniany wcześniej łańcuch prototypów. </a:t>
            </a:r>
            <a:r>
              <a:rPr lang="pl-PL" b="1" dirty="0" smtClean="0"/>
              <a:t>Nasz obiekt Person dziedziczy po obiekcie </a:t>
            </a:r>
            <a:r>
              <a:rPr lang="pl-PL" b="1" dirty="0" err="1" smtClean="0"/>
              <a:t>Object</a:t>
            </a:r>
            <a:r>
              <a:rPr lang="pl-PL" b="1" dirty="0" smtClean="0"/>
              <a:t> i może korzystać z jego metod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wskaźnik </a:t>
            </a:r>
            <a:r>
              <a:rPr lang="pl-PL" dirty="0" err="1" smtClean="0"/>
              <a:t>this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Słowo </a:t>
            </a:r>
            <a:r>
              <a:rPr lang="pl-PL" dirty="0" err="1" smtClean="0"/>
              <a:t>this</a:t>
            </a:r>
            <a:r>
              <a:rPr lang="pl-PL" dirty="0" smtClean="0"/>
              <a:t> budzi wiele emocji w świecie </a:t>
            </a:r>
            <a:r>
              <a:rPr lang="pl-PL" dirty="0" err="1" smtClean="0"/>
              <a:t>JavaScript</a:t>
            </a:r>
            <a:r>
              <a:rPr lang="pl-PL" dirty="0" smtClean="0"/>
              <a:t> i potrafi przysporzyć problemów nawet doświadczonym programistom. Problem jednak wynika często z błędnego rozumienia czym jest i od czego zależy ten wskaźnik. Zależy on od kontekstu i sposobu wywołania danej funkcji </a:t>
            </a:r>
            <a:r>
              <a:rPr lang="pl-PL" dirty="0" err="1" smtClean="0"/>
              <a:t>or</a:t>
            </a:r>
            <a:endParaRPr lang="pl-PL" dirty="0" smtClean="0"/>
          </a:p>
          <a:p>
            <a:r>
              <a:rPr lang="pl-PL" dirty="0" smtClean="0"/>
              <a:t>Aby lepiej zrozumieć czym jest i jak zachowuje się wskaźnik </a:t>
            </a:r>
            <a:r>
              <a:rPr lang="pl-PL" dirty="0" err="1" smtClean="0"/>
              <a:t>this</a:t>
            </a:r>
            <a:r>
              <a:rPr lang="pl-PL" dirty="0" smtClean="0"/>
              <a:t>, rozważmy kilka przykładów: </a:t>
            </a:r>
          </a:p>
          <a:p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fn</a:t>
            </a:r>
            <a:r>
              <a:rPr lang="pl-PL" dirty="0" smtClean="0"/>
              <a:t> () { </a:t>
            </a:r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this.a</a:t>
            </a:r>
            <a:r>
              <a:rPr lang="pl-PL" dirty="0" smtClean="0"/>
              <a:t>); } </a:t>
            </a:r>
          </a:p>
          <a:p>
            <a:r>
              <a:rPr lang="pl-PL" dirty="0" err="1" smtClean="0"/>
              <a:t>fn</a:t>
            </a:r>
            <a:r>
              <a:rPr lang="pl-PL" dirty="0" smtClean="0"/>
              <a:t>(); // </a:t>
            </a:r>
            <a:r>
              <a:rPr lang="pl-PL" dirty="0" err="1" smtClean="0"/>
              <a:t>undefined</a:t>
            </a:r>
            <a:r>
              <a:rPr lang="pl-PL" dirty="0" smtClean="0"/>
              <a:t> </a:t>
            </a:r>
            <a:r>
              <a:rPr lang="pl-PL" dirty="0" err="1" smtClean="0"/>
              <a:t>fn</a:t>
            </a:r>
            <a:r>
              <a:rPr lang="pl-PL" dirty="0" smtClean="0"/>
              <a:t>(5); // </a:t>
            </a:r>
            <a:r>
              <a:rPr lang="pl-PL" dirty="0" err="1" smtClean="0"/>
              <a:t>undefined</a:t>
            </a:r>
            <a:r>
              <a:rPr lang="pl-PL" dirty="0" smtClean="0"/>
              <a:t> </a:t>
            </a:r>
            <a:r>
              <a:rPr lang="pl-PL" dirty="0" err="1" smtClean="0"/>
              <a:t>az</a:t>
            </a:r>
            <a:r>
              <a:rPr lang="pl-PL" dirty="0" smtClean="0"/>
              <a:t> od sposobu jej zadeklarowania.</a:t>
            </a:r>
            <a:endParaRPr lang="pl-P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Stworzyliśmy funkcję, której zadaniem jest pobranie wartości pola o nazwie a znajdującego się w kontekście, w jakim funkcja jest wywoływana. Zauważ, że funkcja nie pobiera żadnych parametrów, </a:t>
            </a:r>
            <a:r>
              <a:rPr lang="pl-PL" dirty="0" err="1" smtClean="0"/>
              <a:t>this</a:t>
            </a:r>
            <a:r>
              <a:rPr lang="pl-PL" dirty="0" smtClean="0"/>
              <a:t> musi więc zostać przekazany w jakiś inny sposób. I tak też się dzieje, a dokładniej mówiąc każda funkcja jest zawsze wywoływana w kontekście jakiegoś obiektu. W naszym przypadku obiektem tym jest po prostu zakres globalny, a więc obiekt </a:t>
            </a:r>
            <a:r>
              <a:rPr lang="pl-PL" dirty="0" err="1" smtClean="0"/>
              <a:t>window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4429132"/>
            <a:ext cx="29146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są metody </a:t>
            </a:r>
            <a:r>
              <a:rPr lang="pl-PL" dirty="0" err="1" smtClean="0"/>
              <a:t>call</a:t>
            </a:r>
            <a:r>
              <a:rPr lang="pl-PL" dirty="0" smtClean="0"/>
              <a:t> i </a:t>
            </a:r>
            <a:r>
              <a:rPr lang="pl-PL" dirty="0" err="1" smtClean="0"/>
              <a:t>apply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 </a:t>
            </a:r>
            <a:r>
              <a:rPr lang="pl-PL" dirty="0" err="1" smtClean="0"/>
              <a:t>JavaScript</a:t>
            </a:r>
            <a:r>
              <a:rPr lang="pl-PL" dirty="0" smtClean="0"/>
              <a:t> każda funkcja posiada specjalne </a:t>
            </a:r>
            <a:r>
              <a:rPr lang="pl-PL" b="1" dirty="0" smtClean="0"/>
              <a:t>metody </a:t>
            </a:r>
            <a:r>
              <a:rPr lang="pl-PL" b="1" dirty="0" err="1" smtClean="0"/>
              <a:t>call</a:t>
            </a:r>
            <a:r>
              <a:rPr lang="pl-PL" b="1" dirty="0" smtClean="0"/>
              <a:t> oraz </a:t>
            </a:r>
            <a:r>
              <a:rPr lang="pl-PL" b="1" dirty="0" err="1" smtClean="0"/>
              <a:t>apply</a:t>
            </a:r>
            <a:r>
              <a:rPr lang="pl-PL" dirty="0" smtClean="0"/>
              <a:t>. Pozwalają one wywołać funkcję z konkretnie wskazanym kontekstem dla używanego w niej wskaźnika </a:t>
            </a:r>
            <a:r>
              <a:rPr lang="pl-PL" dirty="0" err="1" smtClean="0"/>
              <a:t>this</a:t>
            </a:r>
            <a:r>
              <a:rPr lang="pl-PL" dirty="0" smtClean="0"/>
              <a:t>. Można je spotkać w niektórych aplikacjach, choć obecnie większość przypadków użycia </a:t>
            </a:r>
            <a:r>
              <a:rPr lang="pl-PL" dirty="0" err="1" smtClean="0"/>
              <a:t>call</a:t>
            </a:r>
            <a:r>
              <a:rPr lang="pl-PL" dirty="0" smtClean="0"/>
              <a:t>/</a:t>
            </a:r>
            <a:r>
              <a:rPr lang="pl-PL" dirty="0" err="1" smtClean="0"/>
              <a:t>apply</a:t>
            </a:r>
            <a:r>
              <a:rPr lang="pl-PL" dirty="0" smtClean="0"/>
              <a:t> da się zastąpić innymi, lepszymi sposobami. Przeanalizujmy jednak przypadek dwóch obiektów: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Tworzymy funkcje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Jednym z częściej spotykanych rozwiązań, szczególnie w starszych aplikacjach, niewspierających składni </a:t>
            </a:r>
            <a:r>
              <a:rPr lang="pl-PL" dirty="0" err="1" smtClean="0"/>
              <a:t>ECMAScript</a:t>
            </a:r>
            <a:r>
              <a:rPr lang="pl-PL" dirty="0" smtClean="0"/>
              <a:t> 6+, jest deklarowanie funkcji poprzez słowo </a:t>
            </a:r>
            <a:r>
              <a:rPr lang="pl-PL" dirty="0" err="1" smtClean="0"/>
              <a:t>function</a:t>
            </a:r>
            <a:r>
              <a:rPr lang="pl-PL" dirty="0" smtClean="0"/>
              <a:t> w następujący sposób:</a:t>
            </a:r>
          </a:p>
          <a:p>
            <a:r>
              <a:rPr lang="pl-PL" b="1" dirty="0" smtClean="0"/>
              <a:t> </a:t>
            </a:r>
            <a:r>
              <a:rPr lang="pl-PL" b="1" dirty="0" err="1" smtClean="0"/>
              <a:t>function</a:t>
            </a:r>
            <a:r>
              <a:rPr lang="pl-PL" b="1" dirty="0" smtClean="0"/>
              <a:t> </a:t>
            </a:r>
            <a:r>
              <a:rPr lang="pl-PL" b="1" dirty="0" err="1" smtClean="0"/>
              <a:t>name</a:t>
            </a:r>
            <a:r>
              <a:rPr lang="pl-PL" b="1" dirty="0" smtClean="0"/>
              <a:t> () {</a:t>
            </a:r>
          </a:p>
          <a:p>
            <a:r>
              <a:rPr lang="pl-PL" b="1" dirty="0" smtClean="0"/>
              <a:t> // polecenia wewnątrz funkcji </a:t>
            </a:r>
            <a:r>
              <a:rPr lang="pl-PL" b="1" dirty="0" err="1" smtClean="0"/>
              <a:t>name</a:t>
            </a:r>
            <a:endParaRPr lang="pl-PL" b="1" dirty="0" smtClean="0"/>
          </a:p>
          <a:p>
            <a:r>
              <a:rPr lang="pl-PL" b="1" dirty="0" smtClean="0"/>
              <a:t> }</a:t>
            </a:r>
            <a:endParaRPr lang="pl-PL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Metoda </a:t>
            </a:r>
            <a:r>
              <a:rPr lang="pl-PL" dirty="0" err="1" smtClean="0"/>
              <a:t>getAge</a:t>
            </a:r>
            <a:r>
              <a:rPr lang="pl-PL" dirty="0" smtClean="0"/>
              <a:t> występuje tylko w pierwszym obiekcie, stąd próba wywołania jej bezpośrednio na obiekcie person2 kończy się błędem. Co jednak, jeśli z jakichś powodów będziemy potrzebowali użyć tej metody poza obiektem person1? 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90582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Z pomocą przychodzi właśnie metoda </a:t>
            </a:r>
            <a:r>
              <a:rPr lang="pl-PL" dirty="0" err="1" smtClean="0"/>
              <a:t>call</a:t>
            </a:r>
            <a:r>
              <a:rPr lang="pl-PL" dirty="0" smtClean="0"/>
              <a:t>, dzięki której możemy wywołać metodę na obiekcie person1 z jawnym wskazaniem, że wskaźnik </a:t>
            </a:r>
            <a:r>
              <a:rPr lang="pl-PL" dirty="0" err="1" smtClean="0"/>
              <a:t>this</a:t>
            </a:r>
            <a:r>
              <a:rPr lang="pl-PL" dirty="0" smtClean="0"/>
              <a:t> ma odnosić się do obiektu person2: </a:t>
            </a:r>
          </a:p>
          <a:p>
            <a:r>
              <a:rPr lang="pl-PL" b="1" dirty="0" smtClean="0"/>
              <a:t>person1.getAge.call(person2); // "Mam 50 lat." </a:t>
            </a:r>
          </a:p>
          <a:p>
            <a:r>
              <a:rPr lang="pl-PL" dirty="0" smtClean="0"/>
              <a:t>Metoda </a:t>
            </a:r>
            <a:r>
              <a:rPr lang="pl-PL" dirty="0" err="1" smtClean="0"/>
              <a:t>call</a:t>
            </a:r>
            <a:r>
              <a:rPr lang="pl-PL" dirty="0" smtClean="0"/>
              <a:t> może przyjmować wiele parametrów. Pierwszy określa obiekt, na który ma wskazywać </a:t>
            </a:r>
            <a:r>
              <a:rPr lang="pl-PL" dirty="0" err="1" smtClean="0"/>
              <a:t>this</a:t>
            </a:r>
            <a:r>
              <a:rPr lang="pl-PL" dirty="0" smtClean="0"/>
              <a:t>, a wszystkie kolejne będą stanowić parametry, z jakimi zostanie wywołana funkcja.</a:t>
            </a:r>
            <a:endParaRPr lang="pl-P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 w języku </a:t>
            </a:r>
            <a:r>
              <a:rPr lang="pl-PL" dirty="0" err="1" smtClean="0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JavaScript</a:t>
            </a:r>
            <a:r>
              <a:rPr lang="pl-PL" b="1" dirty="0" smtClean="0"/>
              <a:t> jest językiem dość nietypowym w porównaniu do języków z bardziej tradycyjnym podejściem obiektowym — jak Java, C++ itp. </a:t>
            </a:r>
            <a:r>
              <a:rPr lang="pl-PL" dirty="0" smtClean="0"/>
              <a:t>Od wersji </a:t>
            </a:r>
            <a:r>
              <a:rPr lang="pl-PL" dirty="0" err="1" smtClean="0"/>
              <a:t>ECMAScript</a:t>
            </a:r>
            <a:r>
              <a:rPr lang="pl-PL" dirty="0" smtClean="0"/>
              <a:t> 6 programiści </a:t>
            </a:r>
            <a:r>
              <a:rPr lang="pl-PL" dirty="0" err="1" smtClean="0"/>
              <a:t>JavaScript</a:t>
            </a:r>
            <a:r>
              <a:rPr lang="pl-PL" dirty="0" smtClean="0"/>
              <a:t> </a:t>
            </a:r>
            <a:r>
              <a:rPr lang="pl-PL" b="1" dirty="0" smtClean="0"/>
              <a:t>mają do dyspozycji składnię pozwalającą na deklarowanie klas i tworzenie ich </a:t>
            </a:r>
            <a:r>
              <a:rPr lang="pl-PL" b="1" dirty="0" smtClean="0"/>
              <a:t>instancji.</a:t>
            </a:r>
            <a:endParaRPr lang="pl-PL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Zacznijmy od funkcji…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fn</a:t>
            </a:r>
            <a:r>
              <a:rPr lang="pl-PL" dirty="0" smtClean="0"/>
              <a:t> () {}; </a:t>
            </a:r>
          </a:p>
          <a:p>
            <a:r>
              <a:rPr lang="pl-PL" dirty="0" err="1" smtClean="0"/>
              <a:t>typeof</a:t>
            </a:r>
            <a:r>
              <a:rPr lang="pl-PL" dirty="0" smtClean="0"/>
              <a:t> </a:t>
            </a:r>
            <a:r>
              <a:rPr lang="pl-PL" dirty="0" err="1" smtClean="0"/>
              <a:t>fn</a:t>
            </a:r>
            <a:r>
              <a:rPr lang="pl-PL" dirty="0" smtClean="0"/>
              <a:t>; // "</a:t>
            </a:r>
            <a:r>
              <a:rPr lang="pl-PL" dirty="0" err="1" smtClean="0"/>
              <a:t>function</a:t>
            </a:r>
            <a:r>
              <a:rPr lang="pl-PL" dirty="0" smtClean="0"/>
              <a:t>" </a:t>
            </a:r>
          </a:p>
          <a:p>
            <a:r>
              <a:rPr lang="pl-PL" dirty="0" err="1" smtClean="0"/>
              <a:t>Object.prototype.toString.call</a:t>
            </a:r>
            <a:r>
              <a:rPr lang="pl-PL" dirty="0" smtClean="0"/>
              <a:t>(</a:t>
            </a:r>
            <a:r>
              <a:rPr lang="pl-PL" dirty="0" err="1" smtClean="0"/>
              <a:t>fn</a:t>
            </a:r>
            <a:r>
              <a:rPr lang="pl-PL" dirty="0" smtClean="0"/>
              <a:t>); // "[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]" </a:t>
            </a:r>
            <a:r>
              <a:rPr lang="pl-PL" dirty="0" err="1" smtClean="0"/>
              <a:t>Object.getPrototypeOf</a:t>
            </a:r>
            <a:r>
              <a:rPr lang="pl-PL" dirty="0" smtClean="0"/>
              <a:t>(</a:t>
            </a:r>
            <a:r>
              <a:rPr lang="pl-PL" dirty="0" err="1" smtClean="0"/>
              <a:t>fn</a:t>
            </a:r>
            <a:r>
              <a:rPr lang="pl-PL" dirty="0" smtClean="0"/>
              <a:t>) === </a:t>
            </a:r>
            <a:r>
              <a:rPr lang="pl-PL" dirty="0" err="1" smtClean="0"/>
              <a:t>Function.prototype</a:t>
            </a:r>
            <a:r>
              <a:rPr lang="pl-PL" dirty="0" smtClean="0"/>
              <a:t>; // </a:t>
            </a:r>
            <a:r>
              <a:rPr lang="pl-PL" dirty="0" err="1" smtClean="0"/>
              <a:t>true</a:t>
            </a:r>
            <a:r>
              <a:rPr lang="pl-PL" dirty="0" smtClean="0"/>
              <a:t> </a:t>
            </a:r>
          </a:p>
          <a:p>
            <a:pPr algn="just"/>
            <a:r>
              <a:rPr lang="pl-PL" dirty="0" smtClean="0"/>
              <a:t>Stworzyliśmy najprostszą funkcję, która nie wykonuje żadnych instrukcji, czyli po prostu zwraca wartość </a:t>
            </a:r>
            <a:r>
              <a:rPr lang="pl-PL" dirty="0" err="1" smtClean="0"/>
              <a:t>undefined</a:t>
            </a:r>
            <a:r>
              <a:rPr lang="pl-PL" dirty="0" smtClean="0"/>
              <a:t>. Operator </a:t>
            </a:r>
            <a:r>
              <a:rPr lang="pl-PL" dirty="0" err="1" smtClean="0"/>
              <a:t>typeof</a:t>
            </a:r>
            <a:r>
              <a:rPr lang="pl-PL" dirty="0" smtClean="0"/>
              <a:t> zgodnie z oczekiwaniami zwraca informację, że jest to funkcja. Zwróć jednak uwagę na to, co zwraca metoda </a:t>
            </a:r>
            <a:r>
              <a:rPr lang="pl-PL" dirty="0" err="1" smtClean="0"/>
              <a:t>toString</a:t>
            </a:r>
            <a:r>
              <a:rPr lang="pl-PL" dirty="0" smtClean="0"/>
              <a:t> wywołana z prototypu obiektu globalnego </a:t>
            </a:r>
            <a:r>
              <a:rPr lang="pl-PL" dirty="0" err="1" smtClean="0"/>
              <a:t>Object</a:t>
            </a:r>
            <a:r>
              <a:rPr lang="pl-PL" dirty="0" smtClean="0"/>
              <a:t>. W tym wypadku dostajemy nieco więcej informacji, w tym potwierdzającą to, że mamy do czynienia z jakimś obiektem. </a:t>
            </a:r>
            <a:r>
              <a:rPr lang="pl-PL" b="1" dirty="0" smtClean="0"/>
              <a:t>Ostatni test pokazuje, że nasza funkcja dziedziczy po prototypie </a:t>
            </a:r>
            <a:r>
              <a:rPr lang="pl-PL" b="1" dirty="0" err="1" smtClean="0"/>
              <a:t>Function.prototype</a:t>
            </a:r>
            <a:r>
              <a:rPr lang="pl-PL" b="1" dirty="0" smtClean="0"/>
              <a:t>, co oznacza, że jest obiektem, bo w </a:t>
            </a:r>
            <a:r>
              <a:rPr lang="pl-PL" b="1" dirty="0" err="1" smtClean="0"/>
              <a:t>JavaScript</a:t>
            </a:r>
            <a:r>
              <a:rPr lang="pl-PL" b="1" dirty="0" smtClean="0"/>
              <a:t> to właśnie obiekty charakteryzują się dziedziczeniem wg łańcucha prototypów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Definiowanie klas w </a:t>
            </a:r>
            <a:r>
              <a:rPr lang="pl-PL" dirty="0" err="1" smtClean="0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l-PL" dirty="0" smtClean="0"/>
              <a:t>W wielu publikacjach można znaleźć stwierdzenie, że w </a:t>
            </a:r>
            <a:r>
              <a:rPr lang="pl-PL" dirty="0" err="1" smtClean="0"/>
              <a:t>JavaScript</a:t>
            </a:r>
            <a:r>
              <a:rPr lang="pl-PL" dirty="0" smtClean="0"/>
              <a:t> nie ma klas, a słowo </a:t>
            </a:r>
            <a:r>
              <a:rPr lang="pl-PL" dirty="0" err="1" smtClean="0"/>
              <a:t>class</a:t>
            </a:r>
            <a:r>
              <a:rPr lang="pl-PL" dirty="0" smtClean="0"/>
              <a:t> to tylko</a:t>
            </a:r>
            <a:r>
              <a:rPr lang="pl-PL" b="1" dirty="0" smtClean="0"/>
              <a:t> tzw. lukier składniowy. </a:t>
            </a:r>
            <a:r>
              <a:rPr lang="pl-PL" dirty="0" smtClean="0"/>
              <a:t>I dokładnie tak właśnie jest. Składnia ta została wprowadzona w dużej mierze </a:t>
            </a:r>
            <a:r>
              <a:rPr lang="pl-PL" b="1" dirty="0" smtClean="0"/>
              <a:t>pod naciskiem społeczności i programistów, </a:t>
            </a:r>
            <a:r>
              <a:rPr lang="pl-PL" dirty="0" smtClean="0"/>
              <a:t>którzy chcieli mieć wrażenie, że pracują z klasami podobnymi do tych znanych z innych języków obiektowych. Tak naprawdę jednak to tylko pewna zmiana składni, dająca co prawda pewne lepsze zabezpieczenia (np. brak możliwości utworzenia instancji klasy bez słowa </a:t>
            </a:r>
            <a:r>
              <a:rPr lang="pl-PL" dirty="0" err="1" smtClean="0"/>
              <a:t>new</a:t>
            </a:r>
            <a:r>
              <a:rPr lang="pl-PL" dirty="0" smtClean="0"/>
              <a:t>), jednakże wszystko co zrobimy przy użyciu składni klas, równie dobrze moglibyśmy zrobić metodą starszą, czyli przy bezpośrednim definiowaniu funkcji i dodawaniu metod do jej prototypu.</a:t>
            </a:r>
            <a:endParaRPr lang="pl-P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Deklaracja klasy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6929486" cy="533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Rozszerzanie klas — słowa </a:t>
            </a:r>
            <a:r>
              <a:rPr lang="pl-PL" dirty="0" err="1" smtClean="0"/>
              <a:t>extends</a:t>
            </a:r>
            <a:r>
              <a:rPr lang="pl-PL" dirty="0" smtClean="0"/>
              <a:t> i super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35538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640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Rozszerzanie klas i nadpisywanie metod klasy bazowej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Aby nadpisać metodę z klasy bazowej (rozszerzanej), wystarczy po prostu utworzyć w klasie </a:t>
            </a:r>
            <a:r>
              <a:rPr lang="pl-PL" dirty="0" err="1" smtClean="0"/>
              <a:t>Swimmer</a:t>
            </a:r>
            <a:r>
              <a:rPr lang="pl-PL" dirty="0" smtClean="0"/>
              <a:t> metodę o tej samej nazwie (nie stosujemy tutaj żadnych dodatkowych oznaczeń jak np. adnotacje @</a:t>
            </a:r>
            <a:r>
              <a:rPr lang="pl-PL" dirty="0" err="1" smtClean="0"/>
              <a:t>Override</a:t>
            </a:r>
            <a:r>
              <a:rPr lang="pl-PL" dirty="0" smtClean="0"/>
              <a:t> znane z Javy itp.). Spróbujmy więc zaimplementować własną metodę </a:t>
            </a:r>
            <a:r>
              <a:rPr lang="pl-PL" dirty="0" err="1" smtClean="0"/>
              <a:t>getAge</a:t>
            </a:r>
            <a:r>
              <a:rPr lang="pl-PL" dirty="0" smtClean="0"/>
              <a:t> w klasie </a:t>
            </a:r>
            <a:r>
              <a:rPr lang="pl-PL" dirty="0" err="1" smtClean="0"/>
              <a:t>Swimmer</a:t>
            </a:r>
            <a:r>
              <a:rPr lang="pl-PL" dirty="0" smtClean="0"/>
              <a:t>:</a:t>
            </a:r>
            <a:endParaRPr lang="pl-P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3832074"/>
            <a:ext cx="5053002" cy="302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857760"/>
            <a:ext cx="385762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statyczne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smtClean="0"/>
              <a:t>Klasy są dobrym rozwiązaniem dla </a:t>
            </a:r>
            <a:r>
              <a:rPr lang="pl-PL" b="1" dirty="0" smtClean="0"/>
              <a:t>grupowania metod</a:t>
            </a:r>
            <a:r>
              <a:rPr lang="pl-PL" dirty="0" smtClean="0"/>
              <a:t>, które mają jakiś wspólny cel, na przykład moglibyśmy stworzyć klasę </a:t>
            </a:r>
            <a:r>
              <a:rPr lang="pl-PL" dirty="0" err="1" smtClean="0"/>
              <a:t>MathOperations</a:t>
            </a:r>
            <a:r>
              <a:rPr lang="pl-PL" dirty="0" smtClean="0"/>
              <a:t>, która zawierałaby metody odpowiedzialne za wykonywanie różnych operacji matematycznych. Globalny obiekt </a:t>
            </a:r>
            <a:r>
              <a:rPr lang="pl-PL" dirty="0" err="1" smtClean="0"/>
              <a:t>Math</a:t>
            </a:r>
            <a:r>
              <a:rPr lang="pl-PL" dirty="0" smtClean="0"/>
              <a:t> nie posiada na przykład metody pozwalającej obliczyć sumę kilku liczb. Możemy więc zaimplementować taką uniwersalną metodę w klasie </a:t>
            </a:r>
            <a:r>
              <a:rPr lang="pl-PL" dirty="0" err="1" smtClean="0"/>
              <a:t>MathOperations</a:t>
            </a:r>
            <a:r>
              <a:rPr lang="pl-PL" dirty="0" smtClean="0"/>
              <a:t>, co pozwoli nam wykorzystywać ją w wielu miejscach i nawet w wielu projektach.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Słowo kluczowe </a:t>
            </a:r>
            <a:r>
              <a:rPr lang="pl-PL" b="1" dirty="0" err="1" smtClean="0"/>
              <a:t>function</a:t>
            </a:r>
            <a:r>
              <a:rPr lang="pl-PL" dirty="0" smtClean="0"/>
              <a:t> oznacza początek deklaracji funkcji. Po nim musi wystąpić spacja i następnie nazwa funkcji (są sytuacje, w których nazwa może zostać pominięta, ale omówię je w dalszej części rozdziału). Następnie znajdują się nawiasy okrągłe, a po nich klamrowe.</a:t>
            </a:r>
            <a:endParaRPr lang="pl-PL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smtClean="0"/>
              <a:t>Do tej pory aby </a:t>
            </a:r>
            <a:r>
              <a:rPr lang="pl-PL" b="1" dirty="0" smtClean="0"/>
              <a:t>skorzystać z metod tworzonych w klasach,</a:t>
            </a:r>
            <a:r>
              <a:rPr lang="pl-PL" dirty="0" smtClean="0"/>
              <a:t> musieliśmy wcześniej </a:t>
            </a:r>
            <a:r>
              <a:rPr lang="pl-PL" b="1" dirty="0" smtClean="0"/>
              <a:t>utworzyć tzw. instancję danej klasy przy użyciu słowa </a:t>
            </a:r>
            <a:r>
              <a:rPr lang="pl-PL" b="1" dirty="0" err="1" smtClean="0"/>
              <a:t>new</a:t>
            </a:r>
            <a:r>
              <a:rPr lang="pl-PL" dirty="0" smtClean="0"/>
              <a:t>. W poprzednich przykładach miało to jak najbardziej sens, gdyż każda instancja (każdy obiekt) charakteryzowała się inną wartością pól </a:t>
            </a:r>
            <a:r>
              <a:rPr lang="pl-PL" dirty="0" err="1" smtClean="0"/>
              <a:t>name</a:t>
            </a:r>
            <a:r>
              <a:rPr lang="pl-PL" dirty="0" smtClean="0"/>
              <a:t> oraz </a:t>
            </a:r>
            <a:r>
              <a:rPr lang="pl-PL" dirty="0" err="1" smtClean="0"/>
              <a:t>age</a:t>
            </a:r>
            <a:r>
              <a:rPr lang="pl-PL" dirty="0" smtClean="0"/>
              <a:t>, które określaliśmy właśnie podczas tworzenia obiektów. W tym przypadku jednak w zasadzie nie potrzebujemy tworzyć żadnych obiektów, gdyż nie będą one miały żadnych indywidualnych pól, a metoda sum ma po prostu zsumować przekazane jej liczby.</a:t>
            </a:r>
            <a:endParaRPr lang="pl-PL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Zwróć uwagę na dwie ważne kwestie. Po pierwsze na słowo </a:t>
            </a:r>
            <a:r>
              <a:rPr lang="pl-PL" dirty="0" err="1" smtClean="0"/>
              <a:t>static</a:t>
            </a:r>
            <a:r>
              <a:rPr lang="pl-PL" dirty="0" smtClean="0"/>
              <a:t>, które znajduje się przed nazwą tworzonej metody, a po drugie na sposób użycia metody sum. Nie tworzymy żadnego obiektu klasy </a:t>
            </a:r>
            <a:r>
              <a:rPr lang="pl-PL" dirty="0" err="1" smtClean="0"/>
              <a:t>MathOperations</a:t>
            </a:r>
            <a:r>
              <a:rPr lang="pl-PL" dirty="0" smtClean="0"/>
              <a:t>, tylko po prostu wywołujemy metodę tej klasy, przekazując jej liczby do zsumowania.</a:t>
            </a:r>
            <a:endParaRPr lang="pl-P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55911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 języku </a:t>
            </a:r>
            <a:r>
              <a:rPr lang="pl-PL" dirty="0" err="1" smtClean="0"/>
              <a:t>JavaScript</a:t>
            </a:r>
            <a:r>
              <a:rPr lang="pl-PL" dirty="0" smtClean="0"/>
              <a:t> możliwe jest stworzenie klasy posiadającej zarówno metody statyczne, jak i zwykłe. Warto jednak uważać z tworzeniem takich konstrukcji; przeanalizujmy inny przykład:</a:t>
            </a:r>
            <a:endParaRPr lang="pl-P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214686"/>
            <a:ext cx="58007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Tylko metoda sum została oznaczona jako metoda statyczna, natomiast metoda </a:t>
            </a:r>
            <a:r>
              <a:rPr lang="pl-PL" dirty="0" err="1" smtClean="0"/>
              <a:t>addTwoNumbers</a:t>
            </a:r>
            <a:r>
              <a:rPr lang="pl-PL" dirty="0" smtClean="0"/>
              <a:t> jest metodą zwykłą. Zobaczmy jak należy ich używać:</a:t>
            </a:r>
            <a:endParaRPr lang="pl-P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928934"/>
            <a:ext cx="73437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prywatne i publiczne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 takich przypadkach w wielu językach programowania dysponujemy słowami public, </a:t>
            </a:r>
            <a:r>
              <a:rPr lang="pl-PL" dirty="0" err="1" smtClean="0"/>
              <a:t>private</a:t>
            </a:r>
            <a:r>
              <a:rPr lang="pl-PL" dirty="0" smtClean="0"/>
              <a:t> lub </a:t>
            </a:r>
            <a:r>
              <a:rPr lang="pl-PL" dirty="0" err="1" smtClean="0"/>
              <a:t>protected</a:t>
            </a:r>
            <a:r>
              <a:rPr lang="pl-PL" dirty="0" smtClean="0"/>
              <a:t> (np. w Javie). </a:t>
            </a:r>
            <a:r>
              <a:rPr lang="pl-PL" dirty="0" smtClean="0"/>
              <a:t>Prywatne metody i pola, oznaczone znakiem #, są całkowicie niedostępne spoza klasy, co zapewnia </a:t>
            </a:r>
            <a:r>
              <a:rPr lang="pl-PL" dirty="0" err="1" smtClean="0"/>
              <a:t>enkapsulację</a:t>
            </a:r>
            <a:r>
              <a:rPr lang="pl-PL" dirty="0" smtClean="0"/>
              <a:t> danych i funkcji w ramach obiektu, zgodnie z zasadami programowania obiektowego</a:t>
            </a:r>
            <a:endParaRPr lang="pl-PL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Operacje na ciągach znakowych -Tworzenie ciągów znakowych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Pierwsze dwa zapisy są sobie równoważne. W języku </a:t>
            </a:r>
            <a:r>
              <a:rPr lang="pl-PL" dirty="0" err="1" smtClean="0"/>
              <a:t>JavaScript</a:t>
            </a:r>
            <a:r>
              <a:rPr lang="pl-PL" dirty="0" smtClean="0"/>
              <a:t> nie ma znaczenia czy zastosujemy apostrofy i cudzysłowy. Nieco inaczej jest w trzecim przykładzie, gdzie zastosowaliśmy tzw. </a:t>
            </a:r>
            <a:r>
              <a:rPr lang="pl-PL" dirty="0" err="1" smtClean="0"/>
              <a:t>template</a:t>
            </a:r>
            <a:r>
              <a:rPr lang="pl-PL" dirty="0" smtClean="0"/>
              <a:t> </a:t>
            </a:r>
            <a:r>
              <a:rPr lang="pl-PL" dirty="0" err="1" smtClean="0"/>
              <a:t>strings</a:t>
            </a:r>
            <a:r>
              <a:rPr lang="pl-PL" dirty="0" smtClean="0"/>
              <a:t>. Zapis ten pozwala na interpolowanie instrukcji wewnątrz tzw. „odwróconych apostrofów”. </a:t>
            </a:r>
            <a:endParaRPr lang="pl-P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14422"/>
            <a:ext cx="28765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Template</a:t>
            </a:r>
            <a:r>
              <a:rPr lang="pl-PL" dirty="0" smtClean="0"/>
              <a:t> </a:t>
            </a:r>
            <a:r>
              <a:rPr lang="pl-PL" dirty="0" err="1" smtClean="0"/>
              <a:t>strings</a:t>
            </a:r>
            <a:r>
              <a:rPr lang="pl-PL" dirty="0" smtClean="0"/>
              <a:t> to składnia wprowadzona w wersji </a:t>
            </a:r>
            <a:r>
              <a:rPr lang="pl-PL" dirty="0" err="1" smtClean="0"/>
              <a:t>ECMAScript</a:t>
            </a:r>
            <a:r>
              <a:rPr lang="pl-PL" dirty="0" smtClean="0"/>
              <a:t> 6 i jest obsługiwana praktycznie przez wszystkie nowoczesne przeglądarki. Nie należy jednak jej nadużywać; gdy nie potrzebujemy przetwarzać żadnych dodatkowych warunków czy używać konkatenacji, lepiej stworzyć ciąg znakowy, wykorzystując w tym celu metodę z cudzysłowami lub apostrofami (tutaj wybór zależy już od indywidualnych preferencji).</a:t>
            </a:r>
            <a:endParaRPr lang="pl-PL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28"/>
            <a:ext cx="5715040" cy="269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Sprawdzanie początku i końca ciągu znakowego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Załóżmy, że zmienna </a:t>
            </a:r>
            <a:r>
              <a:rPr lang="pl-PL" dirty="0" err="1" smtClean="0"/>
              <a:t>url</a:t>
            </a:r>
            <a:r>
              <a:rPr lang="pl-PL" dirty="0" smtClean="0"/>
              <a:t> przechowuje jakiś adres strony internetowej. Naszym zadaniem jest sprawdzenie, czy adres ten zaczyna się od protokołu http. Możemy w tym celu wykorzystać metodę</a:t>
            </a:r>
            <a:r>
              <a:rPr lang="pl-PL" b="1" dirty="0" smtClean="0"/>
              <a:t> </a:t>
            </a:r>
            <a:r>
              <a:rPr lang="pl-PL" b="1" dirty="0" err="1" smtClean="0"/>
              <a:t>String.prototype.startsWith</a:t>
            </a:r>
            <a:r>
              <a:rPr lang="pl-PL" dirty="0" smtClean="0"/>
              <a:t>:</a:t>
            </a:r>
          </a:p>
          <a:p>
            <a:endParaRPr lang="pl-PL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786190"/>
            <a:ext cx="45162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5357826"/>
            <a:ext cx="35147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5072074"/>
            <a:ext cx="38385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Przeszukiwanie ciągu znakowego -Metoda </a:t>
            </a:r>
            <a:r>
              <a:rPr lang="pl-PL" dirty="0" err="1" smtClean="0"/>
              <a:t>includes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Najwygodniejszą i obecnie jedną z najczęściej stosowanych we wspomnianym wyżej celu metod jest </a:t>
            </a:r>
            <a:r>
              <a:rPr lang="pl-PL" dirty="0" err="1" smtClean="0"/>
              <a:t>String.prototype.includes</a:t>
            </a:r>
            <a:r>
              <a:rPr lang="pl-PL" dirty="0" smtClean="0"/>
              <a:t>. Metoda ta przyjmuje jako parametr szukany ciąg znakowy i zwraca wartość </a:t>
            </a:r>
            <a:r>
              <a:rPr lang="pl-PL" dirty="0" err="1" smtClean="0"/>
              <a:t>true</a:t>
            </a:r>
            <a:r>
              <a:rPr lang="pl-PL" dirty="0" smtClean="0"/>
              <a:t> lub </a:t>
            </a:r>
            <a:r>
              <a:rPr lang="pl-PL" dirty="0" err="1" smtClean="0"/>
              <a:t>false</a:t>
            </a:r>
            <a:r>
              <a:rPr lang="pl-PL" dirty="0" smtClean="0"/>
              <a:t>, w zależności od tego, czy uda się pozytywnie wyszukać wskazany ciąg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Dodatkowo metoda </a:t>
            </a:r>
            <a:r>
              <a:rPr lang="pl-PL" dirty="0" err="1" smtClean="0"/>
              <a:t>includes</a:t>
            </a:r>
            <a:r>
              <a:rPr lang="pl-PL" dirty="0" smtClean="0"/>
              <a:t> może przyjąć jeszcze drugi, opcjonalny parametr, który wskazuje indeks, od którego ma zostać rozpoczęte wyszukiwanie:</a:t>
            </a:r>
            <a:endParaRPr lang="pl-PL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571876"/>
            <a:ext cx="45529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4214818"/>
            <a:ext cx="44481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Wyszukiwanie metodą </a:t>
            </a:r>
            <a:r>
              <a:rPr lang="pl-PL" dirty="0" err="1" smtClean="0"/>
              <a:t>indexOf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Otóż metoda </a:t>
            </a:r>
            <a:r>
              <a:rPr lang="pl-PL" dirty="0" err="1" smtClean="0"/>
              <a:t>indexOf</a:t>
            </a:r>
            <a:r>
              <a:rPr lang="pl-PL" dirty="0" smtClean="0"/>
              <a:t> pobiera jako pierwszy (obowiązkowy) parametr ciąg, który chcemy wyszukać. Zwraca jednak nie wartość </a:t>
            </a:r>
            <a:r>
              <a:rPr lang="pl-PL" dirty="0" err="1" smtClean="0"/>
              <a:t>boolean</a:t>
            </a:r>
            <a:r>
              <a:rPr lang="pl-PL" dirty="0" smtClean="0"/>
              <a:t>, a indeks, pod jakim znaleziono pierwszy znak szukanego ciągu. Zobaczmy to na naszym przykładzie:</a:t>
            </a:r>
          </a:p>
          <a:p>
            <a:endParaRPr lang="pl-PL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571876"/>
            <a:ext cx="40862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Wyrażenie funkcyjne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Innym sposobem stworzenia funkcji jest napisanie tzw. </a:t>
            </a:r>
            <a:r>
              <a:rPr lang="pl-PL" b="1" dirty="0" smtClean="0"/>
              <a:t>wyrażenia funkcyjnego </a:t>
            </a:r>
            <a:r>
              <a:rPr lang="pl-PL" dirty="0" smtClean="0"/>
              <a:t>w postaci: </a:t>
            </a:r>
          </a:p>
          <a:p>
            <a:r>
              <a:rPr lang="pl-PL" b="1" dirty="0" err="1" smtClean="0"/>
              <a:t>const</a:t>
            </a:r>
            <a:r>
              <a:rPr lang="pl-PL" b="1" dirty="0" smtClean="0"/>
              <a:t> </a:t>
            </a:r>
            <a:r>
              <a:rPr lang="pl-PL" b="1" dirty="0" err="1" smtClean="0"/>
              <a:t>name</a:t>
            </a:r>
            <a:r>
              <a:rPr lang="pl-PL" b="1" dirty="0" smtClean="0"/>
              <a:t> = </a:t>
            </a:r>
            <a:r>
              <a:rPr lang="pl-PL" b="1" dirty="0" err="1" smtClean="0"/>
              <a:t>function</a:t>
            </a:r>
            <a:r>
              <a:rPr lang="pl-PL" b="1" dirty="0" smtClean="0"/>
              <a:t> </a:t>
            </a:r>
            <a:r>
              <a:rPr lang="pl-PL" b="1" dirty="0" err="1" smtClean="0"/>
              <a:t>name</a:t>
            </a:r>
            <a:r>
              <a:rPr lang="pl-PL" b="1" dirty="0" smtClean="0"/>
              <a:t> () { </a:t>
            </a:r>
          </a:p>
          <a:p>
            <a:r>
              <a:rPr lang="pl-PL" b="1" dirty="0" smtClean="0"/>
              <a:t>// polecenia wewnątrz funkcji </a:t>
            </a:r>
            <a:r>
              <a:rPr lang="pl-PL" b="1" dirty="0" err="1" smtClean="0"/>
              <a:t>name</a:t>
            </a:r>
            <a:r>
              <a:rPr lang="pl-PL" b="1" dirty="0" smtClean="0"/>
              <a:t> </a:t>
            </a:r>
          </a:p>
          <a:p>
            <a:r>
              <a:rPr lang="pl-PL" b="1" dirty="0" smtClean="0"/>
              <a:t>}; </a:t>
            </a:r>
          </a:p>
          <a:p>
            <a:r>
              <a:rPr lang="pl-PL" dirty="0" smtClean="0"/>
              <a:t>Także w tym przypadku nazwa funkcji po słowie </a:t>
            </a:r>
            <a:r>
              <a:rPr lang="pl-PL" dirty="0" err="1" smtClean="0"/>
              <a:t>function</a:t>
            </a:r>
            <a:r>
              <a:rPr lang="pl-PL" dirty="0" smtClean="0"/>
              <a:t> nie jest wymagana. W praktyce kiedy deklaruje się funkcję w pierwszy z pokazanych tu sposobów, najczęściej podaje się nazwę, natomiast gdy tworzymy wyrażenie funkcyjne, to zazwyczaj stosujemy tzw. </a:t>
            </a:r>
            <a:r>
              <a:rPr lang="pl-PL" b="1" dirty="0" smtClean="0"/>
              <a:t>funkcję anonimową</a:t>
            </a:r>
            <a:r>
              <a:rPr lang="pl-PL" dirty="0" smtClean="0"/>
              <a:t>, czyli nieposiadającą jawnie przypisanej nazwy po słowie </a:t>
            </a:r>
            <a:r>
              <a:rPr lang="pl-PL" dirty="0" err="1" smtClean="0"/>
              <a:t>function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</a:t>
            </a:r>
            <a:r>
              <a:rPr lang="pl-PL" dirty="0" err="1" smtClean="0"/>
              <a:t>lastIndexOf</a:t>
            </a:r>
            <a:r>
              <a:rPr lang="pl-PL" dirty="0" smtClean="0"/>
              <a:t> do analizy ciągów znakowych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Metoda </a:t>
            </a:r>
            <a:r>
              <a:rPr lang="pl-PL" dirty="0" err="1" smtClean="0"/>
              <a:t>indexOf</a:t>
            </a:r>
            <a:r>
              <a:rPr lang="pl-PL" dirty="0" smtClean="0"/>
              <a:t> próbuje znaleźć pierwsze wystąpienie wskazanego ciągu znakowego, natomiast metoda </a:t>
            </a:r>
            <a:r>
              <a:rPr lang="pl-PL" dirty="0" err="1" smtClean="0"/>
              <a:t>lastIndexOf</a:t>
            </a:r>
            <a:r>
              <a:rPr lang="pl-PL" dirty="0" smtClean="0"/>
              <a:t> szuka ostatniego takiego wystąpienia. Zobaczmy prosty przykład:</a:t>
            </a:r>
          </a:p>
          <a:p>
            <a:endParaRPr lang="pl-PL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143248"/>
            <a:ext cx="31718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Tablice w języku </a:t>
            </a:r>
            <a:r>
              <a:rPr lang="pl-PL" dirty="0" err="1" smtClean="0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Na początek spójrz jeszcze raz, jak w </a:t>
            </a:r>
            <a:r>
              <a:rPr lang="pl-PL" dirty="0" err="1" smtClean="0"/>
              <a:t>JavaScript</a:t>
            </a:r>
            <a:r>
              <a:rPr lang="pl-PL" dirty="0" smtClean="0"/>
              <a:t> tworzymy tablice:</a:t>
            </a:r>
            <a:endParaRPr lang="pl-PL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357430"/>
            <a:ext cx="52673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4000504"/>
            <a:ext cx="37528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Dodawanie/modyfikowanie elementów tablicy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513127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4000504"/>
            <a:ext cx="511654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Dodawanie elementów na początku tablicy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Jeżeli w deklaracji tablicy będzie </a:t>
            </a:r>
            <a:r>
              <a:rPr lang="pl-PL" dirty="0" err="1" smtClean="0"/>
              <a:t>let</a:t>
            </a:r>
            <a:r>
              <a:rPr lang="pl-PL" dirty="0" smtClean="0"/>
              <a:t>, nie </a:t>
            </a:r>
            <a:r>
              <a:rPr lang="pl-PL" dirty="0" err="1" smtClean="0"/>
              <a:t>const</a:t>
            </a:r>
            <a:r>
              <a:rPr lang="pl-PL" dirty="0" smtClean="0"/>
              <a:t> to:</a:t>
            </a:r>
            <a:endParaRPr lang="pl-PL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071810"/>
            <a:ext cx="33623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elementów wewnątrz tablicy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W powyższym przykładzie metodzie </a:t>
            </a:r>
            <a:r>
              <a:rPr lang="pl-PL" dirty="0" err="1" smtClean="0"/>
              <a:t>splice</a:t>
            </a:r>
            <a:r>
              <a:rPr lang="pl-PL" dirty="0" smtClean="0"/>
              <a:t> przekazaliśmy cztery parametry. Przeanalizujmy, co one dokładnie oznaczają. Pierwszy — czyli liczba 2 — oznacza, że nasz wskaźnik ustawiamy na elemencie o indeksie 2, czyli na literze c. Następnie wskazujemy, ile elementów począwszy od tego indeksu chcemy usunąć. W naszym przypadku chcemy jedynie wstawić nowe elementy, dlatego wartość tę ustawiamy na 0 (czyli usuwamy zero elementów). Dwa ostatnie parametry to wartości, jakie zostaną dodane do tablicy na miejsce obecnego elementu o indeksie 2. </a:t>
            </a:r>
            <a:endParaRPr lang="pl-PL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285860"/>
            <a:ext cx="50292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Usuwanie elementów z tablicy</a:t>
            </a:r>
            <a:endParaRPr lang="pl-PL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5572164" cy="19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4572008"/>
            <a:ext cx="41910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Konwertowanie tablic do ciągów znakowych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JavaScript</a:t>
            </a:r>
            <a:r>
              <a:rPr lang="pl-PL" dirty="0" smtClean="0"/>
              <a:t> udostępnia nam w tym celu dwie metody. Pierwsza to znana już metoda </a:t>
            </a:r>
            <a:r>
              <a:rPr lang="pl-PL" dirty="0" err="1" smtClean="0"/>
              <a:t>toString</a:t>
            </a:r>
            <a:r>
              <a:rPr lang="pl-PL" dirty="0" smtClean="0"/>
              <a:t>, a dokładniej mówiąc, jej wersja nadpisana w stosunku do </a:t>
            </a:r>
            <a:r>
              <a:rPr lang="pl-PL" dirty="0" err="1" smtClean="0"/>
              <a:t>Object.prototype.toString</a:t>
            </a:r>
            <a:r>
              <a:rPr lang="pl-PL" dirty="0" smtClean="0"/>
              <a:t>. Implementacja metody </a:t>
            </a:r>
            <a:r>
              <a:rPr lang="pl-PL" dirty="0" err="1" smtClean="0"/>
              <a:t>Array.prototype.toString</a:t>
            </a:r>
            <a:r>
              <a:rPr lang="pl-PL" dirty="0" smtClean="0"/>
              <a:t> zwraca wszystkie elementy tablicy rozdzielone znakiem przecinka:</a:t>
            </a:r>
            <a:endParaRPr lang="pl-PL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071942"/>
            <a:ext cx="570197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Innym sposobem przekonwertowania tablicy na ciąg znakowy jest użycie metody </a:t>
            </a:r>
            <a:r>
              <a:rPr lang="pl-PL" dirty="0" err="1" smtClean="0"/>
              <a:t>Array</a:t>
            </a:r>
            <a:r>
              <a:rPr lang="pl-PL" dirty="0" smtClean="0"/>
              <a:t>. </a:t>
            </a:r>
            <a:r>
              <a:rPr lang="pl-PL" dirty="0" err="1" smtClean="0"/>
              <a:t>prototype.join</a:t>
            </a:r>
            <a:r>
              <a:rPr lang="pl-PL" dirty="0" smtClean="0"/>
              <a:t>, która przyjmuje jeden, opcjonalny parametr, określający separator dzielący poszczególne elementy. Jeśli nie określimy separatora, to zostanie przyjęta wartość domyślna, czyli znak przecinka. Można więc w zasadzie przyjąć, że metoda </a:t>
            </a:r>
            <a:r>
              <a:rPr lang="pl-PL" dirty="0" err="1" smtClean="0"/>
              <a:t>toString</a:t>
            </a:r>
            <a:r>
              <a:rPr lang="pl-PL" dirty="0" smtClean="0"/>
              <a:t> daje takie same efekty jak metoda </a:t>
            </a:r>
            <a:r>
              <a:rPr lang="pl-PL" dirty="0" err="1" smtClean="0"/>
              <a:t>join</a:t>
            </a:r>
            <a:r>
              <a:rPr lang="pl-PL" dirty="0" smtClean="0"/>
              <a:t> bez wskazanego separatora:</a:t>
            </a:r>
            <a:endParaRPr lang="pl-PL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4857760"/>
            <a:ext cx="31623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Iterowanie po tablicach- Pętla for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52863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428868"/>
            <a:ext cx="3752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3357562"/>
            <a:ext cx="52292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Pętla </a:t>
            </a:r>
            <a:r>
              <a:rPr lang="pl-PL" dirty="0" err="1" smtClean="0"/>
              <a:t>for-in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 języku </a:t>
            </a:r>
            <a:r>
              <a:rPr lang="pl-PL" dirty="0" err="1" smtClean="0"/>
              <a:t>JavaScript</a:t>
            </a:r>
            <a:r>
              <a:rPr lang="pl-PL" dirty="0" smtClean="0"/>
              <a:t> poza pętlą for mamy do dyspozycji również inne jej odmiany, jak </a:t>
            </a:r>
            <a:r>
              <a:rPr lang="pl-PL" dirty="0" err="1" smtClean="0"/>
              <a:t>for-in</a:t>
            </a:r>
            <a:r>
              <a:rPr lang="pl-PL" dirty="0" smtClean="0"/>
              <a:t> oraz for-of</a:t>
            </a:r>
            <a:r>
              <a:rPr lang="pl-PL" dirty="0" smtClean="0"/>
              <a:t>.. </a:t>
            </a:r>
            <a:r>
              <a:rPr lang="pl-PL" dirty="0" smtClean="0"/>
              <a:t>Zdarzało mi się czasami spotkać z sytuacją użycia pętli </a:t>
            </a:r>
            <a:r>
              <a:rPr lang="pl-PL" dirty="0" err="1" smtClean="0"/>
              <a:t>for-in</a:t>
            </a:r>
            <a:r>
              <a:rPr lang="pl-PL" dirty="0" smtClean="0"/>
              <a:t> do iterowania po tablicy. Nie jest to jednak zalecana metoda, bowiem w pewnych sytuacjach może rodzić problemy. Zobaczmy jednak, jak wygląda jej składnia:</a:t>
            </a:r>
            <a:endParaRPr lang="pl-PL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4000504"/>
            <a:ext cx="37623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Co ciekawe, gdy tworzymy funkcję jako wyrażenie funkcyjne, czyli — w pewnym uproszczeniu — funkcję przypisaną do zmiennej, to aby ją wywołać, musimy użyć nazwy tej zmiennej, a nie nazwy wskazanej po słowie </a:t>
            </a:r>
            <a:r>
              <a:rPr lang="pl-PL" dirty="0" err="1" smtClean="0"/>
              <a:t>function</a:t>
            </a:r>
            <a:r>
              <a:rPr lang="pl-PL" dirty="0" smtClean="0"/>
              <a:t>: </a:t>
            </a:r>
          </a:p>
          <a:p>
            <a:r>
              <a:rPr lang="pl-PL" b="1" dirty="0" err="1" smtClean="0"/>
              <a:t>const</a:t>
            </a:r>
            <a:r>
              <a:rPr lang="pl-PL" b="1" dirty="0" smtClean="0"/>
              <a:t> </a:t>
            </a:r>
            <a:r>
              <a:rPr lang="pl-PL" b="1" dirty="0" err="1" smtClean="0"/>
              <a:t>fn</a:t>
            </a:r>
            <a:r>
              <a:rPr lang="pl-PL" b="1" dirty="0" smtClean="0"/>
              <a:t> = </a:t>
            </a:r>
            <a:r>
              <a:rPr lang="pl-PL" b="1" dirty="0" err="1" smtClean="0"/>
              <a:t>function</a:t>
            </a:r>
            <a:r>
              <a:rPr lang="pl-PL" b="1" dirty="0" smtClean="0"/>
              <a:t> sum (a, b) { </a:t>
            </a:r>
          </a:p>
          <a:p>
            <a:r>
              <a:rPr lang="pl-PL" b="1" dirty="0" smtClean="0"/>
              <a:t>return a + b; </a:t>
            </a:r>
          </a:p>
          <a:p>
            <a:r>
              <a:rPr lang="pl-PL" b="1" dirty="0" smtClean="0"/>
              <a:t>};</a:t>
            </a:r>
          </a:p>
          <a:p>
            <a:r>
              <a:rPr lang="pl-PL" b="1" dirty="0" smtClean="0"/>
              <a:t>sum(5, </a:t>
            </a:r>
            <a:r>
              <a:rPr lang="pl-PL" b="1" dirty="0" err="1" smtClean="0"/>
              <a:t>5</a:t>
            </a:r>
            <a:r>
              <a:rPr lang="pl-PL" b="1" dirty="0" smtClean="0"/>
              <a:t>); // </a:t>
            </a:r>
            <a:r>
              <a:rPr lang="pl-PL" b="1" dirty="0" err="1" smtClean="0"/>
              <a:t>Uncaught</a:t>
            </a:r>
            <a:r>
              <a:rPr lang="pl-PL" b="1" dirty="0" smtClean="0"/>
              <a:t> </a:t>
            </a:r>
            <a:r>
              <a:rPr lang="pl-PL" b="1" dirty="0" err="1" smtClean="0"/>
              <a:t>ReferenceError</a:t>
            </a:r>
            <a:r>
              <a:rPr lang="pl-PL" b="1" dirty="0" smtClean="0"/>
              <a:t>: sum </a:t>
            </a:r>
            <a:r>
              <a:rPr lang="pl-PL" b="1" dirty="0" err="1" smtClean="0"/>
              <a:t>is</a:t>
            </a:r>
            <a:r>
              <a:rPr lang="pl-PL" b="1" dirty="0" smtClean="0"/>
              <a:t> not </a:t>
            </a:r>
            <a:r>
              <a:rPr lang="pl-PL" b="1" dirty="0" err="1" smtClean="0"/>
              <a:t>defined</a:t>
            </a:r>
            <a:r>
              <a:rPr lang="pl-PL" b="1" dirty="0" smtClean="0"/>
              <a:t> </a:t>
            </a:r>
            <a:endParaRPr lang="pl-PL" b="1" dirty="0" smtClean="0"/>
          </a:p>
          <a:p>
            <a:r>
              <a:rPr lang="pl-PL" b="1" dirty="0" err="1" smtClean="0"/>
              <a:t>fn</a:t>
            </a:r>
            <a:r>
              <a:rPr lang="pl-PL" b="1" dirty="0" smtClean="0"/>
              <a:t>(5</a:t>
            </a:r>
            <a:r>
              <a:rPr lang="pl-PL" b="1" dirty="0" smtClean="0"/>
              <a:t>, </a:t>
            </a:r>
            <a:r>
              <a:rPr lang="pl-PL" b="1" dirty="0" err="1" smtClean="0"/>
              <a:t>5</a:t>
            </a:r>
            <a:r>
              <a:rPr lang="pl-PL" b="1" dirty="0" smtClean="0"/>
              <a:t>); //10</a:t>
            </a:r>
            <a:endParaRPr lang="pl-PL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Pętla for-of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Pętla for-of jest rozwiązaniem stosunkowo bezpiecznym, pozbawionym ryzyka, jakie niesie ze sobą użycie pętli </a:t>
            </a:r>
            <a:r>
              <a:rPr lang="pl-PL" dirty="0" err="1" smtClean="0"/>
              <a:t>for-in</a:t>
            </a:r>
            <a:r>
              <a:rPr lang="pl-PL" dirty="0" smtClean="0"/>
              <a:t>. Nie jest to jednak w żadnym razie bezpośrednia alternatywa dla pętli for czy </a:t>
            </a:r>
            <a:r>
              <a:rPr lang="pl-PL" dirty="0" err="1" smtClean="0"/>
              <a:t>for-in</a:t>
            </a:r>
            <a:r>
              <a:rPr lang="pl-PL" dirty="0" smtClean="0"/>
              <a:t>, ponieważ pętla for-of iteruje nie po indeksach (lub nazwach pól) tablicy/obiektu, lecz po wartościach. N</a:t>
            </a:r>
            <a:endParaRPr lang="pl-PL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786190"/>
            <a:ext cx="63246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Metoda </a:t>
            </a:r>
            <a:r>
              <a:rPr lang="pl-PL" dirty="0" err="1" smtClean="0"/>
              <a:t>forEach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smtClean="0"/>
              <a:t>Pętle są dość proste, lecz w praktyce najczęściej chcemy iterować po całej tablicy, nie potrzebujemy więc używać instrukcji break, aby wcześniej zakończyć jej działanie. Dla takich przypadków </a:t>
            </a:r>
            <a:r>
              <a:rPr lang="pl-PL" dirty="0" err="1" smtClean="0"/>
              <a:t>JavaScript</a:t>
            </a:r>
            <a:r>
              <a:rPr lang="pl-PL" dirty="0" smtClean="0"/>
              <a:t> dostarcza nam wygodną metodę </a:t>
            </a:r>
            <a:r>
              <a:rPr lang="pl-PL" dirty="0" err="1" smtClean="0"/>
              <a:t>Array.prototype.forEach</a:t>
            </a:r>
            <a:r>
              <a:rPr lang="pl-PL" dirty="0" smtClean="0"/>
              <a:t>. Metoda ta przyjmuje jeden lub dwa parametry (drugi jest opcjonalny). Pierwszym argumentem jest funkcja, która zostanie wywołana dla każdego elementu tablicy. Mamy tu do czynienia z ciekawą cechą </a:t>
            </a:r>
            <a:r>
              <a:rPr lang="pl-PL" dirty="0" err="1" smtClean="0"/>
              <a:t>JavaScript</a:t>
            </a:r>
            <a:r>
              <a:rPr lang="pl-PL" dirty="0" smtClean="0"/>
              <a:t>; jedna funkcja — </a:t>
            </a:r>
            <a:r>
              <a:rPr lang="pl-PL" dirty="0" err="1" smtClean="0"/>
              <a:t>forEach</a:t>
            </a:r>
            <a:r>
              <a:rPr lang="pl-PL" dirty="0" smtClean="0"/>
              <a:t> — przyjmuje jako parametr inną funkcję, często nazywaną </a:t>
            </a:r>
            <a:r>
              <a:rPr lang="pl-PL" dirty="0" err="1" smtClean="0"/>
              <a:t>callback</a:t>
            </a:r>
            <a:r>
              <a:rPr lang="pl-PL" dirty="0" smtClean="0"/>
              <a:t> (lub — w wolnym tłumaczeniu — funkcją zwrotną).</a:t>
            </a:r>
            <a:endParaRPr lang="pl-PL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Metodę </a:t>
            </a:r>
            <a:r>
              <a:rPr lang="pl-PL" dirty="0" err="1" smtClean="0"/>
              <a:t>forEach</a:t>
            </a:r>
            <a:r>
              <a:rPr lang="pl-PL" dirty="0" smtClean="0"/>
              <a:t> wywołujemy bezpośrednio na naszej tablicy, ponieważ jest ona zawarta w </a:t>
            </a:r>
            <a:r>
              <a:rPr lang="pl-PL" dirty="0" err="1" smtClean="0"/>
              <a:t>Array.prototype</a:t>
            </a:r>
            <a:r>
              <a:rPr lang="pl-PL" dirty="0" smtClean="0"/>
              <a:t>. Następnie przekazujemy jej funkcję strzałkową, która pobiera jeden parametr — wartość aktualnego elementu tablicy.</a:t>
            </a:r>
            <a:endParaRPr lang="pl-PL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5000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Przetwarzanie i filtrowanie tablic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Metoda </a:t>
            </a:r>
            <a:r>
              <a:rPr lang="pl-PL" dirty="0" err="1" smtClean="0"/>
              <a:t>Array.prototype.map</a:t>
            </a:r>
            <a:r>
              <a:rPr lang="pl-PL" dirty="0" smtClean="0"/>
              <a:t> </a:t>
            </a:r>
            <a:r>
              <a:rPr lang="pl-PL" b="1" dirty="0" smtClean="0"/>
              <a:t>to chyba jedna z najczęściej stosowanych tzw. metod tablicowych</a:t>
            </a:r>
            <a:r>
              <a:rPr lang="pl-PL" dirty="0" smtClean="0"/>
              <a:t>. Przyjmuje ona jako parametr funkcję, która zostaje wywołana dla każdego elementu tablicy i najczęściej w jakiś sposób go przetwarza. Zwrotnie otrzymujemy nową tablicę, zawierającą przetworzone elementy. Tablica oryginalna pozostaje bez zmian. Zobacz jak wygląda składnia metody map:</a:t>
            </a:r>
            <a:endParaRPr lang="pl-PL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929198"/>
            <a:ext cx="85820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Zastosowaliśmy metodę map z funkcją, która przyjmuje tylko jeden parametr — wartość każdego kolejnego elementu tablicy. Następnie wartość ta zostaje podniesiona do potęgi drugiej i zapisana w zwrotnej tablicy </a:t>
            </a:r>
            <a:r>
              <a:rPr lang="pl-PL" dirty="0" err="1" smtClean="0"/>
              <a:t>squareNumbers</a:t>
            </a:r>
            <a:r>
              <a:rPr lang="pl-PL" dirty="0" smtClean="0"/>
              <a:t>. Zauważ, że tablica </a:t>
            </a:r>
            <a:r>
              <a:rPr lang="pl-PL" dirty="0" err="1" smtClean="0"/>
              <a:t>numbers</a:t>
            </a:r>
            <a:r>
              <a:rPr lang="pl-PL" dirty="0" smtClean="0"/>
              <a:t> pozostała nienaruszona. Zwróć również uwagę na zapis: </a:t>
            </a:r>
            <a:r>
              <a:rPr lang="pl-PL" dirty="0" err="1" smtClean="0"/>
              <a:t>value</a:t>
            </a:r>
            <a:r>
              <a:rPr lang="pl-PL" dirty="0" smtClean="0"/>
              <a:t> ** 2 Jest to nowy operator, wprowadzony w standardzie </a:t>
            </a:r>
            <a:r>
              <a:rPr lang="pl-PL" dirty="0" err="1" smtClean="0"/>
              <a:t>ECMAScript</a:t>
            </a:r>
            <a:r>
              <a:rPr lang="pl-PL" dirty="0" smtClean="0"/>
              <a:t> 7, będący odpowiednikiem wywołania metody obiektu </a:t>
            </a:r>
            <a:r>
              <a:rPr lang="pl-PL" dirty="0" err="1" smtClean="0"/>
              <a:t>Math</a:t>
            </a:r>
            <a:r>
              <a:rPr lang="pl-PL" dirty="0" smtClean="0"/>
              <a:t>: </a:t>
            </a:r>
            <a:r>
              <a:rPr lang="pl-PL" dirty="0" err="1" smtClean="0"/>
              <a:t>Math.pow</a:t>
            </a:r>
            <a:r>
              <a:rPr lang="pl-PL" dirty="0" smtClean="0"/>
              <a:t>(</a:t>
            </a:r>
            <a:r>
              <a:rPr lang="pl-PL" dirty="0" err="1" smtClean="0"/>
              <a:t>value</a:t>
            </a:r>
            <a:r>
              <a:rPr lang="pl-PL" dirty="0" smtClean="0"/>
              <a:t>, 2)</a:t>
            </a:r>
            <a:endParaRPr lang="pl-PL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071546"/>
            <a:ext cx="70104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Metoda </a:t>
            </a:r>
            <a:r>
              <a:rPr lang="pl-PL" dirty="0" err="1" smtClean="0"/>
              <a:t>filter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Metody </a:t>
            </a:r>
            <a:r>
              <a:rPr lang="pl-PL" dirty="0" err="1" smtClean="0"/>
              <a:t>Array.prototype.filter</a:t>
            </a:r>
            <a:r>
              <a:rPr lang="pl-PL" dirty="0" smtClean="0"/>
              <a:t>, </a:t>
            </a:r>
            <a:r>
              <a:rPr lang="pl-PL" dirty="0" err="1" smtClean="0"/>
              <a:t>Array.prototype.map</a:t>
            </a:r>
            <a:r>
              <a:rPr lang="pl-PL" dirty="0" smtClean="0"/>
              <a:t> i </a:t>
            </a:r>
            <a:r>
              <a:rPr lang="pl-PL" dirty="0" err="1" smtClean="0"/>
              <a:t>Array.prototype.forEach</a:t>
            </a:r>
            <a:r>
              <a:rPr lang="pl-PL" dirty="0" smtClean="0"/>
              <a:t> to chyba najczęściej spotykane metody wykorzystywane w aplikacjach do iterowania po tablicach. Zajmijmy się teraz metodą </a:t>
            </a:r>
            <a:r>
              <a:rPr lang="pl-PL" dirty="0" err="1" smtClean="0"/>
              <a:t>filter</a:t>
            </a:r>
            <a:r>
              <a:rPr lang="pl-PL" dirty="0" smtClean="0"/>
              <a:t>, która — jak wskazuje jej nazwa — służy do filtrowania elementów tablicy</a:t>
            </a:r>
            <a:endParaRPr lang="pl-PL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786190"/>
            <a:ext cx="823578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Metoda </a:t>
            </a:r>
            <a:r>
              <a:rPr lang="pl-PL" dirty="0" err="1" smtClean="0"/>
              <a:t>reverse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Prawdopodobnie po nazwie metody domyślasz się, jakie jest jej przeznaczenie — otóż dokonuje ona odwrócenia kolejności wszystkich elementów tablicy.</a:t>
            </a:r>
            <a:endParaRPr lang="pl-PL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214686"/>
            <a:ext cx="50768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Wyszukiwanie elementów w tablicy -Metoda </a:t>
            </a:r>
            <a:r>
              <a:rPr lang="pl-PL" dirty="0" err="1" smtClean="0"/>
              <a:t>indexOf</a:t>
            </a:r>
            <a:r>
              <a:rPr lang="pl-PL" dirty="0" smtClean="0"/>
              <a:t> i </a:t>
            </a:r>
            <a:r>
              <a:rPr lang="pl-PL" dirty="0" err="1" smtClean="0"/>
              <a:t>lastIndexOf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Z tego względu, podobnie jak przy </a:t>
            </a:r>
            <a:r>
              <a:rPr lang="pl-PL" dirty="0" err="1" smtClean="0"/>
              <a:t>String.prototype.indexOf</a:t>
            </a:r>
            <a:r>
              <a:rPr lang="pl-PL" dirty="0" smtClean="0"/>
              <a:t> ważne jest, aby stosując tą metodę w celu sprawdzenia, czy wskazany element istnieje, jawnie porównywać wynik z wartością -1:</a:t>
            </a:r>
            <a:endParaRPr lang="pl-PL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928934"/>
            <a:ext cx="42481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026" y="4929198"/>
            <a:ext cx="7948474" cy="1400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Metoda </a:t>
            </a:r>
            <a:r>
              <a:rPr lang="pl-PL" dirty="0" err="1" smtClean="0"/>
              <a:t>includes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Metoda </a:t>
            </a:r>
            <a:r>
              <a:rPr lang="pl-PL" dirty="0" err="1" smtClean="0"/>
              <a:t>includes</a:t>
            </a:r>
            <a:r>
              <a:rPr lang="pl-PL" dirty="0" smtClean="0"/>
              <a:t> zwraca bezpośrednio wartość </a:t>
            </a:r>
            <a:r>
              <a:rPr lang="pl-PL" dirty="0" err="1" smtClean="0"/>
              <a:t>boolean</a:t>
            </a:r>
            <a:r>
              <a:rPr lang="pl-PL" dirty="0" smtClean="0"/>
              <a:t>, w związku z czym nie są potrzebne żadne dodatkowe zabiegi jak przyrównywanie do -1 itp. Zawsze otrzymamy wartość </a:t>
            </a:r>
            <a:r>
              <a:rPr lang="pl-PL" dirty="0" err="1" smtClean="0"/>
              <a:t>true</a:t>
            </a:r>
            <a:r>
              <a:rPr lang="pl-PL" dirty="0" smtClean="0"/>
              <a:t>, gdy element zostanie znaleziony, lub </a:t>
            </a:r>
            <a:r>
              <a:rPr lang="pl-PL" dirty="0" err="1" smtClean="0"/>
              <a:t>false</a:t>
            </a:r>
            <a:r>
              <a:rPr lang="pl-PL" dirty="0" smtClean="0"/>
              <a:t>, gdy żaden z elementów nie ma szukanej wartości.</a:t>
            </a:r>
            <a:endParaRPr lang="pl-PL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714752"/>
            <a:ext cx="45434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4714884"/>
            <a:ext cx="4152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Metoda </a:t>
            </a:r>
            <a:r>
              <a:rPr lang="pl-PL" dirty="0" err="1" smtClean="0"/>
              <a:t>find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143116"/>
            <a:ext cx="4162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857496"/>
            <a:ext cx="41814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 anonimowe, strzałkowe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1500174"/>
            <a:ext cx="8667811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Metoda </a:t>
            </a:r>
            <a:r>
              <a:rPr lang="pl-PL" dirty="0" err="1" smtClean="0"/>
              <a:t>some</a:t>
            </a:r>
            <a:r>
              <a:rPr lang="pl-PL" dirty="0" smtClean="0"/>
              <a:t> i </a:t>
            </a:r>
            <a:r>
              <a:rPr lang="pl-PL" dirty="0" err="1" smtClean="0"/>
              <a:t>every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49053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Metoda sortowania sort</a:t>
            </a:r>
            <a:endParaRPr lang="pl-PL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3" y="1428736"/>
            <a:ext cx="4816653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928934"/>
            <a:ext cx="51625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4000504"/>
            <a:ext cx="54102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Wartość zwracana przez funkcję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smtClean="0"/>
              <a:t>W języku </a:t>
            </a:r>
            <a:r>
              <a:rPr lang="pl-PL" dirty="0" err="1" smtClean="0"/>
              <a:t>JavaScript</a:t>
            </a:r>
            <a:r>
              <a:rPr lang="pl-PL" dirty="0" smtClean="0"/>
              <a:t> każda funkcja zawsze zwraca jakąś wartość. Aby zwrócić jakąś wartość w sposób jawny, należy użyć słowa return. Jeśli funkcja nie zawiera instrukcji return, to domyślnie jest zwracana wartość </a:t>
            </a:r>
            <a:r>
              <a:rPr lang="pl-PL" dirty="0" err="1" smtClean="0"/>
              <a:t>undefined</a:t>
            </a:r>
            <a:r>
              <a:rPr lang="pl-PL" dirty="0" smtClean="0"/>
              <a:t>. Rozważmy kilka przykładów jawnego i niejawnego użycia return. </a:t>
            </a:r>
          </a:p>
          <a:p>
            <a:r>
              <a:rPr lang="pl-PL" b="1" dirty="0" err="1" smtClean="0"/>
              <a:t>function</a:t>
            </a:r>
            <a:r>
              <a:rPr lang="pl-PL" b="1" dirty="0" smtClean="0"/>
              <a:t> sum (a, b) {return a + b; }</a:t>
            </a:r>
            <a:endParaRPr lang="pl-PL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Funkcja może posiadać kilka instrukcji return, co jest często wykorzystywane np. w instrukcjach warunkowych: </a:t>
            </a:r>
            <a:r>
              <a:rPr lang="pl-PL" b="1" dirty="0" err="1" smtClean="0"/>
              <a:t>function</a:t>
            </a:r>
            <a:r>
              <a:rPr lang="pl-PL" b="1" dirty="0" smtClean="0"/>
              <a:t> </a:t>
            </a:r>
            <a:r>
              <a:rPr lang="pl-PL" b="1" dirty="0" err="1" smtClean="0"/>
              <a:t>divide</a:t>
            </a:r>
            <a:r>
              <a:rPr lang="pl-PL" b="1" dirty="0" smtClean="0"/>
              <a:t> (a, b) {</a:t>
            </a:r>
          </a:p>
          <a:p>
            <a:r>
              <a:rPr lang="pl-PL" b="1" dirty="0" smtClean="0"/>
              <a:t> </a:t>
            </a:r>
            <a:r>
              <a:rPr lang="pl-PL" b="1" dirty="0" err="1" smtClean="0"/>
              <a:t>if</a:t>
            </a:r>
            <a:r>
              <a:rPr lang="pl-PL" b="1" dirty="0" smtClean="0"/>
              <a:t> (b !== 0) { </a:t>
            </a:r>
          </a:p>
          <a:p>
            <a:r>
              <a:rPr lang="pl-PL" b="1" dirty="0" smtClean="0"/>
              <a:t>return a / b; </a:t>
            </a:r>
          </a:p>
          <a:p>
            <a:r>
              <a:rPr lang="pl-PL" b="1" dirty="0" smtClean="0"/>
              <a:t>} </a:t>
            </a:r>
          </a:p>
          <a:p>
            <a:r>
              <a:rPr lang="pl-PL" b="1" dirty="0" smtClean="0"/>
              <a:t>return "Nie dziel przez zero!";</a:t>
            </a:r>
          </a:p>
          <a:p>
            <a:r>
              <a:rPr lang="pl-PL" b="1" dirty="0" smtClean="0"/>
              <a:t> }</a:t>
            </a:r>
            <a:endParaRPr lang="pl-PL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czątek">
  <a:themeElements>
    <a:clrScheme name="Począte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cząte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cząte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4157</TotalTime>
  <Words>3749</Words>
  <Application>Microsoft Office PowerPoint</Application>
  <PresentationFormat>Pokaz na ekranie (4:3)</PresentationFormat>
  <Paragraphs>235</Paragraphs>
  <Slides>71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71</vt:i4>
      </vt:variant>
    </vt:vector>
  </HeadingPairs>
  <TitlesOfParts>
    <vt:vector size="72" baseType="lpstr">
      <vt:lpstr>Początek</vt:lpstr>
      <vt:lpstr>JavaScript- funkcje i obiekty</vt:lpstr>
      <vt:lpstr>Funkcje</vt:lpstr>
      <vt:lpstr>Tworzymy funkcje</vt:lpstr>
      <vt:lpstr>Slajd 4</vt:lpstr>
      <vt:lpstr>Wyrażenie funkcyjne</vt:lpstr>
      <vt:lpstr>Slajd 6</vt:lpstr>
      <vt:lpstr>Funkcje anonimowe, strzałkowe</vt:lpstr>
      <vt:lpstr>Wartość zwracana przez funkcję</vt:lpstr>
      <vt:lpstr>Slajd 9</vt:lpstr>
      <vt:lpstr>Zakresy i domknięcia w JavaScript</vt:lpstr>
      <vt:lpstr>Slajd 11</vt:lpstr>
      <vt:lpstr>Slajd 12</vt:lpstr>
      <vt:lpstr>Slajd 13</vt:lpstr>
      <vt:lpstr>Funkcje, które od razu się wykonują</vt:lpstr>
      <vt:lpstr>Slajd 15</vt:lpstr>
      <vt:lpstr>Parametry domyślne funkcji</vt:lpstr>
      <vt:lpstr>Definiowanie obiektów</vt:lpstr>
      <vt:lpstr>Metody obiektu</vt:lpstr>
      <vt:lpstr>Slajd 19</vt:lpstr>
      <vt:lpstr>Modyfikowanie obiektów</vt:lpstr>
      <vt:lpstr>Operatory spread i rest</vt:lpstr>
      <vt:lpstr>Slajd 22</vt:lpstr>
      <vt:lpstr>Slajd 23</vt:lpstr>
      <vt:lpstr>Prototypy i dziedziczenie</vt:lpstr>
      <vt:lpstr>Slajd 25</vt:lpstr>
      <vt:lpstr>Slajd 26</vt:lpstr>
      <vt:lpstr>Czym jest wskaźnik this?</vt:lpstr>
      <vt:lpstr>Slajd 28</vt:lpstr>
      <vt:lpstr>Czym są metody call i apply?</vt:lpstr>
      <vt:lpstr>Slajd 30</vt:lpstr>
      <vt:lpstr>Slajd 31</vt:lpstr>
      <vt:lpstr>Klasy w języku JavaScript</vt:lpstr>
      <vt:lpstr>Zacznijmy od funkcji…</vt:lpstr>
      <vt:lpstr>Definiowanie klas w JavaScript</vt:lpstr>
      <vt:lpstr>Deklaracja klasy</vt:lpstr>
      <vt:lpstr>Rozszerzanie klas — słowa extends i super</vt:lpstr>
      <vt:lpstr>Slajd 37</vt:lpstr>
      <vt:lpstr>Rozszerzanie klas i nadpisywanie metod klasy bazowej</vt:lpstr>
      <vt:lpstr>Metody statyczne</vt:lpstr>
      <vt:lpstr>Slajd 40</vt:lpstr>
      <vt:lpstr>Slajd 41</vt:lpstr>
      <vt:lpstr>Slajd 42</vt:lpstr>
      <vt:lpstr>Slajd 43</vt:lpstr>
      <vt:lpstr>Metody prywatne i publiczne</vt:lpstr>
      <vt:lpstr>Operacje na ciągach znakowych -Tworzenie ciągów znakowych</vt:lpstr>
      <vt:lpstr>Slajd 46</vt:lpstr>
      <vt:lpstr>Sprawdzanie początku i końca ciągu znakowego</vt:lpstr>
      <vt:lpstr>Przeszukiwanie ciągu znakowego -Metoda includes</vt:lpstr>
      <vt:lpstr>Wyszukiwanie metodą indexOf</vt:lpstr>
      <vt:lpstr>Metoda lastIndexOf do analizy ciągów znakowych</vt:lpstr>
      <vt:lpstr>Tablice w języku JavaScript</vt:lpstr>
      <vt:lpstr>Dodawanie/modyfikowanie elementów tablicy</vt:lpstr>
      <vt:lpstr>Dodawanie elementów na początku tablicy</vt:lpstr>
      <vt:lpstr>Dodawanie elementów wewnątrz tablicy</vt:lpstr>
      <vt:lpstr>Usuwanie elementów z tablicy</vt:lpstr>
      <vt:lpstr>Konwertowanie tablic do ciągów znakowych</vt:lpstr>
      <vt:lpstr>Slajd 57</vt:lpstr>
      <vt:lpstr>Iterowanie po tablicach- Pętla for</vt:lpstr>
      <vt:lpstr>Pętla for-in</vt:lpstr>
      <vt:lpstr>Pętla for-of</vt:lpstr>
      <vt:lpstr>Metoda forEach</vt:lpstr>
      <vt:lpstr>Slajd 62</vt:lpstr>
      <vt:lpstr>Przetwarzanie i filtrowanie tablic</vt:lpstr>
      <vt:lpstr>Przykład</vt:lpstr>
      <vt:lpstr>Metoda filter</vt:lpstr>
      <vt:lpstr>Metoda reverse</vt:lpstr>
      <vt:lpstr>Wyszukiwanie elementów w tablicy -Metoda indexOf i lastIndexOf</vt:lpstr>
      <vt:lpstr>Metoda includes</vt:lpstr>
      <vt:lpstr>Metoda find</vt:lpstr>
      <vt:lpstr>Metoda some i every</vt:lpstr>
      <vt:lpstr>Metoda sortowania sort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JavaScript- funkcje i obiekty</dc:title>
  <dc:creator>hp</dc:creator>
  <cp:lastModifiedBy>hp</cp:lastModifiedBy>
  <cp:revision>11</cp:revision>
  <dcterms:created xsi:type="dcterms:W3CDTF">2024-09-05T08:50:57Z</dcterms:created>
  <dcterms:modified xsi:type="dcterms:W3CDTF">2024-10-17T07:13:12Z</dcterms:modified>
</cp:coreProperties>
</file>