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47" r:id="rId4"/>
  </p:sldMasterIdLst>
  <p:notesMasterIdLst>
    <p:notesMasterId r:id="rId17"/>
  </p:notesMasterIdLst>
  <p:handoutMasterIdLst>
    <p:handoutMasterId r:id="rId18"/>
  </p:handoutMasterIdLst>
  <p:sldIdLst>
    <p:sldId id="256" r:id="rId5"/>
    <p:sldId id="304" r:id="rId6"/>
    <p:sldId id="277" r:id="rId7"/>
    <p:sldId id="303" r:id="rId8"/>
    <p:sldId id="268" r:id="rId9"/>
    <p:sldId id="293" r:id="rId10"/>
    <p:sldId id="305" r:id="rId11"/>
    <p:sldId id="296" r:id="rId12"/>
    <p:sldId id="306" r:id="rId13"/>
    <p:sldId id="307" r:id="rId14"/>
    <p:sldId id="298"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3DE961-F320-4D65-A299-2CDB60D43973}" v="2" dt="2025-06-26T12:24:14.211"/>
  </p1510:revLst>
</p1510:revInfo>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04" autoAdjust="0"/>
  </p:normalViewPr>
  <p:slideViewPr>
    <p:cSldViewPr snapToGrid="0">
      <p:cViewPr varScale="1">
        <p:scale>
          <a:sx n="74" d="100"/>
          <a:sy n="74" d="100"/>
        </p:scale>
        <p:origin x="1042" y="67"/>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6/28/2025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6/28/2025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2456864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360712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84A74-E636-88D1-2B7D-1E993CD7EB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798487-5766-B62B-D9A5-48E36B3AC1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2F6145-0756-3EC9-B234-D90031C317B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FBE2308-CA09-D0EB-0780-B1584D7D949A}"/>
              </a:ext>
            </a:extLst>
          </p:cNvPr>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1373388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510226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D6345-EF1D-A007-00B7-C9712D1085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B3BAAC-9615-816E-CE16-A3A56256C3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9A120D-87DE-CD3A-8349-13DE3E1E344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85BC84F-7583-3C86-1D60-A8BFAA3C1258}"/>
              </a:ext>
            </a:extLst>
          </p:cNvPr>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4237740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E9FF2-0D70-7747-1771-9410576345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5EADA-47C1-16BF-93AF-9C4BAEEC33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B9C20D-334B-349C-B934-AA64E061DED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69C11B3-1139-CD8E-B9CB-B9DA183F6D9B}"/>
              </a:ext>
            </a:extLst>
          </p:cNvPr>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4021358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7C237-B976-3B85-218F-6DF11F2BBC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7F7800-C9D2-F565-03D9-FDE8F41F16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A5C14C-60FF-C78B-2E0C-0C0869B5063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13C6FE3-DA1B-DA7E-7DF0-59721E4587CF}"/>
              </a:ext>
            </a:extLst>
          </p:cNvPr>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328216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2BF55-F800-A1F9-0B57-BCD8F0FB5D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F04186-BB5C-12AC-5090-8ECF9B73D2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AD01B6-224D-6EAB-254F-47236F76AB9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5133DE6-9C0E-9E51-C0E3-6BB9A6DAACCB}"/>
              </a:ext>
            </a:extLst>
          </p:cNvPr>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164822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0.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22.svg"/><Relationship Id="rId4" Type="http://schemas.openxmlformats.org/officeDocument/2006/relationships/image" Target="../media/image2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26.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25.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 Id="rId5" Type="http://schemas.openxmlformats.org/officeDocument/2006/relationships/image" Target="../media/image16.svg"/><Relationship Id="rId4" Type="http://schemas.openxmlformats.org/officeDocument/2006/relationships/image" Target="../media/image1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8320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140175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5643987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0170433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6804985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220738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5612899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48210959"/>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07502456"/>
      </p:ext>
    </p:extLst>
  </p:cSld>
  <p:clrMapOvr>
    <a:masterClrMapping/>
  </p:clrMapOvr>
  <p:extLst>
    <p:ext uri="{DCECCB84-F9BA-43D5-87BE-67443E8EF086}">
      <p15:sldGuideLst xmlns:p15="http://schemas.microsoft.com/office/powerpoint/2012/main">
        <p15:guide id="1" orient="horz" pos="1080">
          <p15:clr>
            <a:srgbClr val="FBAE40"/>
          </p15:clr>
        </p15:guide>
        <p15:guide id="2" orient="horz" pos="2160">
          <p15:clr>
            <a:srgbClr val="FBAE40"/>
          </p15:clr>
        </p15:guide>
        <p15:guide id="3" orient="horz" pos="3240">
          <p15:clr>
            <a:srgbClr val="FBAE40"/>
          </p15:clr>
        </p15:guide>
        <p15:guide id="4" orient="horz" pos="225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4297727"/>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6/28/2025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0782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5548925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7956276"/>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guide id="4" pos="57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3311871617"/>
      </p:ext>
    </p:extLst>
  </p:cSld>
  <p:clrMapOvr>
    <a:masterClrMapping/>
  </p:clrMapOvr>
  <p:extLst>
    <p:ext uri="{DCECCB84-F9BA-43D5-87BE-67443E8EF086}">
      <p15:sldGuideLst xmlns:p15="http://schemas.microsoft.com/office/powerpoint/2012/main">
        <p15:guide id="1" orient="horz" pos="552">
          <p15:clr>
            <a:srgbClr val="FBAE40"/>
          </p15:clr>
        </p15:guide>
        <p15:guide id="2" pos="7104">
          <p15:clr>
            <a:srgbClr val="FBAE40"/>
          </p15:clr>
        </p15:guide>
        <p15:guide id="3" pos="739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12/11/2023</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110265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12/11/2023</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147758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12/11/2023</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506282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6" name="Group 5">
            <a:extLst>
              <a:ext uri="{FF2B5EF4-FFF2-40B4-BE49-F238E27FC236}">
                <a16:creationId xmlns:a16="http://schemas.microsoft.com/office/drawing/2014/main" id="{8042F872-5C38-1D55-7759-77D6AAA63249}"/>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7" name="Rectangle 6">
              <a:extLst>
                <a:ext uri="{FF2B5EF4-FFF2-40B4-BE49-F238E27FC236}">
                  <a16:creationId xmlns:a16="http://schemas.microsoft.com/office/drawing/2014/main" id="{FAF7F4FD-7732-403B-8BCA-2C0C72F945AF}"/>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9">
              <a:extLst>
                <a:ext uri="{FF2B5EF4-FFF2-40B4-BE49-F238E27FC236}">
                  <a16:creationId xmlns:a16="http://schemas.microsoft.com/office/drawing/2014/main" id="{D6FB57CB-BF8D-B5CC-41F9-B5AF4415F4DD}"/>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20E66A6-A047-9D4D-44B7-817A5976695C}"/>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ADE1497-994A-98E9-EDA8-426A52553606}"/>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9">
              <a:extLst>
                <a:ext uri="{FF2B5EF4-FFF2-40B4-BE49-F238E27FC236}">
                  <a16:creationId xmlns:a16="http://schemas.microsoft.com/office/drawing/2014/main" id="{525459FF-3D27-FE21-FDAC-2A1919262D2D}"/>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97F3F8B8-6712-7BAA-093E-3C8F8FF745EA}"/>
                </a:ext>
              </a:extLst>
            </p:cNvPr>
            <p:cNvGrpSpPr/>
            <p:nvPr userDrawn="1"/>
          </p:nvGrpSpPr>
          <p:grpSpPr>
            <a:xfrm>
              <a:off x="23853" y="2101527"/>
              <a:ext cx="1920240" cy="1920240"/>
              <a:chOff x="5361924" y="7472790"/>
              <a:chExt cx="1828800" cy="1828800"/>
            </a:xfrm>
          </p:grpSpPr>
          <p:grpSp>
            <p:nvGrpSpPr>
              <p:cNvPr id="20" name="Group 19">
                <a:extLst>
                  <a:ext uri="{FF2B5EF4-FFF2-40B4-BE49-F238E27FC236}">
                    <a16:creationId xmlns:a16="http://schemas.microsoft.com/office/drawing/2014/main" id="{21239071-3DA4-20A0-2F09-BFDBE10C8A88}"/>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C56F9319-8401-6E78-B653-46EBFB230E7C}"/>
                    </a:ext>
                  </a:extLst>
                </p:cNvPr>
                <p:cNvGrpSpPr/>
                <p:nvPr userDrawn="1"/>
              </p:nvGrpSpPr>
              <p:grpSpPr>
                <a:xfrm>
                  <a:off x="5361924" y="7472790"/>
                  <a:ext cx="1828800" cy="1828800"/>
                  <a:chOff x="5388428" y="7173291"/>
                  <a:chExt cx="1828800" cy="1828800"/>
                </a:xfrm>
              </p:grpSpPr>
              <p:grpSp>
                <p:nvGrpSpPr>
                  <p:cNvPr id="28" name="Group 27">
                    <a:extLst>
                      <a:ext uri="{FF2B5EF4-FFF2-40B4-BE49-F238E27FC236}">
                        <a16:creationId xmlns:a16="http://schemas.microsoft.com/office/drawing/2014/main" id="{3E236AA1-FC11-4E53-6912-FA755CAAC63F}"/>
                      </a:ext>
                    </a:extLst>
                  </p:cNvPr>
                  <p:cNvGrpSpPr/>
                  <p:nvPr userDrawn="1"/>
                </p:nvGrpSpPr>
                <p:grpSpPr>
                  <a:xfrm>
                    <a:off x="5388428" y="7173291"/>
                    <a:ext cx="1828800" cy="1828800"/>
                    <a:chOff x="5388428" y="7173291"/>
                    <a:chExt cx="1828800" cy="1828800"/>
                  </a:xfrm>
                </p:grpSpPr>
                <p:grpSp>
                  <p:nvGrpSpPr>
                    <p:cNvPr id="30" name="Group 29">
                      <a:extLst>
                        <a:ext uri="{FF2B5EF4-FFF2-40B4-BE49-F238E27FC236}">
                          <a16:creationId xmlns:a16="http://schemas.microsoft.com/office/drawing/2014/main" id="{105BE44B-1939-6CAE-744A-6A621DCDBED9}"/>
                        </a:ext>
                      </a:extLst>
                    </p:cNvPr>
                    <p:cNvGrpSpPr/>
                    <p:nvPr userDrawn="1"/>
                  </p:nvGrpSpPr>
                  <p:grpSpPr>
                    <a:xfrm>
                      <a:off x="5388428" y="7173291"/>
                      <a:ext cx="1828800" cy="1828800"/>
                      <a:chOff x="5579044" y="7049770"/>
                      <a:chExt cx="1828800" cy="1828800"/>
                    </a:xfrm>
                  </p:grpSpPr>
                  <p:grpSp>
                    <p:nvGrpSpPr>
                      <p:cNvPr id="32" name="Group 31">
                        <a:extLst>
                          <a:ext uri="{FF2B5EF4-FFF2-40B4-BE49-F238E27FC236}">
                            <a16:creationId xmlns:a16="http://schemas.microsoft.com/office/drawing/2014/main" id="{20B4F2FE-C219-D207-AD59-D1F5CBBF76E9}"/>
                          </a:ext>
                        </a:extLst>
                      </p:cNvPr>
                      <p:cNvGrpSpPr/>
                      <p:nvPr userDrawn="1"/>
                    </p:nvGrpSpPr>
                    <p:grpSpPr>
                      <a:xfrm>
                        <a:off x="5579044" y="7049770"/>
                        <a:ext cx="1828800" cy="1828800"/>
                        <a:chOff x="5579044" y="7049770"/>
                        <a:chExt cx="1828800" cy="1828800"/>
                      </a:xfrm>
                    </p:grpSpPr>
                    <p:grpSp>
                      <p:nvGrpSpPr>
                        <p:cNvPr id="34" name="Group 33">
                          <a:extLst>
                            <a:ext uri="{FF2B5EF4-FFF2-40B4-BE49-F238E27FC236}">
                              <a16:creationId xmlns:a16="http://schemas.microsoft.com/office/drawing/2014/main" id="{15C8515A-DC8A-74E6-E75E-CEDBBA37B840}"/>
                            </a:ext>
                          </a:extLst>
                        </p:cNvPr>
                        <p:cNvGrpSpPr/>
                        <p:nvPr userDrawn="1"/>
                      </p:nvGrpSpPr>
                      <p:grpSpPr>
                        <a:xfrm>
                          <a:off x="5579044" y="7049770"/>
                          <a:ext cx="1828800" cy="1828800"/>
                          <a:chOff x="5579044" y="7049770"/>
                          <a:chExt cx="1828800" cy="1828800"/>
                        </a:xfrm>
                      </p:grpSpPr>
                      <p:grpSp>
                        <p:nvGrpSpPr>
                          <p:cNvPr id="36" name="Group 35">
                            <a:extLst>
                              <a:ext uri="{FF2B5EF4-FFF2-40B4-BE49-F238E27FC236}">
                                <a16:creationId xmlns:a16="http://schemas.microsoft.com/office/drawing/2014/main" id="{35D6B7F4-DF60-C8D7-E809-028D7C482063}"/>
                              </a:ext>
                            </a:extLst>
                          </p:cNvPr>
                          <p:cNvGrpSpPr/>
                          <p:nvPr userDrawn="1"/>
                        </p:nvGrpSpPr>
                        <p:grpSpPr>
                          <a:xfrm>
                            <a:off x="5579044" y="7049770"/>
                            <a:ext cx="1828800" cy="1828800"/>
                            <a:chOff x="5579044" y="7049770"/>
                            <a:chExt cx="1828800" cy="1828800"/>
                          </a:xfrm>
                        </p:grpSpPr>
                        <p:sp>
                          <p:nvSpPr>
                            <p:cNvPr id="38" name="Oval 37">
                              <a:extLst>
                                <a:ext uri="{FF2B5EF4-FFF2-40B4-BE49-F238E27FC236}">
                                  <a16:creationId xmlns:a16="http://schemas.microsoft.com/office/drawing/2014/main" id="{746517BC-56E3-25CB-3A09-E207DC1087BD}"/>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39" name="Oval 38">
                              <a:extLst>
                                <a:ext uri="{FF2B5EF4-FFF2-40B4-BE49-F238E27FC236}">
                                  <a16:creationId xmlns:a16="http://schemas.microsoft.com/office/drawing/2014/main" id="{E86E143D-7637-0AEC-F332-B7ABDF4AD877}"/>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7" name="Oval 36">
                            <a:extLst>
                              <a:ext uri="{FF2B5EF4-FFF2-40B4-BE49-F238E27FC236}">
                                <a16:creationId xmlns:a16="http://schemas.microsoft.com/office/drawing/2014/main" id="{E8B5626E-BAA1-69E8-9ABF-9D7D6F19926A}"/>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5" name="Oval 34">
                          <a:extLst>
                            <a:ext uri="{FF2B5EF4-FFF2-40B4-BE49-F238E27FC236}">
                              <a16:creationId xmlns:a16="http://schemas.microsoft.com/office/drawing/2014/main" id="{D840DC9C-459B-6826-CD5B-640F811E3AE8}"/>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3" name="Oval 32">
                        <a:extLst>
                          <a:ext uri="{FF2B5EF4-FFF2-40B4-BE49-F238E27FC236}">
                            <a16:creationId xmlns:a16="http://schemas.microsoft.com/office/drawing/2014/main" id="{C7B5809B-DDD1-9FBE-3EC8-DC8961A8B69C}"/>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1" name="Oval 30">
                      <a:extLst>
                        <a:ext uri="{FF2B5EF4-FFF2-40B4-BE49-F238E27FC236}">
                          <a16:creationId xmlns:a16="http://schemas.microsoft.com/office/drawing/2014/main" id="{79AFA899-C90C-39F2-BC57-78BA1EEDE094}"/>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9" name="Oval 28">
                    <a:extLst>
                      <a:ext uri="{FF2B5EF4-FFF2-40B4-BE49-F238E27FC236}">
                        <a16:creationId xmlns:a16="http://schemas.microsoft.com/office/drawing/2014/main" id="{C4349705-BF6A-D126-934C-3261D5465A1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Oval 22">
                  <a:extLst>
                    <a:ext uri="{FF2B5EF4-FFF2-40B4-BE49-F238E27FC236}">
                      <a16:creationId xmlns:a16="http://schemas.microsoft.com/office/drawing/2014/main" id="{326485B1-92CA-700C-8A67-F4155C8228CF}"/>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4" name="Oval 23">
                  <a:extLst>
                    <a:ext uri="{FF2B5EF4-FFF2-40B4-BE49-F238E27FC236}">
                      <a16:creationId xmlns:a16="http://schemas.microsoft.com/office/drawing/2014/main" id="{FBCE42C8-0517-8B32-5D97-89160DE70C6E}"/>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6EB0AE76-B74B-F9EE-0018-3E7C53FD4A78}"/>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C5825344-6635-0B47-A337-1EF3BFA72AFE}"/>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07832504-1FAC-8B2E-FB3F-8E3191BB61F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F7ABEAE0-0C65-AB07-A88B-9DABED31C384}"/>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3" name="Freeform: Shape 12">
              <a:extLst>
                <a:ext uri="{FF2B5EF4-FFF2-40B4-BE49-F238E27FC236}">
                  <a16:creationId xmlns:a16="http://schemas.microsoft.com/office/drawing/2014/main" id="{30456F79-1475-0C5E-A45E-701AD1D422D2}"/>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Rectangle 9">
              <a:extLst>
                <a:ext uri="{FF2B5EF4-FFF2-40B4-BE49-F238E27FC236}">
                  <a16:creationId xmlns:a16="http://schemas.microsoft.com/office/drawing/2014/main" id="{4D295BCA-4406-4EB7-8921-9E5EB86DE7CF}"/>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F636FEB-79E7-9F4F-1C30-667B841BB814}"/>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73E2102-DE5C-5FE7-FE3E-1F50605132F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a:extLst>
                <a:ext uri="{FF2B5EF4-FFF2-40B4-BE49-F238E27FC236}">
                  <a16:creationId xmlns:a16="http://schemas.microsoft.com/office/drawing/2014/main" id="{C0A29686-FF1A-960A-7B4F-6700A133D9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18" name="Graphic 17">
              <a:extLst>
                <a:ext uri="{FF2B5EF4-FFF2-40B4-BE49-F238E27FC236}">
                  <a16:creationId xmlns:a16="http://schemas.microsoft.com/office/drawing/2014/main" id="{CDF4622A-12FA-2C9B-E0D5-E6B47B48DB6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9" name="Straight Connector 18">
              <a:extLst>
                <a:ext uri="{FF2B5EF4-FFF2-40B4-BE49-F238E27FC236}">
                  <a16:creationId xmlns:a16="http://schemas.microsoft.com/office/drawing/2014/main" id="{8CF7191D-77F9-18FA-C65C-D5639B8B436A}"/>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48981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12/11/2023</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1532353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12/11/2023</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53453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12/11/2023</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3369136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a:t>12/11/2023</a:t>
            </a:r>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1252678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23" r:id="rId21"/>
    <p:sldLayoutId id="2147483700" r:id="rId22"/>
    <p:sldLayoutId id="2147483704" r:id="rId23"/>
    <p:sldLayoutId id="2147483702" r:id="rId24"/>
    <p:sldLayoutId id="2147483691" r:id="rId25"/>
    <p:sldLayoutId id="2147483699" r:id="rId26"/>
    <p:sldLayoutId id="2147483685" r:id="rId27"/>
    <p:sldLayoutId id="2147483676" r:id="rId28"/>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title"/>
          </p:nvPr>
        </p:nvSpPr>
        <p:spPr>
          <a:xfrm>
            <a:off x="1988638" y="1020802"/>
            <a:ext cx="8214724" cy="2039341"/>
          </a:xfrm>
        </p:spPr>
        <p:txBody>
          <a:bodyPr>
            <a:normAutofit/>
          </a:bodyPr>
          <a:lstStyle/>
          <a:p>
            <a:r>
              <a:rPr lang="en-US" sz="5400" b="1" dirty="0">
                <a:solidFill>
                  <a:schemeClr val="tx1"/>
                </a:solidFill>
                <a:latin typeface="Baskerville Old Face" panose="02020602080505020303" pitchFamily="18" charset="0"/>
              </a:rPr>
              <a:t>Electrical sensors</a:t>
            </a:r>
          </a:p>
        </p:txBody>
      </p:sp>
      <p:sp>
        <p:nvSpPr>
          <p:cNvPr id="7" name="Google Shape;338;p57">
            <a:extLst>
              <a:ext uri="{FF2B5EF4-FFF2-40B4-BE49-F238E27FC236}">
                <a16:creationId xmlns:a16="http://schemas.microsoft.com/office/drawing/2014/main" id="{3B84D122-F4F3-AE21-1D8D-3419BC467EA8}"/>
              </a:ext>
            </a:extLst>
          </p:cNvPr>
          <p:cNvSpPr txBox="1">
            <a:spLocks/>
          </p:cNvSpPr>
          <p:nvPr/>
        </p:nvSpPr>
        <p:spPr>
          <a:xfrm>
            <a:off x="2359286" y="2512351"/>
            <a:ext cx="2608576" cy="7006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2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9pPr>
          </a:lstStyle>
          <a:p>
            <a:pPr marL="0" indent="0"/>
            <a:r>
              <a:rPr lang="en-GB" sz="3200" b="1" dirty="0">
                <a:latin typeface="Baskerville Old Face" panose="02020602080505020303" pitchFamily="18" charset="0"/>
              </a:rPr>
              <a:t>Group 20</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13D4E-2058-6F20-644D-A7D72FA82248}"/>
            </a:ext>
          </a:extLst>
        </p:cNvPr>
        <p:cNvGrpSpPr/>
        <p:nvPr/>
      </p:nvGrpSpPr>
      <p:grpSpPr>
        <a:xfrm>
          <a:off x="0" y="0"/>
          <a:ext cx="0" cy="0"/>
          <a:chOff x="0" y="0"/>
          <a:chExt cx="0" cy="0"/>
        </a:xfrm>
      </p:grpSpPr>
      <p:pic>
        <p:nvPicPr>
          <p:cNvPr id="2" name="Google Shape;626;p79">
            <a:extLst>
              <a:ext uri="{FF2B5EF4-FFF2-40B4-BE49-F238E27FC236}">
                <a16:creationId xmlns:a16="http://schemas.microsoft.com/office/drawing/2014/main" id="{451AC57E-2D4A-7D38-34F8-8D029615162A}"/>
              </a:ext>
            </a:extLst>
          </p:cNvPr>
          <p:cNvPicPr preferRelativeResize="0">
            <a:picLocks/>
          </p:cNvPicPr>
          <p:nvPr/>
        </p:nvPicPr>
        <p:blipFill rotWithShape="1">
          <a:blip r:embed="rId3">
            <a:alphaModFix amt="5000"/>
          </a:blip>
          <a:srcRect t="11753" b="3074"/>
          <a:stretch/>
        </p:blipFill>
        <p:spPr>
          <a:xfrm>
            <a:off x="0" y="0"/>
            <a:ext cx="12192000" cy="6858000"/>
          </a:xfrm>
          <a:prstGeom prst="rect">
            <a:avLst/>
          </a:prstGeom>
        </p:spPr>
      </p:pic>
      <p:sp>
        <p:nvSpPr>
          <p:cNvPr id="3" name="Title 3">
            <a:extLst>
              <a:ext uri="{FF2B5EF4-FFF2-40B4-BE49-F238E27FC236}">
                <a16:creationId xmlns:a16="http://schemas.microsoft.com/office/drawing/2014/main" id="{839BDCF6-B45A-339A-7BC3-347CC684AD1A}"/>
              </a:ext>
            </a:extLst>
          </p:cNvPr>
          <p:cNvSpPr txBox="1">
            <a:spLocks/>
          </p:cNvSpPr>
          <p:nvPr/>
        </p:nvSpPr>
        <p:spPr>
          <a:xfrm>
            <a:off x="1524000" y="-83476"/>
            <a:ext cx="7698658" cy="701368"/>
          </a:xfrm>
          <a:prstGeom prst="rect">
            <a:avLst/>
          </a:prstGeom>
        </p:spPr>
        <p:txBody>
          <a:bodyPr vert="horz" lIns="91440" tIns="45720" rIns="91440" bIns="45720" rtlCol="0" anchor="b"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300" b="1" dirty="0">
                <a:solidFill>
                  <a:schemeClr val="accent2">
                    <a:lumMod val="75000"/>
                  </a:schemeClr>
                </a:solidFill>
                <a:latin typeface="Playfair Display"/>
                <a:ea typeface="+mn-ea"/>
                <a:cs typeface="+mn-cs"/>
              </a:rPr>
              <a:t>Actionable recommendations</a:t>
            </a:r>
            <a:endParaRPr lang="en-US" sz="3300" b="1" dirty="0">
              <a:solidFill>
                <a:schemeClr val="accent2">
                  <a:lumMod val="75000"/>
                </a:schemeClr>
              </a:solidFill>
              <a:latin typeface="Playfair Display"/>
              <a:ea typeface="+mn-ea"/>
              <a:cs typeface="+mn-cs"/>
            </a:endParaRPr>
          </a:p>
        </p:txBody>
      </p:sp>
      <p:sp>
        <p:nvSpPr>
          <p:cNvPr id="6" name="TextBox 5">
            <a:extLst>
              <a:ext uri="{FF2B5EF4-FFF2-40B4-BE49-F238E27FC236}">
                <a16:creationId xmlns:a16="http://schemas.microsoft.com/office/drawing/2014/main" id="{5C427129-4103-04C6-BBE1-50B91B45DD54}"/>
              </a:ext>
            </a:extLst>
          </p:cNvPr>
          <p:cNvSpPr txBox="1"/>
          <p:nvPr/>
        </p:nvSpPr>
        <p:spPr>
          <a:xfrm>
            <a:off x="141339" y="794538"/>
            <a:ext cx="9865106" cy="5450851"/>
          </a:xfrm>
          <a:prstGeom prst="rect">
            <a:avLst/>
          </a:prstGeom>
          <a:noFill/>
        </p:spPr>
        <p:txBody>
          <a:bodyPr wrap="square">
            <a:spAutoFit/>
          </a:bodyPr>
          <a:lstStyle/>
          <a:p>
            <a:pPr marL="285750" lvl="0" indent="-285750">
              <a:lnSpc>
                <a:spcPct val="150000"/>
              </a:lnSpc>
              <a:buFont typeface="Wingdings" panose="05000000000000000000" pitchFamily="2" charset="2"/>
              <a:buChar char="q"/>
            </a:pPr>
            <a:r>
              <a:rPr lang="en-GB" dirty="0">
                <a:latin typeface="Playfair Display"/>
              </a:rPr>
              <a:t>Investigate low productivity in Germany by assessing management styles, infrastructure, and employee satisfaction to identify and fix underlying issues. Or investigate best practices in London and try to replicate them in Berlin</a:t>
            </a:r>
          </a:p>
          <a:p>
            <a:pPr marL="285750" lvl="0" indent="-285750">
              <a:lnSpc>
                <a:spcPct val="150000"/>
              </a:lnSpc>
              <a:buFont typeface="Wingdings" panose="05000000000000000000" pitchFamily="2" charset="2"/>
              <a:buChar char="q"/>
            </a:pPr>
            <a:endParaRPr lang="en-GB" dirty="0">
              <a:latin typeface="Playfair Display"/>
            </a:endParaRPr>
          </a:p>
          <a:p>
            <a:pPr marL="285750" lvl="0" indent="-285750">
              <a:lnSpc>
                <a:spcPct val="150000"/>
              </a:lnSpc>
              <a:buFont typeface="Wingdings" panose="05000000000000000000" pitchFamily="2" charset="2"/>
              <a:buChar char="q"/>
            </a:pPr>
            <a:r>
              <a:rPr lang="en-GB" dirty="0">
                <a:latin typeface="Playfair Display"/>
              </a:rPr>
              <a:t>Establish a consistent and motivating salary progression path across tenure to prevent dips that can demotivate employees and increase turnover risk.</a:t>
            </a:r>
          </a:p>
          <a:p>
            <a:pPr lvl="0">
              <a:lnSpc>
                <a:spcPct val="150000"/>
              </a:lnSpc>
            </a:pPr>
            <a:endParaRPr lang="en-GB" dirty="0">
              <a:latin typeface="Playfair Display"/>
            </a:endParaRPr>
          </a:p>
          <a:p>
            <a:pPr marL="285750" lvl="0" indent="-285750">
              <a:lnSpc>
                <a:spcPct val="150000"/>
              </a:lnSpc>
              <a:buFont typeface="Wingdings" panose="05000000000000000000" pitchFamily="2" charset="2"/>
              <a:buChar char="q"/>
            </a:pPr>
            <a:r>
              <a:rPr lang="en-GB" dirty="0">
                <a:latin typeface="Playfair Display"/>
              </a:rPr>
              <a:t>Optimize project distribution across job roles to avoid underutilization and ensure maximum output from the available workforce.</a:t>
            </a:r>
          </a:p>
          <a:p>
            <a:pPr lvl="0">
              <a:lnSpc>
                <a:spcPct val="150000"/>
              </a:lnSpc>
            </a:pPr>
            <a:endParaRPr lang="en-GB" dirty="0">
              <a:latin typeface="Playfair Display"/>
            </a:endParaRPr>
          </a:p>
          <a:p>
            <a:pPr marL="285750" lvl="0" indent="-285750">
              <a:lnSpc>
                <a:spcPct val="150000"/>
              </a:lnSpc>
              <a:buFont typeface="Wingdings" panose="05000000000000000000" pitchFamily="2" charset="2"/>
              <a:buChar char="q"/>
            </a:pPr>
            <a:r>
              <a:rPr lang="en-GB" dirty="0">
                <a:latin typeface="Playfair Display"/>
              </a:rPr>
              <a:t>Conduct regular salary and performance audits to maintain fairness, close pay gaps, and align rewards with actual contributions</a:t>
            </a:r>
          </a:p>
          <a:p>
            <a:pPr marL="342900" lvl="0" indent="-342900">
              <a:lnSpc>
                <a:spcPct val="150000"/>
              </a:lnSpc>
              <a:buFont typeface="Wingdings" panose="05000000000000000000" pitchFamily="2" charset="2"/>
              <a:buChar char="q"/>
            </a:pP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506084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3BDB4-FCC6-4DE2-BAD4-621F157CFCE9}"/>
            </a:ext>
          </a:extLst>
        </p:cNvPr>
        <p:cNvGrpSpPr/>
        <p:nvPr/>
      </p:nvGrpSpPr>
      <p:grpSpPr>
        <a:xfrm>
          <a:off x="0" y="0"/>
          <a:ext cx="0" cy="0"/>
          <a:chOff x="0" y="0"/>
          <a:chExt cx="0" cy="0"/>
        </a:xfrm>
      </p:grpSpPr>
      <p:pic>
        <p:nvPicPr>
          <p:cNvPr id="13" name="Google Shape;626;p79">
            <a:extLst>
              <a:ext uri="{FF2B5EF4-FFF2-40B4-BE49-F238E27FC236}">
                <a16:creationId xmlns:a16="http://schemas.microsoft.com/office/drawing/2014/main" id="{CADA6A14-1F38-AE73-7B0D-DD976375CA6D}"/>
              </a:ext>
            </a:extLst>
          </p:cNvPr>
          <p:cNvPicPr preferRelativeResize="0">
            <a:picLocks/>
          </p:cNvPicPr>
          <p:nvPr/>
        </p:nvPicPr>
        <p:blipFill rotWithShape="1">
          <a:blip r:embed="rId3">
            <a:alphaModFix amt="5000"/>
          </a:blip>
          <a:srcRect t="11753" b="3074"/>
          <a:stretch/>
        </p:blipFill>
        <p:spPr>
          <a:xfrm>
            <a:off x="0" y="0"/>
            <a:ext cx="12192000" cy="6858000"/>
          </a:xfrm>
          <a:prstGeom prst="rect">
            <a:avLst/>
          </a:prstGeom>
        </p:spPr>
      </p:pic>
      <p:sp>
        <p:nvSpPr>
          <p:cNvPr id="9" name="Title 8">
            <a:extLst>
              <a:ext uri="{FF2B5EF4-FFF2-40B4-BE49-F238E27FC236}">
                <a16:creationId xmlns:a16="http://schemas.microsoft.com/office/drawing/2014/main" id="{A1C982C4-E365-FA6D-1AF0-79F0BBFB89F4}"/>
              </a:ext>
            </a:extLst>
          </p:cNvPr>
          <p:cNvSpPr>
            <a:spLocks noGrp="1"/>
          </p:cNvSpPr>
          <p:nvPr>
            <p:ph type="title" idx="4294967295"/>
          </p:nvPr>
        </p:nvSpPr>
        <p:spPr>
          <a:xfrm>
            <a:off x="824681" y="1770421"/>
            <a:ext cx="8524567" cy="3479800"/>
          </a:xfrm>
        </p:spPr>
        <p:txBody>
          <a:bodyPr>
            <a:noAutofit/>
          </a:bodyPr>
          <a:lstStyle/>
          <a:p>
            <a:r>
              <a:rPr lang="en-GB" sz="2000" cap="none" dirty="0">
                <a:solidFill>
                  <a:schemeClr val="tx1"/>
                </a:solidFill>
                <a:latin typeface="Baskerville Old Face" panose="02020602080505020303" pitchFamily="18" charset="0"/>
              </a:rPr>
              <a:t>This analysis has revealed critical insights into how work patterns, job roles, compensation, and workplace policies are influencing employee performance and well-being across the organization. key findings such as the positive impact of remote work, workload imbalances, and salary misalignments highlight opportunities for both </a:t>
            </a:r>
            <a:r>
              <a:rPr lang="en-GB" sz="2000" b="1" cap="none" dirty="0">
                <a:solidFill>
                  <a:schemeClr val="tx1"/>
                </a:solidFill>
                <a:latin typeface="Baskerville Old Face" panose="02020602080505020303" pitchFamily="18" charset="0"/>
              </a:rPr>
              <a:t>optimization</a:t>
            </a:r>
            <a:r>
              <a:rPr lang="en-GB" sz="2000" cap="none" dirty="0">
                <a:solidFill>
                  <a:schemeClr val="tx1"/>
                </a:solidFill>
                <a:latin typeface="Baskerville Old Face" panose="02020602080505020303" pitchFamily="18" charset="0"/>
              </a:rPr>
              <a:t> and </a:t>
            </a:r>
            <a:r>
              <a:rPr lang="en-GB" sz="2000" b="1" cap="none" dirty="0">
                <a:solidFill>
                  <a:schemeClr val="tx1"/>
                </a:solidFill>
                <a:latin typeface="Baskerville Old Face" panose="02020602080505020303" pitchFamily="18" charset="0"/>
              </a:rPr>
              <a:t>innovation</a:t>
            </a:r>
            <a:r>
              <a:rPr lang="en-GB" sz="2000" cap="none" dirty="0">
                <a:solidFill>
                  <a:schemeClr val="tx1"/>
                </a:solidFill>
                <a:latin typeface="Baskerville Old Face" panose="02020602080505020303" pitchFamily="18" charset="0"/>
              </a:rPr>
              <a:t>.</a:t>
            </a:r>
            <a:br>
              <a:rPr lang="en-GB" sz="2000" cap="none" dirty="0">
                <a:solidFill>
                  <a:schemeClr val="tx1"/>
                </a:solidFill>
                <a:latin typeface="Baskerville Old Face" panose="02020602080505020303" pitchFamily="18" charset="0"/>
              </a:rPr>
            </a:br>
            <a:br>
              <a:rPr lang="en-GB" sz="2000" cap="none" dirty="0">
                <a:solidFill>
                  <a:schemeClr val="tx1"/>
                </a:solidFill>
                <a:latin typeface="Baskerville Old Face" panose="02020602080505020303" pitchFamily="18" charset="0"/>
              </a:rPr>
            </a:br>
            <a:r>
              <a:rPr lang="en-GB" sz="2000" cap="none" dirty="0">
                <a:solidFill>
                  <a:schemeClr val="tx1"/>
                </a:solidFill>
                <a:latin typeface="Baskerville Old Face" panose="02020602080505020303" pitchFamily="18" charset="0"/>
              </a:rPr>
              <a:t>By addressing these gaps especially in salary structure and workload management, the company </a:t>
            </a:r>
            <a:r>
              <a:rPr lang="en-GB" sz="2000" b="1" cap="none" dirty="0">
                <a:solidFill>
                  <a:schemeClr val="tx1"/>
                </a:solidFill>
                <a:latin typeface="Baskerville Old Face" panose="02020602080505020303" pitchFamily="18" charset="0"/>
              </a:rPr>
              <a:t>can not only improve productivity </a:t>
            </a:r>
            <a:r>
              <a:rPr lang="en-GB" sz="2000" cap="none" dirty="0">
                <a:solidFill>
                  <a:schemeClr val="tx1"/>
                </a:solidFill>
                <a:latin typeface="Baskerville Old Face" panose="02020602080505020303" pitchFamily="18" charset="0"/>
              </a:rPr>
              <a:t>but </a:t>
            </a:r>
            <a:r>
              <a:rPr lang="en-GB" sz="2000" b="1" cap="none" dirty="0">
                <a:solidFill>
                  <a:schemeClr val="tx1"/>
                </a:solidFill>
                <a:latin typeface="Baskerville Old Face" panose="02020602080505020303" pitchFamily="18" charset="0"/>
              </a:rPr>
              <a:t>also strengthen leadership retention, employee satisfaction, and long-term organizational efficiency</a:t>
            </a:r>
            <a:br>
              <a:rPr lang="en-GB" dirty="0">
                <a:solidFill>
                  <a:schemeClr val="tx1"/>
                </a:solidFill>
              </a:rPr>
            </a:br>
            <a:br>
              <a:rPr lang="en-GB" sz="2000" cap="none" dirty="0">
                <a:solidFill>
                  <a:schemeClr val="tx1"/>
                </a:solidFill>
                <a:latin typeface="Baskerville Old Face" panose="02020602080505020303" pitchFamily="18" charset="0"/>
              </a:rPr>
            </a:br>
            <a:endParaRPr lang="en-GB" sz="2000" cap="none" dirty="0">
              <a:solidFill>
                <a:schemeClr val="tx1"/>
              </a:solidFill>
              <a:latin typeface="Baskerville Old Face" panose="02020602080505020303" pitchFamily="18" charset="0"/>
            </a:endParaRPr>
          </a:p>
        </p:txBody>
      </p:sp>
      <p:sp>
        <p:nvSpPr>
          <p:cNvPr id="12" name="TextBox 11">
            <a:extLst>
              <a:ext uri="{FF2B5EF4-FFF2-40B4-BE49-F238E27FC236}">
                <a16:creationId xmlns:a16="http://schemas.microsoft.com/office/drawing/2014/main" id="{99407185-998E-A844-CF91-EEE65FBFF6F7}"/>
              </a:ext>
            </a:extLst>
          </p:cNvPr>
          <p:cNvSpPr txBox="1"/>
          <p:nvPr/>
        </p:nvSpPr>
        <p:spPr>
          <a:xfrm>
            <a:off x="2567447" y="592823"/>
            <a:ext cx="6506497" cy="584775"/>
          </a:xfrm>
          <a:prstGeom prst="rect">
            <a:avLst/>
          </a:prstGeom>
          <a:noFill/>
        </p:spPr>
        <p:txBody>
          <a:bodyPr wrap="square">
            <a:spAutoFit/>
          </a:bodyPr>
          <a:lstStyle/>
          <a:p>
            <a:r>
              <a:rPr lang="en-GB" sz="3200" b="1" dirty="0">
                <a:solidFill>
                  <a:schemeClr val="tx2"/>
                </a:solidFill>
                <a:latin typeface="Baskerville Old Face" panose="02020602080505020303" pitchFamily="18" charset="0"/>
                <a:ea typeface="+mj-ea"/>
                <a:cs typeface="+mj-cs"/>
              </a:rPr>
              <a:t>CONCLUSION</a:t>
            </a:r>
            <a:endParaRPr lang="en-US" sz="3200" b="1" dirty="0">
              <a:solidFill>
                <a:schemeClr val="tx2"/>
              </a:solidFill>
              <a:latin typeface="Baskerville Old Face" panose="02020602080505020303" pitchFamily="18" charset="0"/>
              <a:ea typeface="+mj-ea"/>
              <a:cs typeface="+mj-cs"/>
            </a:endParaRPr>
          </a:p>
        </p:txBody>
      </p:sp>
    </p:spTree>
    <p:extLst>
      <p:ext uri="{BB962C8B-B14F-4D97-AF65-F5344CB8AC3E}">
        <p14:creationId xmlns:p14="http://schemas.microsoft.com/office/powerpoint/2010/main" val="31075071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339;p57">
            <a:extLst>
              <a:ext uri="{FF2B5EF4-FFF2-40B4-BE49-F238E27FC236}">
                <a16:creationId xmlns:a16="http://schemas.microsoft.com/office/drawing/2014/main" id="{97CC0A41-0397-7AD7-FA4D-891A9C071F51}"/>
              </a:ext>
            </a:extLst>
          </p:cNvPr>
          <p:cNvPicPr preferRelativeResize="0"/>
          <p:nvPr/>
        </p:nvPicPr>
        <p:blipFill rotWithShape="1">
          <a:blip r:embed="rId3">
            <a:alphaModFix amt="5000"/>
          </a:blip>
          <a:srcRect l="62598" t="6256" b="6247"/>
          <a:stretch/>
        </p:blipFill>
        <p:spPr>
          <a:xfrm>
            <a:off x="0" y="0"/>
            <a:ext cx="12192001" cy="6858000"/>
          </a:xfrm>
          <a:prstGeom prst="rect">
            <a:avLst/>
          </a:prstGeom>
          <a:noFill/>
          <a:ln>
            <a:noFill/>
          </a:ln>
        </p:spPr>
      </p:pic>
      <p:sp>
        <p:nvSpPr>
          <p:cNvPr id="2" name="Title 1">
            <a:extLst>
              <a:ext uri="{FF2B5EF4-FFF2-40B4-BE49-F238E27FC236}">
                <a16:creationId xmlns:a16="http://schemas.microsoft.com/office/drawing/2014/main" id="{BCCAEE93-8585-46D4-A7EC-F184E317CB2E}"/>
              </a:ext>
            </a:extLst>
          </p:cNvPr>
          <p:cNvSpPr>
            <a:spLocks noGrp="1"/>
          </p:cNvSpPr>
          <p:nvPr>
            <p:ph type="title"/>
          </p:nvPr>
        </p:nvSpPr>
        <p:spPr>
          <a:xfrm>
            <a:off x="4885540" y="4744771"/>
            <a:ext cx="3963492" cy="593213"/>
          </a:xfrm>
        </p:spPr>
        <p:txBody>
          <a:bodyPr>
            <a:normAutofit fontScale="90000"/>
          </a:bodyPr>
          <a:lstStyle/>
          <a:p>
            <a:r>
              <a:rPr lang="en-US" sz="4000" b="1" dirty="0">
                <a:latin typeface="Baskerville Old Face" panose="02020602080505020303" pitchFamily="18" charset="0"/>
              </a:rPr>
              <a:t>THANK YOU!</a:t>
            </a:r>
          </a:p>
        </p:txBody>
      </p:sp>
      <p:sp>
        <p:nvSpPr>
          <p:cNvPr id="4" name="TextBox 3">
            <a:extLst>
              <a:ext uri="{FF2B5EF4-FFF2-40B4-BE49-F238E27FC236}">
                <a16:creationId xmlns:a16="http://schemas.microsoft.com/office/drawing/2014/main" id="{8739EFA3-57BB-A59B-12D0-5562CDFFC8F0}"/>
              </a:ext>
            </a:extLst>
          </p:cNvPr>
          <p:cNvSpPr txBox="1"/>
          <p:nvPr/>
        </p:nvSpPr>
        <p:spPr>
          <a:xfrm>
            <a:off x="481781" y="2763091"/>
            <a:ext cx="9832257" cy="461665"/>
          </a:xfrm>
          <a:prstGeom prst="rect">
            <a:avLst/>
          </a:prstGeom>
          <a:noFill/>
        </p:spPr>
        <p:txBody>
          <a:bodyPr wrap="square">
            <a:spAutoFit/>
          </a:bodyPr>
          <a:lstStyle/>
          <a:p>
            <a:r>
              <a:rPr lang="en-GB" sz="2400" b="1" dirty="0">
                <a:latin typeface="Baskerville Old Face" panose="02020602080505020303" pitchFamily="18" charset="0"/>
              </a:rPr>
              <a:t>With the right adjustments, we can work smarter, lead stronger, and grow faster.</a:t>
            </a:r>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oogle Shape;637;p80">
            <a:extLst>
              <a:ext uri="{FF2B5EF4-FFF2-40B4-BE49-F238E27FC236}">
                <a16:creationId xmlns:a16="http://schemas.microsoft.com/office/drawing/2014/main" id="{0E5EAF6C-DA64-097D-88D8-3BD452D32661}"/>
              </a:ext>
            </a:extLst>
          </p:cNvPr>
          <p:cNvPicPr preferRelativeResize="0">
            <a:picLocks/>
          </p:cNvPicPr>
          <p:nvPr/>
        </p:nvPicPr>
        <p:blipFill rotWithShape="1">
          <a:blip r:embed="rId2">
            <a:alphaModFix amt="5000"/>
          </a:blip>
          <a:srcRect t="22642" b="22637"/>
          <a:stretch/>
        </p:blipFill>
        <p:spPr>
          <a:xfrm>
            <a:off x="0" y="0"/>
            <a:ext cx="12191999" cy="6858000"/>
          </a:xfrm>
          <a:prstGeom prst="rect">
            <a:avLst/>
          </a:prstGeom>
        </p:spPr>
      </p:pic>
      <p:sp>
        <p:nvSpPr>
          <p:cNvPr id="4" name="Slide Number Placeholder 3">
            <a:extLst>
              <a:ext uri="{FF2B5EF4-FFF2-40B4-BE49-F238E27FC236}">
                <a16:creationId xmlns:a16="http://schemas.microsoft.com/office/drawing/2014/main" id="{6E58C9F0-B2D9-6260-F71B-4C43FB7F71C3}"/>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8" name="Google Shape;518;p72">
            <a:extLst>
              <a:ext uri="{FF2B5EF4-FFF2-40B4-BE49-F238E27FC236}">
                <a16:creationId xmlns:a16="http://schemas.microsoft.com/office/drawing/2014/main" id="{4A0A32BD-7689-2315-D472-B2B9C11117A5}"/>
              </a:ext>
            </a:extLst>
          </p:cNvPr>
          <p:cNvSpPr txBox="1">
            <a:spLocks noGrp="1"/>
          </p:cNvSpPr>
          <p:nvPr>
            <p:ph type="title" idx="4294967295"/>
          </p:nvPr>
        </p:nvSpPr>
        <p:spPr>
          <a:xfrm>
            <a:off x="872238" y="165622"/>
            <a:ext cx="7718425" cy="546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tx1"/>
                </a:solidFill>
                <a:latin typeface="Playfair Display"/>
                <a:ea typeface="+mn-ea"/>
                <a:cs typeface="+mn-cs"/>
              </a:rPr>
              <a:t>THRIVE AFRICA GROUP PROECT</a:t>
            </a:r>
            <a:endParaRPr sz="3200" b="1" dirty="0">
              <a:solidFill>
                <a:schemeClr val="tx1"/>
              </a:solidFill>
              <a:latin typeface="Playfair Display"/>
              <a:ea typeface="+mn-ea"/>
              <a:cs typeface="+mn-cs"/>
            </a:endParaRPr>
          </a:p>
        </p:txBody>
      </p:sp>
      <p:sp>
        <p:nvSpPr>
          <p:cNvPr id="9" name="Google Shape;522;p72">
            <a:extLst>
              <a:ext uri="{FF2B5EF4-FFF2-40B4-BE49-F238E27FC236}">
                <a16:creationId xmlns:a16="http://schemas.microsoft.com/office/drawing/2014/main" id="{ABAAE230-13FA-1B03-8586-57236CC801A7}"/>
              </a:ext>
            </a:extLst>
          </p:cNvPr>
          <p:cNvSpPr txBox="1">
            <a:spLocks/>
          </p:cNvSpPr>
          <p:nvPr/>
        </p:nvSpPr>
        <p:spPr>
          <a:xfrm>
            <a:off x="771490" y="1511354"/>
            <a:ext cx="3757562" cy="4089345"/>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en-US" sz="2000" dirty="0">
                <a:solidFill>
                  <a:schemeClr val="tx1"/>
                </a:solidFill>
                <a:latin typeface="Playfair Display"/>
                <a:sym typeface="Playfair Display"/>
              </a:rPr>
              <a:t>Pamela Dzidzor</a:t>
            </a:r>
          </a:p>
          <a:p>
            <a:pPr>
              <a:buFont typeface="Wingdings" panose="05000000000000000000" pitchFamily="2" charset="2"/>
              <a:buChar char="ü"/>
            </a:pPr>
            <a:r>
              <a:rPr lang="en-US" sz="2000" dirty="0">
                <a:solidFill>
                  <a:schemeClr val="tx1"/>
                </a:solidFill>
                <a:latin typeface="Playfair Display"/>
                <a:sym typeface="Playfair Display"/>
              </a:rPr>
              <a:t>Musah Adomah</a:t>
            </a:r>
          </a:p>
          <a:p>
            <a:pPr>
              <a:buFont typeface="Wingdings" panose="05000000000000000000" pitchFamily="2" charset="2"/>
              <a:buChar char="ü"/>
            </a:pPr>
            <a:r>
              <a:rPr lang="en-US" sz="2000" dirty="0">
                <a:solidFill>
                  <a:schemeClr val="tx1"/>
                </a:solidFill>
                <a:latin typeface="Playfair Display"/>
                <a:sym typeface="Playfair Display"/>
              </a:rPr>
              <a:t>Enoch Jackson Nartey</a:t>
            </a:r>
          </a:p>
          <a:p>
            <a:pPr>
              <a:buFont typeface="Wingdings" panose="05000000000000000000" pitchFamily="2" charset="2"/>
              <a:buChar char="ü"/>
            </a:pPr>
            <a:r>
              <a:rPr lang="en-US" sz="2000" dirty="0">
                <a:solidFill>
                  <a:schemeClr val="tx1"/>
                </a:solidFill>
                <a:latin typeface="Playfair Display"/>
                <a:sym typeface="Playfair Display"/>
              </a:rPr>
              <a:t>Aloku Christopher Abugatwin</a:t>
            </a:r>
          </a:p>
          <a:p>
            <a:pPr>
              <a:buFont typeface="Wingdings" panose="05000000000000000000" pitchFamily="2" charset="2"/>
              <a:buChar char="ü"/>
            </a:pPr>
            <a:r>
              <a:rPr lang="en-US" sz="2000" dirty="0">
                <a:solidFill>
                  <a:schemeClr val="tx1"/>
                </a:solidFill>
                <a:latin typeface="Playfair Display"/>
                <a:sym typeface="Playfair Display"/>
              </a:rPr>
              <a:t>Sunu Oswald Kwesi</a:t>
            </a:r>
          </a:p>
          <a:p>
            <a:pPr>
              <a:buFont typeface="Wingdings" panose="05000000000000000000" pitchFamily="2" charset="2"/>
              <a:buChar char="ü"/>
            </a:pPr>
            <a:r>
              <a:rPr lang="en-US" sz="2000" dirty="0">
                <a:solidFill>
                  <a:schemeClr val="tx1"/>
                </a:solidFill>
                <a:latin typeface="Playfair Display"/>
                <a:sym typeface="Playfair Display"/>
              </a:rPr>
              <a:t>Bismark Adjei</a:t>
            </a:r>
          </a:p>
          <a:p>
            <a:pPr>
              <a:buFont typeface="Wingdings" panose="05000000000000000000" pitchFamily="2" charset="2"/>
              <a:buChar char="ü"/>
            </a:pPr>
            <a:r>
              <a:rPr lang="en-US" sz="2000" dirty="0">
                <a:solidFill>
                  <a:schemeClr val="tx1"/>
                </a:solidFill>
                <a:latin typeface="Playfair Display"/>
                <a:sym typeface="Playfair Display"/>
              </a:rPr>
              <a:t>Precious Acquah</a:t>
            </a:r>
          </a:p>
        </p:txBody>
      </p:sp>
      <p:sp>
        <p:nvSpPr>
          <p:cNvPr id="10" name="Google Shape;525;p72">
            <a:hlinkClick r:id="" action="ppaction://hlinkshowjump?jump=previousslide"/>
            <a:extLst>
              <a:ext uri="{FF2B5EF4-FFF2-40B4-BE49-F238E27FC236}">
                <a16:creationId xmlns:a16="http://schemas.microsoft.com/office/drawing/2014/main" id="{A9DA697E-D047-77FF-2D69-25A60292AD0B}"/>
              </a:ext>
            </a:extLst>
          </p:cNvPr>
          <p:cNvSpPr/>
          <p:nvPr/>
        </p:nvSpPr>
        <p:spPr>
          <a:xfrm>
            <a:off x="11571910" y="6490745"/>
            <a:ext cx="202800" cy="207600"/>
          </a:xfrm>
          <a:prstGeom prst="lef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6;p72">
            <a:hlinkClick r:id="" action="ppaction://hlinkshowjump?jump=nextslide"/>
            <a:extLst>
              <a:ext uri="{FF2B5EF4-FFF2-40B4-BE49-F238E27FC236}">
                <a16:creationId xmlns:a16="http://schemas.microsoft.com/office/drawing/2014/main" id="{7A6D8B66-7E4A-6461-8285-DE5A57172F47}"/>
              </a:ext>
            </a:extLst>
          </p:cNvPr>
          <p:cNvSpPr/>
          <p:nvPr/>
        </p:nvSpPr>
        <p:spPr>
          <a:xfrm rot="10800000">
            <a:off x="11834035" y="6490745"/>
            <a:ext cx="202800" cy="207600"/>
          </a:xfrm>
          <a:prstGeom prst="leftArrow">
            <a:avLst>
              <a:gd name="adj1" fmla="val 50000"/>
              <a:gd name="adj2"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7;p72">
            <a:hlinkClick r:id="rId3" action="ppaction://hlinksldjump"/>
            <a:extLst>
              <a:ext uri="{FF2B5EF4-FFF2-40B4-BE49-F238E27FC236}">
                <a16:creationId xmlns:a16="http://schemas.microsoft.com/office/drawing/2014/main" id="{8AC9E30E-1542-78BA-2C0C-11BA349C2383}"/>
              </a:ext>
            </a:extLst>
          </p:cNvPr>
          <p:cNvSpPr/>
          <p:nvPr/>
        </p:nvSpPr>
        <p:spPr>
          <a:xfrm>
            <a:off x="102241" y="6439625"/>
            <a:ext cx="356100" cy="356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8;p72">
            <a:hlinkClick r:id="rId3" action="ppaction://hlinksldjump"/>
            <a:extLst>
              <a:ext uri="{FF2B5EF4-FFF2-40B4-BE49-F238E27FC236}">
                <a16:creationId xmlns:a16="http://schemas.microsoft.com/office/drawing/2014/main" id="{71E758CE-8A6F-A671-3D8E-C2DC04F5149A}"/>
              </a:ext>
            </a:extLst>
          </p:cNvPr>
          <p:cNvSpPr/>
          <p:nvPr/>
        </p:nvSpPr>
        <p:spPr>
          <a:xfrm>
            <a:off x="155165" y="6490745"/>
            <a:ext cx="250251" cy="230730"/>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8;p57">
            <a:extLst>
              <a:ext uri="{FF2B5EF4-FFF2-40B4-BE49-F238E27FC236}">
                <a16:creationId xmlns:a16="http://schemas.microsoft.com/office/drawing/2014/main" id="{9CB5E312-ECC7-38BA-947A-A42EA304C7BD}"/>
              </a:ext>
            </a:extLst>
          </p:cNvPr>
          <p:cNvSpPr txBox="1">
            <a:spLocks/>
          </p:cNvSpPr>
          <p:nvPr/>
        </p:nvSpPr>
        <p:spPr>
          <a:xfrm>
            <a:off x="3502203" y="711722"/>
            <a:ext cx="2950552" cy="6073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1"/>
              </a:buClr>
              <a:buSzPts val="12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9pPr>
          </a:lstStyle>
          <a:p>
            <a:pPr marL="0" indent="0"/>
            <a:r>
              <a:rPr lang="en-GB" sz="2000" b="1" dirty="0">
                <a:solidFill>
                  <a:schemeClr val="dk1"/>
                </a:solidFill>
                <a:latin typeface="Playfair Display"/>
                <a:sym typeface="Playfair Display"/>
              </a:rPr>
              <a:t>GROUP TWENTY </a:t>
            </a:r>
            <a:r>
              <a:rPr lang="en-GB" sz="2400" b="1" dirty="0">
                <a:solidFill>
                  <a:schemeClr val="dk1"/>
                </a:solidFill>
                <a:latin typeface="Playfair Display"/>
                <a:sym typeface="Playfair Display"/>
              </a:rPr>
              <a:t>(20)</a:t>
            </a:r>
            <a:endParaRPr lang="en-GB" sz="2000" b="1" dirty="0">
              <a:solidFill>
                <a:schemeClr val="dk1"/>
              </a:solidFill>
              <a:latin typeface="Playfair Display"/>
              <a:sym typeface="Playfair Display"/>
            </a:endParaRPr>
          </a:p>
        </p:txBody>
      </p:sp>
      <p:sp>
        <p:nvSpPr>
          <p:cNvPr id="2" name="Google Shape;522;p72">
            <a:extLst>
              <a:ext uri="{FF2B5EF4-FFF2-40B4-BE49-F238E27FC236}">
                <a16:creationId xmlns:a16="http://schemas.microsoft.com/office/drawing/2014/main" id="{56488C84-77EB-8FA5-FF74-C9C0F6EB9E76}"/>
              </a:ext>
            </a:extLst>
          </p:cNvPr>
          <p:cNvSpPr txBox="1">
            <a:spLocks/>
          </p:cNvSpPr>
          <p:nvPr/>
        </p:nvSpPr>
        <p:spPr>
          <a:xfrm>
            <a:off x="5160529" y="1467399"/>
            <a:ext cx="3757562" cy="3923201"/>
          </a:xfrm>
          <a:prstGeom prst="rect">
            <a:avLst/>
          </a:prstGeom>
        </p:spPr>
        <p:txBody>
          <a:bodyPr spcFirstLastPara="1" wrap="square" lIns="91425" tIns="91425" rIns="91425" bIns="91425" anchor="t" anchorCtr="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en-US" sz="2000" dirty="0">
                <a:solidFill>
                  <a:schemeClr val="tx1"/>
                </a:solidFill>
                <a:latin typeface="Playfair Display"/>
                <a:sym typeface="Playfair Display"/>
              </a:rPr>
              <a:t>Gladys Owusuwaa Boamah </a:t>
            </a:r>
          </a:p>
          <a:p>
            <a:pPr>
              <a:buFont typeface="Wingdings" panose="05000000000000000000" pitchFamily="2" charset="2"/>
              <a:buChar char="ü"/>
            </a:pPr>
            <a:r>
              <a:rPr lang="en-US" sz="2000" dirty="0">
                <a:solidFill>
                  <a:schemeClr val="tx1"/>
                </a:solidFill>
                <a:latin typeface="Playfair Display"/>
                <a:sym typeface="Playfair Display"/>
              </a:rPr>
              <a:t>Yakubu abubakari</a:t>
            </a:r>
          </a:p>
          <a:p>
            <a:pPr>
              <a:buFont typeface="Wingdings" panose="05000000000000000000" pitchFamily="2" charset="2"/>
              <a:buChar char="ü"/>
            </a:pPr>
            <a:r>
              <a:rPr lang="en-US" sz="2000" dirty="0">
                <a:solidFill>
                  <a:schemeClr val="tx1"/>
                </a:solidFill>
                <a:latin typeface="Playfair Display"/>
                <a:sym typeface="Playfair Display"/>
              </a:rPr>
              <a:t>Emmanuel Kobina Tetteh </a:t>
            </a:r>
          </a:p>
          <a:p>
            <a:pPr>
              <a:buFont typeface="Wingdings" panose="05000000000000000000" pitchFamily="2" charset="2"/>
              <a:buChar char="ü"/>
            </a:pPr>
            <a:r>
              <a:rPr lang="en-US" sz="2000" dirty="0">
                <a:solidFill>
                  <a:schemeClr val="tx1"/>
                </a:solidFill>
                <a:latin typeface="Playfair Display"/>
                <a:sym typeface="Playfair Display"/>
              </a:rPr>
              <a:t>Asuaboah Patrick </a:t>
            </a:r>
          </a:p>
          <a:p>
            <a:pPr>
              <a:buFont typeface="Wingdings" panose="05000000000000000000" pitchFamily="2" charset="2"/>
              <a:buChar char="ü"/>
            </a:pPr>
            <a:r>
              <a:rPr lang="en-US" sz="2000" dirty="0">
                <a:solidFill>
                  <a:schemeClr val="tx1"/>
                </a:solidFill>
                <a:latin typeface="Playfair Display"/>
                <a:sym typeface="Playfair Display"/>
              </a:rPr>
              <a:t>Nana Afrah Edjeafene</a:t>
            </a:r>
          </a:p>
          <a:p>
            <a:pPr>
              <a:buFont typeface="Wingdings" panose="05000000000000000000" pitchFamily="2" charset="2"/>
              <a:buChar char="ü"/>
            </a:pPr>
            <a:r>
              <a:rPr lang="en-US" sz="2000" dirty="0">
                <a:solidFill>
                  <a:schemeClr val="tx1"/>
                </a:solidFill>
                <a:latin typeface="Playfair Display"/>
                <a:sym typeface="Playfair Display"/>
              </a:rPr>
              <a:t>Juliana Fobi</a:t>
            </a:r>
          </a:p>
          <a:p>
            <a:pPr>
              <a:buFont typeface="Wingdings" panose="05000000000000000000" pitchFamily="2" charset="2"/>
              <a:buChar char="ü"/>
            </a:pPr>
            <a:r>
              <a:rPr lang="en-US" sz="2000" dirty="0">
                <a:solidFill>
                  <a:schemeClr val="tx1"/>
                </a:solidFill>
                <a:latin typeface="Playfair Display"/>
                <a:sym typeface="Playfair Display"/>
              </a:rPr>
              <a:t> Ebenezer Cobbinah</a:t>
            </a:r>
          </a:p>
        </p:txBody>
      </p:sp>
    </p:spTree>
    <p:extLst>
      <p:ext uri="{BB962C8B-B14F-4D97-AF65-F5344CB8AC3E}">
        <p14:creationId xmlns:p14="http://schemas.microsoft.com/office/powerpoint/2010/main" val="172408072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oogle Shape;626;p79">
            <a:extLst>
              <a:ext uri="{FF2B5EF4-FFF2-40B4-BE49-F238E27FC236}">
                <a16:creationId xmlns:a16="http://schemas.microsoft.com/office/drawing/2014/main" id="{E428D593-4E48-452C-2D9C-578561F3F24F}"/>
              </a:ext>
            </a:extLst>
          </p:cNvPr>
          <p:cNvPicPr preferRelativeResize="0">
            <a:picLocks/>
          </p:cNvPicPr>
          <p:nvPr/>
        </p:nvPicPr>
        <p:blipFill rotWithShape="1">
          <a:blip r:embed="rId3">
            <a:alphaModFix amt="5000"/>
          </a:blip>
          <a:srcRect t="11753" b="3074"/>
          <a:stretch/>
        </p:blipFill>
        <p:spPr>
          <a:xfrm>
            <a:off x="0" y="0"/>
            <a:ext cx="12192000" cy="6858000"/>
          </a:xfrm>
          <a:prstGeom prst="rect">
            <a:avLst/>
          </a:prstGeom>
        </p:spPr>
      </p:pic>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
        <p:nvSpPr>
          <p:cNvPr id="2" name="Title 1">
            <a:extLst>
              <a:ext uri="{FF2B5EF4-FFF2-40B4-BE49-F238E27FC236}">
                <a16:creationId xmlns:a16="http://schemas.microsoft.com/office/drawing/2014/main" id="{6719F29B-F233-48AF-8261-F33A4E079E3E}"/>
              </a:ext>
            </a:extLst>
          </p:cNvPr>
          <p:cNvSpPr>
            <a:spLocks noGrp="1"/>
          </p:cNvSpPr>
          <p:nvPr>
            <p:ph type="title" idx="4294967295"/>
          </p:nvPr>
        </p:nvSpPr>
        <p:spPr>
          <a:xfrm>
            <a:off x="3522518" y="947688"/>
            <a:ext cx="2930237" cy="891504"/>
          </a:xfrm>
        </p:spPr>
        <p:txBody>
          <a:bodyPr>
            <a:normAutofit/>
          </a:bodyPr>
          <a:lstStyle/>
          <a:p>
            <a:r>
              <a:rPr lang="en-US" sz="4000" b="1" dirty="0">
                <a:solidFill>
                  <a:schemeClr val="tx1"/>
                </a:solidFill>
                <a:latin typeface="Playfair Display"/>
                <a:ea typeface="+mn-ea"/>
                <a:cs typeface="+mn-cs"/>
              </a:rPr>
              <a:t>Content</a:t>
            </a:r>
            <a:endParaRPr lang="en-ZA" sz="4000" b="1" dirty="0">
              <a:solidFill>
                <a:schemeClr val="tx1"/>
              </a:solidFill>
              <a:latin typeface="Playfair Display"/>
              <a:ea typeface="+mn-ea"/>
              <a:cs typeface="+mn-cs"/>
            </a:endParaRPr>
          </a:p>
        </p:txBody>
      </p:sp>
      <p:sp>
        <p:nvSpPr>
          <p:cNvPr id="3" name="Subtitle 2">
            <a:extLst>
              <a:ext uri="{FF2B5EF4-FFF2-40B4-BE49-F238E27FC236}">
                <a16:creationId xmlns:a16="http://schemas.microsoft.com/office/drawing/2014/main" id="{35E3EA69-4E0E-41BD-8095-A124225A2647}"/>
              </a:ext>
            </a:extLst>
          </p:cNvPr>
          <p:cNvSpPr>
            <a:spLocks noGrp="1"/>
          </p:cNvSpPr>
          <p:nvPr>
            <p:ph sz="half" idx="4294967295"/>
          </p:nvPr>
        </p:nvSpPr>
        <p:spPr>
          <a:xfrm>
            <a:off x="2679138" y="1752190"/>
            <a:ext cx="6225872" cy="4851400"/>
          </a:xfrm>
        </p:spPr>
        <p:txBody>
          <a:bodyPr>
            <a:normAutofit/>
          </a:bodyPr>
          <a:lstStyle/>
          <a:p>
            <a:r>
              <a:rPr lang="en-US" sz="2000" dirty="0">
                <a:solidFill>
                  <a:schemeClr val="tx1"/>
                </a:solidFill>
                <a:latin typeface="Playfair Display"/>
              </a:rPr>
              <a:t>1️⃣ Title Slide</a:t>
            </a:r>
            <a:br>
              <a:rPr lang="en-US" sz="2000" dirty="0">
                <a:solidFill>
                  <a:schemeClr val="tx1"/>
                </a:solidFill>
                <a:latin typeface="Playfair Display"/>
              </a:rPr>
            </a:br>
            <a:r>
              <a:rPr lang="en-US" sz="2000" dirty="0">
                <a:solidFill>
                  <a:schemeClr val="tx1"/>
                </a:solidFill>
                <a:latin typeface="Playfair Display"/>
              </a:rPr>
              <a:t>2️⃣ Agenda</a:t>
            </a:r>
            <a:br>
              <a:rPr lang="en-US" sz="2000" dirty="0">
                <a:solidFill>
                  <a:schemeClr val="tx1"/>
                </a:solidFill>
                <a:latin typeface="Playfair Display"/>
              </a:rPr>
            </a:br>
            <a:r>
              <a:rPr lang="en-US" sz="2000" dirty="0">
                <a:solidFill>
                  <a:schemeClr val="tx1"/>
                </a:solidFill>
                <a:latin typeface="Playfair Display"/>
              </a:rPr>
              <a:t>3️⃣ Problem Statement</a:t>
            </a:r>
            <a:br>
              <a:rPr lang="en-US" sz="2000" dirty="0">
                <a:solidFill>
                  <a:schemeClr val="tx1"/>
                </a:solidFill>
                <a:latin typeface="Playfair Display"/>
              </a:rPr>
            </a:br>
            <a:r>
              <a:rPr lang="en-US" sz="2000" dirty="0">
                <a:solidFill>
                  <a:schemeClr val="tx1"/>
                </a:solidFill>
                <a:latin typeface="Playfair Display"/>
              </a:rPr>
              <a:t>4️⃣ Dataset Overview &amp; Methodology</a:t>
            </a:r>
            <a:br>
              <a:rPr lang="en-US" sz="2000" dirty="0">
                <a:solidFill>
                  <a:schemeClr val="tx1"/>
                </a:solidFill>
                <a:latin typeface="Playfair Display"/>
              </a:rPr>
            </a:br>
            <a:r>
              <a:rPr lang="en-US" sz="2000" dirty="0">
                <a:solidFill>
                  <a:schemeClr val="tx1"/>
                </a:solidFill>
                <a:latin typeface="Playfair Display"/>
              </a:rPr>
              <a:t>5️⃣ Question Driving This Analysis</a:t>
            </a:r>
            <a:br>
              <a:rPr lang="en-US" sz="2000" dirty="0">
                <a:solidFill>
                  <a:schemeClr val="tx1"/>
                </a:solidFill>
                <a:latin typeface="Playfair Display"/>
              </a:rPr>
            </a:br>
            <a:r>
              <a:rPr lang="en-US" sz="2000" dirty="0">
                <a:solidFill>
                  <a:schemeClr val="tx1"/>
                </a:solidFill>
                <a:latin typeface="Playfair Display"/>
              </a:rPr>
              <a:t>6️⃣ KPI Dashboard</a:t>
            </a:r>
            <a:br>
              <a:rPr lang="en-US" sz="2000" dirty="0">
                <a:solidFill>
                  <a:schemeClr val="tx1"/>
                </a:solidFill>
                <a:latin typeface="Playfair Display"/>
              </a:rPr>
            </a:br>
            <a:r>
              <a:rPr lang="en-US" sz="2000" dirty="0">
                <a:solidFill>
                  <a:schemeClr val="tx1"/>
                </a:solidFill>
                <a:latin typeface="Playfair Display"/>
              </a:rPr>
              <a:t>7️⃣ Insights </a:t>
            </a:r>
            <a:br>
              <a:rPr lang="en-US" sz="2000" dirty="0">
                <a:solidFill>
                  <a:schemeClr val="tx1"/>
                </a:solidFill>
                <a:latin typeface="Playfair Display"/>
              </a:rPr>
            </a:br>
            <a:r>
              <a:rPr lang="en-US" sz="2000" dirty="0">
                <a:solidFill>
                  <a:schemeClr val="tx1"/>
                </a:solidFill>
                <a:latin typeface="Playfair Display"/>
              </a:rPr>
              <a:t>8️⃣ Recommendations</a:t>
            </a:r>
            <a:br>
              <a:rPr lang="en-US" sz="2000" dirty="0">
                <a:solidFill>
                  <a:schemeClr val="tx1"/>
                </a:solidFill>
                <a:latin typeface="Playfair Display"/>
              </a:rPr>
            </a:br>
            <a:r>
              <a:rPr lang="en-US" sz="2000" dirty="0">
                <a:solidFill>
                  <a:schemeClr val="tx1"/>
                </a:solidFill>
                <a:latin typeface="Playfair Display"/>
              </a:rPr>
              <a:t>9️⃣ Conclusion</a:t>
            </a:r>
          </a:p>
          <a:p>
            <a:pPr marL="0" indent="0">
              <a:buNone/>
            </a:pPr>
            <a:br>
              <a:rPr lang="en-US" sz="2000" dirty="0">
                <a:solidFill>
                  <a:schemeClr val="tx1"/>
                </a:solidFill>
                <a:latin typeface="Playfair Display"/>
              </a:rPr>
            </a:br>
            <a:endParaRPr lang="en-US" sz="2000" dirty="0">
              <a:solidFill>
                <a:schemeClr val="tx1"/>
              </a:solidFill>
              <a:latin typeface="Playfair Display"/>
            </a:endParaRPr>
          </a:p>
        </p:txBody>
      </p:sp>
    </p:spTree>
    <p:extLst>
      <p:ext uri="{BB962C8B-B14F-4D97-AF65-F5344CB8AC3E}">
        <p14:creationId xmlns:p14="http://schemas.microsoft.com/office/powerpoint/2010/main" val="224349499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0C889-F562-2C4D-D890-53F9A53F6E23}"/>
            </a:ext>
          </a:extLst>
        </p:cNvPr>
        <p:cNvGrpSpPr/>
        <p:nvPr/>
      </p:nvGrpSpPr>
      <p:grpSpPr>
        <a:xfrm>
          <a:off x="0" y="0"/>
          <a:ext cx="0" cy="0"/>
          <a:chOff x="0" y="0"/>
          <a:chExt cx="0" cy="0"/>
        </a:xfrm>
      </p:grpSpPr>
      <p:pic>
        <p:nvPicPr>
          <p:cNvPr id="5" name="Google Shape;626;p79">
            <a:extLst>
              <a:ext uri="{FF2B5EF4-FFF2-40B4-BE49-F238E27FC236}">
                <a16:creationId xmlns:a16="http://schemas.microsoft.com/office/drawing/2014/main" id="{2BC2E8F5-DA6C-3821-E358-BE7295AE75CC}"/>
              </a:ext>
            </a:extLst>
          </p:cNvPr>
          <p:cNvPicPr preferRelativeResize="0">
            <a:picLocks/>
          </p:cNvPicPr>
          <p:nvPr/>
        </p:nvPicPr>
        <p:blipFill rotWithShape="1">
          <a:blip r:embed="rId3">
            <a:alphaModFix amt="5000"/>
          </a:blip>
          <a:srcRect t="11753" b="3074"/>
          <a:stretch/>
        </p:blipFill>
        <p:spPr>
          <a:xfrm>
            <a:off x="275303" y="0"/>
            <a:ext cx="12192000" cy="6858000"/>
          </a:xfrm>
          <a:prstGeom prst="rect">
            <a:avLst/>
          </a:prstGeom>
        </p:spPr>
      </p:pic>
      <p:sp>
        <p:nvSpPr>
          <p:cNvPr id="4" name="Title 3">
            <a:extLst>
              <a:ext uri="{FF2B5EF4-FFF2-40B4-BE49-F238E27FC236}">
                <a16:creationId xmlns:a16="http://schemas.microsoft.com/office/drawing/2014/main" id="{D6E23174-5465-953E-398D-DAA3A17429D7}"/>
              </a:ext>
            </a:extLst>
          </p:cNvPr>
          <p:cNvSpPr>
            <a:spLocks noGrp="1"/>
          </p:cNvSpPr>
          <p:nvPr>
            <p:ph type="title"/>
          </p:nvPr>
        </p:nvSpPr>
        <p:spPr>
          <a:xfrm>
            <a:off x="962471" y="1404065"/>
            <a:ext cx="8596668" cy="976672"/>
          </a:xfrm>
        </p:spPr>
        <p:txBody>
          <a:bodyPr>
            <a:noAutofit/>
          </a:bodyPr>
          <a:lstStyle/>
          <a:p>
            <a:r>
              <a:rPr lang="en-GB" sz="1800" b="1" dirty="0">
                <a:solidFill>
                  <a:schemeClr val="tx1"/>
                </a:solidFill>
                <a:latin typeface="Playfair Display"/>
                <a:ea typeface="+mn-ea"/>
                <a:cs typeface="+mn-cs"/>
              </a:rPr>
              <a:t>The company faces key challenges around how work hours, salaries, and remote work affect productivity and employee satisfaction  especially with unexpected salary imbalances and inconsistent performance across roles and locations</a:t>
            </a:r>
            <a:r>
              <a:rPr lang="en-GB" sz="1600" b="1" dirty="0">
                <a:solidFill>
                  <a:srgbClr val="FFC000"/>
                </a:solidFill>
              </a:rPr>
              <a:t>.</a:t>
            </a:r>
            <a:endParaRPr lang="en-US" sz="1600" b="1" dirty="0">
              <a:solidFill>
                <a:srgbClr val="FFC000"/>
              </a:solidFill>
            </a:endParaRPr>
          </a:p>
        </p:txBody>
      </p:sp>
      <p:sp>
        <p:nvSpPr>
          <p:cNvPr id="6" name="Content Placeholder 5">
            <a:extLst>
              <a:ext uri="{FF2B5EF4-FFF2-40B4-BE49-F238E27FC236}">
                <a16:creationId xmlns:a16="http://schemas.microsoft.com/office/drawing/2014/main" id="{7C63E740-5451-B90B-A517-ABC050FEDE21}"/>
              </a:ext>
            </a:extLst>
          </p:cNvPr>
          <p:cNvSpPr>
            <a:spLocks noGrp="1"/>
          </p:cNvSpPr>
          <p:nvPr>
            <p:ph sz="half" idx="13"/>
          </p:nvPr>
        </p:nvSpPr>
        <p:spPr>
          <a:xfrm>
            <a:off x="521109" y="2586444"/>
            <a:ext cx="9271820" cy="4271556"/>
          </a:xfrm>
        </p:spPr>
        <p:txBody>
          <a:bodyPr vert="horz" lIns="91440" tIns="45720" rIns="91440" bIns="45720" rtlCol="0" anchor="t">
            <a:noAutofit/>
          </a:bodyPr>
          <a:lstStyle/>
          <a:p>
            <a:pPr marL="0" marR="0" lvl="0" indent="0" algn="l" defTabSz="914400" rtl="0" eaLnBrk="0" fontAlgn="base" latinLnBrk="0" hangingPunct="0">
              <a:lnSpc>
                <a:spcPct val="150000"/>
              </a:lnSpc>
              <a:spcBef>
                <a:spcPct val="0"/>
              </a:spcBef>
              <a:spcAft>
                <a:spcPct val="0"/>
              </a:spcAft>
              <a:buClrTx/>
              <a:buSzTx/>
              <a:tabLst/>
            </a:pPr>
            <a:r>
              <a:rPr lang="en-US" dirty="0">
                <a:solidFill>
                  <a:schemeClr val="tx1"/>
                </a:solidFill>
                <a:latin typeface="Playfair Display"/>
              </a:rPr>
              <a:t>In today’s fast-paced and often hybrid workspaces, what helps people do their best work isn’t always obvious.</a:t>
            </a:r>
            <a:br>
              <a:rPr lang="en-US" dirty="0">
                <a:solidFill>
                  <a:schemeClr val="tx1"/>
                </a:solidFill>
                <a:latin typeface="Playfair Display"/>
              </a:rPr>
            </a:br>
            <a:r>
              <a:rPr lang="en-US" dirty="0">
                <a:solidFill>
                  <a:schemeClr val="tx1"/>
                </a:solidFill>
                <a:latin typeface="Playfair Display"/>
              </a:rPr>
              <a:t>While leaders tend to focus on performance and results, factors like stress, flexibility, and even your job role can quietly shape how productive you feel.</a:t>
            </a:r>
            <a:br>
              <a:rPr lang="en-US" dirty="0">
                <a:solidFill>
                  <a:schemeClr val="tx1"/>
                </a:solidFill>
                <a:latin typeface="Playfair Display"/>
              </a:rPr>
            </a:br>
            <a:r>
              <a:rPr lang="en-US" dirty="0">
                <a:solidFill>
                  <a:schemeClr val="tx1"/>
                </a:solidFill>
                <a:latin typeface="Playfair Display"/>
              </a:rPr>
              <a:t>Through this analysis of 10,000 employees, we dig deeper to understand what truly drives productivity, and where things might be getting in the way.</a:t>
            </a:r>
            <a:endParaRPr lang="en-US" altLang="en-US" dirty="0">
              <a:solidFill>
                <a:schemeClr val="tx1"/>
              </a:solidFill>
              <a:latin typeface="Playfair Display"/>
            </a:endParaRPr>
          </a:p>
        </p:txBody>
      </p:sp>
      <p:sp>
        <p:nvSpPr>
          <p:cNvPr id="7" name="Slide Number Placeholder 6">
            <a:extLst>
              <a:ext uri="{FF2B5EF4-FFF2-40B4-BE49-F238E27FC236}">
                <a16:creationId xmlns:a16="http://schemas.microsoft.com/office/drawing/2014/main" id="{EEC9B12E-3446-B03F-59BB-335ED97F9F9D}"/>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3" name="Google Shape;518;p72">
            <a:extLst>
              <a:ext uri="{FF2B5EF4-FFF2-40B4-BE49-F238E27FC236}">
                <a16:creationId xmlns:a16="http://schemas.microsoft.com/office/drawing/2014/main" id="{EA2DEF7B-F778-B05A-FD96-3D88FCB79A7F}"/>
              </a:ext>
            </a:extLst>
          </p:cNvPr>
          <p:cNvSpPr txBox="1">
            <a:spLocks/>
          </p:cNvSpPr>
          <p:nvPr/>
        </p:nvSpPr>
        <p:spPr>
          <a:xfrm>
            <a:off x="760765" y="652358"/>
            <a:ext cx="5610538" cy="546000"/>
          </a:xfrm>
          <a:prstGeom prst="rect">
            <a:avLst/>
          </a:prstGeom>
        </p:spPr>
        <p:txBody>
          <a:bodyPr spcFirstLastPara="1" vert="horz" wrap="square" lIns="91425" tIns="91425" rIns="91425" bIns="91425" rtlCol="0" anchor="t" anchorCtr="0">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GB" sz="3200" b="1" u="sng" dirty="0">
                <a:solidFill>
                  <a:schemeClr val="accent2">
                    <a:lumMod val="75000"/>
                  </a:schemeClr>
                </a:solidFill>
                <a:latin typeface="Playfair Display"/>
                <a:ea typeface="+mn-ea"/>
                <a:cs typeface="+mn-cs"/>
              </a:rPr>
              <a:t>Problem Statement</a:t>
            </a:r>
          </a:p>
        </p:txBody>
      </p:sp>
    </p:spTree>
    <p:extLst>
      <p:ext uri="{BB962C8B-B14F-4D97-AF65-F5344CB8AC3E}">
        <p14:creationId xmlns:p14="http://schemas.microsoft.com/office/powerpoint/2010/main" val="323123721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oogle Shape;626;p79">
            <a:extLst>
              <a:ext uri="{FF2B5EF4-FFF2-40B4-BE49-F238E27FC236}">
                <a16:creationId xmlns:a16="http://schemas.microsoft.com/office/drawing/2014/main" id="{7AE6D925-558E-40E2-7E81-88446FFFFCC1}"/>
              </a:ext>
            </a:extLst>
          </p:cNvPr>
          <p:cNvPicPr preferRelativeResize="0">
            <a:picLocks/>
          </p:cNvPicPr>
          <p:nvPr/>
        </p:nvPicPr>
        <p:blipFill rotWithShape="1">
          <a:blip r:embed="rId3">
            <a:alphaModFix amt="5000"/>
          </a:blip>
          <a:srcRect t="11753" b="3074"/>
          <a:stretch/>
        </p:blipFill>
        <p:spPr>
          <a:xfrm>
            <a:off x="0" y="0"/>
            <a:ext cx="12192000" cy="6858000"/>
          </a:xfrm>
          <a:prstGeom prst="rect">
            <a:avLst/>
          </a:prstGeom>
        </p:spPr>
      </p:pic>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942501" y="451513"/>
            <a:ext cx="8596668" cy="701368"/>
          </a:xfrm>
        </p:spPr>
        <p:txBody>
          <a:bodyPr>
            <a:normAutofit/>
          </a:bodyPr>
          <a:lstStyle/>
          <a:p>
            <a:r>
              <a:rPr lang="en-US" sz="3200" b="1" dirty="0">
                <a:solidFill>
                  <a:schemeClr val="accent2">
                    <a:lumMod val="75000"/>
                  </a:schemeClr>
                </a:solidFill>
                <a:latin typeface="Playfair Display"/>
                <a:ea typeface="+mn-ea"/>
                <a:cs typeface="+mn-cs"/>
              </a:rPr>
              <a:t>About the Dataset &amp; methodology</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13"/>
          </p:nvPr>
        </p:nvSpPr>
        <p:spPr>
          <a:xfrm>
            <a:off x="491854" y="1590212"/>
            <a:ext cx="9497961" cy="2372188"/>
          </a:xfrm>
        </p:spPr>
        <p:txBody>
          <a:bodyPr vert="horz" lIns="91440" tIns="45720" rIns="91440" bIns="45720" rtlCol="0" anchor="t">
            <a:noAutofit/>
          </a:bodyPr>
          <a:lstStyle/>
          <a:p>
            <a:pPr>
              <a:lnSpc>
                <a:spcPct val="150000"/>
              </a:lnSpc>
            </a:pPr>
            <a:r>
              <a:rPr lang="en-US" sz="1600" dirty="0">
                <a:solidFill>
                  <a:schemeClr val="tx1"/>
                </a:solidFill>
                <a:latin typeface="Playfair Display"/>
              </a:rPr>
              <a:t>Dataset was download from Kaggle.com and is </a:t>
            </a:r>
            <a:r>
              <a:rPr lang="en-GB" sz="1600" dirty="0">
                <a:solidFill>
                  <a:schemeClr val="tx1"/>
                </a:solidFill>
                <a:latin typeface="Playfair Display"/>
              </a:rPr>
              <a:t>designed for advanced HR analytics, machine learning, and organizational behaviour studies</a:t>
            </a:r>
            <a:br>
              <a:rPr lang="en-US" sz="1600" dirty="0">
                <a:solidFill>
                  <a:schemeClr val="tx1"/>
                </a:solidFill>
                <a:latin typeface="Playfair Display"/>
              </a:rPr>
            </a:br>
            <a:r>
              <a:rPr lang="en-US" sz="1600" b="1" dirty="0">
                <a:solidFill>
                  <a:schemeClr val="tx1"/>
                </a:solidFill>
                <a:latin typeface="Playfair Display"/>
              </a:rPr>
              <a:t>The dataset includes demographic details like </a:t>
            </a:r>
            <a:r>
              <a:rPr lang="en-US" sz="1600" dirty="0">
                <a:solidFill>
                  <a:schemeClr val="tx1"/>
                </a:solidFill>
                <a:latin typeface="Playfair Display"/>
              </a:rPr>
              <a:t>age and gender, </a:t>
            </a:r>
            <a:r>
              <a:rPr lang="en-US" sz="1600" b="1" dirty="0">
                <a:solidFill>
                  <a:schemeClr val="tx1"/>
                </a:solidFill>
                <a:latin typeface="Playfair Display"/>
              </a:rPr>
              <a:t>work conditions </a:t>
            </a:r>
            <a:r>
              <a:rPr lang="en-US" sz="1600" dirty="0">
                <a:solidFill>
                  <a:schemeClr val="tx1"/>
                </a:solidFill>
                <a:latin typeface="Playfair Display"/>
              </a:rPr>
              <a:t>such as weekly hours, overtime, remote days, flexible policy, plus </a:t>
            </a:r>
            <a:r>
              <a:rPr lang="en-US" sz="1600" b="1" dirty="0">
                <a:solidFill>
                  <a:schemeClr val="tx1"/>
                </a:solidFill>
                <a:latin typeface="Playfair Display"/>
              </a:rPr>
              <a:t>well-being metrics </a:t>
            </a:r>
            <a:r>
              <a:rPr lang="en-US" sz="1600" dirty="0">
                <a:solidFill>
                  <a:schemeClr val="tx1"/>
                </a:solidFill>
                <a:latin typeface="Playfair Display"/>
              </a:rPr>
              <a:t>like stress level and work-life balance and of course, the </a:t>
            </a:r>
            <a:r>
              <a:rPr lang="en-US" sz="1600" b="1" dirty="0">
                <a:solidFill>
                  <a:schemeClr val="tx1"/>
                </a:solidFill>
                <a:latin typeface="Playfair Display"/>
              </a:rPr>
              <a:t>productivity score</a:t>
            </a:r>
          </a:p>
        </p:txBody>
      </p:sp>
      <p:sp>
        <p:nvSpPr>
          <p:cNvPr id="7" name="Slide Number Placeholder 6">
            <a:extLst>
              <a:ext uri="{FF2B5EF4-FFF2-40B4-BE49-F238E27FC236}">
                <a16:creationId xmlns:a16="http://schemas.microsoft.com/office/drawing/2014/main" id="{08761B51-19E8-1412-3155-39DDEACA1818}"/>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3" name="Rectangle 1">
            <a:extLst>
              <a:ext uri="{FF2B5EF4-FFF2-40B4-BE49-F238E27FC236}">
                <a16:creationId xmlns:a16="http://schemas.microsoft.com/office/drawing/2014/main" id="{4929D433-B9DB-8E88-3AB0-0F4371F2349C}"/>
              </a:ext>
            </a:extLst>
          </p:cNvPr>
          <p:cNvSpPr>
            <a:spLocks noChangeArrowheads="1"/>
          </p:cNvSpPr>
          <p:nvPr/>
        </p:nvSpPr>
        <p:spPr bwMode="auto">
          <a:xfrm>
            <a:off x="700548" y="3709220"/>
            <a:ext cx="1004624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defTabSz="914400" eaLnBrk="0" fontAlgn="base" hangingPunct="0">
              <a:lnSpc>
                <a:spcPct val="150000"/>
              </a:lnSpc>
              <a:spcBef>
                <a:spcPct val="0"/>
              </a:spcBef>
              <a:spcAft>
                <a:spcPct val="0"/>
              </a:spcAft>
              <a:buFont typeface="Wingdings" panose="05000000000000000000" pitchFamily="2" charset="2"/>
              <a:buChar char="v"/>
            </a:pPr>
            <a:r>
              <a:rPr lang="en-US" altLang="en-US" sz="1600" dirty="0">
                <a:latin typeface="Playfair Display"/>
              </a:rPr>
              <a:t>Data cleaning and visualization was done using both Ms Excel and Power BI</a:t>
            </a:r>
          </a:p>
          <a:p>
            <a:pPr defTabSz="914400" eaLnBrk="0" fontAlgn="base" hangingPunct="0">
              <a:lnSpc>
                <a:spcPct val="150000"/>
              </a:lnSpc>
              <a:spcBef>
                <a:spcPct val="0"/>
              </a:spcBef>
              <a:spcAft>
                <a:spcPct val="0"/>
              </a:spcAft>
            </a:pPr>
            <a:br>
              <a:rPr lang="en-US" altLang="en-US" sz="1600" b="1" dirty="0">
                <a:latin typeface="Playfair Display"/>
              </a:rPr>
            </a:br>
            <a:r>
              <a:rPr lang="en-US" altLang="en-US" sz="1600" b="1" dirty="0">
                <a:latin typeface="Playfair Display"/>
              </a:rPr>
              <a:t>Our steps were:</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lang="en-US" altLang="en-US" sz="1600" b="1" dirty="0">
                <a:latin typeface="Playfair Display"/>
              </a:rPr>
              <a:t>Cleaning, Preparing and transforming the raw data in excel and power BI respectively.</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lang="en-US" altLang="en-US" sz="1600" b="1" dirty="0">
                <a:latin typeface="Playfair Display"/>
              </a:rPr>
              <a:t>Creating key KPIs and charts to spot patterns.</a:t>
            </a:r>
          </a:p>
          <a:p>
            <a:pPr marL="0" marR="0" lvl="0" indent="0" algn="l" defTabSz="914400" rtl="0" eaLnBrk="0" fontAlgn="base" latinLnBrk="0" hangingPunct="0">
              <a:lnSpc>
                <a:spcPct val="150000"/>
              </a:lnSpc>
              <a:spcBef>
                <a:spcPct val="0"/>
              </a:spcBef>
              <a:spcAft>
                <a:spcPct val="0"/>
              </a:spcAft>
              <a:buClrTx/>
              <a:buSzTx/>
              <a:tabLst/>
            </a:pPr>
            <a:r>
              <a:rPr lang="en-US" altLang="en-US" sz="1600" b="1" dirty="0">
                <a:latin typeface="Playfair Display"/>
              </a:rPr>
              <a:t>3. Using the dashboard to draw conclusions and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169450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626;p79">
            <a:extLst>
              <a:ext uri="{FF2B5EF4-FFF2-40B4-BE49-F238E27FC236}">
                <a16:creationId xmlns:a16="http://schemas.microsoft.com/office/drawing/2014/main" id="{DDE4CAA5-C252-C6B4-7267-244A3B986310}"/>
              </a:ext>
            </a:extLst>
          </p:cNvPr>
          <p:cNvPicPr preferRelativeResize="0">
            <a:picLocks/>
          </p:cNvPicPr>
          <p:nvPr/>
        </p:nvPicPr>
        <p:blipFill rotWithShape="1">
          <a:blip r:embed="rId3">
            <a:alphaModFix amt="5000"/>
          </a:blip>
          <a:srcRect t="11753" b="3074"/>
          <a:stretch/>
        </p:blipFill>
        <p:spPr>
          <a:xfrm>
            <a:off x="0" y="0"/>
            <a:ext cx="12192000" cy="6858000"/>
          </a:xfrm>
          <a:prstGeom prst="rect">
            <a:avLst/>
          </a:prstGeom>
        </p:spPr>
      </p:pic>
      <p:sp>
        <p:nvSpPr>
          <p:cNvPr id="5" name="Title 3">
            <a:extLst>
              <a:ext uri="{FF2B5EF4-FFF2-40B4-BE49-F238E27FC236}">
                <a16:creationId xmlns:a16="http://schemas.microsoft.com/office/drawing/2014/main" id="{98D29A6A-C18F-2CB6-2440-83B03F4E1E5D}"/>
              </a:ext>
            </a:extLst>
          </p:cNvPr>
          <p:cNvSpPr>
            <a:spLocks noGrp="1"/>
          </p:cNvSpPr>
          <p:nvPr>
            <p:ph type="title"/>
          </p:nvPr>
        </p:nvSpPr>
        <p:spPr>
          <a:xfrm>
            <a:off x="942501" y="451513"/>
            <a:ext cx="6618505" cy="701368"/>
          </a:xfrm>
        </p:spPr>
        <p:txBody>
          <a:bodyPr>
            <a:normAutofit/>
          </a:bodyPr>
          <a:lstStyle/>
          <a:p>
            <a:r>
              <a:rPr lang="en-US" sz="3200" b="1" dirty="0">
                <a:solidFill>
                  <a:schemeClr val="accent2">
                    <a:lumMod val="75000"/>
                  </a:schemeClr>
                </a:solidFill>
                <a:latin typeface="Playfair Display"/>
                <a:ea typeface="+mn-ea"/>
                <a:cs typeface="+mn-cs"/>
              </a:rPr>
              <a:t>Question Driving This Analysis</a:t>
            </a:r>
          </a:p>
        </p:txBody>
      </p:sp>
      <p:sp>
        <p:nvSpPr>
          <p:cNvPr id="6" name="Content Placeholder 5">
            <a:extLst>
              <a:ext uri="{FF2B5EF4-FFF2-40B4-BE49-F238E27FC236}">
                <a16:creationId xmlns:a16="http://schemas.microsoft.com/office/drawing/2014/main" id="{6644BE53-390C-85B9-5AB7-CAE4BD4F2606}"/>
              </a:ext>
            </a:extLst>
          </p:cNvPr>
          <p:cNvSpPr txBox="1">
            <a:spLocks/>
          </p:cNvSpPr>
          <p:nvPr/>
        </p:nvSpPr>
        <p:spPr>
          <a:xfrm>
            <a:off x="816319" y="1659038"/>
            <a:ext cx="9163423" cy="402400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50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1pPr>
            <a:lvl2pPr marL="0" indent="-285750" algn="l" defTabSz="457200" rtl="0" eaLnBrk="1" latinLnBrk="0" hangingPunct="1">
              <a:spcBef>
                <a:spcPts val="1000"/>
              </a:spcBef>
              <a:spcAft>
                <a:spcPts val="50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2pPr>
            <a:lvl3pPr marL="457200" indent="-228600" algn="l" defTabSz="457200" rtl="0" eaLnBrk="1" latinLnBrk="0" hangingPunct="1">
              <a:spcBef>
                <a:spcPts val="1000"/>
              </a:spcBef>
              <a:spcAft>
                <a:spcPts val="50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685800" indent="-228600" algn="l" defTabSz="457200" rtl="0" eaLnBrk="1" latinLnBrk="0" hangingPunct="1">
              <a:spcBef>
                <a:spcPts val="1000"/>
              </a:spcBef>
              <a:spcAft>
                <a:spcPts val="50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914400" indent="-228600" algn="l" defTabSz="457200" rtl="0" eaLnBrk="1" latinLnBrk="0" hangingPunct="1">
              <a:spcBef>
                <a:spcPts val="1000"/>
              </a:spcBef>
              <a:spcAft>
                <a:spcPts val="50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85750" lvl="0" indent="-285750">
              <a:lnSpc>
                <a:spcPct val="150000"/>
              </a:lnSpc>
              <a:buFont typeface="Wingdings" panose="05000000000000000000" pitchFamily="2" charset="2"/>
              <a:buChar char="q"/>
            </a:pPr>
            <a:r>
              <a:rPr lang="en-GB" sz="1600" dirty="0">
                <a:solidFill>
                  <a:schemeClr val="tx1"/>
                </a:solidFill>
                <a:latin typeface="Playfair Display"/>
              </a:rPr>
              <a:t>How many projects were completed in total</a:t>
            </a:r>
          </a:p>
          <a:p>
            <a:pPr marL="285750" lvl="0" indent="-285750">
              <a:lnSpc>
                <a:spcPct val="150000"/>
              </a:lnSpc>
              <a:buFont typeface="Wingdings" panose="05000000000000000000" pitchFamily="2" charset="2"/>
              <a:buChar char="q"/>
            </a:pPr>
            <a:r>
              <a:rPr lang="en-GB" sz="1600" dirty="0">
                <a:solidFill>
                  <a:schemeClr val="tx1"/>
                </a:solidFill>
                <a:latin typeface="Playfair Display"/>
              </a:rPr>
              <a:t>How do various geographical factors (Locations) influence employee productivity</a:t>
            </a:r>
          </a:p>
          <a:p>
            <a:pPr marL="285750" lvl="0" indent="-285750">
              <a:lnSpc>
                <a:spcPct val="150000"/>
              </a:lnSpc>
              <a:buFont typeface="Wingdings" panose="05000000000000000000" pitchFamily="2" charset="2"/>
              <a:buChar char="q"/>
            </a:pPr>
            <a:r>
              <a:rPr lang="en-GB" sz="1600" dirty="0">
                <a:solidFill>
                  <a:schemeClr val="tx1"/>
                </a:solidFill>
                <a:latin typeface="Playfair Display"/>
              </a:rPr>
              <a:t>How do organizational policies influence employee productivity (Remote days)</a:t>
            </a:r>
          </a:p>
          <a:p>
            <a:pPr marL="285750" lvl="0" indent="-285750">
              <a:lnSpc>
                <a:spcPct val="150000"/>
              </a:lnSpc>
              <a:buFont typeface="Wingdings" panose="05000000000000000000" pitchFamily="2" charset="2"/>
              <a:buChar char="q"/>
            </a:pPr>
            <a:r>
              <a:rPr lang="en-GB" sz="1600" dirty="0">
                <a:solidFill>
                  <a:schemeClr val="tx1"/>
                </a:solidFill>
                <a:latin typeface="Playfair Display"/>
              </a:rPr>
              <a:t>How does Work life balance, remote days and Productivity relate</a:t>
            </a:r>
          </a:p>
          <a:p>
            <a:pPr marL="285750" lvl="0" indent="-285750">
              <a:lnSpc>
                <a:spcPct val="150000"/>
              </a:lnSpc>
              <a:buFont typeface="Wingdings" panose="05000000000000000000" pitchFamily="2" charset="2"/>
              <a:buChar char="q"/>
            </a:pPr>
            <a:r>
              <a:rPr lang="en-GB" sz="1600" dirty="0">
                <a:solidFill>
                  <a:schemeClr val="tx1"/>
                </a:solidFill>
                <a:latin typeface="Playfair Display"/>
              </a:rPr>
              <a:t>Is there a link between employee age groups and their productivity levels? (Age &amp; Productivity) </a:t>
            </a:r>
          </a:p>
          <a:p>
            <a:pPr marL="285750" lvl="0" indent="-285750">
              <a:lnSpc>
                <a:spcPct val="150000"/>
              </a:lnSpc>
              <a:buFont typeface="Wingdings" panose="05000000000000000000" pitchFamily="2" charset="2"/>
              <a:buChar char="q"/>
            </a:pPr>
            <a:r>
              <a:rPr lang="en-GB" sz="1600" dirty="0">
                <a:solidFill>
                  <a:schemeClr val="tx1"/>
                </a:solidFill>
                <a:latin typeface="Playfair Display"/>
              </a:rPr>
              <a:t>Salary distribution between the various Job roles </a:t>
            </a:r>
          </a:p>
          <a:p>
            <a:pPr marL="285750" lvl="0" indent="-285750">
              <a:lnSpc>
                <a:spcPct val="150000"/>
              </a:lnSpc>
              <a:buFont typeface="Wingdings" panose="05000000000000000000" pitchFamily="2" charset="2"/>
              <a:buChar char="q"/>
            </a:pPr>
            <a:r>
              <a:rPr lang="en-GB" sz="1600" dirty="0">
                <a:solidFill>
                  <a:schemeClr val="tx1"/>
                </a:solidFill>
                <a:latin typeface="Playfair Display"/>
              </a:rPr>
              <a:t>Does salary distribution vary based on location</a:t>
            </a:r>
          </a:p>
          <a:p>
            <a:pPr marL="285750" lvl="0" indent="-285750">
              <a:lnSpc>
                <a:spcPct val="150000"/>
              </a:lnSpc>
              <a:buFont typeface="Wingdings" panose="05000000000000000000" pitchFamily="2" charset="2"/>
              <a:buChar char="q"/>
            </a:pPr>
            <a:r>
              <a:rPr lang="en-GB" sz="1600" dirty="0">
                <a:solidFill>
                  <a:schemeClr val="tx1"/>
                </a:solidFill>
                <a:latin typeface="Playfair Display"/>
              </a:rPr>
              <a:t>How do salaries change with employee tenure? (Tenure &amp; Salary) </a:t>
            </a:r>
          </a:p>
        </p:txBody>
      </p:sp>
      <p:sp>
        <p:nvSpPr>
          <p:cNvPr id="7" name="TextBox 6">
            <a:extLst>
              <a:ext uri="{FF2B5EF4-FFF2-40B4-BE49-F238E27FC236}">
                <a16:creationId xmlns:a16="http://schemas.microsoft.com/office/drawing/2014/main" id="{0E17530D-EEF2-023E-CA47-C84A18C9C800}"/>
              </a:ext>
            </a:extLst>
          </p:cNvPr>
          <p:cNvSpPr txBox="1"/>
          <p:nvPr/>
        </p:nvSpPr>
        <p:spPr>
          <a:xfrm>
            <a:off x="4473677" y="6292645"/>
            <a:ext cx="4532671" cy="375296"/>
          </a:xfrm>
          <a:prstGeom prst="rect">
            <a:avLst/>
          </a:prstGeom>
          <a:noFill/>
        </p:spPr>
        <p:txBody>
          <a:bodyPr wrap="square" rtlCol="0">
            <a:spAutoFit/>
          </a:bodyPr>
          <a:lstStyle/>
          <a:p>
            <a:pPr algn="r">
              <a:lnSpc>
                <a:spcPct val="150000"/>
              </a:lnSpc>
            </a:pPr>
            <a:r>
              <a:rPr lang="en-US" sz="1400" b="1">
                <a:solidFill>
                  <a:schemeClr val="accent2">
                    <a:lumMod val="75000"/>
                  </a:schemeClr>
                </a:solidFill>
                <a:latin typeface="Playfair Display"/>
              </a:rPr>
              <a:t>Let’s check out the Dashboard in the next Slide </a:t>
            </a:r>
            <a:endParaRPr lang="en-US" sz="1400" b="1" dirty="0">
              <a:solidFill>
                <a:schemeClr val="accent2">
                  <a:lumMod val="75000"/>
                </a:schemeClr>
              </a:solidFill>
              <a:latin typeface="Playfair Display"/>
            </a:endParaRPr>
          </a:p>
        </p:txBody>
      </p:sp>
    </p:spTree>
    <p:extLst>
      <p:ext uri="{BB962C8B-B14F-4D97-AF65-F5344CB8AC3E}">
        <p14:creationId xmlns:p14="http://schemas.microsoft.com/office/powerpoint/2010/main" val="83740220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E34640B-46F9-5BB2-098E-DAAFF64031D0}"/>
              </a:ext>
            </a:extLst>
          </p:cNvPr>
          <p:cNvSpPr>
            <a:spLocks noGrp="1"/>
          </p:cNvSpPr>
          <p:nvPr>
            <p:ph type="title"/>
          </p:nvPr>
        </p:nvSpPr>
        <p:spPr/>
        <p:txBody>
          <a:bodyPr/>
          <a:lstStyle/>
          <a:p>
            <a:endParaRPr lang="en-GB"/>
          </a:p>
        </p:txBody>
      </p:sp>
      <p:sp>
        <p:nvSpPr>
          <p:cNvPr id="5" name="Slide Number Placeholder 4">
            <a:extLst>
              <a:ext uri="{FF2B5EF4-FFF2-40B4-BE49-F238E27FC236}">
                <a16:creationId xmlns:a16="http://schemas.microsoft.com/office/drawing/2014/main" id="{A4DB3003-FC0B-B54E-A08F-41D2F8DC4FAC}"/>
              </a:ext>
            </a:extLst>
          </p:cNvPr>
          <p:cNvSpPr>
            <a:spLocks noGrp="1"/>
          </p:cNvSpPr>
          <p:nvPr>
            <p:ph type="sldNum" sz="quarter" idx="12"/>
          </p:nvPr>
        </p:nvSpPr>
        <p:spPr/>
        <p:txBody>
          <a:bodyPr/>
          <a:lstStyle/>
          <a:p>
            <a:fld id="{CBD12358-51D2-46B3-9BDE-DF29528B9454}" type="slidenum">
              <a:rPr lang="en-US" smtClean="0"/>
              <a:t>7</a:t>
            </a:fld>
            <a:endParaRPr lang="en-US"/>
          </a:p>
        </p:txBody>
      </p:sp>
      <p:sp>
        <p:nvSpPr>
          <p:cNvPr id="11" name="Content Placeholder 10">
            <a:extLst>
              <a:ext uri="{FF2B5EF4-FFF2-40B4-BE49-F238E27FC236}">
                <a16:creationId xmlns:a16="http://schemas.microsoft.com/office/drawing/2014/main" id="{E1880602-6347-8E01-AE72-4C9DE3891D89}"/>
              </a:ext>
            </a:extLst>
          </p:cNvPr>
          <p:cNvSpPr>
            <a:spLocks noGrp="1"/>
          </p:cNvSpPr>
          <p:nvPr>
            <p:ph sz="half" idx="14"/>
          </p:nvPr>
        </p:nvSpPr>
        <p:spPr/>
        <p:txBody>
          <a:bodyPr/>
          <a:lstStyle/>
          <a:p>
            <a:endParaRPr lang="en-GB"/>
          </a:p>
        </p:txBody>
      </p:sp>
      <p:pic>
        <p:nvPicPr>
          <p:cNvPr id="6" name="Picture 5">
            <a:extLst>
              <a:ext uri="{FF2B5EF4-FFF2-40B4-BE49-F238E27FC236}">
                <a16:creationId xmlns:a16="http://schemas.microsoft.com/office/drawing/2014/main" id="{9D8BCB6A-FB9E-C7CA-48EE-F8B798202CAB}"/>
              </a:ext>
            </a:extLst>
          </p:cNvPr>
          <p:cNvPicPr>
            <a:picLocks noChangeAspect="1"/>
          </p:cNvPicPr>
          <p:nvPr/>
        </p:nvPicPr>
        <p:blipFill>
          <a:blip r:embed="rId2"/>
          <a:stretch>
            <a:fillRect/>
          </a:stretch>
        </p:blipFill>
        <p:spPr>
          <a:xfrm>
            <a:off x="122714" y="-7749"/>
            <a:ext cx="11970963" cy="6919385"/>
          </a:xfrm>
          <a:prstGeom prst="rect">
            <a:avLst/>
          </a:prstGeom>
        </p:spPr>
      </p:pic>
    </p:spTree>
    <p:extLst>
      <p:ext uri="{BB962C8B-B14F-4D97-AF65-F5344CB8AC3E}">
        <p14:creationId xmlns:p14="http://schemas.microsoft.com/office/powerpoint/2010/main" val="4133968944"/>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A7518-3149-72DC-FCD9-ABFDE556A39E}"/>
            </a:ext>
          </a:extLst>
        </p:cNvPr>
        <p:cNvGrpSpPr/>
        <p:nvPr/>
      </p:nvGrpSpPr>
      <p:grpSpPr>
        <a:xfrm>
          <a:off x="0" y="0"/>
          <a:ext cx="0" cy="0"/>
          <a:chOff x="0" y="0"/>
          <a:chExt cx="0" cy="0"/>
        </a:xfrm>
      </p:grpSpPr>
      <p:pic>
        <p:nvPicPr>
          <p:cNvPr id="13" name="Google Shape;626;p79">
            <a:extLst>
              <a:ext uri="{FF2B5EF4-FFF2-40B4-BE49-F238E27FC236}">
                <a16:creationId xmlns:a16="http://schemas.microsoft.com/office/drawing/2014/main" id="{0976C44E-2AE6-09EB-EA27-8EF0F2518CF2}"/>
              </a:ext>
            </a:extLst>
          </p:cNvPr>
          <p:cNvPicPr preferRelativeResize="0">
            <a:picLocks/>
          </p:cNvPicPr>
          <p:nvPr/>
        </p:nvPicPr>
        <p:blipFill rotWithShape="1">
          <a:blip r:embed="rId3">
            <a:alphaModFix amt="5000"/>
          </a:blip>
          <a:srcRect t="11753" b="3074"/>
          <a:stretch/>
        </p:blipFill>
        <p:spPr>
          <a:xfrm>
            <a:off x="0" y="0"/>
            <a:ext cx="12192000" cy="6858000"/>
          </a:xfrm>
          <a:prstGeom prst="rect">
            <a:avLst/>
          </a:prstGeom>
        </p:spPr>
      </p:pic>
      <p:sp>
        <p:nvSpPr>
          <p:cNvPr id="3" name="Title 3">
            <a:extLst>
              <a:ext uri="{FF2B5EF4-FFF2-40B4-BE49-F238E27FC236}">
                <a16:creationId xmlns:a16="http://schemas.microsoft.com/office/drawing/2014/main" id="{C1F7AF25-1813-11BF-735C-1010911B3607}"/>
              </a:ext>
            </a:extLst>
          </p:cNvPr>
          <p:cNvSpPr txBox="1">
            <a:spLocks/>
          </p:cNvSpPr>
          <p:nvPr/>
        </p:nvSpPr>
        <p:spPr>
          <a:xfrm>
            <a:off x="1459700" y="-209406"/>
            <a:ext cx="5477964" cy="701368"/>
          </a:xfrm>
          <a:prstGeom prst="rect">
            <a:avLst/>
          </a:prstGeom>
        </p:spPr>
        <p:txBody>
          <a:bodyPr vert="horz" lIns="91440" tIns="45720" rIns="91440" bIns="45720" rtlCol="0" anchor="b"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2">
                    <a:lumMod val="75000"/>
                  </a:schemeClr>
                </a:solidFill>
                <a:latin typeface="Playfair Display"/>
                <a:ea typeface="+mn-ea"/>
                <a:cs typeface="+mn-cs"/>
              </a:rPr>
              <a:t>What does the Data reveal?</a:t>
            </a:r>
          </a:p>
        </p:txBody>
      </p:sp>
      <p:sp>
        <p:nvSpPr>
          <p:cNvPr id="6" name="TextBox 5">
            <a:extLst>
              <a:ext uri="{FF2B5EF4-FFF2-40B4-BE49-F238E27FC236}">
                <a16:creationId xmlns:a16="http://schemas.microsoft.com/office/drawing/2014/main" id="{E61CCE76-1334-54C1-329F-9A820CD2B16B}"/>
              </a:ext>
            </a:extLst>
          </p:cNvPr>
          <p:cNvSpPr txBox="1"/>
          <p:nvPr/>
        </p:nvSpPr>
        <p:spPr>
          <a:xfrm>
            <a:off x="0" y="419225"/>
            <a:ext cx="10087897" cy="6366038"/>
          </a:xfrm>
          <a:prstGeom prst="rect">
            <a:avLst/>
          </a:prstGeom>
          <a:noFill/>
        </p:spPr>
        <p:txBody>
          <a:bodyPr wrap="square">
            <a:spAutoFit/>
          </a:bodyPr>
          <a:lstStyle/>
          <a:p>
            <a:pPr marL="342900" lvl="0" indent="-342900">
              <a:lnSpc>
                <a:spcPct val="150000"/>
              </a:lnSpc>
              <a:buFont typeface="Wingdings" panose="05000000000000000000" pitchFamily="2" charset="2"/>
              <a:buChar char="q"/>
            </a:pPr>
            <a:r>
              <a:rPr lang="en-GB" sz="1600" dirty="0">
                <a:latin typeface="Playfair Display"/>
              </a:rPr>
              <a:t>The average weekly hours of workers is 47.32. Employees are likely overworking, possibly under pressure to meet targets.</a:t>
            </a:r>
          </a:p>
          <a:p>
            <a:pPr marL="342900" lvl="0" indent="-342900">
              <a:lnSpc>
                <a:spcPct val="150000"/>
              </a:lnSpc>
              <a:buFont typeface="Wingdings" panose="05000000000000000000" pitchFamily="2" charset="2"/>
              <a:buChar char="q"/>
            </a:pPr>
            <a:r>
              <a:rPr lang="en-GB" sz="1600" dirty="0">
                <a:latin typeface="Playfair Display"/>
              </a:rPr>
              <a:t>Based on locations, people in London, UK tend to have highest productivity ratings with the least being Berlin, Germany</a:t>
            </a:r>
          </a:p>
          <a:p>
            <a:pPr marL="342900" lvl="0" indent="-342900">
              <a:lnSpc>
                <a:spcPct val="150000"/>
              </a:lnSpc>
              <a:spcAft>
                <a:spcPts val="800"/>
              </a:spcAft>
              <a:buFont typeface="Wingdings" panose="05000000000000000000" pitchFamily="2" charset="2"/>
              <a:buChar char="q"/>
            </a:pPr>
            <a:r>
              <a:rPr lang="en-GB" sz="1600" dirty="0">
                <a:latin typeface="Playfair Display"/>
              </a:rPr>
              <a:t>Those with higher remote days have high work life balance</a:t>
            </a:r>
          </a:p>
          <a:p>
            <a:pPr marL="342900" lvl="0" indent="-342900">
              <a:lnSpc>
                <a:spcPct val="150000"/>
              </a:lnSpc>
              <a:spcAft>
                <a:spcPts val="800"/>
              </a:spcAft>
              <a:buFont typeface="Wingdings" panose="05000000000000000000" pitchFamily="2" charset="2"/>
              <a:buChar char="q"/>
            </a:pPr>
            <a:r>
              <a:rPr lang="en-GB" sz="1600" dirty="0">
                <a:latin typeface="Playfair Display"/>
              </a:rPr>
              <a:t>Employees working 5 remote days have higher total productivity compared to those with fewer or zero remote days.</a:t>
            </a:r>
          </a:p>
          <a:p>
            <a:pPr marL="342900" lvl="0" indent="-342900">
              <a:lnSpc>
                <a:spcPct val="150000"/>
              </a:lnSpc>
              <a:spcAft>
                <a:spcPts val="800"/>
              </a:spcAft>
              <a:buFont typeface="Wingdings" panose="05000000000000000000" pitchFamily="2" charset="2"/>
              <a:buChar char="q"/>
            </a:pPr>
            <a:r>
              <a:rPr lang="en-GB" sz="1600" dirty="0">
                <a:latin typeface="Playfair Display"/>
              </a:rPr>
              <a:t>Age Distribution in Productivity: Middle-aged adults and adults make up the largest groups across all productivity levels. Seniors show very limited performance contribution, possibly due to retirement or physical limitations</a:t>
            </a:r>
          </a:p>
          <a:p>
            <a:pPr marL="342900" lvl="0" indent="-342900">
              <a:lnSpc>
                <a:spcPct val="150000"/>
              </a:lnSpc>
              <a:spcAft>
                <a:spcPts val="800"/>
              </a:spcAft>
              <a:buFont typeface="Wingdings" panose="05000000000000000000" pitchFamily="2" charset="2"/>
              <a:buChar char="q"/>
            </a:pPr>
            <a:r>
              <a:rPr lang="en-GB" sz="1600" dirty="0">
                <a:latin typeface="Playfair Display"/>
              </a:rPr>
              <a:t>Salary fluctuates over tenure. No consistent upward trend, which is odd. </a:t>
            </a:r>
          </a:p>
          <a:p>
            <a:pPr marL="342900" lvl="0" indent="-342900">
              <a:lnSpc>
                <a:spcPct val="150000"/>
              </a:lnSpc>
              <a:buFont typeface="Wingdings" panose="05000000000000000000" pitchFamily="2" charset="2"/>
              <a:buChar char="q"/>
            </a:pPr>
            <a:r>
              <a:rPr lang="en-GB" sz="1600" dirty="0">
                <a:latin typeface="Playfair Display"/>
              </a:rPr>
              <a:t>The number of Workers in the various Job roles are almost the same throughout but surprisingly, the total minimum salary range for associates and interns are higher than that of Managers and Directors. </a:t>
            </a:r>
          </a:p>
          <a:p>
            <a:pPr marL="742950" indent="-285750">
              <a:lnSpc>
                <a:spcPct val="150000"/>
              </a:lnSpc>
              <a:buFont typeface="Wingdings" panose="05000000000000000000" pitchFamily="2" charset="2"/>
              <a:buChar char="§"/>
            </a:pPr>
            <a:r>
              <a:rPr lang="en-GB" sz="1600" dirty="0">
                <a:latin typeface="Playfair Display"/>
              </a:rPr>
              <a:t>Implication: This indicates a potential imbalance in the salary structure. </a:t>
            </a:r>
          </a:p>
          <a:p>
            <a:pPr marL="342900" lvl="0" indent="-342900">
              <a:lnSpc>
                <a:spcPct val="150000"/>
              </a:lnSpc>
              <a:spcAft>
                <a:spcPts val="800"/>
              </a:spcAft>
              <a:buFont typeface="Wingdings" panose="05000000000000000000" pitchFamily="2" charset="2"/>
              <a:buChar char="q"/>
            </a:pPr>
            <a:r>
              <a:rPr lang="en-GB" sz="1600" dirty="0">
                <a:latin typeface="Playfair Display"/>
              </a:rPr>
              <a:t>Tokyo, Japan seems to distribute Salaries properly with the directors earning more followed by Managers but New York, USA does the vice versa</a:t>
            </a:r>
          </a:p>
        </p:txBody>
      </p:sp>
    </p:spTree>
    <p:extLst>
      <p:ext uri="{BB962C8B-B14F-4D97-AF65-F5344CB8AC3E}">
        <p14:creationId xmlns:p14="http://schemas.microsoft.com/office/powerpoint/2010/main" val="242405972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93F1A-E5B9-881D-2E0C-13E8D6D8A0B5}"/>
            </a:ext>
          </a:extLst>
        </p:cNvPr>
        <p:cNvGrpSpPr/>
        <p:nvPr/>
      </p:nvGrpSpPr>
      <p:grpSpPr>
        <a:xfrm>
          <a:off x="0" y="0"/>
          <a:ext cx="0" cy="0"/>
          <a:chOff x="0" y="0"/>
          <a:chExt cx="0" cy="0"/>
        </a:xfrm>
      </p:grpSpPr>
      <p:pic>
        <p:nvPicPr>
          <p:cNvPr id="2" name="Google Shape;626;p79">
            <a:extLst>
              <a:ext uri="{FF2B5EF4-FFF2-40B4-BE49-F238E27FC236}">
                <a16:creationId xmlns:a16="http://schemas.microsoft.com/office/drawing/2014/main" id="{9A901DA5-2550-032F-289D-F30317DCC592}"/>
              </a:ext>
            </a:extLst>
          </p:cNvPr>
          <p:cNvPicPr preferRelativeResize="0">
            <a:picLocks/>
          </p:cNvPicPr>
          <p:nvPr/>
        </p:nvPicPr>
        <p:blipFill rotWithShape="1">
          <a:blip r:embed="rId3">
            <a:alphaModFix amt="5000"/>
          </a:blip>
          <a:srcRect t="11753" b="3074"/>
          <a:stretch/>
        </p:blipFill>
        <p:spPr>
          <a:xfrm>
            <a:off x="0" y="0"/>
            <a:ext cx="12192000" cy="6858000"/>
          </a:xfrm>
          <a:prstGeom prst="rect">
            <a:avLst/>
          </a:prstGeom>
        </p:spPr>
      </p:pic>
      <p:sp>
        <p:nvSpPr>
          <p:cNvPr id="3" name="Title 3">
            <a:extLst>
              <a:ext uri="{FF2B5EF4-FFF2-40B4-BE49-F238E27FC236}">
                <a16:creationId xmlns:a16="http://schemas.microsoft.com/office/drawing/2014/main" id="{34998ABB-5254-AB52-91D4-A45C7F71C29D}"/>
              </a:ext>
            </a:extLst>
          </p:cNvPr>
          <p:cNvSpPr txBox="1">
            <a:spLocks/>
          </p:cNvSpPr>
          <p:nvPr/>
        </p:nvSpPr>
        <p:spPr>
          <a:xfrm>
            <a:off x="1524000" y="-83476"/>
            <a:ext cx="7698658" cy="701368"/>
          </a:xfrm>
          <a:prstGeom prst="rect">
            <a:avLst/>
          </a:prstGeom>
        </p:spPr>
        <p:txBody>
          <a:bodyPr vert="horz" lIns="91440" tIns="45720" rIns="91440" bIns="45720" rtlCol="0" anchor="b"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300" b="1" dirty="0">
                <a:solidFill>
                  <a:schemeClr val="accent2">
                    <a:lumMod val="75000"/>
                  </a:schemeClr>
                </a:solidFill>
                <a:latin typeface="Playfair Display"/>
                <a:ea typeface="+mn-ea"/>
                <a:cs typeface="+mn-cs"/>
              </a:rPr>
              <a:t>Actionable recommendations</a:t>
            </a:r>
            <a:endParaRPr lang="en-US" sz="3300" b="1" dirty="0">
              <a:solidFill>
                <a:schemeClr val="accent2">
                  <a:lumMod val="75000"/>
                </a:schemeClr>
              </a:solidFill>
              <a:latin typeface="Playfair Display"/>
              <a:ea typeface="+mn-ea"/>
              <a:cs typeface="+mn-cs"/>
            </a:endParaRPr>
          </a:p>
        </p:txBody>
      </p:sp>
      <p:sp>
        <p:nvSpPr>
          <p:cNvPr id="6" name="TextBox 5">
            <a:extLst>
              <a:ext uri="{FF2B5EF4-FFF2-40B4-BE49-F238E27FC236}">
                <a16:creationId xmlns:a16="http://schemas.microsoft.com/office/drawing/2014/main" id="{B06B8EAF-5956-D5AA-B4BD-FB4DAF6C92F0}"/>
              </a:ext>
            </a:extLst>
          </p:cNvPr>
          <p:cNvSpPr txBox="1"/>
          <p:nvPr/>
        </p:nvSpPr>
        <p:spPr>
          <a:xfrm>
            <a:off x="228600" y="701368"/>
            <a:ext cx="9513268" cy="6281848"/>
          </a:xfrm>
          <a:prstGeom prst="rect">
            <a:avLst/>
          </a:prstGeom>
          <a:noFill/>
        </p:spPr>
        <p:txBody>
          <a:bodyPr wrap="square">
            <a:spAutoFit/>
          </a:bodyPr>
          <a:lstStyle/>
          <a:p>
            <a:pPr marL="285750" lvl="0" indent="-285750">
              <a:lnSpc>
                <a:spcPct val="150000"/>
              </a:lnSpc>
              <a:buFont typeface="Wingdings" panose="05000000000000000000" pitchFamily="2" charset="2"/>
              <a:buChar char="q"/>
            </a:pPr>
            <a:r>
              <a:rPr lang="en-GB" dirty="0">
                <a:latin typeface="Playfair Display"/>
              </a:rPr>
              <a:t>The current imbalance suggests entry-level staff collectively earn more than leadership, potentially demotivating key decision-makers. Reassess the salary structure to ensure Managers and Directors earn more than Interns and Associates</a:t>
            </a:r>
          </a:p>
          <a:p>
            <a:pPr lvl="0">
              <a:lnSpc>
                <a:spcPct val="150000"/>
              </a:lnSpc>
            </a:pPr>
            <a:endParaRPr lang="en-GB" dirty="0">
              <a:latin typeface="Playfair Display"/>
            </a:endParaRPr>
          </a:p>
          <a:p>
            <a:pPr marL="285750" lvl="0" indent="-285750">
              <a:lnSpc>
                <a:spcPct val="150000"/>
              </a:lnSpc>
              <a:buFont typeface="Wingdings" panose="05000000000000000000" pitchFamily="2" charset="2"/>
              <a:buChar char="q"/>
            </a:pPr>
            <a:r>
              <a:rPr lang="en-GB" dirty="0">
                <a:latin typeface="Playfair Display"/>
              </a:rPr>
              <a:t>Globally, 40 hours/week is the usual full-time standard. Keep average hours below 45 hours/week, unless employees are highly engaged and well-compensated for overtime.</a:t>
            </a:r>
          </a:p>
          <a:p>
            <a:pPr lvl="0">
              <a:lnSpc>
                <a:spcPct val="150000"/>
              </a:lnSpc>
            </a:pPr>
            <a:endParaRPr lang="en-GB" dirty="0">
              <a:latin typeface="Playfair Display"/>
            </a:endParaRPr>
          </a:p>
          <a:p>
            <a:pPr marL="285750" lvl="0" indent="-285750">
              <a:lnSpc>
                <a:spcPct val="150000"/>
              </a:lnSpc>
              <a:buFont typeface="Wingdings" panose="05000000000000000000" pitchFamily="2" charset="2"/>
              <a:buChar char="q"/>
            </a:pPr>
            <a:r>
              <a:rPr lang="en-GB" dirty="0">
                <a:latin typeface="Playfair Display"/>
              </a:rPr>
              <a:t>Encourage flexible or remote work policies because data shows employees with more remote days are significantly more productive and balanced.</a:t>
            </a:r>
          </a:p>
          <a:p>
            <a:pPr lvl="0">
              <a:lnSpc>
                <a:spcPct val="150000"/>
              </a:lnSpc>
            </a:pPr>
            <a:endParaRPr lang="en-GB" dirty="0">
              <a:latin typeface="Playfair Display"/>
            </a:endParaRPr>
          </a:p>
          <a:p>
            <a:pPr marL="285750" lvl="0" indent="-285750">
              <a:lnSpc>
                <a:spcPct val="150000"/>
              </a:lnSpc>
              <a:buFont typeface="Wingdings" panose="05000000000000000000" pitchFamily="2" charset="2"/>
              <a:buChar char="q"/>
            </a:pPr>
            <a:r>
              <a:rPr lang="en-GB" dirty="0">
                <a:latin typeface="Playfair Display"/>
              </a:rPr>
              <a:t>Leverage the strengths of middle-aged and adult workers by placing them in key roles and mentorship programs, since they show the highest productivity ratings. Or Create training programs based on age group productivity trends where middle agers train the other age groups.</a:t>
            </a:r>
          </a:p>
          <a:p>
            <a:pPr marL="342900" lvl="0" indent="-342900">
              <a:lnSpc>
                <a:spcPct val="150000"/>
              </a:lnSpc>
              <a:buFont typeface="Wingdings" panose="05000000000000000000" pitchFamily="2" charset="2"/>
              <a:buChar char="q"/>
            </a:pP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4879366"/>
      </p:ext>
    </p:extLst>
  </p:cSld>
  <p:clrMapOvr>
    <a:masterClrMapping/>
  </p:clrMapOvr>
  <p:transition spd="med">
    <p:pull/>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65614A-92F9-4391-AC3D-F3F5B0704F9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8451406B-581B-4C29-A833-E33D8A6AB075}">
  <ds:schemaRefs>
    <ds:schemaRef ds:uri="http://schemas.microsoft.com/sharepoint/v3/contenttype/forms"/>
  </ds:schemaRefs>
</ds:datastoreItem>
</file>

<file path=customXml/itemProps3.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4720ed5e-c545-46eb-99a5-958dd333e9f2}" enabled="0" method="" siteId="{4720ed5e-c545-46eb-99a5-958dd333e9f2}" removed="1"/>
</clbl:labelList>
</file>

<file path=docProps/app.xml><?xml version="1.0" encoding="utf-8"?>
<Properties xmlns="http://schemas.openxmlformats.org/officeDocument/2006/extended-properties" xmlns:vt="http://schemas.openxmlformats.org/officeDocument/2006/docPropsVTypes">
  <Template>Facet</Template>
  <TotalTime>324</TotalTime>
  <Words>968</Words>
  <Application>Microsoft Office PowerPoint</Application>
  <PresentationFormat>Widescreen</PresentationFormat>
  <Paragraphs>86</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Baskerville Old Face</vt:lpstr>
      <vt:lpstr>Calibri</vt:lpstr>
      <vt:lpstr>Playfair Display</vt:lpstr>
      <vt:lpstr>Trebuchet MS</vt:lpstr>
      <vt:lpstr>Wingdings</vt:lpstr>
      <vt:lpstr>Wingdings 3</vt:lpstr>
      <vt:lpstr>Facet</vt:lpstr>
      <vt:lpstr>Electrical sensors</vt:lpstr>
      <vt:lpstr>THRIVE AFRICA GROUP PROECT</vt:lpstr>
      <vt:lpstr>Content</vt:lpstr>
      <vt:lpstr>The company faces key challenges around how work hours, salaries, and remote work affect productivity and employee satisfaction  especially with unexpected salary imbalances and inconsistent performance across roles and locations.</vt:lpstr>
      <vt:lpstr>About the Dataset &amp; methodology</vt:lpstr>
      <vt:lpstr>Question Driving This Analysis</vt:lpstr>
      <vt:lpstr>PowerPoint Presentation</vt:lpstr>
      <vt:lpstr>PowerPoint Presentation</vt:lpstr>
      <vt:lpstr>PowerPoint Presentation</vt:lpstr>
      <vt:lpstr>PowerPoint Presentation</vt:lpstr>
      <vt:lpstr>This analysis has revealed critical insights into how work patterns, job roles, compensation, and workplace policies are influencing employee performance and well-being across the organization. key findings such as the positive impact of remote work, workload imbalances, and salary misalignments highlight opportunities for both optimization and innovation.  By addressing these gaps especially in salary structure and workload management, the company can not only improve productivity but also strengthen leadership retention, employee satisfaction, and long-term organizational efficiency  </vt:lpstr>
      <vt:lpstr>THANK YOU!</vt:lpstr>
    </vt:vector>
  </TitlesOfParts>
  <Company>Danone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FOBI Juliana</dc:creator>
  <cp:lastModifiedBy>Kwesi Oswald</cp:lastModifiedBy>
  <cp:revision>16</cp:revision>
  <dcterms:created xsi:type="dcterms:W3CDTF">2025-06-21T18:48:35Z</dcterms:created>
  <dcterms:modified xsi:type="dcterms:W3CDTF">2025-06-28T23:13:23Z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