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0" r:id="rId4"/>
    <p:sldId id="259" r:id="rId5"/>
    <p:sldId id="260" r:id="rId6"/>
    <p:sldId id="262" r:id="rId7"/>
    <p:sldId id="263" r:id="rId8"/>
    <p:sldId id="269" r:id="rId9"/>
    <p:sldId id="265" r:id="rId10"/>
    <p:sldId id="267" r:id="rId11"/>
    <p:sldId id="268" r:id="rId12"/>
    <p:sldId id="275" r:id="rId13"/>
    <p:sldId id="271" r:id="rId14"/>
    <p:sldId id="274" r:id="rId15"/>
    <p:sldId id="277" r:id="rId16"/>
    <p:sldId id="278" r:id="rId17"/>
    <p:sldId id="276" r:id="rId18"/>
    <p:sldId id="280" r:id="rId19"/>
    <p:sldId id="279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9DF"/>
    <a:srgbClr val="9B009B"/>
    <a:srgbClr val="B1B1B1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6" autoAdjust="0"/>
    <p:restoredTop sz="99769" autoAdjust="0"/>
  </p:normalViewPr>
  <p:slideViewPr>
    <p:cSldViewPr snapToGrid="0">
      <p:cViewPr>
        <p:scale>
          <a:sx n="180" d="100"/>
          <a:sy n="180" d="100"/>
        </p:scale>
        <p:origin x="-14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7E6B-C4F9-604D-986B-FE7852B5129C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8157D-D809-1249-9497-037ACD1D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afternoon!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Instead of giving a talk about comonads, I think I’m going to do something isomorphic: give a co-talk about monads … So I think that means that *you* explain monads to *me*!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look like you know what a monad is, Richard—care to explain it to 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monoid</a:t>
            </a:r>
            <a:r>
              <a:rPr lang="en-US" baseline="0" dirty="0" smtClean="0"/>
              <a:t> in the category of </a:t>
            </a:r>
            <a:r>
              <a:rPr lang="en-US" baseline="0" dirty="0" err="1" smtClean="0"/>
              <a:t>endofunctors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Exactly! Thank you all for your time and attention. Any questions?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(laughter)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maybe there’s still more to say about comonads than I can *CO*-say about monads.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talking about </a:t>
            </a:r>
            <a:r>
              <a:rPr lang="en-US" dirty="0" err="1" smtClean="0"/>
              <a:t>diagonalization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you can see the original tape in the HORIZONTAL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can use our</a:t>
            </a:r>
            <a:r>
              <a:rPr lang="en-US" baseline="0" dirty="0" smtClean="0"/>
              <a:t> intuitions about these </a:t>
            </a:r>
            <a:r>
              <a:rPr lang="en-US" baseline="0" dirty="0" smtClean="0"/>
              <a:t>parts</a:t>
            </a:r>
            <a:br>
              <a:rPr lang="en-US" baseline="0" dirty="0" smtClean="0"/>
            </a:br>
            <a:r>
              <a:rPr lang="en-US" baseline="0" dirty="0" smtClean="0"/>
              <a:t>to build </a:t>
            </a:r>
            <a:r>
              <a:rPr lang="en-US" baseline="0" dirty="0" smtClean="0"/>
              <a:t>an intuition for how </a:t>
            </a:r>
            <a:r>
              <a:rPr lang="en-US" baseline="0" dirty="0" err="1" smtClean="0"/>
              <a:t>lfix</a:t>
            </a:r>
            <a:r>
              <a:rPr lang="en-US" baseline="0" dirty="0" smtClean="0"/>
              <a:t> 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build </a:t>
            </a:r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dirty="0" smtClean="0"/>
              <a:t>example </a:t>
            </a:r>
            <a:r>
              <a:rPr lang="en-US" dirty="0" smtClean="0"/>
              <a:t>of a one-dimensional “spreadsheet” with a Tape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see how it gets evaluated.</a:t>
            </a:r>
          </a:p>
          <a:p>
            <a:endParaRPr lang="en-US" dirty="0" smtClean="0"/>
          </a:p>
          <a:p>
            <a:r>
              <a:rPr lang="en-US" dirty="0" smtClean="0"/>
              <a:t>(EXPLAIN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 does </a:t>
            </a:r>
            <a:r>
              <a:rPr lang="en-US" dirty="0" err="1" smtClean="0"/>
              <a:t>lfix</a:t>
            </a:r>
            <a:r>
              <a:rPr lang="en-US" baseline="0" dirty="0" smtClean="0"/>
              <a:t> evaluate this recurrence?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little bit of syntactic</a:t>
            </a:r>
            <a:r>
              <a:rPr lang="en-US" baseline="0" dirty="0" smtClean="0"/>
              <a:t> sugar…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efficient now because of the zipping structure of the </a:t>
            </a:r>
            <a:r>
              <a:rPr lang="en-US" baseline="0" dirty="0" err="1" smtClean="0"/>
              <a:t>lfix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combinator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Inductive definitions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comonadapply</a:t>
            </a:r>
            <a:r>
              <a:rPr lang="en-US" baseline="0" dirty="0" smtClean="0"/>
              <a:t>, and more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Relative </a:t>
            </a:r>
            <a:r>
              <a:rPr lang="en-US" dirty="0" smtClean="0"/>
              <a:t>references in n dimensions </a:t>
            </a:r>
            <a:r>
              <a:rPr lang="en-US" dirty="0" smtClean="0"/>
              <a:t>== </a:t>
            </a:r>
            <a:r>
              <a:rPr lang="en-US" dirty="0" smtClean="0"/>
              <a:t>n-long length-indexed lists of </a:t>
            </a:r>
            <a:r>
              <a:rPr lang="en-US" dirty="0" smtClean="0"/>
              <a:t>integers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Utility </a:t>
            </a:r>
            <a:r>
              <a:rPr lang="en-US" baseline="0" dirty="0" smtClean="0"/>
              <a:t>functions for naming </a:t>
            </a:r>
            <a:r>
              <a:rPr lang="en-US" baseline="0" dirty="0" smtClean="0"/>
              <a:t>directions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Interpret n-D </a:t>
            </a:r>
            <a:r>
              <a:rPr lang="en-US" baseline="0" dirty="0" smtClean="0"/>
              <a:t>references into </a:t>
            </a:r>
            <a:r>
              <a:rPr lang="en-US" baseline="0" dirty="0" smtClean="0"/>
              <a:t>movements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Insert </a:t>
            </a:r>
            <a:r>
              <a:rPr lang="en-US" baseline="0" dirty="0" smtClean="0"/>
              <a:t>possibly-finite fragments of sheets into existing sheets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Details </a:t>
            </a:r>
            <a:r>
              <a:rPr lang="en-US" baseline="0" dirty="0" smtClean="0"/>
              <a:t>are in the paper (and in the code).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that machinery…</a:t>
            </a:r>
          </a:p>
          <a:p>
            <a:endParaRPr lang="en-US" dirty="0" smtClean="0"/>
          </a:p>
          <a:p>
            <a:r>
              <a:rPr lang="en-US" dirty="0" smtClean="0"/>
              <a:t>Regardless</a:t>
            </a:r>
            <a:r>
              <a:rPr lang="en-US" baseline="0" dirty="0" smtClean="0"/>
              <a:t> of dimensionality, relative references are O(distance), and we evaluate each cell at most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 few years ago…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</a:t>
            </a:r>
            <a:r>
              <a:rPr lang="en-US" baseline="0" dirty="0" smtClean="0"/>
              <a:t>funky kind of fixed point in modal provability logic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</a:t>
            </a:r>
            <a:r>
              <a:rPr lang="en-US" baseline="0" dirty="0" smtClean="0"/>
              <a:t>funky kind of fixed point in Haskell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stay inside ASCII, he spells it L-O-E-B, so we’ll stick to </a:t>
            </a:r>
            <a:r>
              <a:rPr lang="en-US" baseline="0" dirty="0" smtClean="0"/>
              <a:t>that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Picks Functor somewhat arbitrarily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Knot tying is hard!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(STEP BY STEP) with lists…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2, 2 + … 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 lot of interesting recurrences we might want to represent with this fixed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instance, we can generate the Fibonacci sequence… (explain)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</a:t>
            </a:r>
            <a:r>
              <a:rPr lang="en-US" baseline="0" dirty="0" smtClean="0"/>
              <a:t>favorite spreadsheet </a:t>
            </a:r>
            <a:r>
              <a:rPr lang="en-US" baseline="0" dirty="0" smtClean="0"/>
              <a:t>program</a:t>
            </a:r>
          </a:p>
          <a:p>
            <a:r>
              <a:rPr lang="en-US" baseline="0" dirty="0" smtClean="0"/>
              <a:t>(for </a:t>
            </a:r>
            <a:r>
              <a:rPr lang="en-US" baseline="0" dirty="0" smtClean="0"/>
              <a:t>example Lotus </a:t>
            </a:r>
            <a:r>
              <a:rPr lang="en-US" baseline="0" dirty="0" smtClean="0"/>
              <a:t>123)</a:t>
            </a:r>
          </a:p>
          <a:p>
            <a:r>
              <a:rPr lang="en-US" baseline="0" dirty="0" smtClean="0"/>
              <a:t>thinks </a:t>
            </a:r>
            <a:r>
              <a:rPr lang="en-US" baseline="0" dirty="0" smtClean="0"/>
              <a:t>in terms of absolute references 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But things like Fibonacci…</a:t>
            </a:r>
            <a:endParaRPr lang="en-US" baseline="0" dirty="0" smtClean="0"/>
          </a:p>
          <a:p>
            <a:r>
              <a:rPr lang="en-US" baseline="0" dirty="0" smtClean="0"/>
              <a:t>But here we have to use absolute references to “fake” relative references (explain)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suffering from a disease Richard Bird calls INDEXITIS.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symptoms of </a:t>
            </a:r>
            <a:r>
              <a:rPr lang="en-US" baseline="0" dirty="0" err="1" smtClean="0"/>
              <a:t>indexitis</a:t>
            </a:r>
            <a:r>
              <a:rPr lang="en-US" baseline="0" dirty="0" smtClean="0"/>
              <a:t> include acute asymptotic inefficiency.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hopes of finding a way to fix this, let’s take a closer look at the axioms in the logical world where we can prove </a:t>
            </a:r>
            <a:r>
              <a:rPr lang="en-US" baseline="0" dirty="0" err="1" smtClean="0"/>
              <a:t>Löb’s</a:t>
            </a:r>
            <a:r>
              <a:rPr lang="en-US" baseline="0" dirty="0" smtClean="0"/>
              <a:t>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laws work out nicely.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STEP THROUGH </a:t>
            </a:r>
            <a:r>
              <a:rPr lang="en-US" dirty="0" err="1" smtClean="0"/>
              <a:t>THiS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“type </a:t>
            </a:r>
            <a:r>
              <a:rPr lang="en-US" dirty="0" err="1" smtClean="0"/>
              <a:t>tetris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best way to get an intuition for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comonadapply</a:t>
            </a:r>
            <a:r>
              <a:rPr lang="en-US" baseline="0" dirty="0" smtClean="0"/>
              <a:t> is to build a concrete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make a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infinite-both-ways streams (stream zippers) =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Every zipper induces a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move left and right in a Tape (rope metaphor)</a:t>
            </a:r>
          </a:p>
          <a:p>
            <a:endParaRPr lang="en-US" dirty="0" smtClean="0"/>
          </a:p>
          <a:p>
            <a:r>
              <a:rPr lang="en-US" dirty="0" smtClean="0"/>
              <a:t>Together with an iteration function for building Tapes…</a:t>
            </a:r>
          </a:p>
          <a:p>
            <a:endParaRPr lang="en-US" dirty="0" smtClean="0"/>
          </a:p>
          <a:p>
            <a:r>
              <a:rPr lang="en-US" dirty="0" smtClean="0"/>
              <a:t>We can define a </a:t>
            </a:r>
            <a:r>
              <a:rPr lang="en-US" dirty="0" err="1" smtClean="0"/>
              <a:t>comonad</a:t>
            </a:r>
            <a:r>
              <a:rPr lang="en-US" dirty="0" smtClean="0"/>
              <a:t> instance</a:t>
            </a:r>
            <a:r>
              <a:rPr lang="en-US" baseline="0" dirty="0" smtClean="0"/>
              <a:t> for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157D-D809-1249-9497-037ACD1D22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1F64-E15A-0F4E-B961-69D620BBFB81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1400-1AB2-A946-8F78-853F5E7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</a:lstStyle>
          <a:p>
            <a:fld id="{59A51F64-E15A-0F4E-B961-69D620BBFB81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</a:lstStyle>
          <a:p>
            <a:fld id="{529F1400-1AB2-A946-8F78-853F5E7D6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0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alatino"/>
          <a:ea typeface="+mj-ea"/>
          <a:cs typeface="Palati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alatino"/>
          <a:ea typeface="+mn-ea"/>
          <a:cs typeface="Palatin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alatino"/>
          <a:ea typeface="+mn-ea"/>
          <a:cs typeface="Palatin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"/>
          <a:ea typeface="+mn-ea"/>
          <a:cs typeface="Palatin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alatino"/>
          <a:ea typeface="+mn-ea"/>
          <a:cs typeface="Palatin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alatino"/>
          <a:ea typeface="+mn-ea"/>
          <a:cs typeface="Palatin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0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37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07" y="2130425"/>
            <a:ext cx="8813186" cy="1470025"/>
          </a:xfrm>
        </p:spPr>
        <p:txBody>
          <a:bodyPr/>
          <a:lstStyle/>
          <a:p>
            <a:r>
              <a:rPr lang="en-US" dirty="0" smtClean="0"/>
              <a:t>Getting a Quick Fix on Comonads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Foner</a:t>
            </a:r>
          </a:p>
          <a:p>
            <a:endParaRPr lang="en-US" sz="1000" dirty="0" smtClean="0"/>
          </a:p>
          <a:p>
            <a:r>
              <a:rPr lang="en-US" sz="2800" smtClean="0"/>
              <a:t>September 3, </a:t>
            </a:r>
            <a:r>
              <a:rPr lang="en-US" sz="2800" dirty="0" smtClean="0"/>
              <a:t>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5-04-29 20.3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2" y="1989669"/>
            <a:ext cx="5970042" cy="2097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</a:t>
            </a:r>
            <a:r>
              <a:rPr lang="en-US" dirty="0" smtClean="0"/>
              <a:t> Tape for the </a:t>
            </a:r>
            <a:r>
              <a:rPr lang="en-US" dirty="0"/>
              <a:t>☐</a:t>
            </a:r>
          </a:p>
        </p:txBody>
      </p:sp>
      <p:pic>
        <p:nvPicPr>
          <p:cNvPr id="4" name="Picture 3" descr="Screenshot 2015-04-29 20.37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" y="1530904"/>
            <a:ext cx="4962904" cy="54848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36134" y="4290176"/>
            <a:ext cx="4678441" cy="1376626"/>
            <a:chOff x="2236134" y="4290176"/>
            <a:chExt cx="4678441" cy="1376626"/>
          </a:xfrm>
        </p:grpSpPr>
        <p:sp>
          <p:nvSpPr>
            <p:cNvPr id="7" name="Rectangle 6"/>
            <p:cNvSpPr/>
            <p:nvPr/>
          </p:nvSpPr>
          <p:spPr>
            <a:xfrm>
              <a:off x="4229948" y="4426058"/>
              <a:ext cx="688259" cy="524387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382346" y="4491605"/>
              <a:ext cx="385096" cy="385096"/>
              <a:chOff x="4208204" y="2908709"/>
              <a:chExt cx="385096" cy="3850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08204" y="2908709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Palatino"/>
                    <a:cs typeface="Palatino"/>
                  </a:rPr>
                  <a:t>0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495069" y="4494891"/>
              <a:ext cx="385096" cy="385096"/>
              <a:chOff x="5320927" y="2911995"/>
              <a:chExt cx="385096" cy="3850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20927" y="2913623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059162" y="4496513"/>
              <a:ext cx="385096" cy="385096"/>
              <a:chOff x="4885020" y="2913617"/>
              <a:chExt cx="385096" cy="38509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85020" y="2918540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926065" y="4495340"/>
              <a:ext cx="388360" cy="385096"/>
              <a:chOff x="5751923" y="2916903"/>
              <a:chExt cx="388360" cy="38509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55187" y="2920178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33770" y="4496513"/>
              <a:ext cx="390007" cy="385096"/>
              <a:chOff x="2659628" y="2905423"/>
              <a:chExt cx="390007" cy="38509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64539" y="2910344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Palatino"/>
                    <a:cs typeface="Palatino"/>
                  </a:rPr>
                  <a:t>-3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700673" y="4491605"/>
              <a:ext cx="391665" cy="385096"/>
              <a:chOff x="3526531" y="2908709"/>
              <a:chExt cx="391665" cy="38509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33100" y="2911982"/>
                <a:ext cx="385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Palatino"/>
                    <a:cs typeface="Palatino"/>
                  </a:rPr>
                  <a:t>-1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269677" y="4494891"/>
              <a:ext cx="388360" cy="385096"/>
              <a:chOff x="3095535" y="2903801"/>
              <a:chExt cx="388360" cy="385096"/>
            </a:xfrm>
            <a:noFill/>
          </p:grpSpPr>
          <p:sp>
            <p:nvSpPr>
              <p:cNvPr id="30" name="Rectangle 29"/>
              <p:cNvSpPr/>
              <p:nvPr/>
            </p:nvSpPr>
            <p:spPr>
              <a:xfrm>
                <a:off x="3095535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98799" y="2916899"/>
                <a:ext cx="38509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Palatino"/>
                    <a:cs typeface="Palatino"/>
                  </a:rPr>
                  <a:t>-2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36134" y="4290176"/>
              <a:ext cx="4678441" cy="1032047"/>
              <a:chOff x="2064856" y="2702221"/>
              <a:chExt cx="4678441" cy="103204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613728" y="2834970"/>
                <a:ext cx="357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607142" y="3367549"/>
                <a:ext cx="357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6156720" y="2702221"/>
                <a:ext cx="586577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Palatino"/>
                    <a:cs typeface="Palatino"/>
                  </a:rPr>
                  <a:t>…</a:t>
                </a:r>
              </a:p>
              <a:p>
                <a:endParaRPr lang="en-US" sz="3000" dirty="0">
                  <a:latin typeface="Palatino"/>
                  <a:cs typeface="Palatino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64856" y="2718605"/>
                <a:ext cx="586577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Palatino"/>
                    <a:cs typeface="Palatino"/>
                  </a:rPr>
                  <a:t>…</a:t>
                </a:r>
              </a:p>
              <a:p>
                <a:endParaRPr lang="en-US" sz="3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286000" y="5102264"/>
              <a:ext cx="4553856" cy="564538"/>
              <a:chOff x="2286000" y="5483246"/>
              <a:chExt cx="4553856" cy="564538"/>
            </a:xfrm>
          </p:grpSpPr>
          <p:sp>
            <p:nvSpPr>
              <p:cNvPr id="38" name="Right Brace 37"/>
              <p:cNvSpPr/>
              <p:nvPr/>
            </p:nvSpPr>
            <p:spPr>
              <a:xfrm rot="5400000">
                <a:off x="5762313" y="4639740"/>
                <a:ext cx="233435" cy="1921651"/>
              </a:xfrm>
              <a:prstGeom prst="rightBrace">
                <a:avLst>
                  <a:gd name="adj1" fmla="val 54966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Brace 38"/>
              <p:cNvSpPr/>
              <p:nvPr/>
            </p:nvSpPr>
            <p:spPr>
              <a:xfrm rot="5400000">
                <a:off x="3141255" y="4627991"/>
                <a:ext cx="233435" cy="1943946"/>
              </a:xfrm>
              <a:prstGeom prst="rightBrace">
                <a:avLst>
                  <a:gd name="adj1" fmla="val 54966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Brace 39"/>
              <p:cNvSpPr/>
              <p:nvPr/>
            </p:nvSpPr>
            <p:spPr>
              <a:xfrm rot="5400000">
                <a:off x="4455282" y="5295768"/>
                <a:ext cx="233435" cy="609600"/>
              </a:xfrm>
              <a:prstGeom prst="rightBrace">
                <a:avLst>
                  <a:gd name="adj1" fmla="val 54966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 descr="Screenshot 2015-08-28 15.41.51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0261" y="5745094"/>
                <a:ext cx="842270" cy="302690"/>
              </a:xfrm>
              <a:prstGeom prst="rect">
                <a:avLst/>
              </a:prstGeom>
            </p:spPr>
          </p:pic>
          <p:pic>
            <p:nvPicPr>
              <p:cNvPr id="42" name="Picture 41" descr="Screenshot 2015-08-28 15.42.00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1931" y="5754218"/>
                <a:ext cx="762000" cy="286564"/>
              </a:xfrm>
              <a:prstGeom prst="rect">
                <a:avLst/>
              </a:prstGeom>
            </p:spPr>
          </p:pic>
          <p:pic>
            <p:nvPicPr>
              <p:cNvPr id="43" name="Picture 42" descr="Screenshot 2015-08-28 15.42.08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9169" y="5755384"/>
                <a:ext cx="861992" cy="2830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49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Tape </a:t>
            </a:r>
            <a:r>
              <a:rPr lang="en-US" dirty="0"/>
              <a:t>for the ☐</a:t>
            </a:r>
          </a:p>
        </p:txBody>
      </p:sp>
      <p:pic>
        <p:nvPicPr>
          <p:cNvPr id="6" name="Picture 5" descr="Screenshot 2015-04-29 20.38.00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0" y="2155104"/>
            <a:ext cx="4785156" cy="503700"/>
          </a:xfrm>
          <a:prstGeom prst="rect">
            <a:avLst/>
          </a:prstGeom>
        </p:spPr>
      </p:pic>
      <p:pic>
        <p:nvPicPr>
          <p:cNvPr id="4" name="Picture 3" descr="Screenshot 2015-04-29 20.38.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7" b="-17465"/>
          <a:stretch/>
        </p:blipFill>
        <p:spPr>
          <a:xfrm>
            <a:off x="330427" y="2675322"/>
            <a:ext cx="7679648" cy="1417235"/>
          </a:xfrm>
          <a:prstGeom prst="rect">
            <a:avLst/>
          </a:prstGeom>
        </p:spPr>
      </p:pic>
      <p:pic>
        <p:nvPicPr>
          <p:cNvPr id="5" name="Picture 4" descr="Screenshot 2015-04-29 20.38.1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9" b="934"/>
          <a:stretch/>
        </p:blipFill>
        <p:spPr>
          <a:xfrm>
            <a:off x="139232" y="7825866"/>
            <a:ext cx="6664341" cy="2030110"/>
          </a:xfrm>
          <a:prstGeom prst="rect">
            <a:avLst/>
          </a:prstGeom>
        </p:spPr>
      </p:pic>
      <p:pic>
        <p:nvPicPr>
          <p:cNvPr id="8" name="Picture 7" descr="Screenshot 2015-04-29 20.38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5" y="7309782"/>
            <a:ext cx="6624907" cy="523322"/>
          </a:xfrm>
          <a:prstGeom prst="rect">
            <a:avLst/>
          </a:prstGeom>
        </p:spPr>
      </p:pic>
      <p:pic>
        <p:nvPicPr>
          <p:cNvPr id="9" name="Picture 8" descr="Screenshot 2015-04-29 20.38.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" y="3109979"/>
            <a:ext cx="4815335" cy="144927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229948" y="4426058"/>
            <a:ext cx="688259" cy="524387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382346" y="4491605"/>
            <a:ext cx="385096" cy="385096"/>
            <a:chOff x="4208204" y="2908709"/>
            <a:chExt cx="385096" cy="385096"/>
          </a:xfrm>
        </p:grpSpPr>
        <p:sp>
          <p:nvSpPr>
            <p:cNvPr id="46" name="Rectangle 45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8204" y="2908709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"/>
                  <a:cs typeface="Palatino"/>
                </a:rPr>
                <a:t>0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95069" y="4494891"/>
            <a:ext cx="385096" cy="385096"/>
            <a:chOff x="5320927" y="2911995"/>
            <a:chExt cx="385096" cy="385096"/>
          </a:xfrm>
        </p:grpSpPr>
        <p:sp>
          <p:nvSpPr>
            <p:cNvPr id="49" name="Rectangle 48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20927" y="2913623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59162" y="4496513"/>
            <a:ext cx="385096" cy="385096"/>
            <a:chOff x="4885020" y="2913617"/>
            <a:chExt cx="385096" cy="385096"/>
          </a:xfrm>
        </p:grpSpPr>
        <p:sp>
          <p:nvSpPr>
            <p:cNvPr id="52" name="Rectangle 51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85020" y="2918540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7044" y="4493698"/>
            <a:ext cx="391682" cy="386738"/>
            <a:chOff x="6182902" y="2915261"/>
            <a:chExt cx="391682" cy="386738"/>
          </a:xfrm>
        </p:grpSpPr>
        <p:sp>
          <p:nvSpPr>
            <p:cNvPr id="55" name="Rectangle 54"/>
            <p:cNvSpPr/>
            <p:nvPr/>
          </p:nvSpPr>
          <p:spPr>
            <a:xfrm>
              <a:off x="6182902" y="2916903"/>
              <a:ext cx="385096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89488" y="2915261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/>
                  <a:cs typeface="Palatino"/>
                </a:rPr>
                <a:t>4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26065" y="4495340"/>
            <a:ext cx="388360" cy="385096"/>
            <a:chOff x="5751923" y="2916903"/>
            <a:chExt cx="388360" cy="385096"/>
          </a:xfrm>
        </p:grpSpPr>
        <p:sp>
          <p:nvSpPr>
            <p:cNvPr id="58" name="Rectangle 57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55187" y="2920178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33770" y="4496513"/>
            <a:ext cx="390007" cy="385096"/>
            <a:chOff x="2659628" y="2905423"/>
            <a:chExt cx="390007" cy="385096"/>
          </a:xfrm>
        </p:grpSpPr>
        <p:sp>
          <p:nvSpPr>
            <p:cNvPr id="61" name="Rectangle 60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64539" y="2910344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"/>
                  <a:cs typeface="Palatino"/>
                </a:rPr>
                <a:t>-3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00673" y="4491605"/>
            <a:ext cx="391665" cy="385096"/>
            <a:chOff x="3526531" y="2908709"/>
            <a:chExt cx="391665" cy="385096"/>
          </a:xfrm>
        </p:grpSpPr>
        <p:sp>
          <p:nvSpPr>
            <p:cNvPr id="67" name="Rectangle 66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33100" y="2911982"/>
              <a:ext cx="38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"/>
                  <a:cs typeface="Palatino"/>
                </a:rPr>
                <a:t>-1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69677" y="4494891"/>
            <a:ext cx="388360" cy="385096"/>
            <a:chOff x="3095535" y="2903801"/>
            <a:chExt cx="388360" cy="385096"/>
          </a:xfrm>
          <a:noFill/>
        </p:grpSpPr>
        <p:sp>
          <p:nvSpPr>
            <p:cNvPr id="70" name="Rectangle 69"/>
            <p:cNvSpPr/>
            <p:nvPr/>
          </p:nvSpPr>
          <p:spPr>
            <a:xfrm>
              <a:off x="3095535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98799" y="2916899"/>
              <a:ext cx="3850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latino"/>
                  <a:cs typeface="Palatino"/>
                </a:rPr>
                <a:t>-2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36134" y="4290172"/>
            <a:ext cx="4678432" cy="1032051"/>
            <a:chOff x="2064856" y="2702217"/>
            <a:chExt cx="4678432" cy="1032051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613728" y="2834970"/>
              <a:ext cx="35757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07142" y="3367549"/>
              <a:ext cx="35757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156711" y="2702217"/>
              <a:ext cx="586577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3000" dirty="0">
                <a:latin typeface="Palatino"/>
                <a:cs typeface="Palatino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64856" y="2718605"/>
              <a:ext cx="586577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3000" dirty="0">
                <a:latin typeface="Palatino"/>
                <a:cs typeface="Palatino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86000" y="5102264"/>
            <a:ext cx="4553856" cy="564538"/>
            <a:chOff x="2286000" y="5483246"/>
            <a:chExt cx="4553856" cy="564538"/>
          </a:xfrm>
        </p:grpSpPr>
        <p:sp>
          <p:nvSpPr>
            <p:cNvPr id="7" name="Right Brace 6"/>
            <p:cNvSpPr/>
            <p:nvPr/>
          </p:nvSpPr>
          <p:spPr>
            <a:xfrm rot="5400000">
              <a:off x="5762313" y="4639740"/>
              <a:ext cx="233435" cy="1921651"/>
            </a:xfrm>
            <a:prstGeom prst="rightBrace">
              <a:avLst>
                <a:gd name="adj1" fmla="val 54966"/>
                <a:gd name="adj2" fmla="val 50000"/>
              </a:avLst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Brace 76"/>
            <p:cNvSpPr/>
            <p:nvPr/>
          </p:nvSpPr>
          <p:spPr>
            <a:xfrm rot="5400000">
              <a:off x="3141255" y="4627991"/>
              <a:ext cx="233435" cy="1943946"/>
            </a:xfrm>
            <a:prstGeom prst="rightBrace">
              <a:avLst>
                <a:gd name="adj1" fmla="val 54966"/>
                <a:gd name="adj2" fmla="val 50000"/>
              </a:avLst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Brace 77"/>
            <p:cNvSpPr/>
            <p:nvPr/>
          </p:nvSpPr>
          <p:spPr>
            <a:xfrm rot="5400000">
              <a:off x="4455282" y="5295768"/>
              <a:ext cx="233435" cy="609600"/>
            </a:xfrm>
            <a:prstGeom prst="rightBrace">
              <a:avLst>
                <a:gd name="adj1" fmla="val 54966"/>
                <a:gd name="adj2" fmla="val 50000"/>
              </a:avLst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 descr="Screenshot 2015-08-28 15.41.5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261" y="5745094"/>
              <a:ext cx="842270" cy="302690"/>
            </a:xfrm>
            <a:prstGeom prst="rect">
              <a:avLst/>
            </a:prstGeom>
          </p:spPr>
        </p:pic>
        <p:pic>
          <p:nvPicPr>
            <p:cNvPr id="81" name="Picture 80" descr="Screenshot 2015-08-28 15.42.0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931" y="5754218"/>
              <a:ext cx="762000" cy="286564"/>
            </a:xfrm>
            <a:prstGeom prst="rect">
              <a:avLst/>
            </a:prstGeom>
          </p:spPr>
        </p:pic>
        <p:pic>
          <p:nvPicPr>
            <p:cNvPr id="82" name="Picture 81" descr="Screenshot 2015-08-28 15.42.08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169" y="5755384"/>
              <a:ext cx="861992" cy="283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1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04809 -1.48148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1 0.00023 L -0.04756 0.00023 " pathEditMode="relative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7 L -0.04773 0.0007 " pathEditMode="relative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7 L -0.07378 0.0007 " pathEditMode="relative" ptsTypes="AA">
                                      <p:cBhvr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-0.07413 2.22222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0.00023 L -0.04843 0.00023 " pathEditMode="relative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3.33333E-6 L -0.04791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3.33333E-6 L -0.04739 -3.33333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09 -4.81481E-6 L 0.00017 -4.81481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57 0.00023 L -0.00052 0.00023 " pathEditMode="relative" ptsTypes="AA">
                                      <p:cBhvr>
                                        <p:cTn id="3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74 0.0007 L 0.0007 0.0007 " pathEditMode="relative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79 0.00069 L 2.77778E-6 0.00069 " pathEditMode="relative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14 -4.81481E-6 L -0.00053 -4.81481E-6 " pathEditMode="relative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5 0.00024 L -0.00017 0.00024 " pathEditMode="relative" ptsTypes="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4.44444E-6 L -0.00017 -4.44444E-6 " pathEditMode="relative" ptsTypes="AA"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39 4.07407E-6 L -3.05556E-6 4.07407E-6 " pathEditMode="relative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 -0.50255 L 0.0217 0.03958 " pathEditMode="fixed" rAng="0" ptsTypes="AA">
                                      <p:cBhvr>
                                        <p:cTn id="5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69 -0.0638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1.38889E-6 -0.07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2824 L 0.02135 -0.508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2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-0.50811 L 0.0217 -0.7525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495" descr="Screenshot 2015-04-29 20.38.00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4" y="1720842"/>
            <a:ext cx="4785156" cy="503700"/>
          </a:xfrm>
          <a:prstGeom prst="rect">
            <a:avLst/>
          </a:prstGeom>
        </p:spPr>
      </p:pic>
      <p:pic>
        <p:nvPicPr>
          <p:cNvPr id="497" name="Picture 496" descr="Screenshot 2015-04-29 20.3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7" y="2151291"/>
            <a:ext cx="6624907" cy="523322"/>
          </a:xfrm>
          <a:prstGeom prst="rect">
            <a:avLst/>
          </a:prstGeom>
        </p:spPr>
      </p:pic>
      <p:pic>
        <p:nvPicPr>
          <p:cNvPr id="498" name="Picture 497" descr="Screenshot 2015-04-29 20.38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" y="3109979"/>
            <a:ext cx="4815335" cy="1449275"/>
          </a:xfrm>
          <a:prstGeom prst="rect">
            <a:avLst/>
          </a:prstGeom>
        </p:spPr>
      </p:pic>
      <p:sp>
        <p:nvSpPr>
          <p:cNvPr id="4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Tape </a:t>
            </a:r>
            <a:r>
              <a:rPr lang="en-US" dirty="0"/>
              <a:t>for the ☐</a:t>
            </a:r>
          </a:p>
        </p:txBody>
      </p:sp>
      <p:sp>
        <p:nvSpPr>
          <p:cNvPr id="501" name="Rectangular Callout 500"/>
          <p:cNvSpPr/>
          <p:nvPr/>
        </p:nvSpPr>
        <p:spPr>
          <a:xfrm>
            <a:off x="5594865" y="3216841"/>
            <a:ext cx="3200114" cy="2206402"/>
          </a:xfrm>
          <a:prstGeom prst="wedgeRectCallout">
            <a:avLst>
              <a:gd name="adj1" fmla="val -119906"/>
              <a:gd name="adj2" fmla="val -18943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905554" y="4458913"/>
            <a:ext cx="594741" cy="453135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945124" y="4516964"/>
            <a:ext cx="533496" cy="332776"/>
            <a:chOff x="4100006" y="2908709"/>
            <a:chExt cx="617382" cy="385096"/>
          </a:xfrm>
        </p:grpSpPr>
        <p:sp>
          <p:nvSpPr>
            <p:cNvPr id="122" name="Rectangle 121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100006" y="2914855"/>
              <a:ext cx="617382" cy="37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43754" y="4515594"/>
            <a:ext cx="533496" cy="332776"/>
            <a:chOff x="4100006" y="2908709"/>
            <a:chExt cx="617382" cy="385096"/>
          </a:xfrm>
        </p:grpSpPr>
        <p:sp>
          <p:nvSpPr>
            <p:cNvPr id="115" name="Rectangle 114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00006" y="2914855"/>
              <a:ext cx="617382" cy="37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20094" y="4340216"/>
            <a:ext cx="3080278" cy="1252926"/>
            <a:chOff x="5620094" y="4340216"/>
            <a:chExt cx="3080278" cy="1252926"/>
          </a:xfrm>
        </p:grpSpPr>
        <p:sp>
          <p:nvSpPr>
            <p:cNvPr id="97" name="TextBox 96"/>
            <p:cNvSpPr txBox="1"/>
            <p:nvPr/>
          </p:nvSpPr>
          <p:spPr>
            <a:xfrm>
              <a:off x="8292536" y="4346647"/>
              <a:ext cx="4078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863730" y="4518396"/>
              <a:ext cx="616604" cy="332771"/>
              <a:chOff x="5164641" y="2911995"/>
              <a:chExt cx="713558" cy="38509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164641" y="2921826"/>
                <a:ext cx="713558" cy="37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498637" y="4519790"/>
              <a:ext cx="607154" cy="332770"/>
              <a:chOff x="4742146" y="2913617"/>
              <a:chExt cx="702623" cy="385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742146" y="2918799"/>
                <a:ext cx="702623" cy="37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335011" y="4515556"/>
              <a:ext cx="556744" cy="332771"/>
              <a:chOff x="3395559" y="2908709"/>
              <a:chExt cx="644289" cy="38509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395559" y="2914616"/>
                <a:ext cx="644289" cy="37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977027" y="4514079"/>
              <a:ext cx="535884" cy="332770"/>
              <a:chOff x="2981274" y="2898815"/>
              <a:chExt cx="620147" cy="385096"/>
            </a:xfrm>
            <a:noFill/>
          </p:grpSpPr>
          <p:sp>
            <p:nvSpPr>
              <p:cNvPr id="107" name="Rectangle 106"/>
              <p:cNvSpPr/>
              <p:nvPr/>
            </p:nvSpPr>
            <p:spPr>
              <a:xfrm>
                <a:off x="3095535" y="2898815"/>
                <a:ext cx="385097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981274" y="2903894"/>
                <a:ext cx="620147" cy="3739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>
              <a:off x="6052937" y="4456212"/>
              <a:ext cx="2305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052937" y="4916428"/>
              <a:ext cx="2317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620094" y="4340216"/>
              <a:ext cx="506875" cy="87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</p:grpSp>
      <p:pic>
        <p:nvPicPr>
          <p:cNvPr id="2" name="Picture 1" descr="Screenshot 2015-09-03 10.51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75" y="5482556"/>
            <a:ext cx="2534732" cy="2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3 L 0.00052 -0.10116 " pathEditMode="relative" ptsTypes="AA">
                                      <p:cBhvr>
                                        <p:cTn id="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9" presetClass="emph" presetSubtype="0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animBg="1"/>
      <p:bldP spid="98" grpId="2" animBg="1"/>
      <p:bldP spid="9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Box 540"/>
          <p:cNvSpPr txBox="1"/>
          <p:nvPr/>
        </p:nvSpPr>
        <p:spPr>
          <a:xfrm>
            <a:off x="7128748" y="4427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7129559" y="4428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3709" y="3136616"/>
            <a:ext cx="519361" cy="298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844085" y="3141616"/>
            <a:ext cx="2937164" cy="2982057"/>
          </a:xfrm>
          <a:prstGeom prst="wedgeRectCallout">
            <a:avLst>
              <a:gd name="adj1" fmla="val -71399"/>
              <a:gd name="adj2" fmla="val -11057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" name="Group 415"/>
          <p:cNvGrpSpPr/>
          <p:nvPr/>
        </p:nvGrpSpPr>
        <p:grpSpPr>
          <a:xfrm>
            <a:off x="7053693" y="3090488"/>
            <a:ext cx="518199" cy="3089714"/>
            <a:chOff x="6163828" y="1134162"/>
            <a:chExt cx="518199" cy="3089714"/>
          </a:xfrm>
        </p:grpSpPr>
        <p:grpSp>
          <p:nvGrpSpPr>
            <p:cNvPr id="417" name="Group 416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8" name="Group 447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0" name="Rectangle 449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1" name="Straight Connector 450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8" name="Group 417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433" name="Rectangle 432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431" name="Rectangle 430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4105634" y="124890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7054352" y="3090363"/>
            <a:ext cx="518199" cy="3089714"/>
            <a:chOff x="6163828" y="1134162"/>
            <a:chExt cx="518199" cy="3089714"/>
          </a:xfrm>
        </p:grpSpPr>
        <p:grpSp>
          <p:nvGrpSpPr>
            <p:cNvPr id="381" name="Group 380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0" name="Group 409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2" name="Group 411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4" name="Rectangle 413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2" name="Group 381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407" name="Rectangle 406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401" name="Rectangle 400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397" name="Rectangle 396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4105634" y="124890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54871" y="3089984"/>
            <a:ext cx="518199" cy="3089714"/>
            <a:chOff x="6163828" y="1134162"/>
            <a:chExt cx="518199" cy="3089714"/>
          </a:xfrm>
        </p:grpSpPr>
        <p:grpSp>
          <p:nvGrpSpPr>
            <p:cNvPr id="136" name="Group 135"/>
            <p:cNvGrpSpPr/>
            <p:nvPr/>
          </p:nvGrpSpPr>
          <p:grpSpPr>
            <a:xfrm>
              <a:off x="6211584" y="1176091"/>
              <a:ext cx="415883" cy="2982280"/>
              <a:chOff x="4071957" y="1224244"/>
              <a:chExt cx="415883" cy="298228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4071957" y="1224244"/>
                <a:ext cx="415883" cy="2982280"/>
                <a:chOff x="4071957" y="1224244"/>
                <a:chExt cx="415883" cy="298228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4073955" y="2914587"/>
                  <a:ext cx="413885" cy="1285179"/>
                </a:xfrm>
                <a:prstGeom prst="rect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4071957" y="1224244"/>
                  <a:ext cx="413885" cy="2982280"/>
                  <a:chOff x="3070201" y="1095116"/>
                  <a:chExt cx="413885" cy="3243613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484086" y="1095116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" name="Group 24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 rot="16200000">
              <a:off x="6140745" y="11572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 rot="16200000">
              <a:off x="6144866" y="38314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7056581" y="3090363"/>
            <a:ext cx="518199" cy="3089714"/>
            <a:chOff x="6163828" y="1134162"/>
            <a:chExt cx="518199" cy="3089714"/>
          </a:xfrm>
        </p:grpSpPr>
        <p:grpSp>
          <p:nvGrpSpPr>
            <p:cNvPr id="453" name="Group 452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2" name="Group 481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4" name="Group 483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6" name="Rectangle 485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54" name="Group 453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473" name="Rectangle 472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471" name="Rectangle 470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469" name="Rectangle 468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60" name="Group 459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4105634" y="1252081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505" name="Group 504"/>
          <p:cNvGrpSpPr/>
          <p:nvPr/>
        </p:nvGrpSpPr>
        <p:grpSpPr>
          <a:xfrm>
            <a:off x="7056581" y="3090363"/>
            <a:ext cx="518199" cy="3089714"/>
            <a:chOff x="6163828" y="1134162"/>
            <a:chExt cx="518199" cy="3089714"/>
          </a:xfrm>
        </p:grpSpPr>
        <p:grpSp>
          <p:nvGrpSpPr>
            <p:cNvPr id="506" name="Group 505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4071957" y="1254126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5" name="Group 534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536" name="Rectangle 535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" name="Group 536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Rectangle 538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7" name="Group 506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TextBox 532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6273278" y="2140074"/>
              <a:ext cx="302692" cy="288331"/>
              <a:chOff x="4885020" y="2910662"/>
              <a:chExt cx="407380" cy="388051"/>
            </a:xfrm>
          </p:grpSpPr>
          <p:sp>
            <p:nvSpPr>
              <p:cNvPr id="530" name="Rectangle 529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 rot="5400000">
                <a:off x="4906972" y="2910329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TextBox 528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6270353" y="3509801"/>
              <a:ext cx="306340" cy="372488"/>
              <a:chOff x="2659628" y="2844355"/>
              <a:chExt cx="412289" cy="501314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TextBox 526"/>
              <p:cNvSpPr txBox="1"/>
              <p:nvPr/>
            </p:nvSpPr>
            <p:spPr>
              <a:xfrm rot="5400000">
                <a:off x="2628380" y="2902131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6264861" y="2860187"/>
              <a:ext cx="307572" cy="382239"/>
              <a:chOff x="3526531" y="2839431"/>
              <a:chExt cx="413948" cy="514438"/>
            </a:xfrm>
          </p:grpSpPr>
          <p:sp>
            <p:nvSpPr>
              <p:cNvPr id="524" name="Rectangle 523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TextBox 524"/>
              <p:cNvSpPr txBox="1"/>
              <p:nvPr/>
            </p:nvSpPr>
            <p:spPr>
              <a:xfrm rot="5400000">
                <a:off x="3490380" y="2903770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6278327" y="3121626"/>
              <a:ext cx="300116" cy="507284"/>
              <a:chOff x="3102264" y="2760197"/>
              <a:chExt cx="403911" cy="682731"/>
            </a:xfrm>
            <a:noFill/>
          </p:grpSpPr>
          <p:sp>
            <p:nvSpPr>
              <p:cNvPr id="522" name="Rectangle 521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 rot="5400000">
                <a:off x="2971929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6163828" y="1134162"/>
              <a:ext cx="437552" cy="415498"/>
              <a:chOff x="4037116" y="1182315"/>
              <a:chExt cx="437552" cy="415498"/>
            </a:xfrm>
          </p:grpSpPr>
          <p:sp>
            <p:nvSpPr>
              <p:cNvPr id="518" name="Rectangle 517"/>
              <p:cNvSpPr/>
              <p:nvPr/>
            </p:nvSpPr>
            <p:spPr>
              <a:xfrm>
                <a:off x="4108809" y="1252081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9" name="TextBox 518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8462818" y="44355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812410" y="44308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054109" y="3143770"/>
            <a:ext cx="519361" cy="298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8089953" y="3138446"/>
            <a:ext cx="419058" cy="2982280"/>
            <a:chOff x="4068782" y="1230594"/>
            <a:chExt cx="419058" cy="2982280"/>
          </a:xfrm>
        </p:grpSpPr>
        <p:sp>
          <p:nvSpPr>
            <p:cNvPr id="186" name="Rectangle 185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068782" y="1230594"/>
              <a:ext cx="419058" cy="2982280"/>
              <a:chOff x="4068782" y="1230594"/>
              <a:chExt cx="419058" cy="298228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4068782" y="1230594"/>
                <a:ext cx="413885" cy="2982280"/>
                <a:chOff x="3067026" y="1102022"/>
                <a:chExt cx="413885" cy="3243613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067026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ectangle 190"/>
                <p:cNvSpPr/>
                <p:nvPr/>
              </p:nvSpPr>
              <p:spPr>
                <a:xfrm>
                  <a:off x="3067026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3480911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3" name="Group 192"/>
          <p:cNvGrpSpPr/>
          <p:nvPr/>
        </p:nvGrpSpPr>
        <p:grpSpPr>
          <a:xfrm>
            <a:off x="7625983" y="3138642"/>
            <a:ext cx="415883" cy="2982280"/>
            <a:chOff x="4071957" y="1230594"/>
            <a:chExt cx="415883" cy="2982280"/>
          </a:xfrm>
        </p:grpSpPr>
        <p:sp>
          <p:nvSpPr>
            <p:cNvPr id="194" name="Rectangle 193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Rectangle 198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1" name="Group 200"/>
          <p:cNvGrpSpPr/>
          <p:nvPr/>
        </p:nvGrpSpPr>
        <p:grpSpPr>
          <a:xfrm rot="16200000">
            <a:off x="7685241" y="3771148"/>
            <a:ext cx="302690" cy="290780"/>
            <a:chOff x="5320927" y="2905743"/>
            <a:chExt cx="407376" cy="391348"/>
          </a:xfrm>
        </p:grpSpPr>
        <p:sp>
          <p:nvSpPr>
            <p:cNvPr id="202" name="Rectangle 201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 rot="16200000">
            <a:off x="7687674" y="4096269"/>
            <a:ext cx="302691" cy="288333"/>
            <a:chOff x="4885020" y="2910659"/>
            <a:chExt cx="407378" cy="388054"/>
          </a:xfrm>
        </p:grpSpPr>
        <p:sp>
          <p:nvSpPr>
            <p:cNvPr id="205" name="Rectangle 204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rot="16200000">
            <a:off x="7684974" y="3450315"/>
            <a:ext cx="305117" cy="289559"/>
            <a:chOff x="5751923" y="2912295"/>
            <a:chExt cx="410642" cy="389704"/>
          </a:xfrm>
        </p:grpSpPr>
        <p:sp>
          <p:nvSpPr>
            <p:cNvPr id="208" name="Rectangle 207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 rot="16200000">
            <a:off x="7684751" y="5466002"/>
            <a:ext cx="306340" cy="372488"/>
            <a:chOff x="2659628" y="2844354"/>
            <a:chExt cx="412289" cy="501314"/>
          </a:xfrm>
        </p:grpSpPr>
        <p:sp>
          <p:nvSpPr>
            <p:cNvPr id="211" name="Rectangle 210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 rot="16200000">
            <a:off x="7679259" y="4816388"/>
            <a:ext cx="307572" cy="382239"/>
            <a:chOff x="3526531" y="2839430"/>
            <a:chExt cx="413948" cy="514438"/>
          </a:xfrm>
        </p:grpSpPr>
        <p:sp>
          <p:nvSpPr>
            <p:cNvPr id="214" name="Rectangle 213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 rot="16200000">
            <a:off x="7692725" y="5077830"/>
            <a:ext cx="300117" cy="507284"/>
            <a:chOff x="3102264" y="2760197"/>
            <a:chExt cx="403913" cy="682731"/>
          </a:xfrm>
          <a:noFill/>
        </p:grpSpPr>
        <p:sp>
          <p:nvSpPr>
            <p:cNvPr id="217" name="Rectangle 216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 rot="16200000">
            <a:off x="7682198" y="4483055"/>
            <a:ext cx="302685" cy="291989"/>
            <a:chOff x="4208204" y="2900830"/>
            <a:chExt cx="407369" cy="392975"/>
          </a:xfrm>
        </p:grpSpPr>
        <p:sp>
          <p:nvSpPr>
            <p:cNvPr id="220" name="Rectangle 219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1" name="TextBox 220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7578227" y="3090363"/>
            <a:ext cx="434377" cy="415498"/>
            <a:chOff x="4037116" y="1182315"/>
            <a:chExt cx="434377" cy="415498"/>
          </a:xfrm>
        </p:grpSpPr>
        <p:sp>
          <p:nvSpPr>
            <p:cNvPr id="223" name="Rectangle 222"/>
            <p:cNvSpPr/>
            <p:nvPr/>
          </p:nvSpPr>
          <p:spPr>
            <a:xfrm>
              <a:off x="4105634" y="12489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7103847" y="3131914"/>
            <a:ext cx="415883" cy="2982280"/>
            <a:chOff x="4071957" y="1224244"/>
            <a:chExt cx="415883" cy="2982280"/>
          </a:xfrm>
        </p:grpSpPr>
        <p:sp>
          <p:nvSpPr>
            <p:cNvPr id="226" name="Rectangle 225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4071957" y="1224244"/>
              <a:ext cx="415883" cy="2982280"/>
              <a:chOff x="4071957" y="1224244"/>
              <a:chExt cx="415883" cy="2982280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4073955" y="2914587"/>
                <a:ext cx="413885" cy="1285179"/>
              </a:xfrm>
              <a:prstGeom prst="rect">
                <a:avLst/>
              </a:prstGeom>
              <a:solidFill>
                <a:srgbClr val="B1B1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>
                <a:off x="4071957" y="1224244"/>
                <a:ext cx="413885" cy="2982280"/>
                <a:chOff x="3070201" y="1095116"/>
                <a:chExt cx="413885" cy="3243613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Rectangle 230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3484086" y="1095116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3" name="Group 232"/>
          <p:cNvGrpSpPr/>
          <p:nvPr/>
        </p:nvGrpSpPr>
        <p:grpSpPr>
          <a:xfrm rot="16200000">
            <a:off x="7163105" y="3770770"/>
            <a:ext cx="302690" cy="290780"/>
            <a:chOff x="5320927" y="2905743"/>
            <a:chExt cx="407376" cy="391348"/>
          </a:xfrm>
        </p:grpSpPr>
        <p:sp>
          <p:nvSpPr>
            <p:cNvPr id="234" name="Rectangle 233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 rot="16200000">
            <a:off x="7165538" y="4095891"/>
            <a:ext cx="302691" cy="288333"/>
            <a:chOff x="4885020" y="2910659"/>
            <a:chExt cx="407378" cy="388054"/>
          </a:xfrm>
        </p:grpSpPr>
        <p:sp>
          <p:nvSpPr>
            <p:cNvPr id="237" name="Rectangle 236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 rot="16200000">
            <a:off x="7162838" y="3449937"/>
            <a:ext cx="305117" cy="289559"/>
            <a:chOff x="5751923" y="2912295"/>
            <a:chExt cx="410642" cy="389704"/>
          </a:xfrm>
        </p:grpSpPr>
        <p:sp>
          <p:nvSpPr>
            <p:cNvPr id="240" name="Rectangle 239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 rot="16200000">
            <a:off x="7162615" y="5465624"/>
            <a:ext cx="306340" cy="372488"/>
            <a:chOff x="2659628" y="2844354"/>
            <a:chExt cx="412289" cy="501314"/>
          </a:xfrm>
        </p:grpSpPr>
        <p:sp>
          <p:nvSpPr>
            <p:cNvPr id="244" name="Rectangle 243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 rot="16200000">
            <a:off x="7157123" y="4816010"/>
            <a:ext cx="307572" cy="382239"/>
            <a:chOff x="3526531" y="2839430"/>
            <a:chExt cx="413948" cy="514438"/>
          </a:xfrm>
        </p:grpSpPr>
        <p:sp>
          <p:nvSpPr>
            <p:cNvPr id="247" name="Rectangle 246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 rot="16200000">
            <a:off x="7170589" y="5077452"/>
            <a:ext cx="300117" cy="507284"/>
            <a:chOff x="3102264" y="2760197"/>
            <a:chExt cx="403913" cy="682731"/>
          </a:xfrm>
          <a:noFill/>
        </p:grpSpPr>
        <p:sp>
          <p:nvSpPr>
            <p:cNvPr id="250" name="Rectangle 249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 rot="16200000">
            <a:off x="7160062" y="4482677"/>
            <a:ext cx="302685" cy="291989"/>
            <a:chOff x="4208204" y="2900830"/>
            <a:chExt cx="407369" cy="392975"/>
          </a:xfrm>
        </p:grpSpPr>
        <p:sp>
          <p:nvSpPr>
            <p:cNvPr id="253" name="Rectangle 252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4" name="TextBox 253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 rot="16200000">
            <a:off x="7033008" y="311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6593162" y="3135869"/>
            <a:ext cx="415883" cy="2982280"/>
            <a:chOff x="4071957" y="1230594"/>
            <a:chExt cx="415883" cy="2982280"/>
          </a:xfrm>
        </p:grpSpPr>
        <p:sp>
          <p:nvSpPr>
            <p:cNvPr id="257" name="Rectangle 256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Rectangle 261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4" name="Group 263"/>
          <p:cNvGrpSpPr/>
          <p:nvPr/>
        </p:nvGrpSpPr>
        <p:grpSpPr>
          <a:xfrm rot="16200000">
            <a:off x="6652420" y="3768375"/>
            <a:ext cx="302690" cy="290780"/>
            <a:chOff x="5320927" y="2905743"/>
            <a:chExt cx="407376" cy="391348"/>
          </a:xfrm>
        </p:grpSpPr>
        <p:sp>
          <p:nvSpPr>
            <p:cNvPr id="265" name="Rectangle 264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 rot="16200000">
            <a:off x="6654853" y="4093496"/>
            <a:ext cx="302691" cy="288333"/>
            <a:chOff x="4885020" y="2910659"/>
            <a:chExt cx="407378" cy="388054"/>
          </a:xfrm>
        </p:grpSpPr>
        <p:sp>
          <p:nvSpPr>
            <p:cNvPr id="268" name="Rectangle 267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70" name="Group 269"/>
          <p:cNvGrpSpPr/>
          <p:nvPr/>
        </p:nvGrpSpPr>
        <p:grpSpPr>
          <a:xfrm rot="16200000">
            <a:off x="6652153" y="3447542"/>
            <a:ext cx="305117" cy="289559"/>
            <a:chOff x="5751923" y="2912295"/>
            <a:chExt cx="410642" cy="389704"/>
          </a:xfrm>
        </p:grpSpPr>
        <p:sp>
          <p:nvSpPr>
            <p:cNvPr id="271" name="Rectangle 270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 rot="16200000">
            <a:off x="6637169" y="5453098"/>
            <a:ext cx="323165" cy="409577"/>
            <a:chOff x="2636984" y="2810850"/>
            <a:chExt cx="434933" cy="551230"/>
          </a:xfrm>
        </p:grpSpPr>
        <p:sp>
          <p:nvSpPr>
            <p:cNvPr id="274" name="Rectangle 273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 rot="5400000">
              <a:off x="2578836" y="2868998"/>
              <a:ext cx="551230" cy="43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16200000">
            <a:off x="6646438" y="4813615"/>
            <a:ext cx="307572" cy="382239"/>
            <a:chOff x="3526531" y="2839430"/>
            <a:chExt cx="413948" cy="514438"/>
          </a:xfrm>
        </p:grpSpPr>
        <p:sp>
          <p:nvSpPr>
            <p:cNvPr id="277" name="Rectangle 276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 rot="16200000">
            <a:off x="6638757" y="5130678"/>
            <a:ext cx="323165" cy="419101"/>
            <a:chOff x="3071245" y="2806583"/>
            <a:chExt cx="434933" cy="564049"/>
          </a:xfrm>
          <a:noFill/>
        </p:grpSpPr>
        <p:sp>
          <p:nvSpPr>
            <p:cNvPr id="280" name="Rectangle 279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 rot="5400000">
              <a:off x="3006687" y="2871141"/>
              <a:ext cx="564049" cy="4349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 rot="16200000">
            <a:off x="6649377" y="4480282"/>
            <a:ext cx="302685" cy="291989"/>
            <a:chOff x="4208204" y="2900830"/>
            <a:chExt cx="407369" cy="392975"/>
          </a:xfrm>
        </p:grpSpPr>
        <p:sp>
          <p:nvSpPr>
            <p:cNvPr id="283" name="Rectangle 282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4" name="TextBox 283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6549527" y="5761806"/>
            <a:ext cx="434377" cy="415498"/>
            <a:chOff x="4037116" y="1182315"/>
            <a:chExt cx="434377" cy="415498"/>
          </a:xfrm>
        </p:grpSpPr>
        <p:sp>
          <p:nvSpPr>
            <p:cNvPr id="286" name="Rectangle 285"/>
            <p:cNvSpPr/>
            <p:nvPr/>
          </p:nvSpPr>
          <p:spPr>
            <a:xfrm>
              <a:off x="4105634" y="123645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TextBox 286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126437" y="3135467"/>
            <a:ext cx="415883" cy="2982280"/>
            <a:chOff x="4071957" y="1230594"/>
            <a:chExt cx="415883" cy="2982280"/>
          </a:xfrm>
        </p:grpSpPr>
        <p:sp>
          <p:nvSpPr>
            <p:cNvPr id="289" name="Rectangle 288"/>
            <p:cNvSpPr/>
            <p:nvPr/>
          </p:nvSpPr>
          <p:spPr>
            <a:xfrm>
              <a:off x="4071957" y="1254126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3070201" y="1105475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6" name="Group 295"/>
          <p:cNvGrpSpPr/>
          <p:nvPr/>
        </p:nvGrpSpPr>
        <p:grpSpPr>
          <a:xfrm>
            <a:off x="6082802" y="5761404"/>
            <a:ext cx="434377" cy="415498"/>
            <a:chOff x="4037116" y="1182315"/>
            <a:chExt cx="434377" cy="415498"/>
          </a:xfrm>
        </p:grpSpPr>
        <p:sp>
          <p:nvSpPr>
            <p:cNvPr id="297" name="Rectangle 296"/>
            <p:cNvSpPr/>
            <p:nvPr/>
          </p:nvSpPr>
          <p:spPr>
            <a:xfrm>
              <a:off x="4105634" y="123645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TextBox 297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299" name="TextBox 298"/>
          <p:cNvSpPr txBox="1"/>
          <p:nvPr/>
        </p:nvSpPr>
        <p:spPr>
          <a:xfrm rot="16200000">
            <a:off x="7037129" y="5787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6545406" y="3087590"/>
            <a:ext cx="434377" cy="415498"/>
            <a:chOff x="4037116" y="1182315"/>
            <a:chExt cx="434377" cy="415498"/>
          </a:xfrm>
        </p:grpSpPr>
        <p:sp>
          <p:nvSpPr>
            <p:cNvPr id="301" name="Rectangle 300"/>
            <p:cNvSpPr/>
            <p:nvPr/>
          </p:nvSpPr>
          <p:spPr>
            <a:xfrm>
              <a:off x="4105634" y="12489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TextBox 301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 rot="16200000">
            <a:off x="6640343" y="5769003"/>
            <a:ext cx="323165" cy="415926"/>
            <a:chOff x="2634858" y="2808379"/>
            <a:chExt cx="469016" cy="559775"/>
          </a:xfrm>
        </p:grpSpPr>
        <p:sp>
          <p:nvSpPr>
            <p:cNvPr id="304" name="Rectangle 303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 rot="5400000">
              <a:off x="2589478" y="2853759"/>
              <a:ext cx="559775" cy="46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-4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158284" y="6143090"/>
            <a:ext cx="372488" cy="323165"/>
            <a:chOff x="3123496" y="4227543"/>
            <a:chExt cx="372488" cy="323165"/>
          </a:xfrm>
        </p:grpSpPr>
        <p:sp>
          <p:nvSpPr>
            <p:cNvPr id="307" name="Rectangle 306"/>
            <p:cNvSpPr/>
            <p:nvPr/>
          </p:nvSpPr>
          <p:spPr>
            <a:xfrm rot="16200000">
              <a:off x="3171294" y="4249929"/>
              <a:ext cx="281289" cy="286135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123496" y="4227543"/>
              <a:ext cx="3724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-5</a:t>
              </a: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8123793" y="2842010"/>
            <a:ext cx="372488" cy="323165"/>
            <a:chOff x="3123496" y="4243418"/>
            <a:chExt cx="372488" cy="323165"/>
          </a:xfrm>
        </p:grpSpPr>
        <p:sp>
          <p:nvSpPr>
            <p:cNvPr id="310" name="Rectangle 309"/>
            <p:cNvSpPr/>
            <p:nvPr/>
          </p:nvSpPr>
          <p:spPr>
            <a:xfrm rot="16200000">
              <a:off x="3171294" y="4249929"/>
              <a:ext cx="281289" cy="286135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123496" y="4243418"/>
              <a:ext cx="3724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5</a:t>
              </a:r>
              <a:endParaRPr lang="en-US" sz="1500" dirty="0" smtClean="0">
                <a:latin typeface="Palatino"/>
                <a:cs typeface="Palatino"/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 rot="16200000">
            <a:off x="7696331" y="3093701"/>
            <a:ext cx="290224" cy="372488"/>
            <a:chOff x="2659627" y="2844355"/>
            <a:chExt cx="421208" cy="501314"/>
          </a:xfrm>
        </p:grpSpPr>
        <p:sp>
          <p:nvSpPr>
            <p:cNvPr id="313" name="Rectangle 312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 rot="5400000">
              <a:off x="2637298" y="2902131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4</a:t>
              </a: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7582504" y="5765873"/>
            <a:ext cx="434377" cy="415498"/>
            <a:chOff x="4037116" y="1182315"/>
            <a:chExt cx="434377" cy="415498"/>
          </a:xfrm>
        </p:grpSpPr>
        <p:sp>
          <p:nvSpPr>
            <p:cNvPr id="316" name="Rectangle 315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 rot="16200000">
            <a:off x="8147909" y="3773456"/>
            <a:ext cx="302690" cy="290780"/>
            <a:chOff x="5320927" y="2905743"/>
            <a:chExt cx="407376" cy="391348"/>
          </a:xfrm>
        </p:grpSpPr>
        <p:sp>
          <p:nvSpPr>
            <p:cNvPr id="319" name="Rectangle 318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 rot="16200000">
            <a:off x="8150342" y="4098577"/>
            <a:ext cx="302691" cy="288333"/>
            <a:chOff x="4885020" y="2910659"/>
            <a:chExt cx="407378" cy="388054"/>
          </a:xfrm>
        </p:grpSpPr>
        <p:sp>
          <p:nvSpPr>
            <p:cNvPr id="322" name="Rectangle 321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324" name="Group 323"/>
          <p:cNvGrpSpPr/>
          <p:nvPr/>
        </p:nvGrpSpPr>
        <p:grpSpPr>
          <a:xfrm rot="16200000">
            <a:off x="8147642" y="3452623"/>
            <a:ext cx="305117" cy="289559"/>
            <a:chOff x="5751923" y="2912295"/>
            <a:chExt cx="410642" cy="389704"/>
          </a:xfrm>
        </p:grpSpPr>
        <p:sp>
          <p:nvSpPr>
            <p:cNvPr id="325" name="Rectangle 324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327" name="Group 326"/>
          <p:cNvGrpSpPr/>
          <p:nvPr/>
        </p:nvGrpSpPr>
        <p:grpSpPr>
          <a:xfrm rot="16200000">
            <a:off x="8147419" y="5468310"/>
            <a:ext cx="306340" cy="372488"/>
            <a:chOff x="2659628" y="2844354"/>
            <a:chExt cx="412289" cy="501314"/>
          </a:xfrm>
        </p:grpSpPr>
        <p:sp>
          <p:nvSpPr>
            <p:cNvPr id="328" name="Rectangle 327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 rot="16200000">
            <a:off x="8141927" y="4818696"/>
            <a:ext cx="307572" cy="382239"/>
            <a:chOff x="3526531" y="2839430"/>
            <a:chExt cx="413948" cy="514438"/>
          </a:xfrm>
        </p:grpSpPr>
        <p:sp>
          <p:nvSpPr>
            <p:cNvPr id="331" name="Rectangle 330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 rot="16200000">
            <a:off x="8155393" y="5080138"/>
            <a:ext cx="300117" cy="507284"/>
            <a:chOff x="3102264" y="2760197"/>
            <a:chExt cx="403913" cy="682731"/>
          </a:xfrm>
          <a:noFill/>
        </p:grpSpPr>
        <p:sp>
          <p:nvSpPr>
            <p:cNvPr id="334" name="Rectangle 333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 rot="16200000">
            <a:off x="8144866" y="4485363"/>
            <a:ext cx="302685" cy="291989"/>
            <a:chOff x="4208204" y="2900830"/>
            <a:chExt cx="407369" cy="392975"/>
          </a:xfrm>
        </p:grpSpPr>
        <p:sp>
          <p:nvSpPr>
            <p:cNvPr id="337" name="Rectangle 336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8" name="TextBox 337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 rot="16200000">
            <a:off x="8161491" y="3096009"/>
            <a:ext cx="290224" cy="372488"/>
            <a:chOff x="2659627" y="2852735"/>
            <a:chExt cx="421208" cy="501314"/>
          </a:xfrm>
        </p:grpSpPr>
        <p:sp>
          <p:nvSpPr>
            <p:cNvPr id="340" name="Rectangle 339"/>
            <p:cNvSpPr/>
            <p:nvPr/>
          </p:nvSpPr>
          <p:spPr>
            <a:xfrm>
              <a:off x="2659627" y="2913803"/>
              <a:ext cx="408240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/>
            <p:cNvSpPr txBox="1"/>
            <p:nvPr/>
          </p:nvSpPr>
          <p:spPr>
            <a:xfrm rot="5400000">
              <a:off x="2637298" y="2910511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4</a:t>
              </a:r>
            </a:p>
          </p:txBody>
        </p:sp>
      </p:grpSp>
      <p:sp>
        <p:nvSpPr>
          <p:cNvPr id="342" name="Rectangle 341"/>
          <p:cNvSpPr/>
          <p:nvPr/>
        </p:nvSpPr>
        <p:spPr>
          <a:xfrm>
            <a:off x="8129655" y="2840745"/>
            <a:ext cx="365859" cy="28662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3" name="Group 342"/>
          <p:cNvGrpSpPr/>
          <p:nvPr/>
        </p:nvGrpSpPr>
        <p:grpSpPr>
          <a:xfrm>
            <a:off x="7575796" y="3084240"/>
            <a:ext cx="428027" cy="415498"/>
            <a:chOff x="4043466" y="1175965"/>
            <a:chExt cx="428027" cy="415498"/>
          </a:xfrm>
        </p:grpSpPr>
        <p:sp>
          <p:nvSpPr>
            <p:cNvPr id="344" name="Rectangle 343"/>
            <p:cNvSpPr/>
            <p:nvPr/>
          </p:nvSpPr>
          <p:spPr>
            <a:xfrm>
              <a:off x="4105634" y="1245522"/>
              <a:ext cx="365859" cy="2963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 rot="16200000">
              <a:off x="4020383" y="1199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8117389" y="3156972"/>
            <a:ext cx="365859" cy="29636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 rot="16200000">
            <a:off x="8013088" y="3107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8036529" y="5765873"/>
            <a:ext cx="434377" cy="415498"/>
            <a:chOff x="4037116" y="1182315"/>
            <a:chExt cx="434377" cy="415498"/>
          </a:xfrm>
        </p:grpSpPr>
        <p:sp>
          <p:nvSpPr>
            <p:cNvPr id="349" name="Rectangle 348"/>
            <p:cNvSpPr/>
            <p:nvPr/>
          </p:nvSpPr>
          <p:spPr>
            <a:xfrm>
              <a:off x="4105634" y="12428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extBox 349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51" name="Rectangle 350"/>
          <p:cNvSpPr/>
          <p:nvPr/>
        </p:nvSpPr>
        <p:spPr>
          <a:xfrm>
            <a:off x="8119301" y="6135525"/>
            <a:ext cx="365859" cy="34451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2" name="Group 351"/>
          <p:cNvGrpSpPr/>
          <p:nvPr/>
        </p:nvGrpSpPr>
        <p:grpSpPr>
          <a:xfrm rot="16200000">
            <a:off x="6186467" y="3767175"/>
            <a:ext cx="302690" cy="290780"/>
            <a:chOff x="5320927" y="2905743"/>
            <a:chExt cx="407376" cy="391348"/>
          </a:xfrm>
        </p:grpSpPr>
        <p:sp>
          <p:nvSpPr>
            <p:cNvPr id="353" name="Rectangle 352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 rot="16200000">
            <a:off x="6188900" y="4092296"/>
            <a:ext cx="302691" cy="288333"/>
            <a:chOff x="4885020" y="2910659"/>
            <a:chExt cx="407378" cy="388054"/>
          </a:xfrm>
        </p:grpSpPr>
        <p:sp>
          <p:nvSpPr>
            <p:cNvPr id="356" name="Rectangle 355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358" name="Group 357"/>
          <p:cNvGrpSpPr/>
          <p:nvPr/>
        </p:nvGrpSpPr>
        <p:grpSpPr>
          <a:xfrm rot="16200000">
            <a:off x="6186200" y="3446342"/>
            <a:ext cx="305117" cy="289559"/>
            <a:chOff x="5751923" y="2912295"/>
            <a:chExt cx="410642" cy="389704"/>
          </a:xfrm>
        </p:grpSpPr>
        <p:sp>
          <p:nvSpPr>
            <p:cNvPr id="359" name="Rectangle 358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xtBox 359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 rot="16200000">
            <a:off x="6171216" y="5451898"/>
            <a:ext cx="323165" cy="409577"/>
            <a:chOff x="2636984" y="2810850"/>
            <a:chExt cx="434933" cy="551230"/>
          </a:xfrm>
        </p:grpSpPr>
        <p:sp>
          <p:nvSpPr>
            <p:cNvPr id="362" name="Rectangle 361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 rot="5400000">
              <a:off x="2578836" y="2868998"/>
              <a:ext cx="551230" cy="43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 rot="16200000">
            <a:off x="6180485" y="4812415"/>
            <a:ext cx="307572" cy="382239"/>
            <a:chOff x="3526531" y="2839430"/>
            <a:chExt cx="413948" cy="514438"/>
          </a:xfrm>
        </p:grpSpPr>
        <p:sp>
          <p:nvSpPr>
            <p:cNvPr id="365" name="Rectangle 364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 rot="16200000">
            <a:off x="6172804" y="5129479"/>
            <a:ext cx="323165" cy="419101"/>
            <a:chOff x="3071253" y="2806580"/>
            <a:chExt cx="434934" cy="564049"/>
          </a:xfrm>
          <a:noFill/>
        </p:grpSpPr>
        <p:sp>
          <p:nvSpPr>
            <p:cNvPr id="368" name="Rectangle 367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/>
            <p:cNvSpPr txBox="1"/>
            <p:nvPr/>
          </p:nvSpPr>
          <p:spPr>
            <a:xfrm rot="5400000">
              <a:off x="3006695" y="2871138"/>
              <a:ext cx="564049" cy="434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 rot="16200000">
            <a:off x="6183424" y="4479082"/>
            <a:ext cx="302685" cy="291989"/>
            <a:chOff x="4208204" y="2900830"/>
            <a:chExt cx="407369" cy="392975"/>
          </a:xfrm>
        </p:grpSpPr>
        <p:sp>
          <p:nvSpPr>
            <p:cNvPr id="371" name="Rectangle 370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72" name="TextBox 371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 rot="16200000">
            <a:off x="6174390" y="5770978"/>
            <a:ext cx="323165" cy="415926"/>
            <a:chOff x="2634858" y="2808379"/>
            <a:chExt cx="469016" cy="559775"/>
          </a:xfrm>
        </p:grpSpPr>
        <p:sp>
          <p:nvSpPr>
            <p:cNvPr id="374" name="Rectangle 373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2589478" y="2853759"/>
              <a:ext cx="559775" cy="46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-4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6544279" y="5765873"/>
            <a:ext cx="434377" cy="415498"/>
            <a:chOff x="4037116" y="1182315"/>
            <a:chExt cx="434377" cy="415498"/>
          </a:xfrm>
        </p:grpSpPr>
        <p:sp>
          <p:nvSpPr>
            <p:cNvPr id="377" name="Rectangle 376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TextBox 377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6077554" y="5765873"/>
            <a:ext cx="434377" cy="415498"/>
            <a:chOff x="4037116" y="1182315"/>
            <a:chExt cx="434377" cy="415498"/>
          </a:xfrm>
        </p:grpSpPr>
        <p:sp>
          <p:nvSpPr>
            <p:cNvPr id="488" name="Rectangle 487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TextBox 488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490" name="Rectangular Callout 489"/>
          <p:cNvSpPr/>
          <p:nvPr/>
        </p:nvSpPr>
        <p:spPr>
          <a:xfrm>
            <a:off x="5844085" y="3141616"/>
            <a:ext cx="2937164" cy="2982057"/>
          </a:xfrm>
          <a:prstGeom prst="wedgeRectCallout">
            <a:avLst>
              <a:gd name="adj1" fmla="val -71399"/>
              <a:gd name="adj2" fmla="val -10893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6154805" y="2763273"/>
            <a:ext cx="867783" cy="36410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2" name="Rectangle 491"/>
          <p:cNvSpPr/>
          <p:nvPr/>
        </p:nvSpPr>
        <p:spPr>
          <a:xfrm>
            <a:off x="5992880" y="6138298"/>
            <a:ext cx="867783" cy="36410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6078681" y="3087188"/>
            <a:ext cx="437552" cy="415498"/>
            <a:chOff x="4037116" y="1182315"/>
            <a:chExt cx="437552" cy="415498"/>
          </a:xfrm>
        </p:grpSpPr>
        <p:sp>
          <p:nvSpPr>
            <p:cNvPr id="494" name="Rectangle 493"/>
            <p:cNvSpPr/>
            <p:nvPr/>
          </p:nvSpPr>
          <p:spPr>
            <a:xfrm>
              <a:off x="4108809" y="125208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TextBox 494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496" name="Picture 495" descr="Screenshot 2015-04-29 20.38.00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4" y="1720842"/>
            <a:ext cx="4785156" cy="503700"/>
          </a:xfrm>
          <a:prstGeom prst="rect">
            <a:avLst/>
          </a:prstGeom>
        </p:spPr>
      </p:pic>
      <p:pic>
        <p:nvPicPr>
          <p:cNvPr id="498" name="Picture 497" descr="Screenshot 2015-04-29 20.38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" y="3109979"/>
            <a:ext cx="4815335" cy="1449275"/>
          </a:xfrm>
          <a:prstGeom prst="rect">
            <a:avLst/>
          </a:prstGeom>
        </p:spPr>
      </p:pic>
      <p:sp>
        <p:nvSpPr>
          <p:cNvPr id="4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Tape </a:t>
            </a:r>
            <a:r>
              <a:rPr lang="en-US" dirty="0"/>
              <a:t>for the ☐</a:t>
            </a:r>
          </a:p>
        </p:txBody>
      </p:sp>
      <p:pic>
        <p:nvPicPr>
          <p:cNvPr id="500" name="Picture 499" descr="Screenshot 2015-04-29 20.38.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7" y="2151291"/>
            <a:ext cx="6624907" cy="523322"/>
          </a:xfrm>
          <a:prstGeom prst="rect">
            <a:avLst/>
          </a:prstGeom>
        </p:spPr>
      </p:pic>
      <p:pic>
        <p:nvPicPr>
          <p:cNvPr id="3" name="Picture 2" descr="Screenshot 2015-09-03 10.51.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84" y="6207577"/>
            <a:ext cx="3725337" cy="2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0.05729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10799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560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10712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69 L 0.14584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69 L -0.14428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-0.00018 0.04745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139 L 0.00017 0.0460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8.88889E-6 L -7.22222E-6 0.04722 " pathEditMode="relative" ptsTypes="AA">
                                      <p:cBhvr>
                                        <p:cTn id="175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2.22222E-6 L -0.00034 0.0571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46 L 0.00018 0.05602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2.77778E-6 0.04676 " pathEditMode="relative" ptsTypes="AA">
                                      <p:cBhvr>
                                        <p:cTn id="18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03704E-6 L 1.66667E-6 0.04814 " pathEditMode="relative" ptsTypes="AA">
                                      <p:cBhvr>
                                        <p:cTn id="18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0456 " pathEditMode="relative" ptsTypes="AA">
                                      <p:cBhvr>
                                        <p:cTn id="185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16 L -0.00035 0.09283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3.61111E-6 0.09468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039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2222E-6 L -0.00018 0.11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6 L 0.00017 0.1016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0052 0.09398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4.44444E-6 0.09259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39 L 0 0.09282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00069 0.0905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514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017 -0.04676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4723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0017 -0.0474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L 0.00035 -0.05694 " pathEditMode="relative" ptsTypes="AA">
                                      <p:cBhvr>
                                        <p:cTn id="211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1.66667E-6 -0.05602 " pathEditMode="relative" ptsTypes="AA">
                                      <p:cBhvr>
                                        <p:cTn id="213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-0.04722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93 L -0.00018 -0.04722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-0.0467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017 -0.0935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46 L 1.66667E-6 -0.09398 " pathEditMode="relative" ptsTypes="AA">
                                      <p:cBhvr>
                                        <p:cTn id="223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4 L -0.00035 -0.09467 " pathEditMode="relative" ptsTypes="AA">
                                      <p:cBhvr>
                                        <p:cTn id="225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69 L 0.00035 -0.1044 " pathEditMode="relative" ptsTypes="AA">
                                      <p:cBhvr>
                                        <p:cTn id="227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0.00035 -0.11204 " pathEditMode="relative" ptsTypes="AA">
                                      <p:cBhvr>
                                        <p:cTn id="229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-0.10232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-0.0949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0017 -0.09513 " pathEditMode="relative" ptsTypes="AA">
                                      <p:cBhvr>
                                        <p:cTn id="235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2 L -0.00069 -0.09537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0"/>
      <p:bldP spid="542" grpId="0"/>
      <p:bldP spid="4" grpId="0" animBg="1"/>
      <p:bldP spid="182" grpId="0"/>
      <p:bldP spid="183" grpId="0"/>
      <p:bldP spid="184" grpId="0" animBg="1"/>
      <p:bldP spid="255" grpId="0"/>
      <p:bldP spid="299" grpId="0"/>
      <p:bldP spid="342" grpId="0" animBg="1"/>
      <p:bldP spid="346" grpId="0" animBg="1"/>
      <p:bldP spid="347" grpId="0"/>
      <p:bldP spid="351" grpId="0" animBg="1"/>
      <p:bldP spid="490" grpId="0" animBg="1"/>
      <p:bldP spid="491" grpId="0" animBg="1"/>
      <p:bldP spid="4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shot 2015-08-29 20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0" y="6177848"/>
            <a:ext cx="1376406" cy="383726"/>
          </a:xfrm>
          <a:prstGeom prst="rect">
            <a:avLst/>
          </a:prstGeom>
        </p:spPr>
      </p:pic>
      <p:pic>
        <p:nvPicPr>
          <p:cNvPr id="21" name="Picture 20" descr="Screenshot 2015-08-29 20.56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81" y="4276809"/>
            <a:ext cx="2478622" cy="425622"/>
          </a:xfrm>
          <a:prstGeom prst="rect">
            <a:avLst/>
          </a:prstGeom>
        </p:spPr>
      </p:pic>
      <p:pic>
        <p:nvPicPr>
          <p:cNvPr id="496" name="Picture 495" descr="Screenshot 2015-04-29 20.38.00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4" y="1720842"/>
            <a:ext cx="4785156" cy="503700"/>
          </a:xfrm>
          <a:prstGeom prst="rect">
            <a:avLst/>
          </a:prstGeom>
        </p:spPr>
      </p:pic>
      <p:pic>
        <p:nvPicPr>
          <p:cNvPr id="498" name="Picture 497" descr="Screenshot 2015-04-29 20.38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" y="3109979"/>
            <a:ext cx="4815335" cy="1449275"/>
          </a:xfrm>
          <a:prstGeom prst="rect">
            <a:avLst/>
          </a:prstGeom>
        </p:spPr>
      </p:pic>
      <p:sp>
        <p:nvSpPr>
          <p:cNvPr id="4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Tape </a:t>
            </a:r>
            <a:r>
              <a:rPr lang="en-US" dirty="0"/>
              <a:t>for the ☐</a:t>
            </a:r>
          </a:p>
        </p:txBody>
      </p:sp>
      <p:pic>
        <p:nvPicPr>
          <p:cNvPr id="500" name="Picture 499" descr="Screenshot 2015-04-29 23.01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5" y="4999829"/>
            <a:ext cx="5123179" cy="1482088"/>
          </a:xfrm>
          <a:prstGeom prst="rect">
            <a:avLst/>
          </a:prstGeom>
        </p:spPr>
      </p:pic>
      <p:sp>
        <p:nvSpPr>
          <p:cNvPr id="501" name="Rectangular Callout 500"/>
          <p:cNvSpPr/>
          <p:nvPr/>
        </p:nvSpPr>
        <p:spPr>
          <a:xfrm>
            <a:off x="5527040" y="3497216"/>
            <a:ext cx="3254209" cy="3250946"/>
          </a:xfrm>
          <a:prstGeom prst="wedgeRectCallout">
            <a:avLst>
              <a:gd name="adj1" fmla="val -63781"/>
              <a:gd name="adj2" fmla="val 18465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61027" y="3608576"/>
            <a:ext cx="3066548" cy="1246495"/>
            <a:chOff x="5574772" y="3807649"/>
            <a:chExt cx="3066548" cy="1246495"/>
          </a:xfrm>
        </p:grpSpPr>
        <p:sp>
          <p:nvSpPr>
            <p:cNvPr id="593" name="TextBox 592"/>
            <p:cNvSpPr txBox="1"/>
            <p:nvPr/>
          </p:nvSpPr>
          <p:spPr>
            <a:xfrm>
              <a:off x="8233484" y="3807649"/>
              <a:ext cx="4078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6853367" y="3919915"/>
              <a:ext cx="594741" cy="45313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6" name="Group 565"/>
            <p:cNvGrpSpPr/>
            <p:nvPr/>
          </p:nvGrpSpPr>
          <p:grpSpPr>
            <a:xfrm>
              <a:off x="6985058" y="3949328"/>
              <a:ext cx="332771" cy="369332"/>
              <a:chOff x="4208204" y="2877201"/>
              <a:chExt cx="385096" cy="42740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68" name="TextBox 567"/>
              <p:cNvSpPr txBox="1"/>
              <p:nvPr/>
            </p:nvSpPr>
            <p:spPr>
              <a:xfrm>
                <a:off x="4208204" y="2877201"/>
                <a:ext cx="385096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Palatino"/>
                    <a:cs typeface="Palatino"/>
                  </a:rPr>
                  <a:t>h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7946588" y="3949275"/>
              <a:ext cx="332771" cy="369333"/>
              <a:chOff x="5320927" y="2877133"/>
              <a:chExt cx="385096" cy="427406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5320927" y="2877133"/>
                <a:ext cx="385096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Palatino"/>
                    <a:cs typeface="Palatino"/>
                  </a:rPr>
                  <a:t>j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7569911" y="3944907"/>
              <a:ext cx="332771" cy="369332"/>
              <a:chOff x="4885020" y="2872085"/>
              <a:chExt cx="385096" cy="427406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TextBox 573"/>
              <p:cNvSpPr txBox="1"/>
              <p:nvPr/>
            </p:nvSpPr>
            <p:spPr>
              <a:xfrm>
                <a:off x="4885020" y="2872085"/>
                <a:ext cx="385096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>
                    <a:latin typeface="Palatino"/>
                    <a:cs typeface="Palatino"/>
                  </a:rPr>
                  <a:t>i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6396007" y="3945598"/>
              <a:ext cx="338447" cy="369332"/>
              <a:chOff x="3526531" y="2872876"/>
              <a:chExt cx="391665" cy="427405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TextBox 585"/>
              <p:cNvSpPr txBox="1"/>
              <p:nvPr/>
            </p:nvSpPr>
            <p:spPr>
              <a:xfrm>
                <a:off x="3533100" y="2872876"/>
                <a:ext cx="385096" cy="42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Palatino"/>
                    <a:cs typeface="Palatino"/>
                  </a:rPr>
                  <a:t>g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87" name="Group 586"/>
            <p:cNvGrpSpPr/>
            <p:nvPr/>
          </p:nvGrpSpPr>
          <p:grpSpPr>
            <a:xfrm>
              <a:off x="6023573" y="3939918"/>
              <a:ext cx="335591" cy="372247"/>
              <a:chOff x="3095538" y="2858114"/>
              <a:chExt cx="388357" cy="430775"/>
            </a:xfrm>
            <a:noFill/>
          </p:grpSpPr>
          <p:sp>
            <p:nvSpPr>
              <p:cNvPr id="588" name="Rectangle 587"/>
              <p:cNvSpPr/>
              <p:nvPr/>
            </p:nvSpPr>
            <p:spPr>
              <a:xfrm>
                <a:off x="3095538" y="2903794"/>
                <a:ext cx="385097" cy="38509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3098798" y="2858114"/>
                <a:ext cx="385097" cy="42740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Palatino"/>
                    <a:cs typeface="Palatino"/>
                  </a:rPr>
                  <a:t>f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cxnSp>
          <p:nvCxnSpPr>
            <p:cNvPr id="591" name="Straight Connector 590"/>
            <p:cNvCxnSpPr/>
            <p:nvPr/>
          </p:nvCxnSpPr>
          <p:spPr>
            <a:xfrm>
              <a:off x="6000750" y="3917214"/>
              <a:ext cx="2305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6000750" y="4377430"/>
              <a:ext cx="2317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TextBox 593"/>
            <p:cNvSpPr txBox="1"/>
            <p:nvPr/>
          </p:nvSpPr>
          <p:spPr>
            <a:xfrm>
              <a:off x="5574772" y="3808083"/>
              <a:ext cx="506875" cy="87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</p:grpSp>
      <p:pic>
        <p:nvPicPr>
          <p:cNvPr id="18" name="Picture 17" descr="Screenshot 2015-08-29 20.45.3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33" y="4949571"/>
            <a:ext cx="532784" cy="468528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567393" y="5479338"/>
            <a:ext cx="3080278" cy="1252926"/>
            <a:chOff x="5821397" y="5177278"/>
            <a:chExt cx="3080278" cy="1252926"/>
          </a:xfrm>
        </p:grpSpPr>
        <p:sp>
          <p:nvSpPr>
            <p:cNvPr id="603" name="TextBox 602"/>
            <p:cNvSpPr txBox="1"/>
            <p:nvPr/>
          </p:nvSpPr>
          <p:spPr>
            <a:xfrm>
              <a:off x="8493839" y="5183709"/>
              <a:ext cx="4078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106857" y="5295975"/>
              <a:ext cx="594741" cy="45313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5" name="Group 604"/>
            <p:cNvGrpSpPr/>
            <p:nvPr/>
          </p:nvGrpSpPr>
          <p:grpSpPr>
            <a:xfrm>
              <a:off x="7238552" y="5327017"/>
              <a:ext cx="339636" cy="369332"/>
              <a:chOff x="4208204" y="2879087"/>
              <a:chExt cx="393040" cy="427406"/>
            </a:xfrm>
          </p:grpSpPr>
          <p:sp>
            <p:nvSpPr>
              <p:cNvPr id="621" name="Rectangle 620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4216148" y="2879087"/>
                <a:ext cx="385096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Palatino"/>
                    <a:cs typeface="Palatino"/>
                  </a:rPr>
                  <a:t>x</a:t>
                </a: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>
              <a:off x="8200083" y="5337308"/>
              <a:ext cx="339636" cy="369334"/>
              <a:chOff x="5320927" y="2890991"/>
              <a:chExt cx="393040" cy="427408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xtBox 619"/>
              <p:cNvSpPr txBox="1"/>
              <p:nvPr/>
            </p:nvSpPr>
            <p:spPr>
              <a:xfrm>
                <a:off x="5328871" y="2890991"/>
                <a:ext cx="385096" cy="42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Palatino"/>
                    <a:cs typeface="Palatino"/>
                  </a:rPr>
                  <a:t>z</a:t>
                </a: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>
              <a:off x="7823400" y="5330385"/>
              <a:ext cx="346501" cy="369332"/>
              <a:chOff x="4885020" y="2882983"/>
              <a:chExt cx="400985" cy="427406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extBox 617"/>
              <p:cNvSpPr txBox="1"/>
              <p:nvPr/>
            </p:nvSpPr>
            <p:spPr>
              <a:xfrm>
                <a:off x="4900909" y="2882983"/>
                <a:ext cx="385096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>
                    <a:latin typeface="Palatino"/>
                    <a:cs typeface="Palatino"/>
                  </a:rPr>
                  <a:t>y</a:t>
                </a:r>
                <a:endParaRPr lang="en-US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>
              <a:off x="6648303" y="5324212"/>
              <a:ext cx="333959" cy="369332"/>
              <a:chOff x="3525155" y="2875839"/>
              <a:chExt cx="386472" cy="427406"/>
            </a:xfrm>
          </p:grpSpPr>
          <p:sp>
            <p:nvSpPr>
              <p:cNvPr id="615" name="Rectangle 614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TextBox 615"/>
              <p:cNvSpPr txBox="1"/>
              <p:nvPr/>
            </p:nvSpPr>
            <p:spPr>
              <a:xfrm>
                <a:off x="3525155" y="2875839"/>
                <a:ext cx="385095" cy="4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Palatino"/>
                    <a:cs typeface="Palatino"/>
                  </a:rPr>
                  <a:t>w</a:t>
                </a: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6277063" y="5324586"/>
              <a:ext cx="335591" cy="369332"/>
              <a:chOff x="3095535" y="2868078"/>
              <a:chExt cx="388360" cy="427406"/>
            </a:xfrm>
            <a:noFill/>
          </p:grpSpPr>
          <p:sp>
            <p:nvSpPr>
              <p:cNvPr id="613" name="Rectangle 612"/>
              <p:cNvSpPr/>
              <p:nvPr/>
            </p:nvSpPr>
            <p:spPr>
              <a:xfrm>
                <a:off x="3095535" y="2903797"/>
                <a:ext cx="385097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3098798" y="2868078"/>
                <a:ext cx="385097" cy="4274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Palatino"/>
                    <a:cs typeface="Palatino"/>
                  </a:rPr>
                  <a:t>v</a:t>
                </a:r>
              </a:p>
            </p:txBody>
          </p:sp>
        </p:grpSp>
        <p:cxnSp>
          <p:nvCxnSpPr>
            <p:cNvPr id="610" name="Straight Connector 609"/>
            <p:cNvCxnSpPr/>
            <p:nvPr/>
          </p:nvCxnSpPr>
          <p:spPr>
            <a:xfrm>
              <a:off x="6254240" y="5293274"/>
              <a:ext cx="2305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6254240" y="5753490"/>
              <a:ext cx="2317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/>
            <p:cNvSpPr txBox="1"/>
            <p:nvPr/>
          </p:nvSpPr>
          <p:spPr>
            <a:xfrm>
              <a:off x="5821397" y="5177278"/>
              <a:ext cx="506875" cy="87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38850" y="4873625"/>
            <a:ext cx="2236956" cy="669112"/>
            <a:chOff x="6038850" y="4873625"/>
            <a:chExt cx="2236956" cy="669112"/>
          </a:xfrm>
        </p:grpSpPr>
        <p:grpSp>
          <p:nvGrpSpPr>
            <p:cNvPr id="53" name="Group 52"/>
            <p:cNvGrpSpPr/>
            <p:nvPr/>
          </p:nvGrpSpPr>
          <p:grpSpPr>
            <a:xfrm>
              <a:off x="6038850" y="4873625"/>
              <a:ext cx="312906" cy="669112"/>
              <a:chOff x="6038850" y="4873625"/>
              <a:chExt cx="312906" cy="669112"/>
            </a:xfrm>
          </p:grpSpPr>
          <p:sp>
            <p:nvSpPr>
              <p:cNvPr id="50" name="Down Arrow 49"/>
              <p:cNvSpPr/>
              <p:nvPr/>
            </p:nvSpPr>
            <p:spPr>
              <a:xfrm>
                <a:off x="6112045" y="4873625"/>
                <a:ext cx="152230" cy="669112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6394450" y="4873625"/>
              <a:ext cx="312906" cy="669112"/>
              <a:chOff x="6038850" y="4873625"/>
              <a:chExt cx="312906" cy="669112"/>
            </a:xfrm>
          </p:grpSpPr>
          <p:sp>
            <p:nvSpPr>
              <p:cNvPr id="626" name="Down Arrow 625"/>
              <p:cNvSpPr/>
              <p:nvPr/>
            </p:nvSpPr>
            <p:spPr>
              <a:xfrm>
                <a:off x="6112045" y="4873625"/>
                <a:ext cx="152230" cy="669112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628" name="TextBox 627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29" name="Group 628"/>
            <p:cNvGrpSpPr/>
            <p:nvPr/>
          </p:nvGrpSpPr>
          <p:grpSpPr>
            <a:xfrm>
              <a:off x="7000875" y="4873625"/>
              <a:ext cx="312906" cy="669112"/>
              <a:chOff x="6038850" y="4873625"/>
              <a:chExt cx="312906" cy="669112"/>
            </a:xfrm>
          </p:grpSpPr>
          <p:sp>
            <p:nvSpPr>
              <p:cNvPr id="630" name="Down Arrow 629"/>
              <p:cNvSpPr/>
              <p:nvPr/>
            </p:nvSpPr>
            <p:spPr>
              <a:xfrm>
                <a:off x="6112045" y="4873625"/>
                <a:ext cx="152230" cy="669112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632" name="TextBox 631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33" name="Group 632"/>
            <p:cNvGrpSpPr/>
            <p:nvPr/>
          </p:nvGrpSpPr>
          <p:grpSpPr>
            <a:xfrm>
              <a:off x="7578725" y="4873625"/>
              <a:ext cx="312906" cy="669112"/>
              <a:chOff x="6038850" y="4873625"/>
              <a:chExt cx="312906" cy="669112"/>
            </a:xfrm>
          </p:grpSpPr>
          <p:sp>
            <p:nvSpPr>
              <p:cNvPr id="634" name="Down Arrow 633"/>
              <p:cNvSpPr/>
              <p:nvPr/>
            </p:nvSpPr>
            <p:spPr>
              <a:xfrm>
                <a:off x="6112045" y="4873625"/>
                <a:ext cx="152230" cy="669112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37" name="Group 636"/>
            <p:cNvGrpSpPr/>
            <p:nvPr/>
          </p:nvGrpSpPr>
          <p:grpSpPr>
            <a:xfrm>
              <a:off x="7962900" y="4873625"/>
              <a:ext cx="312906" cy="669112"/>
              <a:chOff x="6038850" y="4873625"/>
              <a:chExt cx="312906" cy="669112"/>
            </a:xfrm>
          </p:grpSpPr>
          <p:sp>
            <p:nvSpPr>
              <p:cNvPr id="638" name="Down Arrow 637"/>
              <p:cNvSpPr/>
              <p:nvPr/>
            </p:nvSpPr>
            <p:spPr>
              <a:xfrm>
                <a:off x="6112045" y="4873625"/>
                <a:ext cx="152230" cy="669112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640" name="TextBox 639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564813" y="4749213"/>
            <a:ext cx="3080278" cy="1252926"/>
            <a:chOff x="5564813" y="4805178"/>
            <a:chExt cx="3080278" cy="1252926"/>
          </a:xfrm>
        </p:grpSpPr>
        <p:sp>
          <p:nvSpPr>
            <p:cNvPr id="642" name="TextBox 641"/>
            <p:cNvSpPr txBox="1"/>
            <p:nvPr/>
          </p:nvSpPr>
          <p:spPr>
            <a:xfrm>
              <a:off x="8237255" y="4811609"/>
              <a:ext cx="4078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6850273" y="4923875"/>
              <a:ext cx="594741" cy="45313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6888473" y="4972141"/>
              <a:ext cx="533496" cy="341148"/>
              <a:chOff x="4100006" y="2899015"/>
              <a:chExt cx="617382" cy="394790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9B009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>
                <a:off x="4100006" y="2899015"/>
                <a:ext cx="617382" cy="37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h x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45" name="Group 644"/>
            <p:cNvGrpSpPr/>
            <p:nvPr/>
          </p:nvGrpSpPr>
          <p:grpSpPr>
            <a:xfrm>
              <a:off x="7808449" y="4978124"/>
              <a:ext cx="616604" cy="338006"/>
              <a:chOff x="5164641" y="2905937"/>
              <a:chExt cx="713558" cy="391154"/>
            </a:xfrm>
          </p:grpSpPr>
          <p:sp>
            <p:nvSpPr>
              <p:cNvPr id="658" name="Rectangle 657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9B009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TextBox 658"/>
              <p:cNvSpPr txBox="1"/>
              <p:nvPr/>
            </p:nvSpPr>
            <p:spPr>
              <a:xfrm>
                <a:off x="5164641" y="2905937"/>
                <a:ext cx="713558" cy="37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j z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7443356" y="4975506"/>
              <a:ext cx="607154" cy="342022"/>
              <a:chOff x="4742146" y="2902911"/>
              <a:chExt cx="702623" cy="395802"/>
            </a:xfrm>
          </p:grpSpPr>
          <p:sp>
            <p:nvSpPr>
              <p:cNvPr id="656" name="Rectangle 655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9B009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TextBox 656"/>
              <p:cNvSpPr txBox="1"/>
              <p:nvPr/>
            </p:nvSpPr>
            <p:spPr>
              <a:xfrm>
                <a:off x="4742146" y="2902911"/>
                <a:ext cx="702623" cy="37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err="1" smtClean="0">
                    <a:latin typeface="Palatino"/>
                    <a:cs typeface="Palatino"/>
                  </a:rPr>
                  <a:t>i</a:t>
                </a:r>
                <a:r>
                  <a:rPr lang="en-US" sz="1500" i="1" dirty="0" smtClean="0">
                    <a:latin typeface="Palatino"/>
                    <a:cs typeface="Palatino"/>
                  </a:rPr>
                  <a:t> y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>
              <a:off x="6279730" y="4965032"/>
              <a:ext cx="556744" cy="348260"/>
              <a:chOff x="3395559" y="2890785"/>
              <a:chExt cx="644289" cy="403020"/>
            </a:xfrm>
          </p:grpSpPr>
          <p:sp>
            <p:nvSpPr>
              <p:cNvPr id="654" name="Rectangle 653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9B009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3395559" y="2890785"/>
                <a:ext cx="644289" cy="37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g w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648" name="Group 647"/>
            <p:cNvGrpSpPr/>
            <p:nvPr/>
          </p:nvGrpSpPr>
          <p:grpSpPr>
            <a:xfrm>
              <a:off x="5921746" y="4969705"/>
              <a:ext cx="535884" cy="342111"/>
              <a:chOff x="2981274" y="2888006"/>
              <a:chExt cx="620147" cy="395905"/>
            </a:xfrm>
            <a:noFill/>
          </p:grpSpPr>
          <p:sp>
            <p:nvSpPr>
              <p:cNvPr id="652" name="Rectangle 651"/>
              <p:cNvSpPr/>
              <p:nvPr/>
            </p:nvSpPr>
            <p:spPr>
              <a:xfrm>
                <a:off x="3095535" y="2898815"/>
                <a:ext cx="385097" cy="385096"/>
              </a:xfrm>
              <a:prstGeom prst="rect">
                <a:avLst/>
              </a:prstGeom>
              <a:solidFill>
                <a:srgbClr val="9B009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TextBox 652"/>
              <p:cNvSpPr txBox="1"/>
              <p:nvPr/>
            </p:nvSpPr>
            <p:spPr>
              <a:xfrm>
                <a:off x="2981274" y="2888006"/>
                <a:ext cx="620147" cy="37398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>
                    <a:latin typeface="Palatino"/>
                    <a:cs typeface="Palatino"/>
                  </a:rPr>
                  <a:t>f</a:t>
                </a:r>
                <a:r>
                  <a:rPr lang="en-US" sz="1500" i="1" dirty="0" smtClean="0">
                    <a:latin typeface="Palatino"/>
                    <a:cs typeface="Palatino"/>
                  </a:rPr>
                  <a:t> v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cxnSp>
          <p:nvCxnSpPr>
            <p:cNvPr id="649" name="Straight Connector 648"/>
            <p:cNvCxnSpPr/>
            <p:nvPr/>
          </p:nvCxnSpPr>
          <p:spPr>
            <a:xfrm>
              <a:off x="5997656" y="4921174"/>
              <a:ext cx="2305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>
              <a:off x="5997656" y="5381390"/>
              <a:ext cx="2317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1" name="TextBox 650"/>
            <p:cNvSpPr txBox="1"/>
            <p:nvPr/>
          </p:nvSpPr>
          <p:spPr>
            <a:xfrm>
              <a:off x="5564813" y="4805178"/>
              <a:ext cx="506875" cy="87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</p:grpSp>
      <p:pic>
        <p:nvPicPr>
          <p:cNvPr id="56" name="Picture 55" descr="Screenshot 2015-08-29 21.40.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38" y="5437332"/>
            <a:ext cx="1457104" cy="430508"/>
          </a:xfrm>
          <a:prstGeom prst="rect">
            <a:avLst/>
          </a:prstGeom>
        </p:spPr>
      </p:pic>
      <p:pic>
        <p:nvPicPr>
          <p:cNvPr id="96" name="Picture 95" descr="Screenshot 2015-04-29 20.38.1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7" y="2151291"/>
            <a:ext cx="6624907" cy="523322"/>
          </a:xfrm>
          <a:prstGeom prst="rect">
            <a:avLst/>
          </a:prstGeom>
        </p:spPr>
      </p:pic>
      <p:pic>
        <p:nvPicPr>
          <p:cNvPr id="2" name="Picture 1" descr="Screenshot 2015-09-03 10.51.2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21" y="3141716"/>
            <a:ext cx="3828816" cy="2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3.33333E-6 0.09005 " pathEditMode="relative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9004 L 1.94444E-6 0.16898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-0.1048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5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 rot="16200000">
            <a:off x="-2662767" y="28575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alatino"/>
                <a:ea typeface="+mj-ea"/>
                <a:cs typeface="Palatino"/>
              </a:defRPr>
            </a:lvl1pPr>
          </a:lstStyle>
          <a:p>
            <a:r>
              <a:rPr lang="en-US" smtClean="0">
                <a:solidFill>
                  <a:srgbClr val="7F7F7F"/>
                </a:solidFill>
              </a:rPr>
              <a:t>Example:</a:t>
            </a:r>
            <a:r>
              <a:rPr lang="en-US" smtClean="0"/>
              <a:t> Tape for the ☐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38865" y="1193870"/>
            <a:ext cx="6264394" cy="1048718"/>
            <a:chOff x="1938865" y="620043"/>
            <a:chExt cx="6264394" cy="1048718"/>
          </a:xfrm>
        </p:grpSpPr>
        <p:pic>
          <p:nvPicPr>
            <p:cNvPr id="11" name="Picture 10" descr="Screenshot 2015-08-28 00.17.1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177" y="987420"/>
              <a:ext cx="4909383" cy="681341"/>
            </a:xfrm>
            <a:prstGeom prst="rect">
              <a:avLst/>
            </a:prstGeom>
          </p:spPr>
        </p:pic>
        <p:pic>
          <p:nvPicPr>
            <p:cNvPr id="12" name="Picture 11" descr="Screenshot 2015-08-28 00.16.5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65" y="620043"/>
              <a:ext cx="6264394" cy="3272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768593" y="2597462"/>
            <a:ext cx="7080439" cy="3158899"/>
            <a:chOff x="1768593" y="2597462"/>
            <a:chExt cx="7080439" cy="3158899"/>
          </a:xfrm>
        </p:grpSpPr>
        <p:pic>
          <p:nvPicPr>
            <p:cNvPr id="4" name="Picture 3" descr="Screen Shot 2015-08-31 at 1.58.17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988" y="2928505"/>
              <a:ext cx="5213704" cy="2827856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1768593" y="2597462"/>
              <a:ext cx="708043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6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8865" y="1193870"/>
            <a:ext cx="6264394" cy="1048718"/>
            <a:chOff x="1938865" y="620043"/>
            <a:chExt cx="6264394" cy="1048718"/>
          </a:xfrm>
        </p:grpSpPr>
        <p:pic>
          <p:nvPicPr>
            <p:cNvPr id="5" name="Picture 4" descr="Screenshot 2015-08-28 00.17.1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177" y="987420"/>
              <a:ext cx="4909383" cy="681341"/>
            </a:xfrm>
            <a:prstGeom prst="rect">
              <a:avLst/>
            </a:prstGeom>
          </p:spPr>
        </p:pic>
        <p:pic>
          <p:nvPicPr>
            <p:cNvPr id="6" name="Picture 5" descr="Screenshot 2015-08-28 00.16.5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65" y="620043"/>
              <a:ext cx="6264394" cy="327278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 rot="16200000">
            <a:off x="-2662767" y="28575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alatino"/>
                <a:ea typeface="+mj-ea"/>
                <a:cs typeface="Palatino"/>
              </a:defRPr>
            </a:lvl1pPr>
          </a:lstStyle>
          <a:p>
            <a:r>
              <a:rPr lang="en-US" smtClean="0">
                <a:solidFill>
                  <a:srgbClr val="7F7F7F"/>
                </a:solidFill>
              </a:rPr>
              <a:t>Example:</a:t>
            </a:r>
            <a:r>
              <a:rPr lang="en-US" smtClean="0"/>
              <a:t> Tape for the 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0">
        <p:fade/>
      </p:transition>
    </mc:Choice>
    <mc:Fallback xmlns="">
      <p:transition xmlns:p14="http://schemas.microsoft.com/office/powerpoint/2010/main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3.88889E-6 -0.083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roup 471"/>
          <p:cNvGrpSpPr/>
          <p:nvPr/>
        </p:nvGrpSpPr>
        <p:grpSpPr>
          <a:xfrm>
            <a:off x="1938865" y="620043"/>
            <a:ext cx="6264394" cy="1048718"/>
            <a:chOff x="1938865" y="620043"/>
            <a:chExt cx="6264394" cy="1048718"/>
          </a:xfrm>
        </p:grpSpPr>
        <p:pic>
          <p:nvPicPr>
            <p:cNvPr id="473" name="Picture 472" descr="Screenshot 2015-08-28 00.17.1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177" y="987420"/>
              <a:ext cx="4909383" cy="681341"/>
            </a:xfrm>
            <a:prstGeom prst="rect">
              <a:avLst/>
            </a:prstGeom>
          </p:spPr>
        </p:pic>
        <p:pic>
          <p:nvPicPr>
            <p:cNvPr id="474" name="Picture 473" descr="Screenshot 2015-08-28 00.16.5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65" y="620043"/>
              <a:ext cx="6264394" cy="3272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436822" y="45888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7633" y="45896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1783" y="3298169"/>
            <a:ext cx="519361" cy="298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61767" y="3252041"/>
            <a:ext cx="518199" cy="3089714"/>
            <a:chOff x="6163828" y="1134162"/>
            <a:chExt cx="518199" cy="3089714"/>
          </a:xfrm>
        </p:grpSpPr>
        <p:grpSp>
          <p:nvGrpSpPr>
            <p:cNvPr id="9" name="Group 8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Rectangle 41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Group 9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25" name="Rectangle 24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105634" y="124890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362426" y="3251916"/>
            <a:ext cx="518199" cy="3089714"/>
            <a:chOff x="6163828" y="1134162"/>
            <a:chExt cx="518199" cy="3089714"/>
          </a:xfrm>
        </p:grpSpPr>
        <p:grpSp>
          <p:nvGrpSpPr>
            <p:cNvPr id="45" name="Group 44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61" name="Rectangle 60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105634" y="124890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362945" y="3251537"/>
            <a:ext cx="518199" cy="3089714"/>
            <a:chOff x="6163828" y="1134162"/>
            <a:chExt cx="518199" cy="3089714"/>
          </a:xfrm>
        </p:grpSpPr>
        <p:grpSp>
          <p:nvGrpSpPr>
            <p:cNvPr id="81" name="Group 80"/>
            <p:cNvGrpSpPr/>
            <p:nvPr/>
          </p:nvGrpSpPr>
          <p:grpSpPr>
            <a:xfrm>
              <a:off x="6211584" y="1176091"/>
              <a:ext cx="415883" cy="2982280"/>
              <a:chOff x="4071957" y="1224244"/>
              <a:chExt cx="415883" cy="298228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071957" y="1224244"/>
                <a:ext cx="415883" cy="2982280"/>
                <a:chOff x="4071957" y="1224244"/>
                <a:chExt cx="415883" cy="298228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4073955" y="2914587"/>
                  <a:ext cx="413885" cy="1285179"/>
                </a:xfrm>
                <a:prstGeom prst="rect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4071957" y="1224244"/>
                  <a:ext cx="413885" cy="2982280"/>
                  <a:chOff x="3070201" y="1095116"/>
                  <a:chExt cx="413885" cy="3243613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484086" y="1095116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2" name="Group 81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93" name="Rectangle 92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6200000">
              <a:off x="6140745" y="11572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6144866" y="38314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4655" y="3251916"/>
            <a:ext cx="518199" cy="3089714"/>
            <a:chOff x="6163828" y="1134162"/>
            <a:chExt cx="518199" cy="3089714"/>
          </a:xfrm>
        </p:grpSpPr>
        <p:grpSp>
          <p:nvGrpSpPr>
            <p:cNvPr id="113" name="Group 112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071957" y="1250951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4" name="Group 113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16200000">
              <a:off x="6273275" y="2140068"/>
              <a:ext cx="302691" cy="288333"/>
              <a:chOff x="4885020" y="2910659"/>
              <a:chExt cx="407378" cy="38805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rot="5400000">
                <a:off x="4906970" y="2910326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1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6200000">
              <a:off x="6270352" y="3509801"/>
              <a:ext cx="306340" cy="372488"/>
              <a:chOff x="2659628" y="2844354"/>
              <a:chExt cx="412289" cy="50131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 rot="5400000">
                <a:off x="2628380" y="2902130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16200000">
              <a:off x="6264860" y="2860187"/>
              <a:ext cx="307572" cy="382239"/>
              <a:chOff x="3526531" y="2839430"/>
              <a:chExt cx="413948" cy="51443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5400000">
                <a:off x="3490380" y="2903769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6200000">
              <a:off x="6278326" y="3121629"/>
              <a:ext cx="300117" cy="507284"/>
              <a:chOff x="3102264" y="2760197"/>
              <a:chExt cx="403913" cy="682731"/>
            </a:xfrm>
            <a:noFill/>
          </p:grpSpPr>
          <p:sp>
            <p:nvSpPr>
              <p:cNvPr id="129" name="Rectangle 128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rot="5400000">
                <a:off x="2971931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163828" y="1134162"/>
              <a:ext cx="434377" cy="415498"/>
              <a:chOff x="4037116" y="1182315"/>
              <a:chExt cx="434377" cy="415498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05634" y="1252081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3364655" y="3251916"/>
            <a:ext cx="518199" cy="3089714"/>
            <a:chOff x="6163828" y="1134162"/>
            <a:chExt cx="518199" cy="3089714"/>
          </a:xfrm>
        </p:grpSpPr>
        <p:grpSp>
          <p:nvGrpSpPr>
            <p:cNvPr id="149" name="Group 148"/>
            <p:cNvGrpSpPr/>
            <p:nvPr/>
          </p:nvGrpSpPr>
          <p:grpSpPr>
            <a:xfrm>
              <a:off x="6211584" y="1182441"/>
              <a:ext cx="415883" cy="2982280"/>
              <a:chOff x="4071957" y="1230594"/>
              <a:chExt cx="415883" cy="298228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4071957" y="1254126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071957" y="1230594"/>
                <a:ext cx="415883" cy="2982280"/>
                <a:chOff x="4071957" y="1230594"/>
                <a:chExt cx="415883" cy="298228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4073955" y="2911412"/>
                  <a:ext cx="413885" cy="1285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4071957" y="1230594"/>
                  <a:ext cx="413885" cy="2982280"/>
                  <a:chOff x="3070201" y="1102022"/>
                  <a:chExt cx="413885" cy="3243613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3070201" y="1102022"/>
                    <a:ext cx="0" cy="323626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3070201" y="2525051"/>
                    <a:ext cx="413885" cy="40233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3484086" y="1102022"/>
                    <a:ext cx="0" cy="324361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0" name="Group 149"/>
            <p:cNvGrpSpPr/>
            <p:nvPr/>
          </p:nvGrpSpPr>
          <p:grpSpPr>
            <a:xfrm rot="16200000">
              <a:off x="6270842" y="1814947"/>
              <a:ext cx="302690" cy="290780"/>
              <a:chOff x="5320927" y="2905743"/>
              <a:chExt cx="407376" cy="391348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5320927" y="2911995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5400000">
                <a:off x="5342874" y="2905410"/>
                <a:ext cx="385096" cy="3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2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6200000">
              <a:off x="6273278" y="2140074"/>
              <a:ext cx="302692" cy="288331"/>
              <a:chOff x="4885020" y="2910662"/>
              <a:chExt cx="407380" cy="38805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4885020" y="2913617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 rot="5400000">
                <a:off x="4906972" y="2910329"/>
                <a:ext cx="385096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6200000">
              <a:off x="6270575" y="1494114"/>
              <a:ext cx="305117" cy="289559"/>
              <a:chOff x="5751923" y="2912295"/>
              <a:chExt cx="410642" cy="389704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5751923" y="291690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 rot="5400000">
                <a:off x="5777136" y="2911964"/>
                <a:ext cx="385097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Palatino"/>
                    <a:cs typeface="Palatino"/>
                  </a:rPr>
                  <a:t>3</a:t>
                </a: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6270353" y="3509801"/>
              <a:ext cx="306340" cy="372488"/>
              <a:chOff x="2659628" y="2844355"/>
              <a:chExt cx="412289" cy="5013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659628" y="2905423"/>
                <a:ext cx="385096" cy="385096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 rot="5400000">
                <a:off x="2628380" y="2902131"/>
                <a:ext cx="501314" cy="3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-3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6264861" y="2860187"/>
              <a:ext cx="307572" cy="382239"/>
              <a:chOff x="3526531" y="2839431"/>
              <a:chExt cx="413948" cy="51443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526531" y="2908709"/>
                <a:ext cx="385096" cy="385096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 rot="5400000">
                <a:off x="3490380" y="2903770"/>
                <a:ext cx="514438" cy="38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-1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6278327" y="3121626"/>
              <a:ext cx="300116" cy="507284"/>
              <a:chOff x="3102264" y="2760197"/>
              <a:chExt cx="403911" cy="682731"/>
            </a:xfrm>
            <a:noFill/>
          </p:grpSpPr>
          <p:sp>
            <p:nvSpPr>
              <p:cNvPr id="165" name="Rectangle 164"/>
              <p:cNvSpPr/>
              <p:nvPr/>
            </p:nvSpPr>
            <p:spPr>
              <a:xfrm>
                <a:off x="3102264" y="2903801"/>
                <a:ext cx="385096" cy="385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 rot="5400000">
                <a:off x="2971929" y="2908683"/>
                <a:ext cx="682731" cy="3857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-2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6267799" y="2526854"/>
              <a:ext cx="302685" cy="291989"/>
              <a:chOff x="4208204" y="2900830"/>
              <a:chExt cx="407369" cy="392975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 rot="5400000">
                <a:off x="4230146" y="2900498"/>
                <a:ext cx="385096" cy="3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163828" y="1134162"/>
              <a:ext cx="437552" cy="415498"/>
              <a:chOff x="4037116" y="1182315"/>
              <a:chExt cx="437552" cy="415498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4108809" y="1252081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67949" y="3808378"/>
              <a:ext cx="434377" cy="415498"/>
              <a:chOff x="4037116" y="1182315"/>
              <a:chExt cx="434377" cy="415498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4105634" y="1236456"/>
                <a:ext cx="365859" cy="286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16200000">
                <a:off x="4014033" y="120539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…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</p:grpSp>
      <p:sp>
        <p:nvSpPr>
          <p:cNvPr id="186" name="Rectangle 185"/>
          <p:cNvSpPr/>
          <p:nvPr/>
        </p:nvSpPr>
        <p:spPr>
          <a:xfrm>
            <a:off x="3362183" y="3305323"/>
            <a:ext cx="519361" cy="2982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4398027" y="3299999"/>
            <a:ext cx="419058" cy="2982280"/>
            <a:chOff x="4068782" y="1230594"/>
            <a:chExt cx="419058" cy="2982280"/>
          </a:xfrm>
        </p:grpSpPr>
        <p:sp>
          <p:nvSpPr>
            <p:cNvPr id="188" name="Rectangle 187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4068782" y="1230594"/>
              <a:ext cx="419058" cy="2982280"/>
              <a:chOff x="4068782" y="1230594"/>
              <a:chExt cx="419058" cy="298228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4068782" y="1230594"/>
                <a:ext cx="413885" cy="2982280"/>
                <a:chOff x="3067026" y="1102022"/>
                <a:chExt cx="413885" cy="3243613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3067026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/>
                <p:cNvSpPr/>
                <p:nvPr/>
              </p:nvSpPr>
              <p:spPr>
                <a:xfrm>
                  <a:off x="3067026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3480911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5" name="Group 194"/>
          <p:cNvGrpSpPr/>
          <p:nvPr/>
        </p:nvGrpSpPr>
        <p:grpSpPr>
          <a:xfrm>
            <a:off x="3934057" y="3300195"/>
            <a:ext cx="415883" cy="2982280"/>
            <a:chOff x="4071957" y="1230594"/>
            <a:chExt cx="415883" cy="2982280"/>
          </a:xfrm>
        </p:grpSpPr>
        <p:sp>
          <p:nvSpPr>
            <p:cNvPr id="196" name="Rectangle 195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 rot="16200000">
            <a:off x="3993315" y="3932701"/>
            <a:ext cx="302690" cy="290780"/>
            <a:chOff x="5320927" y="2905743"/>
            <a:chExt cx="407376" cy="391348"/>
          </a:xfrm>
        </p:grpSpPr>
        <p:sp>
          <p:nvSpPr>
            <p:cNvPr id="204" name="Rectangle 203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 rot="16200000">
            <a:off x="3995748" y="4257822"/>
            <a:ext cx="302691" cy="288333"/>
            <a:chOff x="4885020" y="2910659"/>
            <a:chExt cx="407378" cy="388054"/>
          </a:xfrm>
        </p:grpSpPr>
        <p:sp>
          <p:nvSpPr>
            <p:cNvPr id="207" name="Rectangle 206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 rot="16200000">
            <a:off x="3993048" y="3611868"/>
            <a:ext cx="305117" cy="289559"/>
            <a:chOff x="5751923" y="2912295"/>
            <a:chExt cx="410642" cy="389704"/>
          </a:xfrm>
        </p:grpSpPr>
        <p:sp>
          <p:nvSpPr>
            <p:cNvPr id="210" name="Rectangle 209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 rot="16200000">
            <a:off x="3992825" y="5627555"/>
            <a:ext cx="306340" cy="372488"/>
            <a:chOff x="2659628" y="2844354"/>
            <a:chExt cx="412289" cy="501314"/>
          </a:xfrm>
        </p:grpSpPr>
        <p:sp>
          <p:nvSpPr>
            <p:cNvPr id="213" name="Rectangle 212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 rot="16200000">
            <a:off x="3987333" y="4977941"/>
            <a:ext cx="307572" cy="382239"/>
            <a:chOff x="3526531" y="2839430"/>
            <a:chExt cx="413948" cy="514438"/>
          </a:xfrm>
        </p:grpSpPr>
        <p:sp>
          <p:nvSpPr>
            <p:cNvPr id="216" name="Rectangle 215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 rot="16200000">
            <a:off x="4000799" y="5239383"/>
            <a:ext cx="300117" cy="507284"/>
            <a:chOff x="3102264" y="2760197"/>
            <a:chExt cx="403913" cy="682731"/>
          </a:xfrm>
          <a:noFill/>
        </p:grpSpPr>
        <p:sp>
          <p:nvSpPr>
            <p:cNvPr id="219" name="Rectangle 218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16200000">
            <a:off x="3990272" y="4644608"/>
            <a:ext cx="302685" cy="291989"/>
            <a:chOff x="4208204" y="2900830"/>
            <a:chExt cx="407369" cy="392975"/>
          </a:xfrm>
        </p:grpSpPr>
        <p:sp>
          <p:nvSpPr>
            <p:cNvPr id="222" name="Rectangle 221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886301" y="3251916"/>
            <a:ext cx="434377" cy="415498"/>
            <a:chOff x="4037116" y="1182315"/>
            <a:chExt cx="434377" cy="415498"/>
          </a:xfrm>
        </p:grpSpPr>
        <p:sp>
          <p:nvSpPr>
            <p:cNvPr id="225" name="Rectangle 224"/>
            <p:cNvSpPr/>
            <p:nvPr/>
          </p:nvSpPr>
          <p:spPr>
            <a:xfrm>
              <a:off x="4105634" y="12489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TextBox 225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3411921" y="3293467"/>
            <a:ext cx="415883" cy="2982280"/>
            <a:chOff x="4071957" y="1224244"/>
            <a:chExt cx="415883" cy="2982280"/>
          </a:xfrm>
        </p:grpSpPr>
        <p:sp>
          <p:nvSpPr>
            <p:cNvPr id="228" name="Rectangle 227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4071957" y="1224244"/>
              <a:ext cx="415883" cy="2982280"/>
              <a:chOff x="4071957" y="1224244"/>
              <a:chExt cx="415883" cy="298228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4073955" y="2914587"/>
                <a:ext cx="413885" cy="1285179"/>
              </a:xfrm>
              <a:prstGeom prst="rect">
                <a:avLst/>
              </a:prstGeom>
              <a:solidFill>
                <a:srgbClr val="B1B1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4071957" y="1224244"/>
                <a:ext cx="413885" cy="2982280"/>
                <a:chOff x="3070201" y="1095116"/>
                <a:chExt cx="413885" cy="3243613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Rectangle 232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3484086" y="1095116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5" name="Group 234"/>
          <p:cNvGrpSpPr/>
          <p:nvPr/>
        </p:nvGrpSpPr>
        <p:grpSpPr>
          <a:xfrm rot="16200000">
            <a:off x="3471179" y="3932323"/>
            <a:ext cx="302690" cy="290780"/>
            <a:chOff x="5320927" y="2905743"/>
            <a:chExt cx="407376" cy="391348"/>
          </a:xfrm>
        </p:grpSpPr>
        <p:sp>
          <p:nvSpPr>
            <p:cNvPr id="236" name="Rectangle 235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 rot="16200000">
            <a:off x="3473612" y="4257444"/>
            <a:ext cx="302691" cy="288333"/>
            <a:chOff x="4885020" y="2910659"/>
            <a:chExt cx="407378" cy="388054"/>
          </a:xfrm>
        </p:grpSpPr>
        <p:sp>
          <p:nvSpPr>
            <p:cNvPr id="239" name="Rectangle 238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 rot="16200000">
            <a:off x="3470912" y="3611490"/>
            <a:ext cx="305117" cy="289559"/>
            <a:chOff x="5751923" y="2912295"/>
            <a:chExt cx="410642" cy="389704"/>
          </a:xfrm>
        </p:grpSpPr>
        <p:sp>
          <p:nvSpPr>
            <p:cNvPr id="242" name="Rectangle 241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 rot="16200000">
            <a:off x="3470689" y="5627177"/>
            <a:ext cx="306340" cy="372488"/>
            <a:chOff x="2659628" y="2844354"/>
            <a:chExt cx="412289" cy="501314"/>
          </a:xfrm>
        </p:grpSpPr>
        <p:sp>
          <p:nvSpPr>
            <p:cNvPr id="245" name="Rectangle 244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 rot="16200000">
            <a:off x="3465197" y="4977563"/>
            <a:ext cx="307572" cy="382239"/>
            <a:chOff x="3526531" y="2839430"/>
            <a:chExt cx="413948" cy="514438"/>
          </a:xfrm>
        </p:grpSpPr>
        <p:sp>
          <p:nvSpPr>
            <p:cNvPr id="248" name="Rectangle 247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 rot="16200000">
            <a:off x="3478663" y="5239005"/>
            <a:ext cx="300117" cy="507284"/>
            <a:chOff x="3102264" y="2760197"/>
            <a:chExt cx="403913" cy="682731"/>
          </a:xfrm>
          <a:noFill/>
        </p:grpSpPr>
        <p:sp>
          <p:nvSpPr>
            <p:cNvPr id="251" name="Rectangle 250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 rot="16200000">
            <a:off x="3468136" y="4644230"/>
            <a:ext cx="302685" cy="291989"/>
            <a:chOff x="4208204" y="2900830"/>
            <a:chExt cx="407369" cy="392975"/>
          </a:xfrm>
        </p:grpSpPr>
        <p:sp>
          <p:nvSpPr>
            <p:cNvPr id="254" name="Rectangle 253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 rot="16200000">
            <a:off x="3341082" y="3274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2901236" y="3297422"/>
            <a:ext cx="415883" cy="2982280"/>
            <a:chOff x="4071957" y="1230594"/>
            <a:chExt cx="415883" cy="2982280"/>
          </a:xfrm>
        </p:grpSpPr>
        <p:sp>
          <p:nvSpPr>
            <p:cNvPr id="258" name="Rectangle 257"/>
            <p:cNvSpPr/>
            <p:nvPr/>
          </p:nvSpPr>
          <p:spPr>
            <a:xfrm>
              <a:off x="4071957" y="1250951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3070201" y="1102022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Rectangle 262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5" name="Group 264"/>
          <p:cNvGrpSpPr/>
          <p:nvPr/>
        </p:nvGrpSpPr>
        <p:grpSpPr>
          <a:xfrm rot="16200000">
            <a:off x="2960494" y="3929928"/>
            <a:ext cx="302690" cy="290780"/>
            <a:chOff x="5320927" y="2905743"/>
            <a:chExt cx="407376" cy="391348"/>
          </a:xfrm>
        </p:grpSpPr>
        <p:sp>
          <p:nvSpPr>
            <p:cNvPr id="266" name="Rectangle 265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 rot="16200000">
            <a:off x="2962927" y="4255049"/>
            <a:ext cx="302691" cy="288333"/>
            <a:chOff x="4885020" y="2910659"/>
            <a:chExt cx="407378" cy="388054"/>
          </a:xfrm>
        </p:grpSpPr>
        <p:sp>
          <p:nvSpPr>
            <p:cNvPr id="269" name="Rectangle 268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 rot="16200000">
            <a:off x="2960227" y="3609095"/>
            <a:ext cx="305117" cy="289559"/>
            <a:chOff x="5751923" y="2912295"/>
            <a:chExt cx="410642" cy="389704"/>
          </a:xfrm>
        </p:grpSpPr>
        <p:sp>
          <p:nvSpPr>
            <p:cNvPr id="272" name="Rectangle 271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274" name="Group 273"/>
          <p:cNvGrpSpPr/>
          <p:nvPr/>
        </p:nvGrpSpPr>
        <p:grpSpPr>
          <a:xfrm rot="16200000">
            <a:off x="2945243" y="5614651"/>
            <a:ext cx="323165" cy="409577"/>
            <a:chOff x="2636984" y="2810850"/>
            <a:chExt cx="434933" cy="551230"/>
          </a:xfrm>
        </p:grpSpPr>
        <p:sp>
          <p:nvSpPr>
            <p:cNvPr id="275" name="Rectangle 274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 rot="5400000">
              <a:off x="2578836" y="2868998"/>
              <a:ext cx="551230" cy="43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16200000">
            <a:off x="2954512" y="4975168"/>
            <a:ext cx="307572" cy="382239"/>
            <a:chOff x="3526531" y="2839430"/>
            <a:chExt cx="413948" cy="514438"/>
          </a:xfrm>
        </p:grpSpPr>
        <p:sp>
          <p:nvSpPr>
            <p:cNvPr id="278" name="Rectangle 277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 rot="16200000">
            <a:off x="2946831" y="5292231"/>
            <a:ext cx="323165" cy="419101"/>
            <a:chOff x="3071245" y="2806583"/>
            <a:chExt cx="434933" cy="564049"/>
          </a:xfrm>
          <a:noFill/>
        </p:grpSpPr>
        <p:sp>
          <p:nvSpPr>
            <p:cNvPr id="281" name="Rectangle 280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 rot="5400000">
              <a:off x="3006687" y="2871141"/>
              <a:ext cx="564049" cy="4349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 rot="16200000">
            <a:off x="2957451" y="4641835"/>
            <a:ext cx="302685" cy="291989"/>
            <a:chOff x="4208204" y="2900830"/>
            <a:chExt cx="407369" cy="392975"/>
          </a:xfrm>
        </p:grpSpPr>
        <p:sp>
          <p:nvSpPr>
            <p:cNvPr id="284" name="Rectangle 283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2857601" y="5923359"/>
            <a:ext cx="434377" cy="415498"/>
            <a:chOff x="4037116" y="1182315"/>
            <a:chExt cx="434377" cy="415498"/>
          </a:xfrm>
        </p:grpSpPr>
        <p:sp>
          <p:nvSpPr>
            <p:cNvPr id="287" name="Rectangle 286"/>
            <p:cNvSpPr/>
            <p:nvPr/>
          </p:nvSpPr>
          <p:spPr>
            <a:xfrm>
              <a:off x="4105634" y="123645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434511" y="3297020"/>
            <a:ext cx="415883" cy="2982280"/>
            <a:chOff x="4071957" y="1230594"/>
            <a:chExt cx="415883" cy="2982280"/>
          </a:xfrm>
        </p:grpSpPr>
        <p:sp>
          <p:nvSpPr>
            <p:cNvPr id="290" name="Rectangle 289"/>
            <p:cNvSpPr/>
            <p:nvPr/>
          </p:nvSpPr>
          <p:spPr>
            <a:xfrm>
              <a:off x="4071957" y="1254126"/>
              <a:ext cx="413885" cy="12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4071957" y="1230594"/>
              <a:ext cx="415883" cy="2982280"/>
              <a:chOff x="4071957" y="1230594"/>
              <a:chExt cx="415883" cy="2982280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4073955" y="2911412"/>
                <a:ext cx="413885" cy="1285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4071957" y="1230594"/>
                <a:ext cx="413885" cy="2982280"/>
                <a:chOff x="3070201" y="1102022"/>
                <a:chExt cx="413885" cy="3243613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3070201" y="1105475"/>
                  <a:ext cx="0" cy="323626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 294"/>
                <p:cNvSpPr/>
                <p:nvPr/>
              </p:nvSpPr>
              <p:spPr>
                <a:xfrm>
                  <a:off x="3070201" y="2525051"/>
                  <a:ext cx="413885" cy="4023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3484086" y="1102022"/>
                  <a:ext cx="0" cy="324361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7" name="Group 296"/>
          <p:cNvGrpSpPr/>
          <p:nvPr/>
        </p:nvGrpSpPr>
        <p:grpSpPr>
          <a:xfrm>
            <a:off x="2390876" y="5922957"/>
            <a:ext cx="434377" cy="415498"/>
            <a:chOff x="4037116" y="1182315"/>
            <a:chExt cx="434377" cy="415498"/>
          </a:xfrm>
        </p:grpSpPr>
        <p:sp>
          <p:nvSpPr>
            <p:cNvPr id="298" name="Rectangle 297"/>
            <p:cNvSpPr/>
            <p:nvPr/>
          </p:nvSpPr>
          <p:spPr>
            <a:xfrm>
              <a:off x="4105634" y="123645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TextBox 298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00" name="TextBox 299"/>
          <p:cNvSpPr txBox="1"/>
          <p:nvPr/>
        </p:nvSpPr>
        <p:spPr>
          <a:xfrm rot="16200000">
            <a:off x="3345203" y="59488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2853480" y="3249143"/>
            <a:ext cx="434377" cy="415498"/>
            <a:chOff x="4037116" y="1182315"/>
            <a:chExt cx="434377" cy="415498"/>
          </a:xfrm>
        </p:grpSpPr>
        <p:sp>
          <p:nvSpPr>
            <p:cNvPr id="302" name="Rectangle 301"/>
            <p:cNvSpPr/>
            <p:nvPr/>
          </p:nvSpPr>
          <p:spPr>
            <a:xfrm>
              <a:off x="4105634" y="12489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TextBox 302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 rot="16200000">
            <a:off x="2948417" y="5930556"/>
            <a:ext cx="323165" cy="415926"/>
            <a:chOff x="2634858" y="2808379"/>
            <a:chExt cx="469016" cy="559775"/>
          </a:xfrm>
        </p:grpSpPr>
        <p:sp>
          <p:nvSpPr>
            <p:cNvPr id="305" name="Rectangle 304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 rot="5400000">
              <a:off x="2589478" y="2853759"/>
              <a:ext cx="559775" cy="46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-4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2466358" y="6304643"/>
            <a:ext cx="372488" cy="323165"/>
            <a:chOff x="3123496" y="4227543"/>
            <a:chExt cx="372488" cy="323165"/>
          </a:xfrm>
        </p:grpSpPr>
        <p:sp>
          <p:nvSpPr>
            <p:cNvPr id="308" name="Rectangle 307"/>
            <p:cNvSpPr/>
            <p:nvPr/>
          </p:nvSpPr>
          <p:spPr>
            <a:xfrm rot="16200000">
              <a:off x="3171294" y="4249929"/>
              <a:ext cx="281289" cy="286135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3123496" y="4227543"/>
              <a:ext cx="3724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-5</a:t>
              </a: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4431867" y="3003563"/>
            <a:ext cx="372488" cy="323165"/>
            <a:chOff x="3123496" y="4243418"/>
            <a:chExt cx="372488" cy="323165"/>
          </a:xfrm>
        </p:grpSpPr>
        <p:sp>
          <p:nvSpPr>
            <p:cNvPr id="311" name="Rectangle 310"/>
            <p:cNvSpPr/>
            <p:nvPr/>
          </p:nvSpPr>
          <p:spPr>
            <a:xfrm rot="16200000">
              <a:off x="3171294" y="4249929"/>
              <a:ext cx="281289" cy="286135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3123496" y="4243418"/>
              <a:ext cx="3724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5</a:t>
              </a:r>
              <a:endParaRPr lang="en-US" sz="1500" dirty="0" smtClean="0">
                <a:latin typeface="Palatino"/>
                <a:cs typeface="Palatino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 rot="16200000">
            <a:off x="4004405" y="3255254"/>
            <a:ext cx="290224" cy="372488"/>
            <a:chOff x="2659627" y="2844355"/>
            <a:chExt cx="421208" cy="501314"/>
          </a:xfrm>
        </p:grpSpPr>
        <p:sp>
          <p:nvSpPr>
            <p:cNvPr id="314" name="Rectangle 313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/>
            <p:cNvSpPr txBox="1"/>
            <p:nvPr/>
          </p:nvSpPr>
          <p:spPr>
            <a:xfrm rot="5400000">
              <a:off x="2637298" y="2902131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4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3890578" y="5927426"/>
            <a:ext cx="434377" cy="415498"/>
            <a:chOff x="4037116" y="1182315"/>
            <a:chExt cx="434377" cy="415498"/>
          </a:xfrm>
        </p:grpSpPr>
        <p:sp>
          <p:nvSpPr>
            <p:cNvPr id="317" name="Rectangle 316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TextBox 317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19" name="Group 318"/>
          <p:cNvGrpSpPr/>
          <p:nvPr/>
        </p:nvGrpSpPr>
        <p:grpSpPr>
          <a:xfrm rot="16200000">
            <a:off x="4455983" y="3935009"/>
            <a:ext cx="302690" cy="290780"/>
            <a:chOff x="5320927" y="2905743"/>
            <a:chExt cx="407376" cy="391348"/>
          </a:xfrm>
        </p:grpSpPr>
        <p:sp>
          <p:nvSpPr>
            <p:cNvPr id="320" name="Rectangle 319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 rot="16200000">
            <a:off x="4458416" y="4260130"/>
            <a:ext cx="302691" cy="288333"/>
            <a:chOff x="4885020" y="2910659"/>
            <a:chExt cx="407378" cy="388054"/>
          </a:xfrm>
        </p:grpSpPr>
        <p:sp>
          <p:nvSpPr>
            <p:cNvPr id="323" name="Rectangle 322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grpSp>
        <p:nvGrpSpPr>
          <p:cNvPr id="325" name="Group 324"/>
          <p:cNvGrpSpPr/>
          <p:nvPr/>
        </p:nvGrpSpPr>
        <p:grpSpPr>
          <a:xfrm rot="16200000">
            <a:off x="4455716" y="3614176"/>
            <a:ext cx="305117" cy="289559"/>
            <a:chOff x="5751923" y="2912295"/>
            <a:chExt cx="410642" cy="389704"/>
          </a:xfrm>
        </p:grpSpPr>
        <p:sp>
          <p:nvSpPr>
            <p:cNvPr id="326" name="Rectangle 325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328" name="Group 327"/>
          <p:cNvGrpSpPr/>
          <p:nvPr/>
        </p:nvGrpSpPr>
        <p:grpSpPr>
          <a:xfrm rot="16200000">
            <a:off x="4455493" y="5629863"/>
            <a:ext cx="306340" cy="372488"/>
            <a:chOff x="2659628" y="2844354"/>
            <a:chExt cx="412289" cy="501314"/>
          </a:xfrm>
        </p:grpSpPr>
        <p:sp>
          <p:nvSpPr>
            <p:cNvPr id="329" name="Rectangle 328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/>
            <p:nvPr/>
          </p:nvSpPr>
          <p:spPr>
            <a:xfrm rot="5400000">
              <a:off x="2628380" y="2902130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 rot="16200000">
            <a:off x="4463467" y="5241691"/>
            <a:ext cx="300117" cy="507284"/>
            <a:chOff x="3102264" y="2760197"/>
            <a:chExt cx="403913" cy="682731"/>
          </a:xfrm>
          <a:noFill/>
        </p:grpSpPr>
        <p:sp>
          <p:nvSpPr>
            <p:cNvPr id="335" name="Rectangle 334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 rot="5400000">
              <a:off x="2971931" y="2908683"/>
              <a:ext cx="682731" cy="385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 rot="16200000">
            <a:off x="4452940" y="4646916"/>
            <a:ext cx="302685" cy="291989"/>
            <a:chOff x="4208204" y="2900830"/>
            <a:chExt cx="407369" cy="392975"/>
          </a:xfrm>
        </p:grpSpPr>
        <p:sp>
          <p:nvSpPr>
            <p:cNvPr id="338" name="Rectangle 337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9" name="TextBox 338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 rot="16200000">
            <a:off x="4469565" y="3257562"/>
            <a:ext cx="290224" cy="372488"/>
            <a:chOff x="2659627" y="2852735"/>
            <a:chExt cx="421208" cy="501314"/>
          </a:xfrm>
        </p:grpSpPr>
        <p:sp>
          <p:nvSpPr>
            <p:cNvPr id="341" name="Rectangle 340"/>
            <p:cNvSpPr/>
            <p:nvPr/>
          </p:nvSpPr>
          <p:spPr>
            <a:xfrm>
              <a:off x="2659627" y="2913803"/>
              <a:ext cx="408240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 rot="5400000">
              <a:off x="2637298" y="2910511"/>
              <a:ext cx="501314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4</a:t>
              </a: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4437729" y="3002298"/>
            <a:ext cx="365859" cy="28662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4" name="Group 343"/>
          <p:cNvGrpSpPr/>
          <p:nvPr/>
        </p:nvGrpSpPr>
        <p:grpSpPr>
          <a:xfrm>
            <a:off x="3883870" y="3245793"/>
            <a:ext cx="428027" cy="415498"/>
            <a:chOff x="4043466" y="1175965"/>
            <a:chExt cx="428027" cy="415498"/>
          </a:xfrm>
        </p:grpSpPr>
        <p:sp>
          <p:nvSpPr>
            <p:cNvPr id="345" name="Rectangle 344"/>
            <p:cNvSpPr/>
            <p:nvPr/>
          </p:nvSpPr>
          <p:spPr>
            <a:xfrm>
              <a:off x="4105634" y="1245522"/>
              <a:ext cx="365859" cy="2963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/>
            <p:cNvSpPr txBox="1"/>
            <p:nvPr/>
          </p:nvSpPr>
          <p:spPr>
            <a:xfrm rot="16200000">
              <a:off x="4020383" y="1199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4425463" y="3318525"/>
            <a:ext cx="365859" cy="29636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 rot="16200000">
            <a:off x="4321162" y="32688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…</a:t>
            </a:r>
            <a:endParaRPr lang="en-US" dirty="0">
              <a:latin typeface="Palatino"/>
              <a:cs typeface="Palatino"/>
            </a:endParaRPr>
          </a:p>
        </p:txBody>
      </p:sp>
      <p:grpSp>
        <p:nvGrpSpPr>
          <p:cNvPr id="349" name="Group 348"/>
          <p:cNvGrpSpPr/>
          <p:nvPr/>
        </p:nvGrpSpPr>
        <p:grpSpPr>
          <a:xfrm>
            <a:off x="4344603" y="5927426"/>
            <a:ext cx="434377" cy="415498"/>
            <a:chOff x="4037116" y="1182315"/>
            <a:chExt cx="434377" cy="415498"/>
          </a:xfrm>
        </p:grpSpPr>
        <p:sp>
          <p:nvSpPr>
            <p:cNvPr id="350" name="Rectangle 349"/>
            <p:cNvSpPr/>
            <p:nvPr/>
          </p:nvSpPr>
          <p:spPr>
            <a:xfrm>
              <a:off x="4105634" y="1242806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extBox 350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52" name="Rectangle 351"/>
          <p:cNvSpPr/>
          <p:nvPr/>
        </p:nvSpPr>
        <p:spPr>
          <a:xfrm>
            <a:off x="4427375" y="6297078"/>
            <a:ext cx="365859" cy="34451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/>
          <p:cNvGrpSpPr/>
          <p:nvPr/>
        </p:nvGrpSpPr>
        <p:grpSpPr>
          <a:xfrm rot="16200000">
            <a:off x="2494541" y="3928728"/>
            <a:ext cx="302690" cy="290780"/>
            <a:chOff x="5320927" y="2905743"/>
            <a:chExt cx="407376" cy="391348"/>
          </a:xfrm>
        </p:grpSpPr>
        <p:sp>
          <p:nvSpPr>
            <p:cNvPr id="354" name="Rectangle 353"/>
            <p:cNvSpPr/>
            <p:nvPr/>
          </p:nvSpPr>
          <p:spPr>
            <a:xfrm>
              <a:off x="5320927" y="2911995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5342874" y="2905410"/>
              <a:ext cx="385096" cy="3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2</a:t>
              </a:r>
            </a:p>
          </p:txBody>
        </p:sp>
      </p:grpSp>
      <p:grpSp>
        <p:nvGrpSpPr>
          <p:cNvPr id="359" name="Group 358"/>
          <p:cNvGrpSpPr/>
          <p:nvPr/>
        </p:nvGrpSpPr>
        <p:grpSpPr>
          <a:xfrm rot="16200000">
            <a:off x="2494274" y="3607895"/>
            <a:ext cx="305117" cy="289559"/>
            <a:chOff x="5751923" y="2912295"/>
            <a:chExt cx="410642" cy="389704"/>
          </a:xfrm>
        </p:grpSpPr>
        <p:sp>
          <p:nvSpPr>
            <p:cNvPr id="360" name="Rectangle 359"/>
            <p:cNvSpPr/>
            <p:nvPr/>
          </p:nvSpPr>
          <p:spPr>
            <a:xfrm>
              <a:off x="5751923" y="291690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 rot="5400000">
              <a:off x="5777136" y="2911964"/>
              <a:ext cx="385097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3</a:t>
              </a:r>
            </a:p>
          </p:txBody>
        </p:sp>
      </p:grpSp>
      <p:grpSp>
        <p:nvGrpSpPr>
          <p:cNvPr id="362" name="Group 361"/>
          <p:cNvGrpSpPr/>
          <p:nvPr/>
        </p:nvGrpSpPr>
        <p:grpSpPr>
          <a:xfrm rot="16200000">
            <a:off x="2479290" y="5613451"/>
            <a:ext cx="323165" cy="409577"/>
            <a:chOff x="2636984" y="2810850"/>
            <a:chExt cx="434933" cy="551230"/>
          </a:xfrm>
        </p:grpSpPr>
        <p:sp>
          <p:nvSpPr>
            <p:cNvPr id="363" name="Rectangle 362"/>
            <p:cNvSpPr/>
            <p:nvPr/>
          </p:nvSpPr>
          <p:spPr>
            <a:xfrm>
              <a:off x="2659628" y="2905423"/>
              <a:ext cx="385096" cy="385096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xtBox 363"/>
            <p:cNvSpPr txBox="1"/>
            <p:nvPr/>
          </p:nvSpPr>
          <p:spPr>
            <a:xfrm rot="5400000">
              <a:off x="2578836" y="2868998"/>
              <a:ext cx="551230" cy="43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-3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 rot="16200000">
            <a:off x="2488559" y="4973968"/>
            <a:ext cx="307572" cy="382239"/>
            <a:chOff x="3526531" y="2839430"/>
            <a:chExt cx="413948" cy="514438"/>
          </a:xfrm>
        </p:grpSpPr>
        <p:sp>
          <p:nvSpPr>
            <p:cNvPr id="366" name="Rectangle 365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 rot="16200000">
            <a:off x="2480878" y="5291032"/>
            <a:ext cx="323165" cy="419101"/>
            <a:chOff x="3071253" y="2806580"/>
            <a:chExt cx="434934" cy="564049"/>
          </a:xfrm>
          <a:noFill/>
        </p:grpSpPr>
        <p:sp>
          <p:nvSpPr>
            <p:cNvPr id="369" name="Rectangle 368"/>
            <p:cNvSpPr/>
            <p:nvPr/>
          </p:nvSpPr>
          <p:spPr>
            <a:xfrm>
              <a:off x="3102264" y="2903801"/>
              <a:ext cx="385096" cy="3850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 rot="5400000">
              <a:off x="3006695" y="2871138"/>
              <a:ext cx="564049" cy="434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-2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 rot="16200000">
            <a:off x="2491498" y="4640635"/>
            <a:ext cx="302685" cy="291989"/>
            <a:chOff x="4208204" y="2900830"/>
            <a:chExt cx="407369" cy="392975"/>
          </a:xfrm>
        </p:grpSpPr>
        <p:sp>
          <p:nvSpPr>
            <p:cNvPr id="372" name="Rectangle 371"/>
            <p:cNvSpPr/>
            <p:nvPr/>
          </p:nvSpPr>
          <p:spPr>
            <a:xfrm>
              <a:off x="4208204" y="2908709"/>
              <a:ext cx="385096" cy="3850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73" name="TextBox 372"/>
            <p:cNvSpPr txBox="1"/>
            <p:nvPr/>
          </p:nvSpPr>
          <p:spPr>
            <a:xfrm rot="5400000">
              <a:off x="4230146" y="2900498"/>
              <a:ext cx="385096" cy="385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0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 rot="16200000">
            <a:off x="2482464" y="5932531"/>
            <a:ext cx="323165" cy="415926"/>
            <a:chOff x="2634858" y="2808379"/>
            <a:chExt cx="469016" cy="559775"/>
          </a:xfrm>
        </p:grpSpPr>
        <p:sp>
          <p:nvSpPr>
            <p:cNvPr id="375" name="Rectangle 374"/>
            <p:cNvSpPr/>
            <p:nvPr/>
          </p:nvSpPr>
          <p:spPr>
            <a:xfrm>
              <a:off x="2659627" y="2905424"/>
              <a:ext cx="408241" cy="38509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Box 375"/>
            <p:cNvSpPr txBox="1"/>
            <p:nvPr/>
          </p:nvSpPr>
          <p:spPr>
            <a:xfrm rot="5400000">
              <a:off x="2589478" y="2853759"/>
              <a:ext cx="559775" cy="469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-4</a:t>
              </a: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2852353" y="5927426"/>
            <a:ext cx="434377" cy="415498"/>
            <a:chOff x="4037116" y="1182315"/>
            <a:chExt cx="434377" cy="415498"/>
          </a:xfrm>
        </p:grpSpPr>
        <p:sp>
          <p:nvSpPr>
            <p:cNvPr id="378" name="Rectangle 377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2385628" y="5927426"/>
            <a:ext cx="434377" cy="415498"/>
            <a:chOff x="4037116" y="1182315"/>
            <a:chExt cx="434377" cy="415498"/>
          </a:xfrm>
        </p:grpSpPr>
        <p:sp>
          <p:nvSpPr>
            <p:cNvPr id="381" name="Rectangle 380"/>
            <p:cNvSpPr/>
            <p:nvPr/>
          </p:nvSpPr>
          <p:spPr>
            <a:xfrm>
              <a:off x="4105634" y="123963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TextBox 381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sp>
        <p:nvSpPr>
          <p:cNvPr id="384" name="Rectangle 383"/>
          <p:cNvSpPr/>
          <p:nvPr/>
        </p:nvSpPr>
        <p:spPr>
          <a:xfrm>
            <a:off x="2334821" y="6286482"/>
            <a:ext cx="867783" cy="36410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5" name="Group 384"/>
          <p:cNvGrpSpPr/>
          <p:nvPr/>
        </p:nvGrpSpPr>
        <p:grpSpPr>
          <a:xfrm>
            <a:off x="2386755" y="3248741"/>
            <a:ext cx="437552" cy="415498"/>
            <a:chOff x="4037116" y="1182315"/>
            <a:chExt cx="437552" cy="415498"/>
          </a:xfrm>
        </p:grpSpPr>
        <p:sp>
          <p:nvSpPr>
            <p:cNvPr id="386" name="Rectangle 385"/>
            <p:cNvSpPr/>
            <p:nvPr/>
          </p:nvSpPr>
          <p:spPr>
            <a:xfrm>
              <a:off x="4108809" y="1252081"/>
              <a:ext cx="365859" cy="2866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 rot="16200000">
              <a:off x="4014033" y="12053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…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cxnSp>
        <p:nvCxnSpPr>
          <p:cNvPr id="389" name="Straight Connector 388"/>
          <p:cNvCxnSpPr/>
          <p:nvPr/>
        </p:nvCxnSpPr>
        <p:spPr>
          <a:xfrm>
            <a:off x="2349837" y="3304494"/>
            <a:ext cx="25340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2354562" y="6286337"/>
            <a:ext cx="25340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4775725" y="45986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125317" y="45940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alatino"/>
                <a:cs typeface="Palatino"/>
              </a:rPr>
              <a:t>…</a:t>
            </a:r>
            <a:endParaRPr lang="en-US" sz="1400" b="1" dirty="0">
              <a:latin typeface="Palatino"/>
              <a:cs typeface="Palatino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2459170" y="2934827"/>
            <a:ext cx="365859" cy="34451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0" name="Group 399"/>
          <p:cNvGrpSpPr/>
          <p:nvPr/>
        </p:nvGrpSpPr>
        <p:grpSpPr>
          <a:xfrm>
            <a:off x="1968000" y="2064444"/>
            <a:ext cx="3205136" cy="1303714"/>
            <a:chOff x="5564813" y="4805178"/>
            <a:chExt cx="3080278" cy="1252926"/>
          </a:xfrm>
        </p:grpSpPr>
        <p:sp>
          <p:nvSpPr>
            <p:cNvPr id="401" name="TextBox 400"/>
            <p:cNvSpPr txBox="1"/>
            <p:nvPr/>
          </p:nvSpPr>
          <p:spPr>
            <a:xfrm>
              <a:off x="8237255" y="4811609"/>
              <a:ext cx="40783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6884348" y="4923875"/>
              <a:ext cx="526593" cy="45313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3" name="Group 402"/>
            <p:cNvGrpSpPr/>
            <p:nvPr/>
          </p:nvGrpSpPr>
          <p:grpSpPr>
            <a:xfrm>
              <a:off x="6888473" y="4980524"/>
              <a:ext cx="533496" cy="332772"/>
              <a:chOff x="4100006" y="2908709"/>
              <a:chExt cx="617382" cy="385096"/>
            </a:xfrm>
          </p:grpSpPr>
          <p:sp>
            <p:nvSpPr>
              <p:cNvPr id="419" name="Rectangle 418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EA49D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4100006" y="2912153"/>
                <a:ext cx="617382" cy="37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z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7776655" y="4979722"/>
              <a:ext cx="616604" cy="336420"/>
              <a:chOff x="5127851" y="2907774"/>
              <a:chExt cx="713558" cy="389317"/>
            </a:xfrm>
          </p:grpSpPr>
          <p:sp>
            <p:nvSpPr>
              <p:cNvPr id="417" name="Rectangle 416"/>
              <p:cNvSpPr/>
              <p:nvPr/>
            </p:nvSpPr>
            <p:spPr>
              <a:xfrm>
                <a:off x="5287028" y="2911995"/>
                <a:ext cx="385096" cy="385096"/>
              </a:xfrm>
              <a:prstGeom prst="rect">
                <a:avLst/>
              </a:prstGeom>
              <a:solidFill>
                <a:srgbClr val="EA49D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5127851" y="2907774"/>
                <a:ext cx="713558" cy="37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s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7355471" y="4981186"/>
              <a:ext cx="607154" cy="336346"/>
              <a:chOff x="4640447" y="2909480"/>
              <a:chExt cx="702623" cy="389233"/>
            </a:xfrm>
          </p:grpSpPr>
          <p:sp>
            <p:nvSpPr>
              <p:cNvPr id="415" name="Rectangle 414"/>
              <p:cNvSpPr/>
              <p:nvPr/>
            </p:nvSpPr>
            <p:spPr>
              <a:xfrm>
                <a:off x="4805923" y="2913617"/>
                <a:ext cx="385096" cy="385096"/>
              </a:xfrm>
              <a:prstGeom prst="rect">
                <a:avLst/>
              </a:prstGeom>
              <a:solidFill>
                <a:srgbClr val="EA49D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4640447" y="2909480"/>
                <a:ext cx="702623" cy="37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s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6367615" y="4980518"/>
              <a:ext cx="556744" cy="332771"/>
              <a:chOff x="3497259" y="2908709"/>
              <a:chExt cx="644289" cy="385096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3616928" y="2908709"/>
                <a:ext cx="385096" cy="385096"/>
              </a:xfrm>
              <a:prstGeom prst="rect">
                <a:avLst/>
              </a:prstGeom>
              <a:solidFill>
                <a:srgbClr val="EA49D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3497259" y="2913384"/>
                <a:ext cx="644289" cy="37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>
                    <a:latin typeface="Palatino"/>
                    <a:cs typeface="Palatino"/>
                  </a:rPr>
                  <a:t>p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5950131" y="4979043"/>
              <a:ext cx="535884" cy="332771"/>
              <a:chOff x="3014124" y="2898810"/>
              <a:chExt cx="620147" cy="385096"/>
            </a:xfrm>
            <a:noFill/>
          </p:grpSpPr>
          <p:sp>
            <p:nvSpPr>
              <p:cNvPr id="411" name="Rectangle 410"/>
              <p:cNvSpPr/>
              <p:nvPr/>
            </p:nvSpPr>
            <p:spPr>
              <a:xfrm>
                <a:off x="3129434" y="2898810"/>
                <a:ext cx="385096" cy="385096"/>
              </a:xfrm>
              <a:prstGeom prst="rect">
                <a:avLst/>
              </a:prstGeom>
              <a:solidFill>
                <a:srgbClr val="EA49D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3014124" y="2899306"/>
                <a:ext cx="620147" cy="37398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 smtClean="0">
                    <a:latin typeface="Palatino"/>
                    <a:cs typeface="Palatino"/>
                  </a:rPr>
                  <a:t>p</a:t>
                </a:r>
                <a:endParaRPr lang="en-US" sz="1500" i="1" dirty="0">
                  <a:latin typeface="Palatino"/>
                  <a:cs typeface="Palatino"/>
                </a:endParaRPr>
              </a:p>
            </p:txBody>
          </p:sp>
        </p:grpSp>
        <p:cxnSp>
          <p:nvCxnSpPr>
            <p:cNvPr id="408" name="Straight Connector 407"/>
            <p:cNvCxnSpPr/>
            <p:nvPr/>
          </p:nvCxnSpPr>
          <p:spPr>
            <a:xfrm>
              <a:off x="5997656" y="4921174"/>
              <a:ext cx="2305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5997656" y="5381390"/>
              <a:ext cx="2317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5564813" y="4805178"/>
              <a:ext cx="506875" cy="877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alatino"/>
                  <a:cs typeface="Palatino"/>
                </a:rPr>
                <a:t>…</a:t>
              </a:r>
            </a:p>
            <a:p>
              <a:endParaRPr lang="en-US" sz="2500" dirty="0">
                <a:latin typeface="Palatino"/>
                <a:cs typeface="Palatino"/>
              </a:endParaRPr>
            </a:p>
          </p:txBody>
        </p:sp>
      </p:grpSp>
      <p:pic>
        <p:nvPicPr>
          <p:cNvPr id="422" name="Picture 421" descr="Screenshot 2015-08-29 20.45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63" y="2766809"/>
            <a:ext cx="471716" cy="4148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038697" y="2720338"/>
            <a:ext cx="3080278" cy="1252926"/>
            <a:chOff x="5620094" y="4340216"/>
            <a:chExt cx="3080278" cy="1252926"/>
          </a:xfrm>
        </p:grpSpPr>
        <p:grpSp>
          <p:nvGrpSpPr>
            <p:cNvPr id="444" name="Group 443"/>
            <p:cNvGrpSpPr/>
            <p:nvPr/>
          </p:nvGrpSpPr>
          <p:grpSpPr>
            <a:xfrm>
              <a:off x="5620094" y="4340216"/>
              <a:ext cx="3080278" cy="1252926"/>
              <a:chOff x="5620094" y="4340216"/>
              <a:chExt cx="3080278" cy="1252926"/>
            </a:xfrm>
          </p:grpSpPr>
          <p:sp>
            <p:nvSpPr>
              <p:cNvPr id="445" name="TextBox 444"/>
              <p:cNvSpPr txBox="1"/>
              <p:nvPr/>
            </p:nvSpPr>
            <p:spPr>
              <a:xfrm>
                <a:off x="8292536" y="4346647"/>
                <a:ext cx="40783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Palatino"/>
                    <a:cs typeface="Palatino"/>
                  </a:rPr>
                  <a:t>…</a:t>
                </a:r>
              </a:p>
              <a:p>
                <a:endParaRPr lang="en-US" sz="2500" dirty="0">
                  <a:latin typeface="Palatino"/>
                  <a:cs typeface="Palatino"/>
                </a:endParaRPr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7863730" y="4518396"/>
                <a:ext cx="616604" cy="332771"/>
                <a:chOff x="5164641" y="2911995"/>
                <a:chExt cx="713558" cy="385096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>
                  <a:off x="5320927" y="2911995"/>
                  <a:ext cx="385096" cy="38509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TextBox 459"/>
                <p:cNvSpPr txBox="1"/>
                <p:nvPr/>
              </p:nvSpPr>
              <p:spPr>
                <a:xfrm>
                  <a:off x="5164641" y="2921826"/>
                  <a:ext cx="713558" cy="373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Palatino"/>
                      <a:cs typeface="Palatino"/>
                    </a:rPr>
                    <a:t>2</a:t>
                  </a:r>
                  <a:endParaRPr lang="en-US" sz="1500" dirty="0">
                    <a:latin typeface="Palatino"/>
                    <a:cs typeface="Palatino"/>
                  </a:endParaRPr>
                </a:p>
              </p:txBody>
            </p:sp>
          </p:grpSp>
          <p:grpSp>
            <p:nvGrpSpPr>
              <p:cNvPr id="447" name="Group 446"/>
              <p:cNvGrpSpPr/>
              <p:nvPr/>
            </p:nvGrpSpPr>
            <p:grpSpPr>
              <a:xfrm>
                <a:off x="7428077" y="4519790"/>
                <a:ext cx="607154" cy="334697"/>
                <a:chOff x="4660496" y="2913617"/>
                <a:chExt cx="702623" cy="387326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819696" y="2913617"/>
                  <a:ext cx="385096" cy="385096"/>
                </a:xfrm>
                <a:prstGeom prst="rect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TextBox 457"/>
                <p:cNvSpPr txBox="1"/>
                <p:nvPr/>
              </p:nvSpPr>
              <p:spPr>
                <a:xfrm>
                  <a:off x="4660496" y="2926965"/>
                  <a:ext cx="702623" cy="373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Palatino"/>
                      <a:cs typeface="Palatino"/>
                    </a:rPr>
                    <a:t>1</a:t>
                  </a:r>
                  <a:endParaRPr lang="en-US" sz="1500" dirty="0">
                    <a:latin typeface="Palatino"/>
                    <a:cs typeface="Palatino"/>
                  </a:endParaRPr>
                </a:p>
              </p:txBody>
            </p:sp>
          </p:grpSp>
          <p:grpSp>
            <p:nvGrpSpPr>
              <p:cNvPr id="448" name="Group 447"/>
              <p:cNvGrpSpPr/>
              <p:nvPr/>
            </p:nvGrpSpPr>
            <p:grpSpPr>
              <a:xfrm>
                <a:off x="6349123" y="4513604"/>
                <a:ext cx="556744" cy="334723"/>
                <a:chOff x="3411891" y="2906450"/>
                <a:chExt cx="644289" cy="387355"/>
              </a:xfrm>
            </p:grpSpPr>
            <p:sp>
              <p:nvSpPr>
                <p:cNvPr id="455" name="Rectangle 454"/>
                <p:cNvSpPr/>
                <p:nvPr/>
              </p:nvSpPr>
              <p:spPr>
                <a:xfrm>
                  <a:off x="3583690" y="2908709"/>
                  <a:ext cx="385096" cy="385096"/>
                </a:xfrm>
                <a:prstGeom prst="rect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3411891" y="2906450"/>
                  <a:ext cx="644289" cy="373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Palatino"/>
                      <a:cs typeface="Palatino"/>
                    </a:rPr>
                    <a:t>-1</a:t>
                  </a:r>
                  <a:endParaRPr lang="en-US" sz="1500" dirty="0">
                    <a:latin typeface="Palatino"/>
                    <a:cs typeface="Palatino"/>
                  </a:endParaRPr>
                </a:p>
              </p:txBody>
            </p:sp>
          </p:grpSp>
          <p:grpSp>
            <p:nvGrpSpPr>
              <p:cNvPr id="449" name="Group 448"/>
              <p:cNvGrpSpPr/>
              <p:nvPr/>
            </p:nvGrpSpPr>
            <p:grpSpPr>
              <a:xfrm>
                <a:off x="5977027" y="4514079"/>
                <a:ext cx="535884" cy="332770"/>
                <a:chOff x="2981274" y="2898815"/>
                <a:chExt cx="620147" cy="385096"/>
              </a:xfrm>
              <a:noFill/>
            </p:grpSpPr>
            <p:sp>
              <p:nvSpPr>
                <p:cNvPr id="453" name="Rectangle 452"/>
                <p:cNvSpPr/>
                <p:nvPr/>
              </p:nvSpPr>
              <p:spPr>
                <a:xfrm>
                  <a:off x="3095535" y="2898815"/>
                  <a:ext cx="385097" cy="38509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TextBox 453"/>
                <p:cNvSpPr txBox="1"/>
                <p:nvPr/>
              </p:nvSpPr>
              <p:spPr>
                <a:xfrm>
                  <a:off x="2981274" y="2903894"/>
                  <a:ext cx="620147" cy="3739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Palatino"/>
                      <a:cs typeface="Palatino"/>
                    </a:rPr>
                    <a:t>-2</a:t>
                  </a:r>
                  <a:endParaRPr lang="en-US" sz="1500" dirty="0">
                    <a:latin typeface="Palatino"/>
                    <a:cs typeface="Palatino"/>
                  </a:endParaRPr>
                </a:p>
              </p:txBody>
            </p:sp>
          </p:grpSp>
          <p:cxnSp>
            <p:nvCxnSpPr>
              <p:cNvPr id="450" name="Straight Connector 449"/>
              <p:cNvCxnSpPr/>
              <p:nvPr/>
            </p:nvCxnSpPr>
            <p:spPr>
              <a:xfrm>
                <a:off x="6052937" y="4456212"/>
                <a:ext cx="23050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6052937" y="4909372"/>
                <a:ext cx="23177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TextBox 451"/>
              <p:cNvSpPr txBox="1"/>
              <p:nvPr/>
            </p:nvSpPr>
            <p:spPr>
              <a:xfrm>
                <a:off x="5620094" y="4340216"/>
                <a:ext cx="506875" cy="877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Palatino"/>
                    <a:cs typeface="Palatino"/>
                  </a:rPr>
                  <a:t>…</a:t>
                </a:r>
              </a:p>
              <a:p>
                <a:endParaRPr lang="en-US" sz="25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461" name="Rectangle 460"/>
            <p:cNvSpPr/>
            <p:nvPr/>
          </p:nvSpPr>
          <p:spPr>
            <a:xfrm>
              <a:off x="6934016" y="4458913"/>
              <a:ext cx="537818" cy="45313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2" name="Group 461"/>
            <p:cNvGrpSpPr/>
            <p:nvPr/>
          </p:nvGrpSpPr>
          <p:grpSpPr>
            <a:xfrm>
              <a:off x="6943754" y="4515594"/>
              <a:ext cx="533496" cy="332776"/>
              <a:chOff x="4100006" y="2908709"/>
              <a:chExt cx="617382" cy="385096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4208204" y="2908709"/>
                <a:ext cx="385096" cy="3850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>
                <a:off x="4100006" y="2914855"/>
                <a:ext cx="617382" cy="373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Palatino"/>
                    <a:cs typeface="Palatino"/>
                  </a:rPr>
                  <a:t>0</a:t>
                </a:r>
                <a:endParaRPr lang="en-US" sz="1500" dirty="0">
                  <a:latin typeface="Palatino"/>
                  <a:cs typeface="Palatino"/>
                </a:endParaRPr>
              </a:p>
            </p:txBody>
          </p:sp>
        </p:grpSp>
      </p:grpSp>
      <p:grpSp>
        <p:nvGrpSpPr>
          <p:cNvPr id="331" name="Group 330"/>
          <p:cNvGrpSpPr/>
          <p:nvPr/>
        </p:nvGrpSpPr>
        <p:grpSpPr>
          <a:xfrm rot="16200000">
            <a:off x="4450001" y="4980249"/>
            <a:ext cx="307572" cy="382239"/>
            <a:chOff x="3526531" y="2839430"/>
            <a:chExt cx="413948" cy="514438"/>
          </a:xfrm>
        </p:grpSpPr>
        <p:sp>
          <p:nvSpPr>
            <p:cNvPr id="332" name="Rectangle 331"/>
            <p:cNvSpPr/>
            <p:nvPr/>
          </p:nvSpPr>
          <p:spPr>
            <a:xfrm>
              <a:off x="3526531" y="2908709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 rot="5400000">
              <a:off x="3490380" y="2903769"/>
              <a:ext cx="514438" cy="38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Palatino"/>
                  <a:cs typeface="Palatino"/>
                </a:rPr>
                <a:t>-1</a:t>
              </a:r>
              <a:endParaRPr lang="en-US" sz="1500" dirty="0">
                <a:latin typeface="Palatino"/>
                <a:cs typeface="Palatino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 rot="16200000">
            <a:off x="2496974" y="4253849"/>
            <a:ext cx="302691" cy="288333"/>
            <a:chOff x="4885020" y="2910659"/>
            <a:chExt cx="407378" cy="388054"/>
          </a:xfrm>
        </p:grpSpPr>
        <p:sp>
          <p:nvSpPr>
            <p:cNvPr id="357" name="Rectangle 356"/>
            <p:cNvSpPr/>
            <p:nvPr/>
          </p:nvSpPr>
          <p:spPr>
            <a:xfrm>
              <a:off x="4885020" y="2913617"/>
              <a:ext cx="385096" cy="385096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/>
            <p:nvPr/>
          </p:nvSpPr>
          <p:spPr>
            <a:xfrm rot="5400000">
              <a:off x="4906970" y="2910326"/>
              <a:ext cx="385096" cy="3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alatino"/>
                  <a:cs typeface="Palatino"/>
                </a:rPr>
                <a:t>1</a:t>
              </a: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2454643" y="2944277"/>
            <a:ext cx="365859" cy="34451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2495756" y="2718965"/>
            <a:ext cx="2266968" cy="536460"/>
            <a:chOff x="6038850" y="4927837"/>
            <a:chExt cx="2236956" cy="529358"/>
          </a:xfrm>
        </p:grpSpPr>
        <p:grpSp>
          <p:nvGrpSpPr>
            <p:cNvPr id="424" name="Group 423"/>
            <p:cNvGrpSpPr/>
            <p:nvPr/>
          </p:nvGrpSpPr>
          <p:grpSpPr>
            <a:xfrm>
              <a:off x="6038850" y="4927837"/>
              <a:ext cx="312906" cy="529358"/>
              <a:chOff x="6038850" y="4927837"/>
              <a:chExt cx="312906" cy="529358"/>
            </a:xfrm>
          </p:grpSpPr>
          <p:sp>
            <p:nvSpPr>
              <p:cNvPr id="441" name="Down Arrow 440"/>
              <p:cNvSpPr/>
              <p:nvPr/>
            </p:nvSpPr>
            <p:spPr>
              <a:xfrm>
                <a:off x="6127943" y="4927837"/>
                <a:ext cx="120434" cy="529358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>
              <a:off x="6484357" y="4927837"/>
              <a:ext cx="313516" cy="529358"/>
              <a:chOff x="6128757" y="4927837"/>
              <a:chExt cx="313516" cy="529358"/>
            </a:xfrm>
          </p:grpSpPr>
          <p:sp>
            <p:nvSpPr>
              <p:cNvPr id="438" name="Down Arrow 437"/>
              <p:cNvSpPr/>
              <p:nvPr/>
            </p:nvSpPr>
            <p:spPr>
              <a:xfrm>
                <a:off x="6218466" y="4927837"/>
                <a:ext cx="120434" cy="529358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6128757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129367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>
              <a:off x="7000875" y="4927837"/>
              <a:ext cx="312906" cy="529358"/>
              <a:chOff x="6038850" y="4927837"/>
              <a:chExt cx="312906" cy="529358"/>
            </a:xfrm>
          </p:grpSpPr>
          <p:sp>
            <p:nvSpPr>
              <p:cNvPr id="435" name="Down Arrow 434"/>
              <p:cNvSpPr/>
              <p:nvPr/>
            </p:nvSpPr>
            <p:spPr>
              <a:xfrm>
                <a:off x="6127943" y="4927837"/>
                <a:ext cx="120434" cy="529358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437" name="TextBox 436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7536340" y="4927837"/>
              <a:ext cx="313512" cy="529358"/>
              <a:chOff x="5996465" y="4927837"/>
              <a:chExt cx="313512" cy="529358"/>
            </a:xfrm>
          </p:grpSpPr>
          <p:sp>
            <p:nvSpPr>
              <p:cNvPr id="432" name="Down Arrow 431"/>
              <p:cNvSpPr/>
              <p:nvPr/>
            </p:nvSpPr>
            <p:spPr>
              <a:xfrm>
                <a:off x="6086166" y="4927837"/>
                <a:ext cx="120434" cy="529358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5996465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5997071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  <p:grpSp>
          <p:nvGrpSpPr>
            <p:cNvPr id="428" name="Group 427"/>
            <p:cNvGrpSpPr/>
            <p:nvPr/>
          </p:nvGrpSpPr>
          <p:grpSpPr>
            <a:xfrm>
              <a:off x="7962900" y="4927837"/>
              <a:ext cx="312906" cy="529358"/>
              <a:chOff x="6038850" y="4927837"/>
              <a:chExt cx="312906" cy="529358"/>
            </a:xfrm>
          </p:grpSpPr>
          <p:sp>
            <p:nvSpPr>
              <p:cNvPr id="429" name="Down Arrow 428"/>
              <p:cNvSpPr/>
              <p:nvPr/>
            </p:nvSpPr>
            <p:spPr>
              <a:xfrm>
                <a:off x="6127943" y="4927837"/>
                <a:ext cx="120434" cy="529358"/>
              </a:xfrm>
              <a:prstGeom prst="downArrow">
                <a:avLst>
                  <a:gd name="adj1" fmla="val 23378"/>
                  <a:gd name="adj2" fmla="val 5809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6045201" y="5022851"/>
                <a:ext cx="288924" cy="2889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$</a:t>
                </a:r>
                <a:endParaRPr lang="en-US" dirty="0"/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6038850" y="494665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Palatino"/>
                    <a:cs typeface="Palatino"/>
                  </a:rPr>
                  <a:t>$</a:t>
                </a:r>
                <a:endParaRPr lang="en-US" sz="2000" dirty="0">
                  <a:latin typeface="Palatino"/>
                  <a:cs typeface="Palatino"/>
                </a:endParaRPr>
              </a:p>
            </p:txBody>
          </p:sp>
        </p:grpSp>
      </p:grpSp>
      <p:pic>
        <p:nvPicPr>
          <p:cNvPr id="469" name="Picture 468" descr="Screenshot 2015-08-29 23.24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2" y="4656668"/>
            <a:ext cx="1846844" cy="308926"/>
          </a:xfrm>
          <a:prstGeom prst="rect">
            <a:avLst/>
          </a:prstGeom>
        </p:spPr>
      </p:pic>
      <p:pic>
        <p:nvPicPr>
          <p:cNvPr id="470" name="Picture 469" descr="Screenshot 2015-08-29 23.24.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55" y="4645876"/>
            <a:ext cx="2480748" cy="292385"/>
          </a:xfrm>
          <a:prstGeom prst="rect">
            <a:avLst/>
          </a:prstGeom>
        </p:spPr>
      </p:pic>
      <p:pic>
        <p:nvPicPr>
          <p:cNvPr id="390" name="Picture 389" descr="Screenshot 2015-08-29 23.24.4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6" y="2260340"/>
            <a:ext cx="3632204" cy="291164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6397037" y="1279071"/>
            <a:ext cx="488177" cy="453572"/>
          </a:xfrm>
          <a:prstGeom prst="frame">
            <a:avLst>
              <a:gd name="adj1" fmla="val 4167"/>
            </a:avLst>
          </a:prstGeom>
          <a:solidFill>
            <a:srgbClr val="EA49DF"/>
          </a:solidFill>
          <a:ln>
            <a:solidFill>
              <a:srgbClr val="EA4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6" name="Frame 465"/>
          <p:cNvSpPr/>
          <p:nvPr/>
        </p:nvSpPr>
        <p:spPr>
          <a:xfrm>
            <a:off x="4064001" y="1283145"/>
            <a:ext cx="2821214" cy="447817"/>
          </a:xfrm>
          <a:prstGeom prst="frame">
            <a:avLst>
              <a:gd name="adj1" fmla="val 4167"/>
            </a:avLst>
          </a:prstGeom>
          <a:solidFill>
            <a:srgbClr val="EA49DF"/>
          </a:solidFill>
          <a:ln>
            <a:solidFill>
              <a:srgbClr val="EA4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5" name="Frame 464"/>
          <p:cNvSpPr/>
          <p:nvPr/>
        </p:nvSpPr>
        <p:spPr>
          <a:xfrm>
            <a:off x="5108225" y="1279407"/>
            <a:ext cx="1786062" cy="457180"/>
          </a:xfrm>
          <a:prstGeom prst="frame">
            <a:avLst>
              <a:gd name="adj1" fmla="val 4167"/>
            </a:avLst>
          </a:prstGeom>
          <a:solidFill>
            <a:srgbClr val="EA49DF"/>
          </a:solidFill>
          <a:ln>
            <a:solidFill>
              <a:srgbClr val="EA49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itle 1"/>
          <p:cNvSpPr>
            <a:spLocks noGrp="1"/>
          </p:cNvSpPr>
          <p:nvPr>
            <p:ph type="title"/>
          </p:nvPr>
        </p:nvSpPr>
        <p:spPr>
          <a:xfrm rot="16200000">
            <a:off x="-2662767" y="2857500"/>
            <a:ext cx="6858000" cy="1143000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Tape </a:t>
            </a:r>
            <a:r>
              <a:rPr lang="en-US" dirty="0"/>
              <a:t>for the ☐</a:t>
            </a:r>
          </a:p>
        </p:txBody>
      </p:sp>
      <p:pic>
        <p:nvPicPr>
          <p:cNvPr id="184" name="Picture 183" descr="Screenshot 2015-08-29 23.24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65" y="2923773"/>
            <a:ext cx="1711004" cy="286204"/>
          </a:xfrm>
          <a:prstGeom prst="rect">
            <a:avLst/>
          </a:prstGeom>
        </p:spPr>
      </p:pic>
      <p:sp>
        <p:nvSpPr>
          <p:cNvPr id="475" name="Frame 474"/>
          <p:cNvSpPr/>
          <p:nvPr/>
        </p:nvSpPr>
        <p:spPr>
          <a:xfrm>
            <a:off x="1919107" y="2605181"/>
            <a:ext cx="5493926" cy="903111"/>
          </a:xfrm>
          <a:prstGeom prst="frame">
            <a:avLst>
              <a:gd name="adj1" fmla="val 4167"/>
            </a:avLst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0.05729 -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10799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5607 -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10712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69 L 0.14584 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69 L -0.14428 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-0.00018 0.04745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139 L 0.00017 0.04607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8.88889E-6 L -7.22222E-6 0.04722 " pathEditMode="relative" ptsTypes="AA">
                                      <p:cBhvr>
                                        <p:cTn id="177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2.22222E-6 L -0.00034 0.0571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46 L 0.00018 0.0560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2.77778E-6 0.04676 " pathEditMode="relative" ptsTypes="AA">
                                      <p:cBhvr>
                                        <p:cTn id="183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03704E-6 L 1.66667E-6 0.04814 " pathEditMode="relative" ptsTypes="AA">
                                      <p:cBhvr>
                                        <p:cTn id="185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0456 " pathEditMode="relative" ptsTypes="AA">
                                      <p:cBhvr>
                                        <p:cTn id="18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16 L -0.00035 0.09283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3.61111E-6 0.09468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03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2222E-6 L -0.00018 0.11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6 L 0.00017 0.10162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0052 0.0939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4.44444E-6 0.09259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39 L 0 0.09282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00069 0.0905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51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017 -0.0467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04723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0017 -0.0474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L 0.00035 -0.05694 " pathEditMode="relative" ptsTypes="AA">
                                      <p:cBhvr>
                                        <p:cTn id="213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1.66667E-6 -0.05602 " pathEditMode="relative" ptsTypes="AA">
                                      <p:cBhvr>
                                        <p:cTn id="215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-0.04722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93 L -0.00018 -0.04722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-0.04676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017 -0.09352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46 L 1.66667E-6 -0.09398 " pathEditMode="relative" ptsTypes="AA">
                                      <p:cBhvr>
                                        <p:cTn id="225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4 L -0.00035 -0.09467 " pathEditMode="relative" ptsTypes="AA">
                                      <p:cBhvr>
                                        <p:cTn id="227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69 L 0.00035 -0.1044 " pathEditMode="relative" ptsTypes="AA">
                                      <p:cBhvr>
                                        <p:cTn id="229" dur="2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0.00035 -0.11204 " pathEditMode="relative" ptsTypes="AA">
                                      <p:cBhvr>
                                        <p:cTn id="231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-0.10232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-0.0949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0017 -0.09513 " pathEditMode="relative" ptsTypes="AA">
                                      <p:cBhvr>
                                        <p:cTn id="237" dur="2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2 L -0.00069 -0.09537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3.88889E-6 0.11644 " pathEditMode="relative" rAng="0" ptsTypes="AA">
                                      <p:cBhvr>
                                        <p:cTn id="29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25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 animBg="1"/>
      <p:bldP spid="6" grpId="1" animBg="1"/>
      <p:bldP spid="186" grpId="0" animBg="1"/>
      <p:bldP spid="186" grpId="1" animBg="1"/>
      <p:bldP spid="256" grpId="0"/>
      <p:bldP spid="256" grpId="1"/>
      <p:bldP spid="300" grpId="0"/>
      <p:bldP spid="300" grpId="1"/>
      <p:bldP spid="343" grpId="0" animBg="1"/>
      <p:bldP spid="343" grpId="1" animBg="1"/>
      <p:bldP spid="347" grpId="0" animBg="1"/>
      <p:bldP spid="347" grpId="1" animBg="1"/>
      <p:bldP spid="348" grpId="0"/>
      <p:bldP spid="348" grpId="1"/>
      <p:bldP spid="352" grpId="0" animBg="1"/>
      <p:bldP spid="384" grpId="0" animBg="1"/>
      <p:bldP spid="393" grpId="0"/>
      <p:bldP spid="393" grpId="1"/>
      <p:bldP spid="394" grpId="0"/>
      <p:bldP spid="394" grpId="1"/>
      <p:bldP spid="468" grpId="0" animBg="1"/>
      <p:bldP spid="2" grpId="0" animBg="1"/>
      <p:bldP spid="466" grpId="0" animBg="1"/>
      <p:bldP spid="466" grpId="1" animBg="1"/>
      <p:bldP spid="465" grpId="0" animBg="1"/>
      <p:bldP spid="465" grpId="1" animBg="1"/>
      <p:bldP spid="4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Fibbing again, relatively</a:t>
            </a:r>
            <a:endParaRPr lang="en-US" dirty="0"/>
          </a:p>
        </p:txBody>
      </p:sp>
      <p:pic>
        <p:nvPicPr>
          <p:cNvPr id="5" name="Picture 4" descr="Screenshot 2015-04-30 00.03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8" y="2338443"/>
            <a:ext cx="5014452" cy="1550210"/>
          </a:xfrm>
          <a:prstGeom prst="rect">
            <a:avLst/>
          </a:prstGeom>
        </p:spPr>
      </p:pic>
      <p:pic>
        <p:nvPicPr>
          <p:cNvPr id="6" name="Picture 5" descr="Screenshot 2015-04-30 00.03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" y="4439310"/>
            <a:ext cx="8547932" cy="11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5-04-29 23.57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2002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968" y="3190803"/>
            <a:ext cx="6563032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Briefly, some type-hackery.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2900" dirty="0" smtClean="0"/>
              <a:t>(</a:t>
            </a:r>
            <a:r>
              <a:rPr lang="en-US" sz="2900" dirty="0"/>
              <a:t>It’s all in the paper.)</a:t>
            </a:r>
            <a:r>
              <a:rPr lang="en-US" sz="4000" dirty="0"/>
              <a:t/>
            </a:r>
            <a:br>
              <a:rPr lang="en-US" sz="40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97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15-04-29 15.1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0" y="3312362"/>
            <a:ext cx="6885120" cy="122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trailhead: </a:t>
            </a:r>
            <a:r>
              <a:rPr lang="en-US" dirty="0" err="1" smtClean="0"/>
              <a:t>Löb’s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3" name="Picture 2" descr="Screenshot 2015-08-27 21.38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60" y="2487385"/>
            <a:ext cx="6309033" cy="398578"/>
          </a:xfrm>
          <a:prstGeom prst="rect">
            <a:avLst/>
          </a:prstGeom>
        </p:spPr>
      </p:pic>
      <p:pic>
        <p:nvPicPr>
          <p:cNvPr id="5" name="Picture 4" descr="Screenshot 2015-08-27 21.49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58" y="3541615"/>
            <a:ext cx="4916131" cy="90393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37613" y="3215804"/>
            <a:ext cx="86114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rved Right Arrow 15"/>
          <p:cNvSpPr/>
          <p:nvPr/>
        </p:nvSpPr>
        <p:spPr>
          <a:xfrm>
            <a:off x="385097" y="3613354"/>
            <a:ext cx="819355" cy="1842086"/>
          </a:xfrm>
          <a:prstGeom prst="curvedRightArrow">
            <a:avLst>
              <a:gd name="adj1" fmla="val 25000"/>
              <a:gd name="adj2" fmla="val 53024"/>
              <a:gd name="adj3" fmla="val 2500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400" y="4610500"/>
            <a:ext cx="802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Piponi: “From </a:t>
            </a:r>
            <a:r>
              <a:rPr lang="en-US" sz="2400" dirty="0" err="1" smtClean="0">
                <a:latin typeface="Palatino"/>
                <a:cs typeface="Palatino"/>
              </a:rPr>
              <a:t>Löb’s</a:t>
            </a:r>
            <a:r>
              <a:rPr lang="en-US" sz="2400" dirty="0" smtClean="0">
                <a:latin typeface="Palatino"/>
                <a:cs typeface="Palatino"/>
              </a:rPr>
              <a:t> Theorem to Spreadsheet Evaluation”</a:t>
            </a:r>
            <a:endParaRPr lang="en-US" sz="2400" dirty="0">
              <a:latin typeface="Palatino"/>
              <a:cs typeface="Palatino"/>
            </a:endParaRPr>
          </a:p>
        </p:txBody>
      </p:sp>
      <p:pic>
        <p:nvPicPr>
          <p:cNvPr id="19" name="Picture 18" descr="Screenshot 2015-04-29 15.02.1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3" y="4809925"/>
            <a:ext cx="8147964" cy="698951"/>
          </a:xfrm>
          <a:prstGeom prst="rect">
            <a:avLst/>
          </a:prstGeom>
        </p:spPr>
      </p:pic>
      <p:pic>
        <p:nvPicPr>
          <p:cNvPr id="20" name="Picture 19" descr="Screenshot 2015-04-29 15.05.5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3" y="5625940"/>
            <a:ext cx="4489461" cy="658107"/>
          </a:xfrm>
          <a:prstGeom prst="rect">
            <a:avLst/>
          </a:prstGeom>
        </p:spPr>
      </p:pic>
      <p:pic>
        <p:nvPicPr>
          <p:cNvPr id="26" name="Picture 25" descr="Screenshot 2015-08-28 14.28.5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57" y="5066813"/>
            <a:ext cx="6050538" cy="3931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37613" y="4374044"/>
            <a:ext cx="86114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69488" y="5717953"/>
            <a:ext cx="921489" cy="484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2015-09-03 10.35.4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8" y="5699317"/>
            <a:ext cx="1778001" cy="495011"/>
          </a:xfrm>
          <a:prstGeom prst="rect">
            <a:avLst/>
          </a:prstGeom>
        </p:spPr>
      </p:pic>
      <p:pic>
        <p:nvPicPr>
          <p:cNvPr id="7" name="Picture 6" descr="Screenshot 2015-09-03 10.35.4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0" y="5718810"/>
            <a:ext cx="2499360" cy="460947"/>
          </a:xfrm>
          <a:prstGeom prst="rect">
            <a:avLst/>
          </a:prstGeom>
        </p:spPr>
      </p:pic>
      <p:pic>
        <p:nvPicPr>
          <p:cNvPr id="9" name="Picture 8" descr="Screenshot 2015-09-03 10.35.5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5742941"/>
            <a:ext cx="3112264" cy="46481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25900" y="5709920"/>
            <a:ext cx="3197860" cy="568960"/>
            <a:chOff x="4025900" y="5709920"/>
            <a:chExt cx="3197860" cy="568960"/>
          </a:xfrm>
        </p:grpSpPr>
        <p:pic>
          <p:nvPicPr>
            <p:cNvPr id="10" name="Picture 9" descr="Screenshot 2015-09-03 10.37.35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900" y="5740399"/>
              <a:ext cx="901321" cy="47752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07280" y="5709920"/>
              <a:ext cx="2316480" cy="568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9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16944 -0.2571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12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-0.0842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Sweet syntax, savory semantics</a:t>
            </a:r>
            <a:endParaRPr lang="en-US" dirty="0"/>
          </a:p>
        </p:txBody>
      </p:sp>
      <p:pic>
        <p:nvPicPr>
          <p:cNvPr id="4" name="Picture 3" descr="Screenshot 2015-04-30 00.0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4" y="1941871"/>
            <a:ext cx="6428303" cy="1850065"/>
          </a:xfrm>
          <a:prstGeom prst="rect">
            <a:avLst/>
          </a:prstGeom>
        </p:spPr>
      </p:pic>
      <p:pic>
        <p:nvPicPr>
          <p:cNvPr id="5" name="Picture 4" descr="Screenshot 2015-04-30 00.0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4" y="4088102"/>
            <a:ext cx="463099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73"/>
            <a:ext cx="8229600" cy="7905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more thing…</a:t>
            </a:r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43925" y="1103871"/>
            <a:ext cx="3017199" cy="1223297"/>
            <a:chOff x="5543925" y="1103871"/>
            <a:chExt cx="3017199" cy="1223297"/>
          </a:xfrm>
        </p:grpSpPr>
        <p:pic>
          <p:nvPicPr>
            <p:cNvPr id="3" name="Picture 2" descr="Screenshot 2015-04-30 00.03.5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925" y="1103871"/>
              <a:ext cx="3017199" cy="429585"/>
            </a:xfrm>
            <a:prstGeom prst="rect">
              <a:avLst/>
            </a:prstGeom>
          </p:spPr>
        </p:pic>
        <p:pic>
          <p:nvPicPr>
            <p:cNvPr id="4" name="Picture 3" descr="Screenshot 2015-04-30 00.04.0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01" y="1550478"/>
              <a:ext cx="2768029" cy="342174"/>
            </a:xfrm>
            <a:prstGeom prst="rect">
              <a:avLst/>
            </a:prstGeom>
          </p:spPr>
        </p:pic>
        <p:pic>
          <p:nvPicPr>
            <p:cNvPr id="5" name="Picture 4" descr="Screenshot 2015-04-30 00.04.1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364" y="1927615"/>
              <a:ext cx="2712115" cy="399553"/>
            </a:xfrm>
            <a:prstGeom prst="rect">
              <a:avLst/>
            </a:prstGeom>
          </p:spPr>
        </p:pic>
      </p:grpSp>
      <p:pic>
        <p:nvPicPr>
          <p:cNvPr id="6" name="Picture 5" descr="Screenshot 2015-04-30 00.04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" y="1071095"/>
            <a:ext cx="5348419" cy="568038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58581" y="5628968"/>
            <a:ext cx="3580580" cy="1032387"/>
            <a:chOff x="5358581" y="5719097"/>
            <a:chExt cx="3580580" cy="1032387"/>
          </a:xfrm>
        </p:grpSpPr>
        <p:pic>
          <p:nvPicPr>
            <p:cNvPr id="7" name="Picture 6" descr="Screenshot 2015-04-30 00.04.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709" y="5821284"/>
              <a:ext cx="3381310" cy="930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358581" y="5719097"/>
              <a:ext cx="3580580" cy="10323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73"/>
            <a:ext cx="8229600" cy="7905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more thing…</a:t>
            </a:r>
            <a:endParaRPr lang="en-US" sz="3600" dirty="0"/>
          </a:p>
        </p:txBody>
      </p:sp>
      <p:pic>
        <p:nvPicPr>
          <p:cNvPr id="11" name="Picture 10" descr="Screenshot 2015-04-30 00.0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6808"/>
            <a:ext cx="3837216" cy="2221092"/>
          </a:xfrm>
          <a:prstGeom prst="rect">
            <a:avLst/>
          </a:prstGeom>
        </p:spPr>
      </p:pic>
      <p:pic>
        <p:nvPicPr>
          <p:cNvPr id="12" name="Picture 11" descr="Screenshot 2015-04-30 00.0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8" y="4186905"/>
            <a:ext cx="7393217" cy="20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6371"/>
            <a:ext cx="8229600" cy="20397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dirty="0" smtClean="0"/>
              <a:t>The paper is executable </a:t>
            </a:r>
            <a:r>
              <a:rPr lang="en-US" sz="3500" dirty="0" smtClean="0"/>
              <a:t>literate </a:t>
            </a:r>
            <a:r>
              <a:rPr lang="en-US" sz="3500" dirty="0" smtClean="0"/>
              <a:t>Haskell:</a:t>
            </a:r>
            <a:endParaRPr lang="en-US" sz="800" dirty="0" smtClean="0"/>
          </a:p>
          <a:p>
            <a:pPr marL="0" indent="0" algn="ctr">
              <a:buNone/>
            </a:pPr>
            <a:r>
              <a:rPr lang="en-US" sz="800" dirty="0" smtClean="0"/>
              <a:t> </a:t>
            </a:r>
          </a:p>
          <a:p>
            <a:pPr marL="0" indent="0" algn="ctr">
              <a:buNone/>
            </a:pPr>
            <a:r>
              <a:rPr lang="en-US" sz="5400" dirty="0" err="1" smtClean="0">
                <a:latin typeface="Source Code Pro"/>
                <a:cs typeface="Source Code Pro"/>
              </a:rPr>
              <a:t>github.com</a:t>
            </a:r>
            <a:r>
              <a:rPr lang="en-US" sz="5400" dirty="0" smtClean="0">
                <a:latin typeface="Source Code Pro"/>
                <a:cs typeface="Source Code Pro"/>
              </a:rPr>
              <a:t>/</a:t>
            </a:r>
            <a:r>
              <a:rPr lang="en-US" sz="5400" dirty="0" err="1" smtClean="0">
                <a:latin typeface="Source Code Pro"/>
                <a:cs typeface="Source Code Pro"/>
              </a:rPr>
              <a:t>kwf</a:t>
            </a:r>
            <a:r>
              <a:rPr lang="en-US" sz="5400" dirty="0" smtClean="0">
                <a:latin typeface="Source Code Pro"/>
                <a:cs typeface="Source Code Pro"/>
              </a:rPr>
              <a:t>/GQFC</a:t>
            </a:r>
            <a:endParaRPr lang="en-US" sz="54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090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map: 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alternate interpretation of </a:t>
            </a:r>
            <a:r>
              <a:rPr lang="en-US" dirty="0" err="1" smtClean="0"/>
              <a:t>Löb’s</a:t>
            </a:r>
            <a:r>
              <a:rPr lang="en-US" dirty="0" smtClean="0"/>
              <a:t> theorem into Haskell: more efficient &amp; closer match to the theorem</a:t>
            </a:r>
          </a:p>
          <a:p>
            <a:r>
              <a:rPr lang="en-US" dirty="0" smtClean="0"/>
              <a:t>Inductive definitions to evaluate the new fixed point on </a:t>
            </a:r>
            <a:r>
              <a:rPr lang="en-US" i="1" dirty="0" smtClean="0"/>
              <a:t>n</a:t>
            </a:r>
            <a:r>
              <a:rPr lang="en-US" dirty="0" smtClean="0"/>
              <a:t>-dimensional structures</a:t>
            </a:r>
          </a:p>
          <a:p>
            <a:r>
              <a:rPr lang="en-US" dirty="0" smtClean="0"/>
              <a:t>A elegant, efficient EDSL for infinite multi-dimensional recurrences</a:t>
            </a:r>
          </a:p>
          <a:p>
            <a:r>
              <a:rPr lang="en-US" dirty="0" smtClean="0"/>
              <a:t>Computing concisely with comonads!</a:t>
            </a:r>
          </a:p>
        </p:txBody>
      </p:sp>
    </p:spTree>
    <p:extLst>
      <p:ext uri="{BB962C8B-B14F-4D97-AF65-F5344CB8AC3E}">
        <p14:creationId xmlns:p14="http://schemas.microsoft.com/office/powerpoint/2010/main" val="66250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Relativism in an absolute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pic>
        <p:nvPicPr>
          <p:cNvPr id="5" name="Picture 4" descr="Screenshot 2015-08-27 22.3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2" y="1564967"/>
            <a:ext cx="6152128" cy="3261039"/>
          </a:xfrm>
          <a:prstGeom prst="rect">
            <a:avLst/>
          </a:prstGeom>
        </p:spPr>
      </p:pic>
      <p:pic>
        <p:nvPicPr>
          <p:cNvPr id="6" name="Picture 5" descr="Screenshot 2015-08-27 22.37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97" y="5518180"/>
            <a:ext cx="5155439" cy="8085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7613" y="5137462"/>
            <a:ext cx="861141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701" y="5477573"/>
            <a:ext cx="7614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Palatino"/>
                <a:cs typeface="Palatino"/>
              </a:rPr>
              <a:t>2.</a:t>
            </a:r>
            <a:r>
              <a:rPr lang="en-US" sz="2800" dirty="0" smtClean="0">
                <a:latin typeface="Palatino"/>
                <a:cs typeface="Palatino"/>
              </a:rPr>
              <a:t> Encoding </a:t>
            </a:r>
            <a:r>
              <a:rPr lang="en-US" sz="2800" dirty="0">
                <a:latin typeface="Palatino"/>
                <a:cs typeface="Palatino"/>
              </a:rPr>
              <a:t>relative references in terms of absolute references is clunky.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508" y="5479380"/>
            <a:ext cx="7614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Palatino"/>
                <a:cs typeface="Palatino"/>
              </a:rPr>
              <a:t>1. </a:t>
            </a:r>
            <a:r>
              <a:rPr lang="en-US" sz="2800" dirty="0" smtClean="0">
                <a:latin typeface="Palatino"/>
                <a:cs typeface="Palatino"/>
              </a:rPr>
              <a:t>Relative references pay </a:t>
            </a:r>
            <a:r>
              <a:rPr lang="en-US" sz="2800" b="1" dirty="0" smtClean="0">
                <a:solidFill>
                  <a:srgbClr val="FF0000"/>
                </a:solidFill>
                <a:latin typeface="Palatino"/>
                <a:cs typeface="Palatino"/>
              </a:rPr>
              <a:t>O(</a:t>
            </a:r>
            <a:r>
              <a:rPr lang="en-US" sz="2800" b="1" i="1" dirty="0" smtClean="0">
                <a:solidFill>
                  <a:srgbClr val="FF0000"/>
                </a:solidFill>
                <a:latin typeface="Palatino"/>
                <a:cs typeface="Palatino"/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latin typeface="Palatino"/>
                <a:cs typeface="Palatino"/>
              </a:rPr>
              <a:t>)</a:t>
            </a:r>
            <a:r>
              <a:rPr lang="en-US" sz="2800" dirty="0" smtClean="0">
                <a:latin typeface="Palatino"/>
                <a:cs typeface="Palatino"/>
              </a:rPr>
              <a:t> tax for every “dimension” of the </a:t>
            </a:r>
            <a:r>
              <a:rPr lang="en-US" sz="2800" dirty="0" err="1" smtClean="0">
                <a:latin typeface="Palatino"/>
                <a:cs typeface="Palatino"/>
              </a:rPr>
              <a:t>functor</a:t>
            </a:r>
            <a:r>
              <a:rPr lang="en-US" sz="2800" dirty="0" smtClean="0">
                <a:latin typeface="Palatino"/>
                <a:cs typeface="Palatino"/>
              </a:rPr>
              <a:t>.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 </a:t>
            </a:r>
            <a:r>
              <a:rPr lang="en-US" i="1" dirty="0">
                <a:solidFill>
                  <a:srgbClr val="FF0000"/>
                </a:solidFill>
              </a:rPr>
              <a:t>no</a:t>
            </a:r>
            <a:r>
              <a:rPr lang="en-US" i="1" dirty="0" smtClean="0">
                <a:solidFill>
                  <a:srgbClr val="FF0000"/>
                </a:solidFill>
              </a:rPr>
              <a:t>!!</a:t>
            </a:r>
            <a:r>
              <a:rPr lang="en-US" i="1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315" y="5399548"/>
            <a:ext cx="72468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  <a:latin typeface="Palatino"/>
                <a:cs typeface="Palatino"/>
              </a:rPr>
              <a:t>We accidentally an extra factor of </a:t>
            </a:r>
            <a:r>
              <a:rPr lang="en-US" sz="3200" b="1" dirty="0" smtClean="0">
                <a:solidFill>
                  <a:srgbClr val="FF0000"/>
                </a:solidFill>
                <a:latin typeface="Palatino"/>
                <a:cs typeface="Palatino"/>
              </a:rPr>
              <a:t>O(</a:t>
            </a:r>
            <a:r>
              <a:rPr lang="en-US" sz="3200" b="1" i="1" dirty="0" smtClean="0">
                <a:solidFill>
                  <a:srgbClr val="FF0000"/>
                </a:solidFill>
                <a:latin typeface="Palatino"/>
                <a:cs typeface="Palatino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latin typeface="Palatino"/>
                <a:cs typeface="Palatino"/>
              </a:rPr>
              <a:t>)</a:t>
            </a:r>
            <a:r>
              <a:rPr lang="en-US" sz="3200" dirty="0" smtClean="0">
                <a:solidFill>
                  <a:srgbClr val="800000"/>
                </a:solidFill>
                <a:latin typeface="Palatino"/>
                <a:cs typeface="Palatino"/>
              </a:rPr>
              <a:t>!</a:t>
            </a:r>
            <a:endParaRPr lang="en-US" sz="3200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pic>
        <p:nvPicPr>
          <p:cNvPr id="9" name="Picture 8" descr="Screenshot 2015-08-27 22.3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2" y="1564967"/>
            <a:ext cx="6152128" cy="3261039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4195119" y="4309805"/>
            <a:ext cx="483421" cy="566995"/>
          </a:xfrm>
          <a:prstGeom prst="donut">
            <a:avLst>
              <a:gd name="adj" fmla="val 1533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54" y="4998353"/>
            <a:ext cx="25704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 smtClean="0">
                <a:latin typeface="Palatino"/>
                <a:cs typeface="Palatino"/>
              </a:rPr>
              <a:t>More generally:</a:t>
            </a:r>
            <a:endParaRPr lang="en-US" sz="2600" b="1" i="1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803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6" grpId="1"/>
      <p:bldP spid="8" grpId="0"/>
      <p:bldP spid="8" grpId="1"/>
      <p:bldP spid="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can’t </a:t>
            </a:r>
            <a:r>
              <a:rPr lang="en-US" dirty="0" smtClean="0">
                <a:latin typeface="Courier"/>
                <a:cs typeface="Courier"/>
              </a:rPr>
              <a:t>fib</a:t>
            </a:r>
            <a:r>
              <a:rPr lang="en-US" dirty="0" smtClean="0"/>
              <a:t>, play by the rules.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3"/>
            <a:ext cx="8229600" cy="70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…What are the rules, anyhow?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457" y="2845982"/>
            <a:ext cx="853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Palatino"/>
                <a:cs typeface="Palatino"/>
              </a:rPr>
              <a:t>Löb’s</a:t>
            </a:r>
            <a:r>
              <a:rPr lang="en-US" sz="2800" dirty="0">
                <a:latin typeface="Palatino"/>
                <a:cs typeface="Palatino"/>
              </a:rPr>
              <a:t> theorem: provable in </a:t>
            </a:r>
            <a:r>
              <a:rPr lang="en-US" sz="2800" b="1" dirty="0">
                <a:latin typeface="Palatino"/>
                <a:cs typeface="Palatino"/>
              </a:rPr>
              <a:t>K4 + modal fixed </a:t>
            </a:r>
            <a:r>
              <a:rPr lang="en-US" sz="2800" b="1" dirty="0" smtClean="0">
                <a:latin typeface="Palatino"/>
                <a:cs typeface="Palatino"/>
              </a:rPr>
              <a:t>points</a:t>
            </a:r>
            <a:r>
              <a:rPr lang="en-US" sz="2800" dirty="0">
                <a:latin typeface="Palatino"/>
                <a:cs typeface="Palatino"/>
              </a:rPr>
              <a:t>.</a:t>
            </a:r>
            <a:endParaRPr lang="en-US" sz="2800" dirty="0" smtClean="0">
              <a:latin typeface="Palatino"/>
              <a:cs typeface="Palatin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357" y="3912980"/>
            <a:ext cx="8283074" cy="1992949"/>
            <a:chOff x="426357" y="3312023"/>
            <a:chExt cx="8283074" cy="1992949"/>
          </a:xfrm>
        </p:grpSpPr>
        <p:grpSp>
          <p:nvGrpSpPr>
            <p:cNvPr id="14" name="Group 13"/>
            <p:cNvGrpSpPr/>
            <p:nvPr/>
          </p:nvGrpSpPr>
          <p:grpSpPr>
            <a:xfrm>
              <a:off x="447386" y="3312023"/>
              <a:ext cx="8262045" cy="1928014"/>
              <a:chOff x="447386" y="3312023"/>
              <a:chExt cx="8262045" cy="1928014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7988756" y="4014845"/>
                <a:ext cx="188452" cy="7620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47386" y="3312023"/>
                <a:ext cx="8262045" cy="1928014"/>
                <a:chOff x="447386" y="3312023"/>
                <a:chExt cx="8262045" cy="192801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47386" y="3312023"/>
                  <a:ext cx="7197195" cy="1928014"/>
                  <a:chOff x="450651" y="3203390"/>
                  <a:chExt cx="8472130" cy="2269540"/>
                </a:xfrm>
              </p:grpSpPr>
              <p:pic>
                <p:nvPicPr>
                  <p:cNvPr id="6" name="Picture 5" descr="Screenshot 2015-08-27 23.27.32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0651" y="4048070"/>
                    <a:ext cx="8472130" cy="1424860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2203" y="3203390"/>
                    <a:ext cx="2718018" cy="11231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i="1" dirty="0">
                        <a:latin typeface="Palatino"/>
                        <a:cs typeface="Palatino"/>
                      </a:rPr>
                      <a:t>Proof requires</a:t>
                    </a:r>
                    <a:r>
                      <a:rPr lang="en-US" sz="2800" dirty="0">
                        <a:latin typeface="Palatino"/>
                        <a:cs typeface="Palatino"/>
                      </a:rPr>
                      <a:t>:</a:t>
                    </a:r>
                  </a:p>
                  <a:p>
                    <a:endParaRPr lang="en-US" sz="2800" dirty="0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8204164" y="4175300"/>
                  <a:ext cx="5052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Palatino"/>
                      <a:cs typeface="Palatino"/>
                    </a:rPr>
                    <a:t>K4</a:t>
                  </a:r>
                  <a:endParaRPr lang="en-US" sz="2000" dirty="0">
                    <a:latin typeface="Palatino"/>
                    <a:cs typeface="Palatino"/>
                  </a:endParaRPr>
                </a:p>
              </p:txBody>
            </p:sp>
          </p:grpSp>
        </p:grpSp>
        <p:sp>
          <p:nvSpPr>
            <p:cNvPr id="4" name="Rectangle 3"/>
            <p:cNvSpPr/>
            <p:nvPr/>
          </p:nvSpPr>
          <p:spPr>
            <a:xfrm>
              <a:off x="426357" y="4844143"/>
              <a:ext cx="2993572" cy="453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02063" y="4851401"/>
              <a:ext cx="351972" cy="453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Haskell structures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shaped like K4’s axioms?</a:t>
            </a:r>
            <a:endParaRPr lang="en-US" dirty="0"/>
          </a:p>
        </p:txBody>
      </p:sp>
      <p:pic>
        <p:nvPicPr>
          <p:cNvPr id="9" name="Picture 8" descr="Screenshot 2015-08-27 23.38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9" y="3993896"/>
            <a:ext cx="6694140" cy="904262"/>
          </a:xfrm>
          <a:prstGeom prst="rect">
            <a:avLst/>
          </a:prstGeom>
        </p:spPr>
      </p:pic>
      <p:pic>
        <p:nvPicPr>
          <p:cNvPr id="10" name="Picture 9" descr="Screenshot 2015-08-27 23.40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9" y="1875669"/>
            <a:ext cx="5547043" cy="1384760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1451895" y="4421209"/>
            <a:ext cx="4816167" cy="524387"/>
          </a:xfrm>
          <a:prstGeom prst="frame">
            <a:avLst>
              <a:gd name="adj1" fmla="val 625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443702" y="2795608"/>
            <a:ext cx="3980426" cy="524387"/>
          </a:xfrm>
          <a:prstGeom prst="frame">
            <a:avLst>
              <a:gd name="adj1" fmla="val 625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Screenshot 2015-08-27 23.49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0" y="5732432"/>
            <a:ext cx="4114800" cy="395069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1137261" y="5662085"/>
            <a:ext cx="4286867" cy="524387"/>
          </a:xfrm>
          <a:prstGeom prst="frame">
            <a:avLst>
              <a:gd name="adj1" fmla="val 625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6065" y="5741781"/>
            <a:ext cx="198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(specialized type)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pic>
        <p:nvPicPr>
          <p:cNvPr id="17" name="Picture 16" descr="Screenshot 2015-08-27 23.54.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21" y="3319995"/>
            <a:ext cx="2052894" cy="373253"/>
          </a:xfrm>
          <a:prstGeom prst="rect">
            <a:avLst/>
          </a:prstGeom>
        </p:spPr>
      </p:pic>
      <p:pic>
        <p:nvPicPr>
          <p:cNvPr id="18" name="Picture 17" descr="Screenshot 2015-08-27 23.54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52" y="4945596"/>
            <a:ext cx="3533054" cy="396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01970" y="6232341"/>
            <a:ext cx="6906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alatino"/>
                <a:cs typeface="Palatino"/>
              </a:rPr>
              <a:t>c</a:t>
            </a:r>
            <a:r>
              <a:rPr lang="en-US" sz="2200" dirty="0" smtClean="0">
                <a:latin typeface="Palatino"/>
                <a:cs typeface="Palatino"/>
              </a:rPr>
              <a:t>an simulate modal fixed points</a:t>
            </a:r>
            <a:r>
              <a:rPr lang="en-US" sz="2200" dirty="0" smtClean="0">
                <a:solidFill>
                  <a:srgbClr val="595959"/>
                </a:solidFill>
                <a:latin typeface="Palatino"/>
                <a:cs typeface="Palatino"/>
              </a:rPr>
              <a:t> (details in the paper)</a:t>
            </a:r>
            <a:endParaRPr lang="en-US" sz="2200" dirty="0">
              <a:solidFill>
                <a:srgbClr val="595959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020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the puzzle</a:t>
            </a:r>
            <a:endParaRPr lang="en-US" dirty="0"/>
          </a:p>
        </p:txBody>
      </p:sp>
      <p:pic>
        <p:nvPicPr>
          <p:cNvPr id="4" name="Picture 3" descr="Screenshot 2015-04-29 15.1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23" y="1789248"/>
            <a:ext cx="3900410" cy="694298"/>
          </a:xfrm>
          <a:prstGeom prst="rect">
            <a:avLst/>
          </a:prstGeom>
        </p:spPr>
      </p:pic>
      <p:pic>
        <p:nvPicPr>
          <p:cNvPr id="5" name="Picture 4" descr="Screenshot 2015-08-28 00.16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0702"/>
            <a:ext cx="8229600" cy="429950"/>
          </a:xfrm>
          <a:prstGeom prst="rect">
            <a:avLst/>
          </a:prstGeom>
        </p:spPr>
      </p:pic>
      <p:pic>
        <p:nvPicPr>
          <p:cNvPr id="6" name="Picture 5" descr="Screenshot 2015-08-28 00.17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10" y="3609766"/>
            <a:ext cx="6925187" cy="961100"/>
          </a:xfrm>
          <a:prstGeom prst="rect">
            <a:avLst/>
          </a:prstGeom>
        </p:spPr>
      </p:pic>
      <p:pic>
        <p:nvPicPr>
          <p:cNvPr id="7" name="Picture 6" descr="Screenshot 2015-08-28 00.17.5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33" y="5348634"/>
            <a:ext cx="6785894" cy="574191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>
            <a:off x="416252" y="3711675"/>
            <a:ext cx="819355" cy="2113939"/>
          </a:xfrm>
          <a:prstGeom prst="curvedRightArrow">
            <a:avLst>
              <a:gd name="adj1" fmla="val 25000"/>
              <a:gd name="adj2" fmla="val 53024"/>
              <a:gd name="adj3" fmla="val 25000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01098" y="2935234"/>
            <a:ext cx="2564580" cy="0"/>
          </a:xfrm>
          <a:prstGeom prst="line">
            <a:avLst/>
          </a:prstGeom>
          <a:ln w="508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864520">
            <a:off x="-26004" y="4929746"/>
            <a:ext cx="175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glow rad="508000">
                    <a:schemeClr val="accent3">
                      <a:alpha val="50000"/>
                    </a:schemeClr>
                  </a:glow>
                </a:effectLst>
                <a:latin typeface="Palatino"/>
                <a:cs typeface="Palatino"/>
              </a:rPr>
              <a:t>Pointlessly!</a:t>
            </a:r>
            <a:endParaRPr lang="en-US" sz="2400" dirty="0">
              <a:effectLst>
                <a:glow rad="508000">
                  <a:schemeClr val="accent3">
                    <a:alpha val="50000"/>
                  </a:schemeClr>
                </a:glow>
              </a:effectLst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42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But </a:t>
            </a:r>
            <a:r>
              <a:rPr lang="en-US" i="1" dirty="0" smtClean="0"/>
              <a:t>what</a:t>
            </a:r>
            <a:r>
              <a:rPr lang="en-US" dirty="0" smtClean="0"/>
              <a:t> is a </a:t>
            </a:r>
            <a:r>
              <a:rPr lang="en-US" dirty="0" err="1" smtClean="0"/>
              <a:t>comonad</a:t>
            </a:r>
            <a:r>
              <a:rPr lang="en-US" dirty="0" smtClean="0"/>
              <a:t>(apply)?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8932</TotalTime>
  <Words>1089</Words>
  <Application>Microsoft Macintosh PowerPoint</Application>
  <PresentationFormat>On-screen Show (4:3)</PresentationFormat>
  <Paragraphs>424</Paragraphs>
  <Slides>23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Getting a Quick Fix on Comonads</vt:lpstr>
      <vt:lpstr>The trailhead: Löb’s theorem</vt:lpstr>
      <vt:lpstr>The map: where we’re going</vt:lpstr>
      <vt:lpstr>Relativism in an absolute world</vt:lpstr>
      <vt:lpstr>O( no!! )</vt:lpstr>
      <vt:lpstr>If you can’t fib, play by the rules.</vt:lpstr>
      <vt:lpstr>What Haskell structures are shaped like K4’s axioms?</vt:lpstr>
      <vt:lpstr>Assembling the puzzle</vt:lpstr>
      <vt:lpstr>But what is a comonad(apply)?</vt:lpstr>
      <vt:lpstr>Example: Tape for the ☐</vt:lpstr>
      <vt:lpstr>Example: Tape for the ☐</vt:lpstr>
      <vt:lpstr>Example: Tape for the ☐</vt:lpstr>
      <vt:lpstr>Example: Tape for the ☐</vt:lpstr>
      <vt:lpstr>Example: Tape for the ☐</vt:lpstr>
      <vt:lpstr>PowerPoint Presentation</vt:lpstr>
      <vt:lpstr>PowerPoint Presentation</vt:lpstr>
      <vt:lpstr>Example: Tape for the ☐</vt:lpstr>
      <vt:lpstr>Fibbing again, relatively</vt:lpstr>
      <vt:lpstr>Briefly, some type-hackery.   (It’s all in the paper.) </vt:lpstr>
      <vt:lpstr>Sweet syntax, savory semantics</vt:lpstr>
      <vt:lpstr>One more thing…</vt:lpstr>
      <vt:lpstr>One more thing…</vt:lpstr>
      <vt:lpstr>PowerPoint Presentation</vt:lpstr>
    </vt:vector>
  </TitlesOfParts>
  <Company>Brandeis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Foner</dc:creator>
  <cp:lastModifiedBy>Kenneth Foner</cp:lastModifiedBy>
  <cp:revision>1174</cp:revision>
  <dcterms:created xsi:type="dcterms:W3CDTF">2015-04-29T18:39:15Z</dcterms:created>
  <dcterms:modified xsi:type="dcterms:W3CDTF">2015-09-03T18:31:05Z</dcterms:modified>
</cp:coreProperties>
</file>