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4"/>
  </p:notesMasterIdLst>
  <p:handoutMasterIdLst>
    <p:handoutMasterId r:id="rId15"/>
  </p:handoutMasterIdLst>
  <p:sldIdLst>
    <p:sldId id="473" r:id="rId2"/>
    <p:sldId id="482" r:id="rId3"/>
    <p:sldId id="486" r:id="rId4"/>
    <p:sldId id="485" r:id="rId5"/>
    <p:sldId id="493" r:id="rId6"/>
    <p:sldId id="476" r:id="rId7"/>
    <p:sldId id="487" r:id="rId8"/>
    <p:sldId id="477" r:id="rId9"/>
    <p:sldId id="488" r:id="rId10"/>
    <p:sldId id="494" r:id="rId11"/>
    <p:sldId id="495" r:id="rId12"/>
    <p:sldId id="489" r:id="rId13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364" userDrawn="1">
          <p15:clr>
            <a:srgbClr val="A4A3A4"/>
          </p15:clr>
        </p15:guide>
        <p15:guide id="4" orient="horz" pos="2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0000CC"/>
    <a:srgbClr val="B2B2B2"/>
    <a:srgbClr val="F58025"/>
    <a:srgbClr val="F68026"/>
    <a:srgbClr val="E31535"/>
    <a:srgbClr val="F5F4ED"/>
    <a:srgbClr val="F2F2F2"/>
    <a:srgbClr val="FBE6E1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82" y="108"/>
      </p:cViewPr>
      <p:guideLst>
        <p:guide orient="horz" pos="2160"/>
        <p:guide pos="2880"/>
        <p:guide orient="horz" pos="2364"/>
        <p:guide orient="horz" pos="2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90"/>
    </p:cViewPr>
  </p:sorterViewPr>
  <p:notesViewPr>
    <p:cSldViewPr snapToGrid="0">
      <p:cViewPr varScale="1">
        <p:scale>
          <a:sx n="79" d="100"/>
          <a:sy n="79" d="100"/>
        </p:scale>
        <p:origin x="395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06AF4-BC0B-4917-A966-C49BA64E324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92EF3-CB8B-4197-B362-C059EC90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569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5427"/>
          </a:xfrm>
          <a:prstGeom prst="rect">
            <a:avLst/>
          </a:prstGeom>
        </p:spPr>
        <p:txBody>
          <a:bodyPr vert="horz" lIns="91138" tIns="45569" rIns="91138" bIns="4556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5427"/>
          </a:xfrm>
          <a:prstGeom prst="rect">
            <a:avLst/>
          </a:prstGeom>
        </p:spPr>
        <p:txBody>
          <a:bodyPr vert="horz" lIns="91138" tIns="45569" rIns="91138" bIns="45569" rtlCol="0"/>
          <a:lstStyle>
            <a:lvl1pPr algn="r">
              <a:defRPr sz="1200"/>
            </a:lvl1pPr>
          </a:lstStyle>
          <a:p>
            <a:fld id="{CFA09C5E-060C-4059-A34F-3390E721A767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5075"/>
            <a:ext cx="444182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38" tIns="45569" rIns="91138" bIns="4556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5"/>
            <a:ext cx="5438140" cy="3887987"/>
          </a:xfrm>
          <a:prstGeom prst="rect">
            <a:avLst/>
          </a:prstGeom>
        </p:spPr>
        <p:txBody>
          <a:bodyPr vert="horz" lIns="91138" tIns="45569" rIns="91138" bIns="45569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378825"/>
            <a:ext cx="2945659" cy="495425"/>
          </a:xfrm>
          <a:prstGeom prst="rect">
            <a:avLst/>
          </a:prstGeom>
        </p:spPr>
        <p:txBody>
          <a:bodyPr vert="horz" lIns="91138" tIns="45569" rIns="91138" bIns="4556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5425"/>
          </a:xfrm>
          <a:prstGeom prst="rect">
            <a:avLst/>
          </a:prstGeom>
        </p:spPr>
        <p:txBody>
          <a:bodyPr vert="horz" lIns="91138" tIns="45569" rIns="91138" bIns="45569" rtlCol="0" anchor="b"/>
          <a:lstStyle>
            <a:lvl1pPr algn="r">
              <a:defRPr sz="1200"/>
            </a:lvl1pPr>
          </a:lstStyle>
          <a:p>
            <a:fld id="{3C5DE547-37B7-4218-889E-744183ABC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262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S0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11509"/>
            <a:ext cx="9143998" cy="684649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7480246" y="479477"/>
            <a:ext cx="1080000" cy="360000"/>
          </a:xfrm>
          <a:prstGeom prst="rect">
            <a:avLst/>
          </a:prstGeom>
          <a:solidFill>
            <a:srgbClr val="FF0000"/>
          </a:solidFill>
          <a:ln w="57150" cmpd="thickThin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958850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대외비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7" t="35069" r="11759" b="45023"/>
          <a:stretch/>
        </p:blipFill>
        <p:spPr>
          <a:xfrm>
            <a:off x="583754" y="438032"/>
            <a:ext cx="2672020" cy="51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74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7829706" y="107768"/>
            <a:ext cx="1080000" cy="360000"/>
          </a:xfrm>
          <a:prstGeom prst="rect">
            <a:avLst/>
          </a:prstGeom>
          <a:solidFill>
            <a:srgbClr val="FF0000"/>
          </a:solidFill>
          <a:ln w="57150" cmpd="thickThin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958850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대외비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 flipV="1">
            <a:off x="254883" y="598170"/>
            <a:ext cx="8640000" cy="422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910" y="6272215"/>
            <a:ext cx="1685245" cy="508725"/>
          </a:xfrm>
          <a:prstGeom prst="rect">
            <a:avLst/>
          </a:prstGeom>
        </p:spPr>
      </p:pic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51400" y="47625"/>
            <a:ext cx="8641200" cy="54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64183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400" y="0"/>
            <a:ext cx="8641200" cy="54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400" y="1988800"/>
            <a:ext cx="8641200" cy="432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48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24883" y="6448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2F7BE-0906-4E5A-BCA4-8C3BAEE5F3B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28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44078" rtl="0" eaLnBrk="1" latinLnBrk="0" hangingPunct="1">
        <a:spcBef>
          <a:spcPct val="0"/>
        </a:spcBef>
        <a:buNone/>
        <a:defRPr sz="1846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29" indent="-316529" algn="l" defTabSz="844078" rtl="0" eaLnBrk="1" latinLnBrk="0" hangingPunct="1">
        <a:spcBef>
          <a:spcPct val="20000"/>
        </a:spcBef>
        <a:buFont typeface="맑은 고딕" pitchFamily="50" charset="-127"/>
        <a:buChar char="○"/>
        <a:defRPr sz="1292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63775" algn="l" defTabSz="844078" rtl="0" eaLnBrk="1" latinLnBrk="0" hangingPunct="1">
        <a:spcBef>
          <a:spcPct val="20000"/>
        </a:spcBef>
        <a:buFont typeface="맑은 고딕" pitchFamily="50" charset="-127"/>
        <a:buChar char="­"/>
        <a:defRPr sz="1108" kern="1200">
          <a:solidFill>
            <a:schemeClr val="tx1"/>
          </a:solidFill>
          <a:latin typeface="+mn-lt"/>
          <a:ea typeface="+mn-ea"/>
          <a:cs typeface="+mn-cs"/>
        </a:defRPr>
      </a:lvl2pPr>
      <a:lvl3pPr marL="1055097" indent="-211020" algn="l" defTabSz="844078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36" indent="-211020" algn="l" defTabSz="844078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75" indent="-211020" algn="l" defTabSz="844078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13" indent="-211020" algn="l" defTabSz="844078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3" indent="-211020" algn="l" defTabSz="844078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291" indent="-211020" algn="l" defTabSz="844078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30" indent="-211020" algn="l" defTabSz="844078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39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78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17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55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195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33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72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11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471314" y="2312402"/>
            <a:ext cx="7976492" cy="1440200"/>
          </a:xfrm>
        </p:spPr>
        <p:txBody>
          <a:bodyPr/>
          <a:lstStyle/>
          <a:p>
            <a:r>
              <a:rPr lang="en-US" altLang="ko-KR" sz="3200" dirty="0" smtClean="0"/>
              <a:t>LFSR for read training pattern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4292601" y="5218375"/>
            <a:ext cx="4389193" cy="3751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844078" rtl="0" eaLnBrk="1" latinLnBrk="0" hangingPunct="1">
              <a:spcBef>
                <a:spcPct val="20000"/>
              </a:spcBef>
              <a:buFont typeface="맑은 고딕" pitchFamily="50" charset="-127"/>
              <a:buNone/>
              <a:defRPr sz="1477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2039" indent="0" algn="ctr" defTabSz="844078" rtl="0" eaLnBrk="1" latinLnBrk="0" hangingPunct="1">
              <a:spcBef>
                <a:spcPct val="20000"/>
              </a:spcBef>
              <a:buFont typeface="맑은 고딕" pitchFamily="50" charset="-127"/>
              <a:buNone/>
              <a:defRPr sz="110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44078" indent="0" algn="ctr" defTabSz="844078" rtl="0" eaLnBrk="1" latinLnBrk="1" hangingPunct="1">
              <a:spcBef>
                <a:spcPct val="20000"/>
              </a:spcBef>
              <a:buFont typeface="Arial" pitchFamily="34" charset="0"/>
              <a:buNone/>
              <a:defRPr sz="22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6117" indent="0" algn="ctr" defTabSz="844078" rtl="0" eaLnBrk="1" latinLnBrk="1" hangingPunct="1">
              <a:spcBef>
                <a:spcPct val="20000"/>
              </a:spcBef>
              <a:buFont typeface="Arial" pitchFamily="34" charset="0"/>
              <a:buNone/>
              <a:defRPr sz="18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88155" indent="0" algn="ctr" defTabSz="844078" rtl="0" eaLnBrk="1" latinLnBrk="1" hangingPunct="1">
              <a:spcBef>
                <a:spcPct val="20000"/>
              </a:spcBef>
              <a:buFont typeface="Arial" pitchFamily="34" charset="0"/>
              <a:buNone/>
              <a:defRPr sz="18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10195" indent="0" algn="ctr" defTabSz="844078" rtl="0" eaLnBrk="1" latinLnBrk="1" hangingPunct="1">
              <a:spcBef>
                <a:spcPct val="20000"/>
              </a:spcBef>
              <a:buFont typeface="Arial" pitchFamily="34" charset="0"/>
              <a:buNone/>
              <a:defRPr sz="18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532233" indent="0" algn="ctr" defTabSz="844078" rtl="0" eaLnBrk="1" latinLnBrk="1" hangingPunct="1">
              <a:spcBef>
                <a:spcPct val="20000"/>
              </a:spcBef>
              <a:buFont typeface="Arial" pitchFamily="34" charset="0"/>
              <a:buNone/>
              <a:defRPr sz="18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54272" indent="0" algn="ctr" defTabSz="844078" rtl="0" eaLnBrk="1" latinLnBrk="1" hangingPunct="1">
              <a:spcBef>
                <a:spcPct val="20000"/>
              </a:spcBef>
              <a:buFont typeface="Arial" pitchFamily="34" charset="0"/>
              <a:buNone/>
              <a:defRPr sz="18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76311" indent="0" algn="ctr" defTabSz="844078" rtl="0" eaLnBrk="1" latinLnBrk="1" hangingPunct="1">
              <a:spcBef>
                <a:spcPct val="20000"/>
              </a:spcBef>
              <a:buFont typeface="Arial" pitchFamily="34" charset="0"/>
              <a:buNone/>
              <a:defRPr sz="18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62" dirty="0" smtClean="0">
                <a:solidFill>
                  <a:prstClr val="black"/>
                </a:solidFill>
                <a:latin typeface="+mn-ea"/>
              </a:rPr>
              <a:t>2020. 02. 03</a:t>
            </a:r>
            <a:endParaRPr lang="en-US" altLang="ko-KR" sz="1662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583754" y="5607842"/>
            <a:ext cx="8098041" cy="6510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844078" rtl="0" eaLnBrk="1" latinLnBrk="0" hangingPunct="1">
              <a:spcBef>
                <a:spcPct val="20000"/>
              </a:spcBef>
              <a:buFont typeface="맑은 고딕" pitchFamily="50" charset="-127"/>
              <a:buNone/>
              <a:defRPr sz="1477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2039" indent="0" algn="ctr" defTabSz="844078" rtl="0" eaLnBrk="1" latinLnBrk="0" hangingPunct="1">
              <a:spcBef>
                <a:spcPct val="20000"/>
              </a:spcBef>
              <a:buFont typeface="맑은 고딕" pitchFamily="50" charset="-127"/>
              <a:buNone/>
              <a:defRPr sz="110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44078" indent="0" algn="ctr" defTabSz="844078" rtl="0" eaLnBrk="1" latinLnBrk="1" hangingPunct="1">
              <a:spcBef>
                <a:spcPct val="20000"/>
              </a:spcBef>
              <a:buFont typeface="Arial" pitchFamily="34" charset="0"/>
              <a:buNone/>
              <a:defRPr sz="22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6117" indent="0" algn="ctr" defTabSz="844078" rtl="0" eaLnBrk="1" latinLnBrk="1" hangingPunct="1">
              <a:spcBef>
                <a:spcPct val="20000"/>
              </a:spcBef>
              <a:buFont typeface="Arial" pitchFamily="34" charset="0"/>
              <a:buNone/>
              <a:defRPr sz="18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88155" indent="0" algn="ctr" defTabSz="844078" rtl="0" eaLnBrk="1" latinLnBrk="1" hangingPunct="1">
              <a:spcBef>
                <a:spcPct val="20000"/>
              </a:spcBef>
              <a:buFont typeface="Arial" pitchFamily="34" charset="0"/>
              <a:buNone/>
              <a:defRPr sz="18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10195" indent="0" algn="ctr" defTabSz="844078" rtl="0" eaLnBrk="1" latinLnBrk="1" hangingPunct="1">
              <a:spcBef>
                <a:spcPct val="20000"/>
              </a:spcBef>
              <a:buFont typeface="Arial" pitchFamily="34" charset="0"/>
              <a:buNone/>
              <a:defRPr sz="18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532233" indent="0" algn="ctr" defTabSz="844078" rtl="0" eaLnBrk="1" latinLnBrk="1" hangingPunct="1">
              <a:spcBef>
                <a:spcPct val="20000"/>
              </a:spcBef>
              <a:buFont typeface="Arial" pitchFamily="34" charset="0"/>
              <a:buNone/>
              <a:defRPr sz="18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54272" indent="0" algn="ctr" defTabSz="844078" rtl="0" eaLnBrk="1" latinLnBrk="1" hangingPunct="1">
              <a:spcBef>
                <a:spcPct val="20000"/>
              </a:spcBef>
              <a:buFont typeface="Arial" pitchFamily="34" charset="0"/>
              <a:buNone/>
              <a:defRPr sz="18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76311" indent="0" algn="ctr" defTabSz="844078" rtl="0" eaLnBrk="1" latinLnBrk="1" hangingPunct="1">
              <a:spcBef>
                <a:spcPct val="20000"/>
              </a:spcBef>
              <a:buFont typeface="Arial" pitchFamily="34" charset="0"/>
              <a:buNone/>
              <a:defRPr sz="18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62" dirty="0" smtClean="0">
                <a:solidFill>
                  <a:prstClr val="black"/>
                </a:solidFill>
                <a:latin typeface="+mn-ea"/>
              </a:rPr>
              <a:t>DRAM</a:t>
            </a:r>
            <a:r>
              <a:rPr lang="ko-KR" altLang="en-US" sz="1662" dirty="0" smtClean="0">
                <a:solidFill>
                  <a:prstClr val="black"/>
                </a:solidFill>
                <a:latin typeface="+mn-ea"/>
              </a:rPr>
              <a:t>설계 </a:t>
            </a:r>
            <a:r>
              <a:rPr lang="en-US" altLang="ko-KR" sz="1662" dirty="0" smtClean="0">
                <a:solidFill>
                  <a:prstClr val="black"/>
                </a:solidFill>
                <a:latin typeface="+mn-ea"/>
              </a:rPr>
              <a:t>/ VPD / Computing Design</a:t>
            </a:r>
            <a:endParaRPr lang="en-US" altLang="ko-KR" sz="1662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662" dirty="0" smtClean="0">
                <a:solidFill>
                  <a:prstClr val="black"/>
                </a:solidFill>
                <a:latin typeface="+mn-ea"/>
              </a:rPr>
              <a:t>정시우 인턴</a:t>
            </a:r>
            <a:endParaRPr lang="en-US" altLang="ko-KR" sz="1662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83754" y="3429000"/>
            <a:ext cx="7976492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8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193" y="145190"/>
            <a:ext cx="6625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아날로그 설계 결과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90638" y="2347207"/>
            <a:ext cx="1180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Seed 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8419" y="2113590"/>
            <a:ext cx="1180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0638" y="4251348"/>
            <a:ext cx="1246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GIO0[15:0]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193" y="599370"/>
            <a:ext cx="5993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Waveform from HSPICE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MR25</a:t>
            </a:r>
            <a:r>
              <a:rPr lang="en-US" altLang="ko-KR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MR26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모두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10ns, 130ns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에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seed 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값 변경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MR31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에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50ns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부터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20ns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마다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번 접근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이후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80ns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마다 반복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GIO0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waveform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을 추출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814199" y="2390590"/>
            <a:ext cx="0" cy="352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69749" y="2394626"/>
            <a:ext cx="91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768623" y="2569534"/>
            <a:ext cx="91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814199" y="2192565"/>
            <a:ext cx="0" cy="352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68623" y="2192565"/>
            <a:ext cx="91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1814199" y="2737596"/>
            <a:ext cx="462" cy="3027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768623" y="5765101"/>
            <a:ext cx="91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66" y="2076697"/>
            <a:ext cx="6386854" cy="383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7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192" y="145190"/>
            <a:ext cx="719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디지털 설계 결과 및 아날로그 설계 결과와 비교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60650" y="2601322"/>
            <a:ext cx="173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HSPICE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108" y="3943665"/>
            <a:ext cx="189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Verilog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078" y="5557550"/>
            <a:ext cx="1246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192" y="606855"/>
            <a:ext cx="746486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Checking result from HSPICE and Quest SIM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HSPICE 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erilog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모든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GIO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를 비교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상황은 아날로그 시뮬레이션과 같음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h_gio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는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HSPICE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상의 결과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v_gio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는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Verilog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상의 결과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5630" y="2230339"/>
            <a:ext cx="1126" cy="1666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21180" y="2230339"/>
            <a:ext cx="91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66756" y="3254276"/>
            <a:ext cx="0" cy="1737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14562" y="4944371"/>
            <a:ext cx="104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66756" y="4944371"/>
            <a:ext cx="0" cy="79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21180" y="5643681"/>
            <a:ext cx="91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066756" y="5585972"/>
            <a:ext cx="0" cy="73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21180" y="5735422"/>
            <a:ext cx="91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0650" y="5138594"/>
            <a:ext cx="122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MRR list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r="23457"/>
          <a:stretch/>
        </p:blipFill>
        <p:spPr>
          <a:xfrm>
            <a:off x="1271735" y="2222682"/>
            <a:ext cx="7414571" cy="3688077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1014562" y="3229871"/>
            <a:ext cx="104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21180" y="2230339"/>
            <a:ext cx="91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6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400" y="596225"/>
            <a:ext cx="7664335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LFSR Pattern Generator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을 이해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DDR5 spec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요구하는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LFSR 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이해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디지털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디자인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Verilog </a:t>
            </a:r>
            <a:r>
              <a:rPr lang="ko-KR" alt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코드로 디자인 후 </a:t>
            </a:r>
            <a: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Questa Sim</a:t>
            </a:r>
            <a:r>
              <a:rPr lang="ko-KR" alt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통해 시뮬레이션</a:t>
            </a:r>
            <a: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결과를 얻음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아날로그 디자인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OPUS</a:t>
            </a:r>
            <a:r>
              <a:rPr lang="ko-KR" alt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이용해서 </a:t>
            </a:r>
            <a: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</a:t>
            </a:r>
            <a: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</a:t>
            </a:r>
            <a: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ko-KR" alt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후</a:t>
            </a:r>
            <a: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HSPICE, Sand Works</a:t>
            </a:r>
            <a:r>
              <a:rPr lang="ko-KR" alt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통해 시뮬레이션 실행 및 결과 확인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디지털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아날로그 디자인 및 비교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디지털 디자인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아날로그 중간 및 최종 디자인을 마칠 때마다 시뮬레이션 결과를 비교해서 더 쉽게 검증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이론으로 배운 것을 적용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학교에서만 배웠던 것으로 실용적인 것을 만드는 기회가 되었음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앞으로 진학에 있어서도 큰 도움이 될 것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193" y="606855"/>
            <a:ext cx="7398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DDR5 spec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요구하는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LFSR Pattern Generator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디자인 후 검증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사용한 툴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OPUS, HSPICE, Sand Works, Questa Sim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70364" y="3079005"/>
            <a:ext cx="5644342" cy="52370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Questa Sim</a:t>
            </a:r>
            <a:r>
              <a:rPr lang="ko-KR" alt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통해 디지털 디자인 후 시뮬레이션</a:t>
            </a:r>
            <a:endParaRPr lang="ko-KR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97033" y="3985450"/>
            <a:ext cx="7007629" cy="58776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OPUS, HSPICE, Sand Works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통해 아날로그 디자인 후 시뮬레이션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70364" y="4955961"/>
            <a:ext cx="5644342" cy="52370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두 디자인의 </a:t>
            </a:r>
            <a:r>
              <a:rPr lang="en-US" altLang="ko-KR" sz="1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waveform</a:t>
            </a:r>
            <a:r>
              <a:rPr lang="ko-KR" alt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checker</a:t>
            </a:r>
            <a:r>
              <a:rPr lang="ko-KR" alt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통해 비교</a:t>
            </a:r>
            <a:endParaRPr lang="ko-KR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4401589" y="3690169"/>
            <a:ext cx="581891" cy="20781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4401588" y="4660680"/>
            <a:ext cx="581891" cy="20781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193" y="145190"/>
            <a:ext cx="6625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인턴 프로그램 과제 목표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0140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10" y="2575446"/>
            <a:ext cx="3732241" cy="22745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8" y="2455439"/>
            <a:ext cx="3810000" cy="2514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193" y="606855"/>
            <a:ext cx="8439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기존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simple repeating pattern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을 가지고는 충분히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read training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을 할 수 없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음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DDR5</a:t>
            </a:r>
            <a:r>
              <a:rPr lang="ko-KR" alt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에서 속도가 매우 빨라져서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ISI(Inter-Symbol Interference)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의 영향이 커짐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Simple repeating pattern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으로는 다양한 상황에서의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ISI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를 보기에는 한계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따라서 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 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pattern 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를 이용해서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read training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193" y="145190"/>
            <a:ext cx="6625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LFSR Pattern Generator</a:t>
            </a:r>
            <a:r>
              <a:rPr lang="ko-KR" altLang="en-US" sz="2400" b="1" dirty="0" smtClean="0"/>
              <a:t>의 필요성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12148" y="4970038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Eye Diagram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8049" y="4970038"/>
            <a:ext cx="4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ISI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직선 화살표 연결선 299"/>
          <p:cNvCxnSpPr/>
          <p:nvPr/>
        </p:nvCxnSpPr>
        <p:spPr>
          <a:xfrm>
            <a:off x="3857461" y="2837351"/>
            <a:ext cx="0" cy="1680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4794012" y="2229595"/>
            <a:ext cx="2946507" cy="29561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직사각형 278"/>
          <p:cNvSpPr/>
          <p:nvPr/>
        </p:nvSpPr>
        <p:spPr>
          <a:xfrm>
            <a:off x="4413835" y="2770205"/>
            <a:ext cx="2946507" cy="29561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256067" y="2952766"/>
            <a:ext cx="2946507" cy="29561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5200546" y="4180131"/>
            <a:ext cx="317354" cy="3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4150354" y="4190688"/>
            <a:ext cx="336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2255626" y="1232355"/>
            <a:ext cx="3651765" cy="450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Training Mode Setting</a:t>
            </a:r>
            <a:endParaRPr lang="ko-KR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직선 화살표 연결선 97"/>
          <p:cNvCxnSpPr>
            <a:endCxn id="52" idx="1"/>
          </p:cNvCxnSpPr>
          <p:nvPr/>
        </p:nvCxnSpPr>
        <p:spPr>
          <a:xfrm>
            <a:off x="4558609" y="1694587"/>
            <a:ext cx="5024" cy="2266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endCxn id="3" idx="1"/>
          </p:cNvCxnSpPr>
          <p:nvPr/>
        </p:nvCxnSpPr>
        <p:spPr>
          <a:xfrm>
            <a:off x="3857461" y="1694588"/>
            <a:ext cx="0" cy="1680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4592042" y="3916446"/>
            <a:ext cx="770563" cy="480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 Data</a:t>
            </a:r>
          </a:p>
        </p:txBody>
      </p:sp>
      <p:cxnSp>
        <p:nvCxnSpPr>
          <p:cNvPr id="117" name="직선 화살표 연결선 116"/>
          <p:cNvCxnSpPr>
            <a:endCxn id="90" idx="1"/>
          </p:cNvCxnSpPr>
          <p:nvPr/>
        </p:nvCxnSpPr>
        <p:spPr>
          <a:xfrm>
            <a:off x="5636142" y="1674051"/>
            <a:ext cx="4043" cy="228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다리꼴 2"/>
          <p:cNvSpPr/>
          <p:nvPr/>
        </p:nvSpPr>
        <p:spPr>
          <a:xfrm rot="5400000">
            <a:off x="3295791" y="3739827"/>
            <a:ext cx="1123340" cy="228948"/>
          </a:xfrm>
          <a:prstGeom prst="trapezoid">
            <a:avLst>
              <a:gd name="adj" fmla="val 71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170" y="5124229"/>
            <a:ext cx="825148" cy="388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LFSR1 Seed</a:t>
            </a:r>
          </a:p>
        </p:txBody>
      </p:sp>
      <p:sp>
        <p:nvSpPr>
          <p:cNvPr id="37" name="사다리꼴 36"/>
          <p:cNvSpPr/>
          <p:nvPr/>
        </p:nvSpPr>
        <p:spPr>
          <a:xfrm rot="5400000">
            <a:off x="3297456" y="4898035"/>
            <a:ext cx="1123340" cy="228948"/>
          </a:xfrm>
          <a:prstGeom prst="trapezoid">
            <a:avLst>
              <a:gd name="adj" fmla="val 71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61359" y="4448191"/>
            <a:ext cx="744098" cy="502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3544300" y="5295476"/>
            <a:ext cx="205307" cy="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544301" y="4699651"/>
            <a:ext cx="205307" cy="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다리꼴 51"/>
          <p:cNvSpPr/>
          <p:nvPr/>
        </p:nvSpPr>
        <p:spPr>
          <a:xfrm rot="5400000">
            <a:off x="4001963" y="4326278"/>
            <a:ext cx="1123340" cy="228948"/>
          </a:xfrm>
          <a:prstGeom prst="trapezoid">
            <a:avLst>
              <a:gd name="adj" fmla="val 71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4150354" y="4694011"/>
            <a:ext cx="306829" cy="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152265" y="3852509"/>
            <a:ext cx="888" cy="338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150354" y="4694011"/>
            <a:ext cx="1209" cy="318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3971935" y="5008591"/>
            <a:ext cx="1889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이등변 삼각형 67"/>
          <p:cNvSpPr/>
          <p:nvPr/>
        </p:nvSpPr>
        <p:spPr>
          <a:xfrm rot="5400000">
            <a:off x="6167154" y="3880527"/>
            <a:ext cx="333704" cy="31203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타원 72"/>
          <p:cNvSpPr/>
          <p:nvPr/>
        </p:nvSpPr>
        <p:spPr>
          <a:xfrm rot="5400000">
            <a:off x="6495196" y="3985428"/>
            <a:ext cx="95176" cy="93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사다리꼴 89"/>
          <p:cNvSpPr/>
          <p:nvPr/>
        </p:nvSpPr>
        <p:spPr>
          <a:xfrm rot="5400000">
            <a:off x="5078515" y="4321385"/>
            <a:ext cx="1123340" cy="228948"/>
          </a:xfrm>
          <a:prstGeom prst="trapezoid">
            <a:avLst>
              <a:gd name="adj" fmla="val 71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7261411" y="5946219"/>
            <a:ext cx="120616" cy="105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다리꼴 110"/>
          <p:cNvSpPr/>
          <p:nvPr/>
        </p:nvSpPr>
        <p:spPr>
          <a:xfrm rot="5400000">
            <a:off x="6312593" y="4332447"/>
            <a:ext cx="1123340" cy="228948"/>
          </a:xfrm>
          <a:prstGeom prst="trapezoid">
            <a:avLst>
              <a:gd name="adj" fmla="val 71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 flipV="1">
            <a:off x="5930120" y="4859424"/>
            <a:ext cx="829669" cy="8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endCxn id="90" idx="0"/>
          </p:cNvCxnSpPr>
          <p:nvPr/>
        </p:nvCxnSpPr>
        <p:spPr>
          <a:xfrm flipH="1">
            <a:off x="5754659" y="4435859"/>
            <a:ext cx="175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5932953" y="4028896"/>
            <a:ext cx="0" cy="839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V="1">
            <a:off x="6592251" y="4028767"/>
            <a:ext cx="156431" cy="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68" idx="3"/>
          </p:cNvCxnSpPr>
          <p:nvPr/>
        </p:nvCxnSpPr>
        <p:spPr>
          <a:xfrm flipH="1" flipV="1">
            <a:off x="5930120" y="4032153"/>
            <a:ext cx="247871" cy="4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18481111">
            <a:off x="7299208" y="5338291"/>
            <a:ext cx="49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 rot="18481111">
            <a:off x="5732046" y="2281014"/>
            <a:ext cx="49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…..</a:t>
            </a:r>
            <a:endParaRPr lang="ko-KR" altLang="en-US" dirty="0"/>
          </a:p>
        </p:txBody>
      </p:sp>
      <p:cxnSp>
        <p:nvCxnSpPr>
          <p:cNvPr id="165" name="직선 연결선 164"/>
          <p:cNvCxnSpPr/>
          <p:nvPr/>
        </p:nvCxnSpPr>
        <p:spPr>
          <a:xfrm flipV="1">
            <a:off x="7325059" y="5329875"/>
            <a:ext cx="538786" cy="670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/>
          <p:nvPr/>
        </p:nvCxnSpPr>
        <p:spPr>
          <a:xfrm flipV="1">
            <a:off x="7003375" y="4445720"/>
            <a:ext cx="849809" cy="1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 flipV="1">
            <a:off x="7207478" y="4283687"/>
            <a:ext cx="645706" cy="2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7755156" y="4104361"/>
            <a:ext cx="1628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GIO1[15:0]</a:t>
            </a:r>
            <a:endParaRPr lang="ko-KR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755156" y="4276745"/>
            <a:ext cx="1411026" cy="351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GIO0[15:0]</a:t>
            </a:r>
            <a:endParaRPr lang="ko-KR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766507" y="3531136"/>
            <a:ext cx="1487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GIO15[15:0]</a:t>
            </a:r>
            <a:endParaRPr lang="ko-KR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999643" y="3904752"/>
            <a:ext cx="2557749" cy="491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LFSR Pattern Generator 0</a:t>
            </a:r>
          </a:p>
        </p:txBody>
      </p:sp>
      <p:sp>
        <p:nvSpPr>
          <p:cNvPr id="238" name="직사각형 237"/>
          <p:cNvSpPr/>
          <p:nvPr/>
        </p:nvSpPr>
        <p:spPr>
          <a:xfrm>
            <a:off x="983949" y="5071259"/>
            <a:ext cx="2573444" cy="494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LFSR Pattern Generator 1</a:t>
            </a:r>
          </a:p>
        </p:txBody>
      </p:sp>
      <p:sp>
        <p:nvSpPr>
          <p:cNvPr id="239" name="직사각형 238"/>
          <p:cNvSpPr/>
          <p:nvPr/>
        </p:nvSpPr>
        <p:spPr>
          <a:xfrm>
            <a:off x="33262" y="3997452"/>
            <a:ext cx="825148" cy="367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LFSR0 Seed</a:t>
            </a:r>
          </a:p>
        </p:txBody>
      </p:sp>
      <p:cxnSp>
        <p:nvCxnSpPr>
          <p:cNvPr id="240" name="직선 화살표 연결선 239"/>
          <p:cNvCxnSpPr/>
          <p:nvPr/>
        </p:nvCxnSpPr>
        <p:spPr>
          <a:xfrm>
            <a:off x="671638" y="5329875"/>
            <a:ext cx="3049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37" idx="3"/>
          </p:cNvCxnSpPr>
          <p:nvPr/>
        </p:nvCxnSpPr>
        <p:spPr>
          <a:xfrm>
            <a:off x="3557392" y="4150728"/>
            <a:ext cx="177784" cy="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직사각형 244"/>
          <p:cNvSpPr/>
          <p:nvPr/>
        </p:nvSpPr>
        <p:spPr>
          <a:xfrm>
            <a:off x="2817671" y="3287236"/>
            <a:ext cx="744098" cy="502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</a:p>
        </p:txBody>
      </p:sp>
      <p:cxnSp>
        <p:nvCxnSpPr>
          <p:cNvPr id="246" name="직선 화살표 연결선 245"/>
          <p:cNvCxnSpPr/>
          <p:nvPr/>
        </p:nvCxnSpPr>
        <p:spPr>
          <a:xfrm>
            <a:off x="3550409" y="3538696"/>
            <a:ext cx="205307" cy="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/>
          <p:cNvCxnSpPr/>
          <p:nvPr/>
        </p:nvCxnSpPr>
        <p:spPr>
          <a:xfrm>
            <a:off x="694697" y="4180131"/>
            <a:ext cx="3049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>
            <a:off x="3961430" y="3854301"/>
            <a:ext cx="1889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/>
          <p:cNvCxnSpPr/>
          <p:nvPr/>
        </p:nvCxnSpPr>
        <p:spPr>
          <a:xfrm>
            <a:off x="4852794" y="4774038"/>
            <a:ext cx="6651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/>
          <p:cNvCxnSpPr/>
          <p:nvPr/>
        </p:nvCxnSpPr>
        <p:spPr>
          <a:xfrm>
            <a:off x="4854705" y="4435859"/>
            <a:ext cx="888" cy="338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/>
          <p:cNvCxnSpPr>
            <a:stCxn id="52" idx="0"/>
          </p:cNvCxnSpPr>
          <p:nvPr/>
        </p:nvCxnSpPr>
        <p:spPr>
          <a:xfrm flipV="1">
            <a:off x="4678107" y="4437651"/>
            <a:ext cx="174687" cy="3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6513707" y="3061623"/>
            <a:ext cx="11361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Invert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4" name="직선 연결선 283"/>
          <p:cNvCxnSpPr/>
          <p:nvPr/>
        </p:nvCxnSpPr>
        <p:spPr>
          <a:xfrm>
            <a:off x="7813019" y="5280818"/>
            <a:ext cx="120616" cy="105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284"/>
          <p:cNvCxnSpPr/>
          <p:nvPr/>
        </p:nvCxnSpPr>
        <p:spPr>
          <a:xfrm flipV="1">
            <a:off x="7360342" y="3707476"/>
            <a:ext cx="499694" cy="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 rot="16200000">
            <a:off x="2715359" y="2082747"/>
            <a:ext cx="166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Read Pattern Option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1" name="직선 화살표 연결선 330"/>
          <p:cNvCxnSpPr/>
          <p:nvPr/>
        </p:nvCxnSpPr>
        <p:spPr>
          <a:xfrm flipV="1">
            <a:off x="2255626" y="4396705"/>
            <a:ext cx="0" cy="231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/>
          <p:cNvSpPr txBox="1"/>
          <p:nvPr/>
        </p:nvSpPr>
        <p:spPr>
          <a:xfrm>
            <a:off x="1475840" y="4555312"/>
            <a:ext cx="155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Read Pattern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5" name="직선 화살표 연결선 334"/>
          <p:cNvCxnSpPr/>
          <p:nvPr/>
        </p:nvCxnSpPr>
        <p:spPr>
          <a:xfrm flipV="1">
            <a:off x="2255626" y="5581306"/>
            <a:ext cx="0" cy="231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1475840" y="5739913"/>
            <a:ext cx="155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Read Pattern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 rot="16200000">
            <a:off x="3394406" y="2001677"/>
            <a:ext cx="166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Read LFSR Assignment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 rot="16200000">
            <a:off x="4608678" y="2272720"/>
            <a:ext cx="1669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Pattern Format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191193" y="145190"/>
            <a:ext cx="6625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Top Block Diagram</a:t>
            </a:r>
            <a:endParaRPr lang="ko-KR" altLang="en-US" sz="2400" b="1" dirty="0"/>
          </a:p>
        </p:txBody>
      </p:sp>
      <p:cxnSp>
        <p:nvCxnSpPr>
          <p:cNvPr id="66" name="직선 화살표 연결선 65"/>
          <p:cNvCxnSpPr>
            <a:endCxn id="111" idx="1"/>
          </p:cNvCxnSpPr>
          <p:nvPr/>
        </p:nvCxnSpPr>
        <p:spPr>
          <a:xfrm>
            <a:off x="6866313" y="3640975"/>
            <a:ext cx="7950" cy="326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19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91193" y="145190"/>
            <a:ext cx="6625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LFSR Generator in DDR5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1193" y="615187"/>
            <a:ext cx="7855527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Galois LFSR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한 주기 당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255 clocks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심플한 디자인이지만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N-bit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로 가능한 모든 데이터를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cover 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가능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Deterministic, but 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looks like random bit sequence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Circuit testing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흔하게 쓰임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73437" y="2843824"/>
            <a:ext cx="8204344" cy="2202872"/>
          </a:xfrm>
          <a:prstGeom prst="rect">
            <a:avLst/>
          </a:prstGeom>
          <a:solidFill>
            <a:srgbClr val="F9F9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1740069" y="357089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1922779" y="3481395"/>
            <a:ext cx="260892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2039381" y="3688732"/>
            <a:ext cx="137922" cy="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664647" y="4558032"/>
            <a:ext cx="7833411" cy="1079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V="1">
            <a:off x="8496663" y="3595270"/>
            <a:ext cx="0" cy="96816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653698" y="3570896"/>
            <a:ext cx="182277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8311945" y="3595270"/>
            <a:ext cx="731611" cy="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V="1">
            <a:off x="2038253" y="3688732"/>
            <a:ext cx="215" cy="88137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oup 30"/>
          <p:cNvGrpSpPr/>
          <p:nvPr/>
        </p:nvGrpSpPr>
        <p:grpSpPr>
          <a:xfrm>
            <a:off x="2104993" y="3326934"/>
            <a:ext cx="604855" cy="496839"/>
            <a:chOff x="4114800" y="4672288"/>
            <a:chExt cx="1076323" cy="838508"/>
          </a:xfrm>
          <a:solidFill>
            <a:schemeClr val="bg1"/>
          </a:solidFill>
        </p:grpSpPr>
        <p:sp>
          <p:nvSpPr>
            <p:cNvPr id="92" name="AutoShape 1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4257674" y="4697997"/>
              <a:ext cx="933449" cy="812799"/>
            </a:xfrm>
            <a:prstGeom prst="moon">
              <a:avLst>
                <a:gd name="adj" fmla="val 87500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93" name="Freeform 32"/>
            <p:cNvSpPr/>
            <p:nvPr/>
          </p:nvSpPr>
          <p:spPr>
            <a:xfrm>
              <a:off x="4114800" y="4672288"/>
              <a:ext cx="112685" cy="838507"/>
            </a:xfrm>
            <a:custGeom>
              <a:avLst/>
              <a:gdLst>
                <a:gd name="connsiteX0" fmla="*/ 0 w 135084"/>
                <a:gd name="connsiteY0" fmla="*/ 0 h 749508"/>
                <a:gd name="connsiteX1" fmla="*/ 134912 w 135084"/>
                <a:gd name="connsiteY1" fmla="*/ 419725 h 749508"/>
                <a:gd name="connsiteX2" fmla="*/ 29981 w 135084"/>
                <a:gd name="connsiteY2" fmla="*/ 749508 h 74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084" h="749508">
                  <a:moveTo>
                    <a:pt x="0" y="0"/>
                  </a:moveTo>
                  <a:cubicBezTo>
                    <a:pt x="64957" y="147403"/>
                    <a:pt x="129915" y="294807"/>
                    <a:pt x="134912" y="419725"/>
                  </a:cubicBezTo>
                  <a:cubicBezTo>
                    <a:pt x="139909" y="544643"/>
                    <a:pt x="34978" y="647075"/>
                    <a:pt x="29981" y="749508"/>
                  </a:cubicBezTo>
                </a:path>
              </a:pathLst>
            </a:custGeom>
            <a:grp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94" name="직선 연결선 93"/>
          <p:cNvCxnSpPr>
            <a:stCxn id="92" idx="1"/>
          </p:cNvCxnSpPr>
          <p:nvPr/>
        </p:nvCxnSpPr>
        <p:spPr>
          <a:xfrm>
            <a:off x="2709848" y="3582970"/>
            <a:ext cx="26736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3496696" y="3469321"/>
            <a:ext cx="260892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3613298" y="3676658"/>
            <a:ext cx="137922" cy="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3613083" y="3688732"/>
            <a:ext cx="215" cy="88137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Group 30"/>
          <p:cNvGrpSpPr/>
          <p:nvPr/>
        </p:nvGrpSpPr>
        <p:grpSpPr>
          <a:xfrm>
            <a:off x="3678910" y="3314860"/>
            <a:ext cx="604855" cy="496839"/>
            <a:chOff x="4114800" y="4672288"/>
            <a:chExt cx="1076323" cy="838508"/>
          </a:xfrm>
          <a:solidFill>
            <a:schemeClr val="bg1"/>
          </a:solidFill>
        </p:grpSpPr>
        <p:sp>
          <p:nvSpPr>
            <p:cNvPr id="99" name="AutoShape 14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4257674" y="4697997"/>
              <a:ext cx="933449" cy="812799"/>
            </a:xfrm>
            <a:prstGeom prst="moon">
              <a:avLst>
                <a:gd name="adj" fmla="val 87500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100" name="Freeform 32"/>
            <p:cNvSpPr/>
            <p:nvPr/>
          </p:nvSpPr>
          <p:spPr>
            <a:xfrm>
              <a:off x="4114800" y="4672288"/>
              <a:ext cx="112685" cy="838507"/>
            </a:xfrm>
            <a:custGeom>
              <a:avLst/>
              <a:gdLst>
                <a:gd name="connsiteX0" fmla="*/ 0 w 135084"/>
                <a:gd name="connsiteY0" fmla="*/ 0 h 749508"/>
                <a:gd name="connsiteX1" fmla="*/ 134912 w 135084"/>
                <a:gd name="connsiteY1" fmla="*/ 419725 h 749508"/>
                <a:gd name="connsiteX2" fmla="*/ 29981 w 135084"/>
                <a:gd name="connsiteY2" fmla="*/ 749508 h 74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084" h="749508">
                  <a:moveTo>
                    <a:pt x="0" y="0"/>
                  </a:moveTo>
                  <a:cubicBezTo>
                    <a:pt x="64957" y="147403"/>
                    <a:pt x="129915" y="294807"/>
                    <a:pt x="134912" y="419725"/>
                  </a:cubicBezTo>
                  <a:cubicBezTo>
                    <a:pt x="139909" y="544643"/>
                    <a:pt x="34978" y="647075"/>
                    <a:pt x="29981" y="749508"/>
                  </a:cubicBezTo>
                </a:path>
              </a:pathLst>
            </a:custGeom>
            <a:grp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01" name="직선 연결선 100"/>
          <p:cNvCxnSpPr>
            <a:stCxn id="99" idx="1"/>
          </p:cNvCxnSpPr>
          <p:nvPr/>
        </p:nvCxnSpPr>
        <p:spPr>
          <a:xfrm>
            <a:off x="4283765" y="3570896"/>
            <a:ext cx="26736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5056408" y="3481395"/>
            <a:ext cx="260892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V="1">
            <a:off x="5173010" y="3688732"/>
            <a:ext cx="137922" cy="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V="1">
            <a:off x="5172097" y="3688732"/>
            <a:ext cx="215" cy="88137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oup 30"/>
          <p:cNvGrpSpPr/>
          <p:nvPr/>
        </p:nvGrpSpPr>
        <p:grpSpPr>
          <a:xfrm>
            <a:off x="5238622" y="3326934"/>
            <a:ext cx="604855" cy="496839"/>
            <a:chOff x="4114800" y="4672288"/>
            <a:chExt cx="1076323" cy="838508"/>
          </a:xfrm>
          <a:solidFill>
            <a:schemeClr val="bg1"/>
          </a:solidFill>
        </p:grpSpPr>
        <p:sp>
          <p:nvSpPr>
            <p:cNvPr id="106" name="AutoShape 1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4257674" y="4697997"/>
              <a:ext cx="933449" cy="812799"/>
            </a:xfrm>
            <a:prstGeom prst="moon">
              <a:avLst>
                <a:gd name="adj" fmla="val 87500"/>
              </a:avLst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107" name="Freeform 32"/>
            <p:cNvSpPr/>
            <p:nvPr/>
          </p:nvSpPr>
          <p:spPr>
            <a:xfrm>
              <a:off x="4114800" y="4672288"/>
              <a:ext cx="112685" cy="838507"/>
            </a:xfrm>
            <a:custGeom>
              <a:avLst/>
              <a:gdLst>
                <a:gd name="connsiteX0" fmla="*/ 0 w 135084"/>
                <a:gd name="connsiteY0" fmla="*/ 0 h 749508"/>
                <a:gd name="connsiteX1" fmla="*/ 134912 w 135084"/>
                <a:gd name="connsiteY1" fmla="*/ 419725 h 749508"/>
                <a:gd name="connsiteX2" fmla="*/ 29981 w 135084"/>
                <a:gd name="connsiteY2" fmla="*/ 749508 h 74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084" h="749508">
                  <a:moveTo>
                    <a:pt x="0" y="0"/>
                  </a:moveTo>
                  <a:cubicBezTo>
                    <a:pt x="64957" y="147403"/>
                    <a:pt x="129915" y="294807"/>
                    <a:pt x="134912" y="419725"/>
                  </a:cubicBezTo>
                  <a:cubicBezTo>
                    <a:pt x="139909" y="544643"/>
                    <a:pt x="34978" y="647075"/>
                    <a:pt x="29981" y="749508"/>
                  </a:cubicBezTo>
                </a:path>
              </a:pathLst>
            </a:custGeom>
            <a:grp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11" name="직선 연결선 110"/>
          <p:cNvCxnSpPr>
            <a:stCxn id="106" idx="1"/>
          </p:cNvCxnSpPr>
          <p:nvPr/>
        </p:nvCxnSpPr>
        <p:spPr>
          <a:xfrm>
            <a:off x="5843477" y="3582970"/>
            <a:ext cx="26736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647326" y="4622231"/>
            <a:ext cx="354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Expression:X</a:t>
            </a:r>
            <a:r>
              <a:rPr lang="en-US" altLang="ko-KR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+X</a:t>
            </a:r>
            <a:r>
              <a:rPr lang="en-US" altLang="ko-KR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+X</a:t>
            </a:r>
            <a:r>
              <a:rPr lang="en-US" altLang="ko-KR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+X</a:t>
            </a:r>
            <a:r>
              <a:rPr lang="en-US" altLang="ko-KR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US" altLang="ko-KR" sz="14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>
            <a:off x="6621123" y="3582970"/>
            <a:ext cx="5887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6109922" y="3257795"/>
            <a:ext cx="504556" cy="638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이등변 삼각형 125"/>
          <p:cNvSpPr/>
          <p:nvPr/>
        </p:nvSpPr>
        <p:spPr>
          <a:xfrm>
            <a:off x="6286000" y="3747257"/>
            <a:ext cx="152400" cy="14881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/>
          <p:cNvCxnSpPr/>
          <p:nvPr/>
        </p:nvCxnSpPr>
        <p:spPr>
          <a:xfrm>
            <a:off x="7196572" y="3585078"/>
            <a:ext cx="5887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6685371" y="3259903"/>
            <a:ext cx="504556" cy="638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이등변 삼각형 129"/>
          <p:cNvSpPr/>
          <p:nvPr/>
        </p:nvSpPr>
        <p:spPr>
          <a:xfrm>
            <a:off x="6861449" y="3749365"/>
            <a:ext cx="152400" cy="14881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/>
          <p:cNvCxnSpPr/>
          <p:nvPr/>
        </p:nvCxnSpPr>
        <p:spPr>
          <a:xfrm>
            <a:off x="7773293" y="3594811"/>
            <a:ext cx="5887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262092" y="3269636"/>
            <a:ext cx="504556" cy="638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이등변 삼각형 132"/>
          <p:cNvSpPr/>
          <p:nvPr/>
        </p:nvSpPr>
        <p:spPr>
          <a:xfrm>
            <a:off x="7438170" y="3759098"/>
            <a:ext cx="152400" cy="14881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7838778" y="3276132"/>
            <a:ext cx="504556" cy="638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이등변 삼각형 134"/>
          <p:cNvSpPr/>
          <p:nvPr/>
        </p:nvSpPr>
        <p:spPr>
          <a:xfrm>
            <a:off x="8014856" y="3765594"/>
            <a:ext cx="152400" cy="14881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2991646" y="3251594"/>
            <a:ext cx="504556" cy="638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이등변 삼각형 136"/>
          <p:cNvSpPr/>
          <p:nvPr/>
        </p:nvSpPr>
        <p:spPr>
          <a:xfrm>
            <a:off x="3167724" y="3741056"/>
            <a:ext cx="152400" cy="14881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4551851" y="3245873"/>
            <a:ext cx="504556" cy="638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이등변 삼각형 138"/>
          <p:cNvSpPr/>
          <p:nvPr/>
        </p:nvSpPr>
        <p:spPr>
          <a:xfrm>
            <a:off x="4727929" y="3735335"/>
            <a:ext cx="152400" cy="14881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0" name="직선 연결선 139"/>
          <p:cNvCxnSpPr/>
          <p:nvPr/>
        </p:nvCxnSpPr>
        <p:spPr>
          <a:xfrm>
            <a:off x="1350413" y="3594811"/>
            <a:ext cx="5887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직사각형 140"/>
          <p:cNvSpPr/>
          <p:nvPr/>
        </p:nvSpPr>
        <p:spPr>
          <a:xfrm>
            <a:off x="839212" y="3269636"/>
            <a:ext cx="504556" cy="638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이등변 삼각형 141"/>
          <p:cNvSpPr/>
          <p:nvPr/>
        </p:nvSpPr>
        <p:spPr>
          <a:xfrm>
            <a:off x="1015290" y="3759098"/>
            <a:ext cx="152400" cy="14881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1417142" y="3269636"/>
            <a:ext cx="504556" cy="638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이등변 삼각형 143"/>
          <p:cNvSpPr/>
          <p:nvPr/>
        </p:nvSpPr>
        <p:spPr>
          <a:xfrm>
            <a:off x="1593220" y="3759098"/>
            <a:ext cx="152400" cy="14881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8144106" y="3320568"/>
            <a:ext cx="731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endParaRPr lang="en-US" altLang="ko-KR" sz="16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889157" y="5175551"/>
            <a:ext cx="337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Galois LFSR used in DDR5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 flipH="1" flipV="1">
            <a:off x="660720" y="3574589"/>
            <a:ext cx="1671" cy="99551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9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5722720" y="927997"/>
            <a:ext cx="3130392" cy="5355312"/>
          </a:xfrm>
          <a:prstGeom prst="rect">
            <a:avLst/>
          </a:prstGeom>
          <a:solidFill>
            <a:srgbClr val="F9F9F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805940" y="2011680"/>
            <a:ext cx="3264823" cy="3111421"/>
          </a:xfrm>
          <a:prstGeom prst="rect">
            <a:avLst/>
          </a:prstGeom>
          <a:solidFill>
            <a:srgbClr val="F9F9F9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705601" y="927997"/>
            <a:ext cx="28346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D[0]=Q[0]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D[1]=Q[1]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D[2]=Q[2]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D[3]=Q[3]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D[4]=Q[4]^Q[0]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D[5]=Q[5]^Q[1]^Q[0]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D[6]=Q[6]^Q[2]^Q[1]^Q[0]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D[7]=Q[7]^Q[3]^Q[2]^Q[1]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D[8]=Q[4]^Q[3]^Q[2]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D[9]=Q[5]^Q[4]^Q[3]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D[10]=Q[6]^Q[5]^Q[4]^Q[0]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D[11]=Q[7]^Q[6]^Q[5]^Q[1]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D[12]=Q[7]^Q[6]^Q[2]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D[13]=Q[7]^Q[3]^Q[0]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D[14]=Q[4]^Q[1]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D[15]=Q[5]^Q[2]^Q[0]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8763" y="4467427"/>
            <a:ext cx="50368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QN[0]=Q[6]^Q[3]^Q[1]^Q[0]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QN[1]=Q[7]^Q[4]^Q[2]^Q[1]^Q[0]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QN[2]=Q[5]^Q[3]^Q[2]^Q[1]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QN[3]=Q[6]^Q[4]^Q[3]^Q[2]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QN[4]=Q[7]^Q[6]^Q[5]^Q[4]^Q[1]^Q[0]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QN[5]=Q[7]^Q[5]^Q[3]^Q[2]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QN[6]=Q[4]^Q[1]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QN[7]=Q[5]^Q[2]^Q[0] 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193" y="145190"/>
            <a:ext cx="6625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Pre-computing 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05940" y="5379507"/>
            <a:ext cx="48380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*Q[n]: current data in </a:t>
            </a:r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DFFs</a:t>
            </a:r>
          </a:p>
          <a:p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*D[n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: output in next n toggles</a:t>
            </a:r>
          </a:p>
          <a:p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*QN[n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: next input in </a:t>
            </a:r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DFFs after </a:t>
            </a:r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16 toggles</a:t>
            </a:r>
            <a:endParaRPr lang="en-US" altLang="ko-K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193" y="606477"/>
            <a:ext cx="521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Expressions of output and next input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6327" y="4065619"/>
            <a:ext cx="1853741" cy="501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Pre-computing Block </a:t>
            </a:r>
            <a:endParaRPr lang="ko-KR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6327" y="2351344"/>
            <a:ext cx="1853741" cy="495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DFFs</a:t>
            </a:r>
            <a:endParaRPr lang="ko-KR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970018" y="2843621"/>
            <a:ext cx="7045" cy="1218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3443197" y="4566903"/>
            <a:ext cx="1191" cy="71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911039" y="2846761"/>
            <a:ext cx="7045" cy="1207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95201" y="3328708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QN[7:0]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7232" y="3328708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Q[7:0]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92230" y="4784547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D[15:0]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93512" y="1231145"/>
            <a:ext cx="2557749" cy="491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LFSR Pattern Generator </a:t>
            </a:r>
          </a:p>
        </p:txBody>
      </p:sp>
      <p:cxnSp>
        <p:nvCxnSpPr>
          <p:cNvPr id="47" name="직선 연결선 46"/>
          <p:cNvCxnSpPr/>
          <p:nvPr/>
        </p:nvCxnSpPr>
        <p:spPr>
          <a:xfrm>
            <a:off x="191193" y="1723097"/>
            <a:ext cx="1614747" cy="340000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758099" y="1723097"/>
            <a:ext cx="2312664" cy="28544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4370068" y="927997"/>
            <a:ext cx="1335533" cy="313448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370068" y="4566903"/>
            <a:ext cx="1335533" cy="172826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57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081122"/>
              </p:ext>
            </p:extLst>
          </p:nvPr>
        </p:nvGraphicFramePr>
        <p:xfrm>
          <a:off x="613061" y="3477637"/>
          <a:ext cx="8002104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050">
                  <a:extLst>
                    <a:ext uri="{9D8B030D-6E8A-4147-A177-3AD203B41FA5}">
                      <a16:colId xmlns:a16="http://schemas.microsoft.com/office/drawing/2014/main" val="3145918527"/>
                    </a:ext>
                  </a:extLst>
                </a:gridCol>
                <a:gridCol w="2752725">
                  <a:extLst>
                    <a:ext uri="{9D8B030D-6E8A-4147-A177-3AD203B41FA5}">
                      <a16:colId xmlns:a16="http://schemas.microsoft.com/office/drawing/2014/main" val="2371206005"/>
                    </a:ext>
                  </a:extLst>
                </a:gridCol>
                <a:gridCol w="3870329">
                  <a:extLst>
                    <a:ext uri="{9D8B030D-6E8A-4147-A177-3AD203B41FA5}">
                      <a16:colId xmlns:a16="http://schemas.microsoft.com/office/drawing/2014/main" val="533646625"/>
                    </a:ext>
                  </a:extLst>
                </a:gridCol>
              </a:tblGrid>
              <a:tr h="118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 Address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Operating</a:t>
                      </a:r>
                      <a:r>
                        <a:rPr lang="en-US" altLang="ko-KR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Mode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846932"/>
                  </a:ext>
                </a:extLst>
              </a:tr>
              <a:tr h="2059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MR25 OP[0]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Read Training Pattern Format</a:t>
                      </a:r>
                      <a:endParaRPr lang="ko-KR" altLang="en-US" sz="1600" b="0" i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0" i="0" u="none" strike="noStrike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 </a:t>
                      </a:r>
                      <a:r>
                        <a:rPr lang="en-US" altLang="ko-KR" sz="1600" b="0" i="0" u="none" strike="noStrike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Serial</a:t>
                      </a:r>
                    </a:p>
                    <a:p>
                      <a:pPr algn="l"/>
                      <a:r>
                        <a:rPr lang="en-US" altLang="ko-KR" sz="1600" b="0" i="0" u="none" strike="noStrike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 </a:t>
                      </a:r>
                      <a:r>
                        <a:rPr lang="en-US" altLang="ko-KR" sz="1600" b="0" i="0" u="none" strike="noStrike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LFSR</a:t>
                      </a:r>
                      <a:endParaRPr lang="ko-KR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302365"/>
                  </a:ext>
                </a:extLst>
              </a:tr>
              <a:tr h="199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MR25 OP[1]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4407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LFSR0 Pattern Option</a:t>
                      </a:r>
                      <a:endParaRPr lang="ko-KR" altLang="en-US" sz="1600" b="0" i="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0" i="0" u="none" strike="noStrike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 </a:t>
                      </a:r>
                      <a:r>
                        <a:rPr lang="en-US" altLang="ko-KR" sz="1600" b="0" i="0" u="none" strike="noStrike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LFSR</a:t>
                      </a:r>
                    </a:p>
                    <a:p>
                      <a:pPr algn="l"/>
                      <a:r>
                        <a:rPr lang="en-US" altLang="ko-KR" sz="1600" b="0" i="0" u="none" strike="noStrike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 </a:t>
                      </a:r>
                      <a:r>
                        <a:rPr lang="en-US" altLang="ko-KR" sz="1600" b="0" i="0" u="none" strike="noStrike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Clock</a:t>
                      </a:r>
                      <a:endParaRPr lang="ko-KR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050638"/>
                  </a:ext>
                </a:extLst>
              </a:tr>
              <a:tr h="199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MR25</a:t>
                      </a:r>
                      <a:r>
                        <a:rPr lang="en-US" altLang="ko-KR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OP[2]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LFSR1 Pattern Option</a:t>
                      </a:r>
                      <a:endParaRPr lang="ko-KR" altLang="en-US" sz="1600" b="0" i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0" i="0" u="none" strike="noStrike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 </a:t>
                      </a:r>
                      <a:r>
                        <a:rPr lang="en-US" altLang="ko-KR" sz="1600" b="0" i="0" u="none" strike="noStrike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LFSR</a:t>
                      </a:r>
                    </a:p>
                    <a:p>
                      <a:pPr algn="l"/>
                      <a:r>
                        <a:rPr lang="en-US" altLang="ko-KR" sz="1600" b="0" i="0" u="none" strike="noStrike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 </a:t>
                      </a:r>
                      <a:r>
                        <a:rPr lang="en-US" altLang="ko-KR" sz="1600" b="0" i="0" u="none" strike="noStrike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Clock</a:t>
                      </a:r>
                      <a:endParaRPr lang="ko-KR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88183"/>
                  </a:ext>
                </a:extLst>
              </a:tr>
              <a:tr h="199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MR25</a:t>
                      </a:r>
                      <a:r>
                        <a:rPr lang="en-US" altLang="ko-KR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OP[3]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Continuous Burst Mode</a:t>
                      </a:r>
                      <a:endParaRPr lang="ko-KR" altLang="en-US" sz="1600" b="0" i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0" i="0" u="none" strike="noStrike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 </a:t>
                      </a:r>
                      <a:r>
                        <a:rPr lang="en-US" altLang="ko-KR" sz="1600" b="0" i="0" u="none" strike="noStrike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MRR command based (Default)</a:t>
                      </a:r>
                    </a:p>
                    <a:p>
                      <a:pPr algn="l"/>
                      <a:r>
                        <a:rPr lang="en-US" altLang="ko-KR" sz="1600" b="0" i="0" u="none" strike="noStrike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 </a:t>
                      </a:r>
                      <a:r>
                        <a:rPr lang="en-US" altLang="ko-KR" sz="1600" b="0" i="0" u="none" strike="noStrike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Continuous Burst Output</a:t>
                      </a:r>
                      <a:endParaRPr lang="ko-KR" alt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968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1193" y="145190"/>
            <a:ext cx="6625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MRR for Read Training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1193" y="606855"/>
            <a:ext cx="588541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MRR List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MR25</a:t>
            </a:r>
            <a: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Read </a:t>
            </a:r>
            <a: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Mode Settings</a:t>
            </a:r>
            <a:endParaRPr lang="en-US" altLang="ko-KR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MR26</a:t>
            </a:r>
            <a: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Read Training Pattern </a:t>
            </a:r>
            <a: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Data0/LFSR0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MR27</a:t>
            </a:r>
            <a: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Read Training Pattern </a:t>
            </a:r>
            <a: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Data1/LFSR1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MR28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DQL </a:t>
            </a:r>
            <a: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MR29</a:t>
            </a:r>
            <a:r>
              <a:rPr lang="en-US" altLang="ko-KR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DQU </a:t>
            </a:r>
            <a: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MR30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Read LFSR </a:t>
            </a:r>
            <a: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Assignments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MR31</a:t>
            </a:r>
            <a:r>
              <a:rPr lang="en-US" altLang="ko-KR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Read Training Pattern Address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76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586487"/>
              </p:ext>
            </p:extLst>
          </p:nvPr>
        </p:nvGraphicFramePr>
        <p:xfrm>
          <a:off x="573576" y="2711954"/>
          <a:ext cx="80021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624">
                  <a:extLst>
                    <a:ext uri="{9D8B030D-6E8A-4147-A177-3AD203B41FA5}">
                      <a16:colId xmlns:a16="http://schemas.microsoft.com/office/drawing/2014/main" val="1805505602"/>
                    </a:ext>
                  </a:extLst>
                </a:gridCol>
                <a:gridCol w="1113905">
                  <a:extLst>
                    <a:ext uri="{9D8B030D-6E8A-4147-A177-3AD203B41FA5}">
                      <a16:colId xmlns:a16="http://schemas.microsoft.com/office/drawing/2014/main" val="2524559912"/>
                    </a:ext>
                  </a:extLst>
                </a:gridCol>
                <a:gridCol w="748146">
                  <a:extLst>
                    <a:ext uri="{9D8B030D-6E8A-4147-A177-3AD203B41FA5}">
                      <a16:colId xmlns:a16="http://schemas.microsoft.com/office/drawing/2014/main" val="1250922079"/>
                    </a:ext>
                  </a:extLst>
                </a:gridCol>
                <a:gridCol w="764771">
                  <a:extLst>
                    <a:ext uri="{9D8B030D-6E8A-4147-A177-3AD203B41FA5}">
                      <a16:colId xmlns:a16="http://schemas.microsoft.com/office/drawing/2014/main" val="3342804346"/>
                    </a:ext>
                  </a:extLst>
                </a:gridCol>
                <a:gridCol w="781396">
                  <a:extLst>
                    <a:ext uri="{9D8B030D-6E8A-4147-A177-3AD203B41FA5}">
                      <a16:colId xmlns:a16="http://schemas.microsoft.com/office/drawing/2014/main" val="3147664538"/>
                    </a:ext>
                  </a:extLst>
                </a:gridCol>
                <a:gridCol w="756458">
                  <a:extLst>
                    <a:ext uri="{9D8B030D-6E8A-4147-A177-3AD203B41FA5}">
                      <a16:colId xmlns:a16="http://schemas.microsoft.com/office/drawing/2014/main" val="1540620350"/>
                    </a:ext>
                  </a:extLst>
                </a:gridCol>
                <a:gridCol w="764771">
                  <a:extLst>
                    <a:ext uri="{9D8B030D-6E8A-4147-A177-3AD203B41FA5}">
                      <a16:colId xmlns:a16="http://schemas.microsoft.com/office/drawing/2014/main" val="2248902107"/>
                    </a:ext>
                  </a:extLst>
                </a:gridCol>
                <a:gridCol w="764771">
                  <a:extLst>
                    <a:ext uri="{9D8B030D-6E8A-4147-A177-3AD203B41FA5}">
                      <a16:colId xmlns:a16="http://schemas.microsoft.com/office/drawing/2014/main" val="293945253"/>
                    </a:ext>
                  </a:extLst>
                </a:gridCol>
                <a:gridCol w="764771">
                  <a:extLst>
                    <a:ext uri="{9D8B030D-6E8A-4147-A177-3AD203B41FA5}">
                      <a16:colId xmlns:a16="http://schemas.microsoft.com/office/drawing/2014/main" val="2737175188"/>
                    </a:ext>
                  </a:extLst>
                </a:gridCol>
                <a:gridCol w="764489">
                  <a:extLst>
                    <a:ext uri="{9D8B030D-6E8A-4147-A177-3AD203B41FA5}">
                      <a16:colId xmlns:a16="http://schemas.microsoft.com/office/drawing/2014/main" val="19751787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MRW OP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OP7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OP6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OP5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OP4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OP3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OP2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OP1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OP0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6971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MR27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1205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786465"/>
              </p:ext>
            </p:extLst>
          </p:nvPr>
        </p:nvGraphicFramePr>
        <p:xfrm>
          <a:off x="573576" y="3425308"/>
          <a:ext cx="800210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1368">
                  <a:extLst>
                    <a:ext uri="{9D8B030D-6E8A-4147-A177-3AD203B41FA5}">
                      <a16:colId xmlns:a16="http://schemas.microsoft.com/office/drawing/2014/main" val="1805505602"/>
                    </a:ext>
                  </a:extLst>
                </a:gridCol>
                <a:gridCol w="1111568">
                  <a:extLst>
                    <a:ext uri="{9D8B030D-6E8A-4147-A177-3AD203B41FA5}">
                      <a16:colId xmlns:a16="http://schemas.microsoft.com/office/drawing/2014/main" val="2524559912"/>
                    </a:ext>
                  </a:extLst>
                </a:gridCol>
                <a:gridCol w="763646">
                  <a:extLst>
                    <a:ext uri="{9D8B030D-6E8A-4147-A177-3AD203B41FA5}">
                      <a16:colId xmlns:a16="http://schemas.microsoft.com/office/drawing/2014/main" val="1250922079"/>
                    </a:ext>
                  </a:extLst>
                </a:gridCol>
                <a:gridCol w="763646">
                  <a:extLst>
                    <a:ext uri="{9D8B030D-6E8A-4147-A177-3AD203B41FA5}">
                      <a16:colId xmlns:a16="http://schemas.microsoft.com/office/drawing/2014/main" val="3342804346"/>
                    </a:ext>
                  </a:extLst>
                </a:gridCol>
                <a:gridCol w="763646">
                  <a:extLst>
                    <a:ext uri="{9D8B030D-6E8A-4147-A177-3AD203B41FA5}">
                      <a16:colId xmlns:a16="http://schemas.microsoft.com/office/drawing/2014/main" val="3147664538"/>
                    </a:ext>
                  </a:extLst>
                </a:gridCol>
                <a:gridCol w="763646">
                  <a:extLst>
                    <a:ext uri="{9D8B030D-6E8A-4147-A177-3AD203B41FA5}">
                      <a16:colId xmlns:a16="http://schemas.microsoft.com/office/drawing/2014/main" val="1540620350"/>
                    </a:ext>
                  </a:extLst>
                </a:gridCol>
                <a:gridCol w="763646">
                  <a:extLst>
                    <a:ext uri="{9D8B030D-6E8A-4147-A177-3AD203B41FA5}">
                      <a16:colId xmlns:a16="http://schemas.microsoft.com/office/drawing/2014/main" val="2248902107"/>
                    </a:ext>
                  </a:extLst>
                </a:gridCol>
                <a:gridCol w="763646">
                  <a:extLst>
                    <a:ext uri="{9D8B030D-6E8A-4147-A177-3AD203B41FA5}">
                      <a16:colId xmlns:a16="http://schemas.microsoft.com/office/drawing/2014/main" val="293945253"/>
                    </a:ext>
                  </a:extLst>
                </a:gridCol>
                <a:gridCol w="763646">
                  <a:extLst>
                    <a:ext uri="{9D8B030D-6E8A-4147-A177-3AD203B41FA5}">
                      <a16:colId xmlns:a16="http://schemas.microsoft.com/office/drawing/2014/main" val="2737175188"/>
                    </a:ext>
                  </a:extLst>
                </a:gridCol>
                <a:gridCol w="763646">
                  <a:extLst>
                    <a:ext uri="{9D8B030D-6E8A-4147-A177-3AD203B41FA5}">
                      <a16:colId xmlns:a16="http://schemas.microsoft.com/office/drawing/2014/main" val="1975178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MRW OP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OP7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OP6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OP5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OP4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OP3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OP2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OP1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OP0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697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MR28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 Invert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DQL7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DQL6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DQL5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DQL4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DQL3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DQL2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DQL1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DQL0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1205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456356"/>
              </p:ext>
            </p:extLst>
          </p:nvPr>
        </p:nvGraphicFramePr>
        <p:xfrm>
          <a:off x="573576" y="1980944"/>
          <a:ext cx="80021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624">
                  <a:extLst>
                    <a:ext uri="{9D8B030D-6E8A-4147-A177-3AD203B41FA5}">
                      <a16:colId xmlns:a16="http://schemas.microsoft.com/office/drawing/2014/main" val="1805505602"/>
                    </a:ext>
                  </a:extLst>
                </a:gridCol>
                <a:gridCol w="1113905">
                  <a:extLst>
                    <a:ext uri="{9D8B030D-6E8A-4147-A177-3AD203B41FA5}">
                      <a16:colId xmlns:a16="http://schemas.microsoft.com/office/drawing/2014/main" val="2524559912"/>
                    </a:ext>
                  </a:extLst>
                </a:gridCol>
                <a:gridCol w="748146">
                  <a:extLst>
                    <a:ext uri="{9D8B030D-6E8A-4147-A177-3AD203B41FA5}">
                      <a16:colId xmlns:a16="http://schemas.microsoft.com/office/drawing/2014/main" val="1250922079"/>
                    </a:ext>
                  </a:extLst>
                </a:gridCol>
                <a:gridCol w="764771">
                  <a:extLst>
                    <a:ext uri="{9D8B030D-6E8A-4147-A177-3AD203B41FA5}">
                      <a16:colId xmlns:a16="http://schemas.microsoft.com/office/drawing/2014/main" val="3342804346"/>
                    </a:ext>
                  </a:extLst>
                </a:gridCol>
                <a:gridCol w="781396">
                  <a:extLst>
                    <a:ext uri="{9D8B030D-6E8A-4147-A177-3AD203B41FA5}">
                      <a16:colId xmlns:a16="http://schemas.microsoft.com/office/drawing/2014/main" val="3147664538"/>
                    </a:ext>
                  </a:extLst>
                </a:gridCol>
                <a:gridCol w="756458">
                  <a:extLst>
                    <a:ext uri="{9D8B030D-6E8A-4147-A177-3AD203B41FA5}">
                      <a16:colId xmlns:a16="http://schemas.microsoft.com/office/drawing/2014/main" val="1540620350"/>
                    </a:ext>
                  </a:extLst>
                </a:gridCol>
                <a:gridCol w="764771">
                  <a:extLst>
                    <a:ext uri="{9D8B030D-6E8A-4147-A177-3AD203B41FA5}">
                      <a16:colId xmlns:a16="http://schemas.microsoft.com/office/drawing/2014/main" val="2248902107"/>
                    </a:ext>
                  </a:extLst>
                </a:gridCol>
                <a:gridCol w="764771">
                  <a:extLst>
                    <a:ext uri="{9D8B030D-6E8A-4147-A177-3AD203B41FA5}">
                      <a16:colId xmlns:a16="http://schemas.microsoft.com/office/drawing/2014/main" val="293945253"/>
                    </a:ext>
                  </a:extLst>
                </a:gridCol>
                <a:gridCol w="764771">
                  <a:extLst>
                    <a:ext uri="{9D8B030D-6E8A-4147-A177-3AD203B41FA5}">
                      <a16:colId xmlns:a16="http://schemas.microsoft.com/office/drawing/2014/main" val="2737175188"/>
                    </a:ext>
                  </a:extLst>
                </a:gridCol>
                <a:gridCol w="764489">
                  <a:extLst>
                    <a:ext uri="{9D8B030D-6E8A-4147-A177-3AD203B41FA5}">
                      <a16:colId xmlns:a16="http://schemas.microsoft.com/office/drawing/2014/main" val="1975178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MRW OP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OP7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OP6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OP5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OP4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OP3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OP2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OP1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OP0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697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MR26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1205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20425"/>
              </p:ext>
            </p:extLst>
          </p:nvPr>
        </p:nvGraphicFramePr>
        <p:xfrm>
          <a:off x="573576" y="4138662"/>
          <a:ext cx="800210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1368">
                  <a:extLst>
                    <a:ext uri="{9D8B030D-6E8A-4147-A177-3AD203B41FA5}">
                      <a16:colId xmlns:a16="http://schemas.microsoft.com/office/drawing/2014/main" val="1805505602"/>
                    </a:ext>
                  </a:extLst>
                </a:gridCol>
                <a:gridCol w="1111568">
                  <a:extLst>
                    <a:ext uri="{9D8B030D-6E8A-4147-A177-3AD203B41FA5}">
                      <a16:colId xmlns:a16="http://schemas.microsoft.com/office/drawing/2014/main" val="2524559912"/>
                    </a:ext>
                  </a:extLst>
                </a:gridCol>
                <a:gridCol w="763646">
                  <a:extLst>
                    <a:ext uri="{9D8B030D-6E8A-4147-A177-3AD203B41FA5}">
                      <a16:colId xmlns:a16="http://schemas.microsoft.com/office/drawing/2014/main" val="1250922079"/>
                    </a:ext>
                  </a:extLst>
                </a:gridCol>
                <a:gridCol w="763646">
                  <a:extLst>
                    <a:ext uri="{9D8B030D-6E8A-4147-A177-3AD203B41FA5}">
                      <a16:colId xmlns:a16="http://schemas.microsoft.com/office/drawing/2014/main" val="3342804346"/>
                    </a:ext>
                  </a:extLst>
                </a:gridCol>
                <a:gridCol w="763646">
                  <a:extLst>
                    <a:ext uri="{9D8B030D-6E8A-4147-A177-3AD203B41FA5}">
                      <a16:colId xmlns:a16="http://schemas.microsoft.com/office/drawing/2014/main" val="3147664538"/>
                    </a:ext>
                  </a:extLst>
                </a:gridCol>
                <a:gridCol w="763646">
                  <a:extLst>
                    <a:ext uri="{9D8B030D-6E8A-4147-A177-3AD203B41FA5}">
                      <a16:colId xmlns:a16="http://schemas.microsoft.com/office/drawing/2014/main" val="1540620350"/>
                    </a:ext>
                  </a:extLst>
                </a:gridCol>
                <a:gridCol w="763646">
                  <a:extLst>
                    <a:ext uri="{9D8B030D-6E8A-4147-A177-3AD203B41FA5}">
                      <a16:colId xmlns:a16="http://schemas.microsoft.com/office/drawing/2014/main" val="2248902107"/>
                    </a:ext>
                  </a:extLst>
                </a:gridCol>
                <a:gridCol w="763646">
                  <a:extLst>
                    <a:ext uri="{9D8B030D-6E8A-4147-A177-3AD203B41FA5}">
                      <a16:colId xmlns:a16="http://schemas.microsoft.com/office/drawing/2014/main" val="293945253"/>
                    </a:ext>
                  </a:extLst>
                </a:gridCol>
                <a:gridCol w="763646">
                  <a:extLst>
                    <a:ext uri="{9D8B030D-6E8A-4147-A177-3AD203B41FA5}">
                      <a16:colId xmlns:a16="http://schemas.microsoft.com/office/drawing/2014/main" val="2737175188"/>
                    </a:ext>
                  </a:extLst>
                </a:gridCol>
                <a:gridCol w="763646">
                  <a:extLst>
                    <a:ext uri="{9D8B030D-6E8A-4147-A177-3AD203B41FA5}">
                      <a16:colId xmlns:a16="http://schemas.microsoft.com/office/drawing/2014/main" val="1975178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MRW OP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OP7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OP6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OP5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OP4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OP3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OP2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OP1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OP0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697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MR29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 Invert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DQU7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DQU6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DQU5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DQU4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DQU3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DQU2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DQU1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DQU0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1205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1193" y="145190"/>
            <a:ext cx="6625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Cont’d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594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894541"/>
              </p:ext>
            </p:extLst>
          </p:nvPr>
        </p:nvGraphicFramePr>
        <p:xfrm>
          <a:off x="1163135" y="869406"/>
          <a:ext cx="6780715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8534">
                  <a:extLst>
                    <a:ext uri="{9D8B030D-6E8A-4147-A177-3AD203B41FA5}">
                      <a16:colId xmlns:a16="http://schemas.microsoft.com/office/drawing/2014/main" val="2970442876"/>
                    </a:ext>
                  </a:extLst>
                </a:gridCol>
                <a:gridCol w="909843">
                  <a:extLst>
                    <a:ext uri="{9D8B030D-6E8A-4147-A177-3AD203B41FA5}">
                      <a16:colId xmlns:a16="http://schemas.microsoft.com/office/drawing/2014/main" val="1935733049"/>
                    </a:ext>
                  </a:extLst>
                </a:gridCol>
                <a:gridCol w="1548475">
                  <a:extLst>
                    <a:ext uri="{9D8B030D-6E8A-4147-A177-3AD203B41FA5}">
                      <a16:colId xmlns:a16="http://schemas.microsoft.com/office/drawing/2014/main" val="796988462"/>
                    </a:ext>
                  </a:extLst>
                </a:gridCol>
                <a:gridCol w="3203863">
                  <a:extLst>
                    <a:ext uri="{9D8B030D-6E8A-4147-A177-3AD203B41FA5}">
                      <a16:colId xmlns:a16="http://schemas.microsoft.com/office/drawing/2014/main" val="1218827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</a:t>
                      </a:r>
                      <a:r>
                        <a:rPr lang="en-US" altLang="ko-KR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Address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MRW OP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LFSR Assignment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 Setting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186472"/>
                  </a:ext>
                </a:extLst>
              </a:tr>
              <a:tr h="37084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MR30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OP0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DQL0/DQU0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altLang="ko-KR" sz="16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Read Pattern Data0/LFSR0</a:t>
                      </a:r>
                    </a:p>
                    <a:p>
                      <a:pPr algn="l"/>
                      <a:r>
                        <a:rPr lang="en-US" altLang="ko-KR" sz="16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altLang="ko-KR" sz="16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Read Pattern Data1/LFSR1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3594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OP1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4407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DQL1/DQU1</a:t>
                      </a:r>
                      <a:endParaRPr lang="ko-KR" alt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altLang="ko-KR" sz="16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Read Pattern Data0/LFSR0</a:t>
                      </a:r>
                    </a:p>
                    <a:p>
                      <a:pPr algn="l"/>
                      <a:r>
                        <a:rPr lang="en-US" altLang="ko-KR" sz="16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altLang="ko-KR" sz="16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Read Pattern Data1/LFSR1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6275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OP2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4407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DQL2/DQU2</a:t>
                      </a:r>
                      <a:endParaRPr lang="ko-KR" alt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altLang="ko-KR" sz="16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Read Pattern Data0/LFSR0</a:t>
                      </a:r>
                    </a:p>
                    <a:p>
                      <a:pPr algn="l"/>
                      <a:r>
                        <a:rPr lang="en-US" altLang="ko-KR" sz="16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altLang="ko-KR" sz="16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Read Pattern Data1/LFSR1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259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OP3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4407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DQL3/DQU3</a:t>
                      </a:r>
                      <a:endParaRPr lang="ko-KR" alt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altLang="ko-KR" sz="16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Read Pattern Data0/LFSR0</a:t>
                      </a:r>
                    </a:p>
                    <a:p>
                      <a:pPr algn="l"/>
                      <a:r>
                        <a:rPr lang="en-US" altLang="ko-KR" sz="16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altLang="ko-KR" sz="16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Read Pattern Data1/LFSR1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719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OP4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4407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DQL4/DQU4</a:t>
                      </a:r>
                      <a:endParaRPr lang="ko-KR" alt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altLang="ko-KR" sz="16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Read Pattern Data0/LFSR0</a:t>
                      </a:r>
                    </a:p>
                    <a:p>
                      <a:pPr algn="l"/>
                      <a:r>
                        <a:rPr lang="en-US" altLang="ko-KR" sz="16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altLang="ko-KR" sz="16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Read Pattern Data1/LFSR1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977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OP5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4407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DQL5/DQU5</a:t>
                      </a:r>
                      <a:endParaRPr lang="ko-KR" alt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altLang="ko-KR" sz="16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Read Pattern Data0/LFSR0</a:t>
                      </a:r>
                    </a:p>
                    <a:p>
                      <a:pPr algn="l"/>
                      <a:r>
                        <a:rPr lang="en-US" altLang="ko-KR" sz="16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altLang="ko-KR" sz="16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Read Pattern Data1/LFSR1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66339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OP6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4407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DQL6/DQU6</a:t>
                      </a:r>
                      <a:endParaRPr lang="ko-KR" alt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altLang="ko-KR" sz="16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Read Pattern Data0/LFSR0</a:t>
                      </a:r>
                    </a:p>
                    <a:p>
                      <a:pPr algn="l"/>
                      <a:r>
                        <a:rPr lang="en-US" altLang="ko-KR" sz="16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altLang="ko-KR" sz="16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Read Pattern Data1/LFSR1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11710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OP7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4407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DQL7/DQU7</a:t>
                      </a:r>
                      <a:endParaRPr lang="ko-KR" alt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altLang="ko-KR" sz="16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Read Pattern Data0/LFSR0</a:t>
                      </a:r>
                    </a:p>
                    <a:p>
                      <a:pPr algn="l"/>
                      <a:r>
                        <a:rPr lang="en-US" altLang="ko-KR" sz="16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altLang="ko-KR" sz="1600" b="0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Read Pattern Data1/LFSR1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1751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193" y="145190"/>
            <a:ext cx="6625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Cont’d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0637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25805</TotalTime>
  <Words>915</Words>
  <Application>Microsoft Office PowerPoint</Application>
  <PresentationFormat>화면 슬라이드 쇼(4:3)</PresentationFormat>
  <Paragraphs>256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Wingdings</vt:lpstr>
      <vt:lpstr>1_Office 테마</vt:lpstr>
      <vt:lpstr>LFSR for read training pattern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브랜드전략팀</dc:creator>
  <cp:lastModifiedBy>정시우() 입직교육생</cp:lastModifiedBy>
  <cp:revision>2273</cp:revision>
  <cp:lastPrinted>2018-07-27T05:12:17Z</cp:lastPrinted>
  <dcterms:created xsi:type="dcterms:W3CDTF">2018-02-06T05:14:58Z</dcterms:created>
  <dcterms:modified xsi:type="dcterms:W3CDTF">2020-01-31T02:09:30Z</dcterms:modified>
</cp:coreProperties>
</file>