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303" r:id="rId2"/>
    <p:sldId id="330" r:id="rId3"/>
    <p:sldId id="338" r:id="rId4"/>
    <p:sldId id="377" r:id="rId5"/>
    <p:sldId id="339" r:id="rId6"/>
    <p:sldId id="378" r:id="rId7"/>
    <p:sldId id="343" r:id="rId8"/>
    <p:sldId id="379" r:id="rId9"/>
    <p:sldId id="380" r:id="rId10"/>
    <p:sldId id="365" r:id="rId11"/>
    <p:sldId id="341" r:id="rId12"/>
    <p:sldId id="304" r:id="rId13"/>
    <p:sldId id="306" r:id="rId14"/>
    <p:sldId id="307" r:id="rId15"/>
    <p:sldId id="308" r:id="rId16"/>
    <p:sldId id="309" r:id="rId17"/>
    <p:sldId id="310" r:id="rId18"/>
    <p:sldId id="323" r:id="rId19"/>
    <p:sldId id="324" r:id="rId20"/>
    <p:sldId id="344" r:id="rId21"/>
    <p:sldId id="345" r:id="rId22"/>
    <p:sldId id="328" r:id="rId23"/>
    <p:sldId id="326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66" r:id="rId33"/>
    <p:sldId id="367" r:id="rId34"/>
    <p:sldId id="368" r:id="rId35"/>
    <p:sldId id="355" r:id="rId36"/>
    <p:sldId id="364" r:id="rId37"/>
    <p:sldId id="329" r:id="rId38"/>
    <p:sldId id="356" r:id="rId39"/>
    <p:sldId id="363" r:id="rId40"/>
    <p:sldId id="357" r:id="rId41"/>
    <p:sldId id="358" r:id="rId42"/>
    <p:sldId id="359" r:id="rId43"/>
    <p:sldId id="360" r:id="rId44"/>
    <p:sldId id="361" r:id="rId45"/>
    <p:sldId id="369" r:id="rId46"/>
    <p:sldId id="354" r:id="rId47"/>
  </p:sldIdLst>
  <p:sldSz cx="9144000" cy="6858000" type="screen4x3"/>
  <p:notesSz cx="6858000" cy="91170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F6600"/>
    <a:srgbClr val="C5C2FE"/>
    <a:srgbClr val="FF3300"/>
    <a:srgbClr val="6600CC"/>
    <a:srgbClr val="CCFFFF"/>
    <a:srgbClr val="FBF5FD"/>
    <a:srgbClr val="FFFFFF"/>
    <a:srgbClr val="F9F3FF"/>
    <a:srgbClr val="FFF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01" autoAdjust="0"/>
    <p:restoredTop sz="91854" autoAdjust="0"/>
  </p:normalViewPr>
  <p:slideViewPr>
    <p:cSldViewPr snapToGrid="0">
      <p:cViewPr>
        <p:scale>
          <a:sx n="29" d="100"/>
          <a:sy n="29" d="100"/>
        </p:scale>
        <p:origin x="-2370" y="-10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8462E2-8D6D-4EEB-8EA0-0B98A6F6FB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4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6125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5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840327BC-AC5B-4CD2-85D7-0982AEAE0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74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F9421F-7A5C-481F-BA2D-0E1F260C2486}" type="slidenum">
              <a:rPr lang="en-US"/>
              <a:pPr/>
              <a:t>1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5947F-F4B3-4FEC-8005-879AA0A7F8E8}" type="slidenum">
              <a:rPr lang="en-US"/>
              <a:pPr/>
              <a:t>12</a:t>
            </a:fld>
            <a:endParaRPr lang="en-US"/>
          </a:p>
        </p:txBody>
      </p:sp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7E2619-4267-44AF-BEA5-CB4EC4AFA04A}" type="slidenum">
              <a:rPr lang="en-US"/>
              <a:pPr/>
              <a:t>13</a:t>
            </a:fld>
            <a:endParaRPr lang="en-US"/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5FE548-0C49-4FBE-8B8F-644EF0F8E024}" type="slidenum">
              <a:rPr lang="en-US"/>
              <a:pPr/>
              <a:t>14</a:t>
            </a:fld>
            <a:endParaRPr lang="en-US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7D1FED-AD6F-4E09-B44B-812519C1E4B1}" type="slidenum">
              <a:rPr lang="en-US"/>
              <a:pPr/>
              <a:t>15</a:t>
            </a:fld>
            <a:endParaRPr lang="en-US"/>
          </a:p>
        </p:txBody>
      </p:sp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69932-2B98-46DF-8724-5439870B9124}" type="slidenum">
              <a:rPr lang="en-US"/>
              <a:pPr/>
              <a:t>16</a:t>
            </a:fld>
            <a:endParaRPr lang="en-US"/>
          </a:p>
        </p:txBody>
      </p:sp>
      <p:sp>
        <p:nvSpPr>
          <p:cNvPr id="63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391FAA-5C51-4118-B283-2D690E511732}" type="slidenum">
              <a:rPr lang="en-US"/>
              <a:pPr/>
              <a:t>17</a:t>
            </a:fld>
            <a:endParaRPr lang="en-US"/>
          </a:p>
        </p:txBody>
      </p:sp>
      <p:sp>
        <p:nvSpPr>
          <p:cNvPr id="63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555C27-12E3-4AFE-A5CE-2B15A72C844B}" type="slidenum">
              <a:rPr lang="en-US"/>
              <a:pPr/>
              <a:t>18</a:t>
            </a:fld>
            <a:endParaRPr lang="en-US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4D2C16-8B9B-4ADA-8793-2A4211263B3E}" type="slidenum">
              <a:rPr lang="en-US"/>
              <a:pPr/>
              <a:t>19</a:t>
            </a:fld>
            <a:endParaRPr lang="en-US"/>
          </a:p>
        </p:txBody>
      </p:sp>
      <p:sp>
        <p:nvSpPr>
          <p:cNvPr id="63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3241BF-0758-43B1-ACEC-E6CE29DF1B1E}" type="slidenum">
              <a:rPr lang="en-US"/>
              <a:pPr/>
              <a:t>20</a:t>
            </a:fld>
            <a:endParaRPr lang="en-US"/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DA92A5-9FB5-4AB9-8EFF-35790FAC938D}" type="slidenum">
              <a:rPr lang="en-US"/>
              <a:pPr/>
              <a:t>21</a:t>
            </a:fld>
            <a:endParaRPr lang="en-US"/>
          </a:p>
        </p:txBody>
      </p:sp>
      <p:sp>
        <p:nvSpPr>
          <p:cNvPr id="64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9660C-C4EB-4A83-971D-355D351706B2}" type="slidenum">
              <a:rPr lang="en-US"/>
              <a:pPr/>
              <a:t>2</a:t>
            </a:fld>
            <a:endParaRPr lang="en-US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2746CD-8BE1-4336-924C-165C3EF3AD5F}" type="slidenum">
              <a:rPr lang="en-US"/>
              <a:pPr/>
              <a:t>22</a:t>
            </a:fld>
            <a:endParaRPr lang="en-US"/>
          </a:p>
        </p:txBody>
      </p:sp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BF7C-4358-414D-B0F2-72F073D25438}" type="slidenum">
              <a:rPr lang="en-US"/>
              <a:pPr/>
              <a:t>23</a:t>
            </a:fld>
            <a:endParaRPr lang="en-US"/>
          </a:p>
        </p:txBody>
      </p:sp>
      <p:sp>
        <p:nvSpPr>
          <p:cNvPr id="64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7444D1-384B-478E-AFF3-A406D927763E}" type="slidenum">
              <a:rPr lang="en-US"/>
              <a:pPr/>
              <a:t>24</a:t>
            </a:fld>
            <a:endParaRPr lang="en-US"/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4EFE0A-E34F-4DD9-B403-607DB251A675}" type="slidenum">
              <a:rPr lang="en-US"/>
              <a:pPr/>
              <a:t>25</a:t>
            </a:fld>
            <a:endParaRPr lang="en-US"/>
          </a:p>
        </p:txBody>
      </p:sp>
      <p:sp>
        <p:nvSpPr>
          <p:cNvPr id="64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3A9CB-6C82-4B62-8199-6ED6939FD6F9}" type="slidenum">
              <a:rPr lang="en-US"/>
              <a:pPr/>
              <a:t>26</a:t>
            </a:fld>
            <a:endParaRPr lang="en-US"/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F9BFD5-2702-4C50-92A9-9EF2EF13FBBA}" type="slidenum">
              <a:rPr lang="en-US"/>
              <a:pPr/>
              <a:t>27</a:t>
            </a:fld>
            <a:endParaRPr lang="en-US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372A91-7EA8-4B08-AB8B-76B143E720B0}" type="slidenum">
              <a:rPr lang="en-US"/>
              <a:pPr/>
              <a:t>28</a:t>
            </a:fld>
            <a:endParaRPr lang="en-US"/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1667AE-3181-4985-8098-5CBF9CB94C8A}" type="slidenum">
              <a:rPr lang="en-US"/>
              <a:pPr/>
              <a:t>29</a:t>
            </a:fld>
            <a:endParaRPr lang="en-US"/>
          </a:p>
        </p:txBody>
      </p:sp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1BEF0D-11F1-428C-AB06-88D95B62781C}" type="slidenum">
              <a:rPr lang="en-US"/>
              <a:pPr/>
              <a:t>30</a:t>
            </a:fld>
            <a:endParaRPr lang="en-US"/>
          </a:p>
        </p:txBody>
      </p:sp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39BA4-9456-4E19-8FE0-8EF37A576C96}" type="slidenum">
              <a:rPr lang="en-US"/>
              <a:pPr/>
              <a:t>31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DBF0A7-F14B-4F61-86A1-38E1A2F8624B}" type="slidenum">
              <a:rPr lang="en-US"/>
              <a:pPr/>
              <a:t>3</a:t>
            </a:fld>
            <a:endParaRPr lang="en-US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29BCC-801C-435F-9115-7DDFC0EF4051}" type="slidenum">
              <a:rPr lang="en-US"/>
              <a:pPr/>
              <a:t>32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9E3EDA-06C3-470D-8443-E11BDB7D6CA4}" type="slidenum">
              <a:rPr lang="en-US"/>
              <a:pPr/>
              <a:t>33</a:t>
            </a:fld>
            <a:endParaRPr lang="en-US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6FECA-C38D-427E-97DC-0B1BE0281D26}" type="slidenum">
              <a:rPr lang="en-US"/>
              <a:pPr/>
              <a:t>34</a:t>
            </a:fld>
            <a:endParaRPr lang="en-US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51713A-231A-4CD6-ACFE-981BF819D549}" type="slidenum">
              <a:rPr lang="en-US"/>
              <a:pPr/>
              <a:t>35</a:t>
            </a:fld>
            <a:endParaRPr lang="en-US"/>
          </a:p>
        </p:txBody>
      </p:sp>
      <p:sp>
        <p:nvSpPr>
          <p:cNvPr id="65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8D69F-5522-4252-B5E0-2B7AFCF6BF28}" type="slidenum">
              <a:rPr lang="en-US"/>
              <a:pPr/>
              <a:t>36</a:t>
            </a:fld>
            <a:endParaRPr lang="en-US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30C179-36B4-4879-99DD-B4C7CBD30C7B}" type="slidenum">
              <a:rPr lang="en-US"/>
              <a:pPr/>
              <a:t>37</a:t>
            </a:fld>
            <a:endParaRPr lang="en-US"/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9B7F6B-1434-42A7-AEA5-568C8F5613ED}" type="slidenum">
              <a:rPr lang="en-US"/>
              <a:pPr/>
              <a:t>38</a:t>
            </a:fld>
            <a:endParaRPr lang="en-US"/>
          </a:p>
        </p:txBody>
      </p:sp>
      <p:sp>
        <p:nvSpPr>
          <p:cNvPr id="65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A66AE6-5578-4DB7-B80D-C6EAB921D442}" type="slidenum">
              <a:rPr lang="en-US"/>
              <a:pPr/>
              <a:t>39</a:t>
            </a:fld>
            <a:endParaRPr lang="en-US"/>
          </a:p>
        </p:txBody>
      </p:sp>
      <p:sp>
        <p:nvSpPr>
          <p:cNvPr id="65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BCC10-B781-48D5-9ABD-0505637273B5}" type="slidenum">
              <a:rPr lang="en-US"/>
              <a:pPr/>
              <a:t>40</a:t>
            </a:fld>
            <a:endParaRPr lang="en-US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43728-233D-4EBE-AE7B-41AC2A66CDD9}" type="slidenum">
              <a:rPr lang="en-US"/>
              <a:pPr/>
              <a:t>41</a:t>
            </a:fld>
            <a:endParaRPr lang="en-US"/>
          </a:p>
        </p:txBody>
      </p:sp>
      <p:sp>
        <p:nvSpPr>
          <p:cNvPr id="65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DBF0A7-F14B-4F61-86A1-38E1A2F8624B}" type="slidenum">
              <a:rPr lang="en-US"/>
              <a:pPr/>
              <a:t>4</a:t>
            </a:fld>
            <a:endParaRPr lang="en-US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1B6903-EFA4-480A-8665-E3E79454D529}" type="slidenum">
              <a:rPr lang="en-US"/>
              <a:pPr/>
              <a:t>42</a:t>
            </a:fld>
            <a:endParaRPr lang="en-US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2D2CC-27AC-435F-B515-3DF8E39AE099}" type="slidenum">
              <a:rPr lang="en-US"/>
              <a:pPr/>
              <a:t>43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47A17-7EDA-412A-91D5-79B9BBB62C22}" type="slidenum">
              <a:rPr lang="en-US"/>
              <a:pPr/>
              <a:t>44</a:t>
            </a:fld>
            <a:endParaRPr lang="en-US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EB020-9D89-4CB9-A7FA-17BA3CEDB215}" type="slidenum">
              <a:rPr lang="en-US"/>
              <a:pPr/>
              <a:t>45</a:t>
            </a:fld>
            <a:endParaRPr 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89D966-9685-43A6-867B-A21140F24ABB}" type="slidenum">
              <a:rPr lang="en-US"/>
              <a:pPr/>
              <a:t>46</a:t>
            </a:fld>
            <a:endParaRPr lang="en-US"/>
          </a:p>
        </p:txBody>
      </p:sp>
      <p:sp>
        <p:nvSpPr>
          <p:cNvPr id="65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0E0749-74D6-45E1-AE8B-5BA9447D193A}" type="slidenum">
              <a:rPr lang="en-US"/>
              <a:pPr/>
              <a:t>5</a:t>
            </a:fld>
            <a:endParaRPr lang="en-US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0E0749-74D6-45E1-AE8B-5BA9447D193A}" type="slidenum">
              <a:rPr lang="en-US"/>
              <a:pPr/>
              <a:t>6</a:t>
            </a:fld>
            <a:endParaRPr lang="en-US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71E540-7A65-4D8E-B32C-7889597AAB88}" type="slidenum">
              <a:rPr lang="en-US"/>
              <a:pPr/>
              <a:t>7</a:t>
            </a:fld>
            <a:endParaRPr lang="en-US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3A34A2-C71B-4DD3-8BA1-600CDBBE84BE}" type="slidenum">
              <a:rPr lang="en-US"/>
              <a:pPr/>
              <a:t>10</a:t>
            </a:fld>
            <a:endParaRPr lang="en-US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2E9AE-ACB9-4AB2-A8F3-5824091E4193}" type="slidenum">
              <a:rPr lang="en-US"/>
              <a:pPr/>
              <a:t>11</a:t>
            </a:fld>
            <a:endParaRPr lang="en-US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A48B66-44CE-44D3-8EFD-79C7027878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2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F6E39-C4AE-4997-B4EF-0980A07C5C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5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66B354-5DCE-46AD-AA28-EFCB47A536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71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498600" y="-381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30EF4E3-3E34-4652-B194-8C94B29FE1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3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4A60A2-44D9-428E-87B2-AB775A4494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0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A749A3-E98B-4D07-9FAD-8F49C3B898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9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D5CEF3-1165-491E-BEBB-1225B53B84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1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B197E-42B1-48BB-938D-C9A5E99C3E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1CD652-CB2D-4662-9DD0-CD3277BDA0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FD63E-6A3D-4C3E-A770-4FC1188B12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523FAB-AC32-4404-A17D-7B637E54B3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4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4DD224-FF1F-4D98-98FD-21693DA4DC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6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98600" y="-381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E162F536-CF49-4B17-84CC-4049E1F1319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2892-E6FE-41F2-B011-889D6C75CA75}" type="slidenum">
              <a:rPr lang="en-US"/>
              <a:pPr/>
              <a:t>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#12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14450"/>
            <a:ext cx="7480300" cy="1276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Binary Tree Traversals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Using Binary Trees to Evaluate Expressions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Binary Search Trees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Binary Search Tree Operations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9900CC"/>
                </a:solidFill>
              </a:rPr>
              <a:t>Searching for an item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9900CC"/>
                </a:solidFill>
              </a:rPr>
              <a:t>Inserting a new item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9900CC"/>
                </a:solidFill>
              </a:rPr>
              <a:t>Finding the minimum and maximum items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9900CC"/>
                </a:solidFill>
              </a:rPr>
              <a:t>Printing out the items in order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9900CC"/>
                </a:solidFill>
              </a:rPr>
              <a:t>Deleting the whole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5DED-3380-4D89-9BCB-621F250EC05A}" type="slidenum">
              <a:rPr lang="en-US"/>
              <a:pPr/>
              <a:t>10</a:t>
            </a:fld>
            <a:endParaRPr lang="en-US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 of Traversals?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336550" y="1189038"/>
            <a:ext cx="842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What’re the big-</a:t>
            </a:r>
            <a:r>
              <a:rPr lang="en-US" dirty="0" err="1"/>
              <a:t>ohs</a:t>
            </a:r>
            <a:r>
              <a:rPr lang="en-US" dirty="0"/>
              <a:t> of each of our traversals?</a:t>
            </a:r>
          </a:p>
        </p:txBody>
      </p:sp>
      <p:sp>
        <p:nvSpPr>
          <p:cNvPr id="663558" name="Text Box 6"/>
          <p:cNvSpPr txBox="1">
            <a:spLocks noChangeArrowheads="1"/>
          </p:cNvSpPr>
          <p:nvPr/>
        </p:nvSpPr>
        <p:spPr bwMode="auto">
          <a:xfrm>
            <a:off x="304800" y="2362200"/>
            <a:ext cx="8426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Answer: </a:t>
            </a:r>
            <a:r>
              <a:rPr lang="en-US">
                <a:solidFill>
                  <a:schemeClr val="tx1"/>
                </a:solidFill>
              </a:rPr>
              <a:t>Well, since a traversal </a:t>
            </a:r>
            <a:r>
              <a:rPr lang="en-US" b="1" i="1">
                <a:solidFill>
                  <a:schemeClr val="tx1"/>
                </a:solidFill>
              </a:rPr>
              <a:t>must</a:t>
            </a:r>
            <a:r>
              <a:rPr lang="en-US">
                <a:solidFill>
                  <a:schemeClr val="tx1"/>
                </a:solidFill>
              </a:rPr>
              <a:t> visit each node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              exactly once…</a:t>
            </a:r>
          </a:p>
        </p:txBody>
      </p:sp>
      <p:sp>
        <p:nvSpPr>
          <p:cNvPr id="663559" name="Text Box 7"/>
          <p:cNvSpPr txBox="1">
            <a:spLocks noChangeArrowheads="1"/>
          </p:cNvSpPr>
          <p:nvPr/>
        </p:nvSpPr>
        <p:spPr bwMode="auto">
          <a:xfrm>
            <a:off x="228600" y="3216275"/>
            <a:ext cx="842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               </a:t>
            </a:r>
            <a:r>
              <a:rPr lang="en-US">
                <a:solidFill>
                  <a:schemeClr val="tx1"/>
                </a:solidFill>
              </a:rPr>
              <a:t>and since there are </a:t>
            </a:r>
            <a:r>
              <a:rPr lang="en-US">
                <a:solidFill>
                  <a:srgbClr val="990000"/>
                </a:solidFill>
              </a:rPr>
              <a:t>n nodes</a:t>
            </a:r>
            <a:r>
              <a:rPr lang="en-US">
                <a:solidFill>
                  <a:schemeClr val="tx1"/>
                </a:solidFill>
              </a:rPr>
              <a:t> in a tree…</a:t>
            </a:r>
          </a:p>
        </p:txBody>
      </p:sp>
      <p:sp>
        <p:nvSpPr>
          <p:cNvPr id="663560" name="Text Box 8"/>
          <p:cNvSpPr txBox="1">
            <a:spLocks noChangeArrowheads="1"/>
          </p:cNvSpPr>
          <p:nvPr/>
        </p:nvSpPr>
        <p:spPr bwMode="auto">
          <a:xfrm>
            <a:off x="260350" y="3810000"/>
            <a:ext cx="842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               </a:t>
            </a:r>
            <a:r>
              <a:rPr lang="en-US" dirty="0">
                <a:solidFill>
                  <a:schemeClr val="tx1"/>
                </a:solidFill>
              </a:rPr>
              <a:t>the big-oh for any of the traversals is…</a:t>
            </a:r>
          </a:p>
        </p:txBody>
      </p:sp>
      <p:sp>
        <p:nvSpPr>
          <p:cNvPr id="663561" name="Text Box 9"/>
          <p:cNvSpPr txBox="1">
            <a:spLocks noChangeArrowheads="1"/>
          </p:cNvSpPr>
          <p:nvPr/>
        </p:nvSpPr>
        <p:spPr bwMode="auto">
          <a:xfrm>
            <a:off x="412750" y="4800600"/>
            <a:ext cx="84264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6000">
                <a:solidFill>
                  <a:schemeClr val="accent2"/>
                </a:solidFill>
              </a:rPr>
              <a:t>O(n)</a:t>
            </a:r>
            <a:endParaRPr lang="en-US" sz="6000">
              <a:solidFill>
                <a:schemeClr val="tx1"/>
              </a:solidFill>
            </a:endParaRPr>
          </a:p>
        </p:txBody>
      </p:sp>
      <p:sp>
        <p:nvSpPr>
          <p:cNvPr id="663562" name="Rectangle 10"/>
          <p:cNvSpPr>
            <a:spLocks noChangeArrowheads="1"/>
          </p:cNvSpPr>
          <p:nvPr/>
        </p:nvSpPr>
        <p:spPr bwMode="auto">
          <a:xfrm>
            <a:off x="228600" y="2209800"/>
            <a:ext cx="8382000" cy="411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8" grpId="0"/>
      <p:bldP spid="663559" grpId="0"/>
      <p:bldP spid="663560" grpId="0"/>
      <p:bldP spid="663561" grpId="0"/>
      <p:bldP spid="6635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04EB-94B4-4AAB-91F9-A8B10A54F28F}" type="slidenum">
              <a:rPr lang="en-US"/>
              <a:pPr/>
              <a:t>11</a:t>
            </a:fld>
            <a:endParaRPr lang="en-US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Traversal Challenge</a:t>
            </a:r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3962400" y="1295400"/>
            <a:ext cx="49418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Challenge: What order will the following nodes be printed out if we use an </a:t>
            </a:r>
            <a:r>
              <a:rPr lang="en-US">
                <a:solidFill>
                  <a:schemeClr val="accent2"/>
                </a:solidFill>
              </a:rPr>
              <a:t>in-order traversal</a:t>
            </a:r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590855" name="Group 7"/>
          <p:cNvGrpSpPr>
            <a:grpSpLocks/>
          </p:cNvGrpSpPr>
          <p:nvPr/>
        </p:nvGrpSpPr>
        <p:grpSpPr bwMode="auto">
          <a:xfrm>
            <a:off x="4495800" y="2743200"/>
            <a:ext cx="4038600" cy="3886200"/>
            <a:chOff x="2928" y="1728"/>
            <a:chExt cx="2544" cy="2448"/>
          </a:xfrm>
        </p:grpSpPr>
        <p:grpSp>
          <p:nvGrpSpPr>
            <p:cNvPr id="590856" name="Group 8"/>
            <p:cNvGrpSpPr>
              <a:grpSpLocks/>
            </p:cNvGrpSpPr>
            <p:nvPr/>
          </p:nvGrpSpPr>
          <p:grpSpPr bwMode="auto">
            <a:xfrm>
              <a:off x="3490" y="2525"/>
              <a:ext cx="499" cy="373"/>
              <a:chOff x="3511" y="3072"/>
              <a:chExt cx="729" cy="624"/>
            </a:xfrm>
          </p:grpSpPr>
          <p:sp>
            <p:nvSpPr>
              <p:cNvPr id="590857" name="Rectangle 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58" name="Rectangle 1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59" name="Rectangle 1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0" name="Rectangle 1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0861" name="Group 13"/>
            <p:cNvGrpSpPr>
              <a:grpSpLocks/>
            </p:cNvGrpSpPr>
            <p:nvPr/>
          </p:nvGrpSpPr>
          <p:grpSpPr bwMode="auto">
            <a:xfrm>
              <a:off x="4088" y="1891"/>
              <a:ext cx="499" cy="373"/>
              <a:chOff x="3511" y="3072"/>
              <a:chExt cx="729" cy="624"/>
            </a:xfrm>
          </p:grpSpPr>
          <p:sp>
            <p:nvSpPr>
              <p:cNvPr id="590862" name="Rectangle 1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3" name="Rectangle 1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4" name="Rectangle 1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5" name="Rectangle 1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0866" name="Group 18"/>
            <p:cNvGrpSpPr>
              <a:grpSpLocks/>
            </p:cNvGrpSpPr>
            <p:nvPr/>
          </p:nvGrpSpPr>
          <p:grpSpPr bwMode="auto">
            <a:xfrm>
              <a:off x="4575" y="2525"/>
              <a:ext cx="498" cy="373"/>
              <a:chOff x="3511" y="3072"/>
              <a:chExt cx="729" cy="624"/>
            </a:xfrm>
          </p:grpSpPr>
          <p:sp>
            <p:nvSpPr>
              <p:cNvPr id="590867" name="Rectangle 1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8" name="Rectangle 2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9" name="Rectangle 2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70" name="Rectangle 2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871" name="Line 23"/>
            <p:cNvSpPr>
              <a:spLocks noChangeShapeType="1"/>
            </p:cNvSpPr>
            <p:nvPr/>
          </p:nvSpPr>
          <p:spPr bwMode="auto">
            <a:xfrm flipH="1">
              <a:off x="3789" y="2190"/>
              <a:ext cx="412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72" name="Line 24"/>
            <p:cNvSpPr>
              <a:spLocks noChangeShapeType="1"/>
            </p:cNvSpPr>
            <p:nvPr/>
          </p:nvSpPr>
          <p:spPr bwMode="auto">
            <a:xfrm>
              <a:off x="4456" y="2189"/>
              <a:ext cx="341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73" name="Text Box 25"/>
            <p:cNvSpPr txBox="1">
              <a:spLocks noChangeArrowheads="1"/>
            </p:cNvSpPr>
            <p:nvPr/>
          </p:nvSpPr>
          <p:spPr bwMode="auto">
            <a:xfrm>
              <a:off x="4559" y="2769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874" name="Text Box 26"/>
            <p:cNvSpPr txBox="1">
              <a:spLocks noChangeArrowheads="1"/>
            </p:cNvSpPr>
            <p:nvPr/>
          </p:nvSpPr>
          <p:spPr bwMode="auto">
            <a:xfrm>
              <a:off x="3947" y="1903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“Larry”</a:t>
              </a:r>
            </a:p>
          </p:txBody>
        </p:sp>
        <p:sp>
          <p:nvSpPr>
            <p:cNvPr id="590875" name="Text Box 27"/>
            <p:cNvSpPr txBox="1">
              <a:spLocks noChangeArrowheads="1"/>
            </p:cNvSpPr>
            <p:nvPr/>
          </p:nvSpPr>
          <p:spPr bwMode="auto">
            <a:xfrm>
              <a:off x="3379" y="2535"/>
              <a:ext cx="6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“Fran”</a:t>
              </a:r>
            </a:p>
          </p:txBody>
        </p:sp>
        <p:sp>
          <p:nvSpPr>
            <p:cNvPr id="590876" name="Text Box 28"/>
            <p:cNvSpPr txBox="1">
              <a:spLocks noChangeArrowheads="1"/>
            </p:cNvSpPr>
            <p:nvPr/>
          </p:nvSpPr>
          <p:spPr bwMode="auto">
            <a:xfrm>
              <a:off x="4344" y="2533"/>
              <a:ext cx="8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“Ronda”</a:t>
              </a:r>
            </a:p>
          </p:txBody>
        </p:sp>
        <p:sp>
          <p:nvSpPr>
            <p:cNvPr id="590877" name="Line 29"/>
            <p:cNvSpPr>
              <a:spLocks noChangeShapeType="1"/>
            </p:cNvSpPr>
            <p:nvPr/>
          </p:nvSpPr>
          <p:spPr bwMode="auto">
            <a:xfrm flipH="1">
              <a:off x="3504" y="283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0878" name="Group 30"/>
            <p:cNvGrpSpPr>
              <a:grpSpLocks/>
            </p:cNvGrpSpPr>
            <p:nvPr/>
          </p:nvGrpSpPr>
          <p:grpSpPr bwMode="auto">
            <a:xfrm>
              <a:off x="3112" y="3150"/>
              <a:ext cx="499" cy="373"/>
              <a:chOff x="3511" y="3072"/>
              <a:chExt cx="729" cy="624"/>
            </a:xfrm>
          </p:grpSpPr>
          <p:sp>
            <p:nvSpPr>
              <p:cNvPr id="590879" name="Rectangle 3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0" name="Rectangle 3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1" name="Rectangle 3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2" name="Rectangle 3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883" name="Text Box 35"/>
            <p:cNvSpPr txBox="1">
              <a:spLocks noChangeArrowheads="1"/>
            </p:cNvSpPr>
            <p:nvPr/>
          </p:nvSpPr>
          <p:spPr bwMode="auto">
            <a:xfrm>
              <a:off x="2928" y="3176"/>
              <a:ext cx="7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“Danny”</a:t>
              </a:r>
            </a:p>
          </p:txBody>
        </p:sp>
        <p:sp>
          <p:nvSpPr>
            <p:cNvPr id="590884" name="Text Box 36"/>
            <p:cNvSpPr txBox="1">
              <a:spLocks noChangeArrowheads="1"/>
            </p:cNvSpPr>
            <p:nvPr/>
          </p:nvSpPr>
          <p:spPr bwMode="auto">
            <a:xfrm>
              <a:off x="3083" y="337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885" name="Text Box 37"/>
            <p:cNvSpPr txBox="1">
              <a:spLocks noChangeArrowheads="1"/>
            </p:cNvSpPr>
            <p:nvPr/>
          </p:nvSpPr>
          <p:spPr bwMode="auto">
            <a:xfrm>
              <a:off x="3320" y="338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grpSp>
          <p:nvGrpSpPr>
            <p:cNvPr id="590886" name="Group 38"/>
            <p:cNvGrpSpPr>
              <a:grpSpLocks/>
            </p:cNvGrpSpPr>
            <p:nvPr/>
          </p:nvGrpSpPr>
          <p:grpSpPr bwMode="auto">
            <a:xfrm>
              <a:off x="3758" y="3152"/>
              <a:ext cx="498" cy="373"/>
              <a:chOff x="3511" y="3072"/>
              <a:chExt cx="729" cy="624"/>
            </a:xfrm>
          </p:grpSpPr>
          <p:sp>
            <p:nvSpPr>
              <p:cNvPr id="590887" name="Rectangle 3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8" name="Rectangle 4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9" name="Rectangle 4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90" name="Rectangle 4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891" name="Line 43"/>
            <p:cNvSpPr>
              <a:spLocks noChangeShapeType="1"/>
            </p:cNvSpPr>
            <p:nvPr/>
          </p:nvSpPr>
          <p:spPr bwMode="auto">
            <a:xfrm>
              <a:off x="3792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92" name="Text Box 44"/>
            <p:cNvSpPr txBox="1">
              <a:spLocks noChangeArrowheads="1"/>
            </p:cNvSpPr>
            <p:nvPr/>
          </p:nvSpPr>
          <p:spPr bwMode="auto">
            <a:xfrm>
              <a:off x="3742" y="339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893" name="Text Box 45"/>
            <p:cNvSpPr txBox="1">
              <a:spLocks noChangeArrowheads="1"/>
            </p:cNvSpPr>
            <p:nvPr/>
          </p:nvSpPr>
          <p:spPr bwMode="auto">
            <a:xfrm>
              <a:off x="3568" y="3176"/>
              <a:ext cx="7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“Jack”</a:t>
              </a:r>
            </a:p>
          </p:txBody>
        </p:sp>
        <p:sp>
          <p:nvSpPr>
            <p:cNvPr id="590894" name="Text Box 46"/>
            <p:cNvSpPr txBox="1">
              <a:spLocks noChangeArrowheads="1"/>
            </p:cNvSpPr>
            <p:nvPr/>
          </p:nvSpPr>
          <p:spPr bwMode="auto">
            <a:xfrm>
              <a:off x="3960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895" name="Rectangle 47"/>
            <p:cNvSpPr>
              <a:spLocks noChangeArrowheads="1"/>
            </p:cNvSpPr>
            <p:nvPr/>
          </p:nvSpPr>
          <p:spPr bwMode="auto">
            <a:xfrm>
              <a:off x="4716" y="1728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96" name="Text Box 48"/>
            <p:cNvSpPr txBox="1">
              <a:spLocks noChangeArrowheads="1"/>
            </p:cNvSpPr>
            <p:nvPr/>
          </p:nvSpPr>
          <p:spPr bwMode="auto">
            <a:xfrm>
              <a:off x="4780" y="182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root</a:t>
              </a:r>
            </a:p>
          </p:txBody>
        </p:sp>
        <p:sp>
          <p:nvSpPr>
            <p:cNvPr id="590897" name="Line 49"/>
            <p:cNvSpPr>
              <a:spLocks noChangeShapeType="1"/>
            </p:cNvSpPr>
            <p:nvPr/>
          </p:nvSpPr>
          <p:spPr bwMode="auto">
            <a:xfrm flipH="1">
              <a:off x="4582" y="1810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0898" name="Group 50"/>
            <p:cNvGrpSpPr>
              <a:grpSpLocks/>
            </p:cNvGrpSpPr>
            <p:nvPr/>
          </p:nvGrpSpPr>
          <p:grpSpPr bwMode="auto">
            <a:xfrm>
              <a:off x="4942" y="3152"/>
              <a:ext cx="498" cy="373"/>
              <a:chOff x="3511" y="3072"/>
              <a:chExt cx="729" cy="624"/>
            </a:xfrm>
          </p:grpSpPr>
          <p:sp>
            <p:nvSpPr>
              <p:cNvPr id="590899" name="Rectangle 5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00" name="Rectangle 5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01" name="Rectangle 5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02" name="Rectangle 5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903" name="Line 55"/>
            <p:cNvSpPr>
              <a:spLocks noChangeShapeType="1"/>
            </p:cNvSpPr>
            <p:nvPr/>
          </p:nvSpPr>
          <p:spPr bwMode="auto">
            <a:xfrm>
              <a:off x="4976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904" name="Text Box 56"/>
            <p:cNvSpPr txBox="1">
              <a:spLocks noChangeArrowheads="1"/>
            </p:cNvSpPr>
            <p:nvPr/>
          </p:nvSpPr>
          <p:spPr bwMode="auto">
            <a:xfrm>
              <a:off x="4752" y="3176"/>
              <a:ext cx="6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“Tom”</a:t>
              </a:r>
            </a:p>
          </p:txBody>
        </p:sp>
        <p:sp>
          <p:nvSpPr>
            <p:cNvPr id="590905" name="Text Box 57"/>
            <p:cNvSpPr txBox="1">
              <a:spLocks noChangeArrowheads="1"/>
            </p:cNvSpPr>
            <p:nvPr/>
          </p:nvSpPr>
          <p:spPr bwMode="auto">
            <a:xfrm>
              <a:off x="5144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906" name="Line 58"/>
            <p:cNvSpPr>
              <a:spLocks noChangeShapeType="1"/>
            </p:cNvSpPr>
            <p:nvPr/>
          </p:nvSpPr>
          <p:spPr bwMode="auto">
            <a:xfrm flipH="1">
              <a:off x="4885" y="347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0907" name="Group 59"/>
            <p:cNvGrpSpPr>
              <a:grpSpLocks/>
            </p:cNvGrpSpPr>
            <p:nvPr/>
          </p:nvGrpSpPr>
          <p:grpSpPr bwMode="auto">
            <a:xfrm>
              <a:off x="4493" y="3790"/>
              <a:ext cx="499" cy="373"/>
              <a:chOff x="3511" y="3072"/>
              <a:chExt cx="729" cy="624"/>
            </a:xfrm>
          </p:grpSpPr>
          <p:sp>
            <p:nvSpPr>
              <p:cNvPr id="590908" name="Rectangle 60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09" name="Rectangle 61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10" name="Rectangle 62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11" name="Rectangle 63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912" name="Text Box 64"/>
            <p:cNvSpPr txBox="1">
              <a:spLocks noChangeArrowheads="1"/>
            </p:cNvSpPr>
            <p:nvPr/>
          </p:nvSpPr>
          <p:spPr bwMode="auto">
            <a:xfrm>
              <a:off x="4368" y="3816"/>
              <a:ext cx="6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“Sam”</a:t>
              </a:r>
            </a:p>
          </p:txBody>
        </p:sp>
        <p:sp>
          <p:nvSpPr>
            <p:cNvPr id="590913" name="Text Box 65"/>
            <p:cNvSpPr txBox="1">
              <a:spLocks noChangeArrowheads="1"/>
            </p:cNvSpPr>
            <p:nvPr/>
          </p:nvSpPr>
          <p:spPr bwMode="auto">
            <a:xfrm>
              <a:off x="4464" y="401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914" name="Text Box 66"/>
            <p:cNvSpPr txBox="1">
              <a:spLocks noChangeArrowheads="1"/>
            </p:cNvSpPr>
            <p:nvPr/>
          </p:nvSpPr>
          <p:spPr bwMode="auto">
            <a:xfrm>
              <a:off x="4701" y="402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590915" name="Rectangle 67"/>
          <p:cNvSpPr>
            <a:spLocks noGrp="1" noChangeArrowheads="1"/>
          </p:cNvSpPr>
          <p:nvPr>
            <p:ph type="body" idx="1"/>
          </p:nvPr>
        </p:nvSpPr>
        <p:spPr>
          <a:xfrm>
            <a:off x="120650" y="1828800"/>
            <a:ext cx="3689350" cy="4724400"/>
          </a:xfrm>
          <a:noFill/>
          <a:ln/>
        </p:spPr>
        <p:txBody>
          <a:bodyPr/>
          <a:lstStyle/>
          <a:p>
            <a:r>
              <a:rPr lang="en-US" sz="2000"/>
              <a:t>The class will split into left and right teams</a:t>
            </a:r>
          </a:p>
          <a:p>
            <a:r>
              <a:rPr lang="en-US" sz="2000"/>
              <a:t>One student from each team will come up to the board</a:t>
            </a:r>
          </a:p>
          <a:p>
            <a:r>
              <a:rPr lang="en-US" sz="2000"/>
              <a:t>Each student can either </a:t>
            </a:r>
          </a:p>
          <a:p>
            <a:pPr lvl="1"/>
            <a:r>
              <a:rPr lang="en-US" sz="2000">
                <a:solidFill>
                  <a:schemeClr val="accent2"/>
                </a:solidFill>
              </a:rPr>
              <a:t>write one new item</a:t>
            </a:r>
            <a:r>
              <a:rPr lang="en-US" sz="2000"/>
              <a:t> or</a:t>
            </a:r>
          </a:p>
          <a:p>
            <a:pPr lvl="1"/>
            <a:r>
              <a:rPr lang="en-US" sz="2000">
                <a:solidFill>
                  <a:schemeClr val="accent2"/>
                </a:solidFill>
              </a:rPr>
              <a:t>fix a single error</a:t>
            </a:r>
            <a:r>
              <a:rPr lang="en-US" sz="2000"/>
              <a:t> in their teammates solution</a:t>
            </a:r>
          </a:p>
          <a:p>
            <a:r>
              <a:rPr lang="en-US" sz="2000"/>
              <a:t>Then the next two people come up, etc.</a:t>
            </a:r>
          </a:p>
          <a:p>
            <a:r>
              <a:rPr lang="en-US" sz="2000"/>
              <a:t>The team that completes their program first wins!</a:t>
            </a:r>
          </a:p>
        </p:txBody>
      </p:sp>
      <p:sp>
        <p:nvSpPr>
          <p:cNvPr id="590916" name="Text Box 68"/>
          <p:cNvSpPr txBox="1">
            <a:spLocks noChangeArrowheads="1"/>
          </p:cNvSpPr>
          <p:nvPr/>
        </p:nvSpPr>
        <p:spPr bwMode="auto">
          <a:xfrm>
            <a:off x="1954213" y="1312863"/>
            <a:ext cx="1006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6666"/>
                </a:solidFill>
              </a:rPr>
              <a:t>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3A8A-C218-48A6-AC9F-9D69F2B9B56C}" type="slidenum">
              <a:rPr lang="en-US"/>
              <a:pPr/>
              <a:t>12</a:t>
            </a:fld>
            <a:endParaRPr lang="en-US"/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2963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2964" name="Object 4"/>
          <p:cNvGraphicFramePr>
            <a:graphicFrameLocks noChangeAspect="1"/>
          </p:cNvGraphicFramePr>
          <p:nvPr/>
        </p:nvGraphicFramePr>
        <p:xfrm>
          <a:off x="635000" y="2360613"/>
          <a:ext cx="4062413" cy="373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02" r:id="rId4" imgW="2486372" imgH="2285714" progId="Paint.Picture">
                  <p:embed/>
                </p:oleObj>
              </mc:Choice>
              <mc:Fallback>
                <p:oleObj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2360613"/>
                        <a:ext cx="4062413" cy="3735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65" name="Text Box 5"/>
          <p:cNvSpPr txBox="1">
            <a:spLocks noChangeArrowheads="1"/>
          </p:cNvSpPr>
          <p:nvPr/>
        </p:nvSpPr>
        <p:spPr bwMode="auto">
          <a:xfrm>
            <a:off x="533400" y="1082675"/>
            <a:ext cx="7981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represent </a:t>
            </a:r>
            <a:r>
              <a:rPr lang="en-US">
                <a:solidFill>
                  <a:srgbClr val="006666"/>
                </a:solidFill>
              </a:rPr>
              <a:t>arithmetic expressions</a:t>
            </a:r>
            <a:r>
              <a:rPr lang="en-US"/>
              <a:t> using a </a:t>
            </a:r>
            <a:r>
              <a:rPr lang="en-US">
                <a:solidFill>
                  <a:srgbClr val="6600CC"/>
                </a:solidFill>
              </a:rPr>
              <a:t>binary tree</a:t>
            </a:r>
            <a:r>
              <a:rPr lang="en-US"/>
              <a:t>. </a:t>
            </a:r>
          </a:p>
        </p:txBody>
      </p:sp>
      <p:sp>
        <p:nvSpPr>
          <p:cNvPr id="552968" name="Rectangle 8"/>
          <p:cNvSpPr>
            <a:spLocks noChangeArrowheads="1"/>
          </p:cNvSpPr>
          <p:nvPr/>
        </p:nvSpPr>
        <p:spPr bwMode="auto">
          <a:xfrm>
            <a:off x="1143000" y="2970213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69" name="Text Box 9"/>
          <p:cNvSpPr txBox="1">
            <a:spLocks noChangeArrowheads="1"/>
          </p:cNvSpPr>
          <p:nvPr/>
        </p:nvSpPr>
        <p:spPr bwMode="auto">
          <a:xfrm>
            <a:off x="2290763" y="342741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2970" name="AutoShape 10"/>
          <p:cNvCxnSpPr>
            <a:cxnSpLocks noChangeShapeType="1"/>
            <a:stCxn id="552968" idx="3"/>
            <a:endCxn id="552969" idx="0"/>
          </p:cNvCxnSpPr>
          <p:nvPr/>
        </p:nvCxnSpPr>
        <p:spPr bwMode="auto">
          <a:xfrm>
            <a:off x="1827213" y="3106738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2971" name="Text Box 11"/>
          <p:cNvSpPr txBox="1">
            <a:spLocks noChangeArrowheads="1"/>
          </p:cNvSpPr>
          <p:nvPr/>
        </p:nvSpPr>
        <p:spPr bwMode="auto">
          <a:xfrm>
            <a:off x="533400" y="2892425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2972" name="Rectangle 12"/>
          <p:cNvSpPr>
            <a:spLocks noChangeArrowheads="1"/>
          </p:cNvSpPr>
          <p:nvPr/>
        </p:nvSpPr>
        <p:spPr bwMode="auto">
          <a:xfrm>
            <a:off x="1524000" y="2284413"/>
            <a:ext cx="1725613" cy="5318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81" name="Text Box 21"/>
          <p:cNvSpPr txBox="1">
            <a:spLocks noChangeArrowheads="1"/>
          </p:cNvSpPr>
          <p:nvPr/>
        </p:nvSpPr>
        <p:spPr bwMode="auto">
          <a:xfrm>
            <a:off x="4718050" y="2133600"/>
            <a:ext cx="4273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For example, the tree on the left represents the expression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rgbClr val="006666"/>
                </a:solidFill>
              </a:rPr>
              <a:t> (5+6)*(3-1)</a:t>
            </a:r>
          </a:p>
        </p:txBody>
      </p:sp>
      <p:sp>
        <p:nvSpPr>
          <p:cNvPr id="552982" name="Text Box 22"/>
          <p:cNvSpPr txBox="1">
            <a:spLocks noChangeArrowheads="1"/>
          </p:cNvSpPr>
          <p:nvPr/>
        </p:nvSpPr>
        <p:spPr bwMode="auto">
          <a:xfrm>
            <a:off x="4724400" y="3613150"/>
            <a:ext cx="42735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Once you have an expression in a tree, its easy to evaluate it and get the result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4718050" y="5410200"/>
            <a:ext cx="42735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6600CC"/>
                </a:solidFill>
              </a:rPr>
              <a:t>Let’s see how!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1" grpId="0"/>
      <p:bldP spid="55298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64D2-F480-45D4-93E8-8FC111E51B3F}" type="slidenum">
              <a:rPr lang="en-US"/>
              <a:pPr/>
              <a:t>13</a:t>
            </a:fld>
            <a:endParaRPr lang="en-US"/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5011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5012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162" r:id="rId4" imgW="2486372" imgH="2285714" progId="Paint.Picture">
                  <p:embed/>
                </p:oleObj>
              </mc:Choice>
              <mc:Fallback>
                <p:oleObj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14" name="Text Box 6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 dirty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left </a:t>
            </a:r>
            <a:r>
              <a:rPr lang="en-US" sz="2200" dirty="0" err="1">
                <a:solidFill>
                  <a:srgbClr val="A50021"/>
                </a:solidFill>
                <a:latin typeface="Comic Sans MS" pitchFamily="66" charset="0"/>
              </a:rPr>
              <a:t>subtree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 dirty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right </a:t>
            </a:r>
            <a:r>
              <a:rPr lang="en-US" sz="2200" dirty="0" err="1">
                <a:solidFill>
                  <a:srgbClr val="A50021"/>
                </a:solidFill>
                <a:latin typeface="Comic Sans MS" pitchFamily="66" charset="0"/>
              </a:rPr>
              <a:t>subtree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 dirty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5015" name="Rectangle 7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16" name="Text Box 8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5017" name="AutoShape 9"/>
          <p:cNvCxnSpPr>
            <a:cxnSpLocks noChangeShapeType="1"/>
            <a:stCxn id="555015" idx="3"/>
            <a:endCxn id="555016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5018" name="Text Box 10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5019" name="Rectangle 11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20" name="Text Box 12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5021" name="Text Box 13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5022" name="Group 14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5023" name="Text Box 15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5024" name="Line 16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5025" name="Line 17"/>
          <p:cNvSpPr>
            <a:spLocks noChangeShapeType="1"/>
          </p:cNvSpPr>
          <p:nvPr/>
        </p:nvSpPr>
        <p:spPr bwMode="auto">
          <a:xfrm>
            <a:off x="215900" y="29432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26" name="Line 18"/>
          <p:cNvSpPr>
            <a:spLocks noChangeShapeType="1"/>
          </p:cNvSpPr>
          <p:nvPr/>
        </p:nvSpPr>
        <p:spPr bwMode="auto">
          <a:xfrm>
            <a:off x="228600" y="3746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28" name="Text Box 20"/>
          <p:cNvSpPr txBox="1">
            <a:spLocks noChangeArrowheads="1"/>
          </p:cNvSpPr>
          <p:nvPr/>
        </p:nvSpPr>
        <p:spPr bwMode="auto">
          <a:xfrm>
            <a:off x="304800" y="2514600"/>
            <a:ext cx="4640263" cy="3821113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5029" name="Group 21"/>
          <p:cNvGrpSpPr>
            <a:grpSpLocks/>
          </p:cNvGrpSpPr>
          <p:nvPr/>
        </p:nvGrpSpPr>
        <p:grpSpPr bwMode="auto">
          <a:xfrm>
            <a:off x="5029200" y="4343400"/>
            <a:ext cx="892175" cy="457200"/>
            <a:chOff x="4022" y="3917"/>
            <a:chExt cx="562" cy="288"/>
          </a:xfrm>
        </p:grpSpPr>
        <p:sp>
          <p:nvSpPr>
            <p:cNvPr id="555030" name="Text Box 22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5031" name="Line 23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5032" name="Rectangle 24"/>
          <p:cNvSpPr>
            <a:spLocks noChangeArrowheads="1"/>
          </p:cNvSpPr>
          <p:nvPr/>
        </p:nvSpPr>
        <p:spPr bwMode="auto">
          <a:xfrm>
            <a:off x="5791200" y="3429000"/>
            <a:ext cx="901700" cy="334963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33" name="Line 25"/>
          <p:cNvSpPr>
            <a:spLocks noChangeShapeType="1"/>
          </p:cNvSpPr>
          <p:nvPr/>
        </p:nvSpPr>
        <p:spPr bwMode="auto">
          <a:xfrm>
            <a:off x="368300" y="2730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34" name="Line 26"/>
          <p:cNvSpPr>
            <a:spLocks noChangeShapeType="1"/>
          </p:cNvSpPr>
          <p:nvPr/>
        </p:nvSpPr>
        <p:spPr bwMode="auto">
          <a:xfrm>
            <a:off x="381000" y="3543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36" name="Rectangle 28"/>
          <p:cNvSpPr>
            <a:spLocks noChangeArrowheads="1"/>
          </p:cNvSpPr>
          <p:nvPr/>
        </p:nvSpPr>
        <p:spPr bwMode="auto">
          <a:xfrm>
            <a:off x="5003800" y="4452938"/>
            <a:ext cx="901700" cy="334962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35" name="Text Box 27"/>
          <p:cNvSpPr txBox="1">
            <a:spLocks noChangeArrowheads="1"/>
          </p:cNvSpPr>
          <p:nvPr/>
        </p:nvSpPr>
        <p:spPr bwMode="auto">
          <a:xfrm>
            <a:off x="533400" y="22748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5037" name="Group 29"/>
          <p:cNvGrpSpPr>
            <a:grpSpLocks/>
          </p:cNvGrpSpPr>
          <p:nvPr/>
        </p:nvGrpSpPr>
        <p:grpSpPr bwMode="auto">
          <a:xfrm rot="-3598280">
            <a:off x="5040312" y="5791201"/>
            <a:ext cx="892175" cy="457200"/>
            <a:chOff x="4022" y="3917"/>
            <a:chExt cx="562" cy="288"/>
          </a:xfrm>
        </p:grpSpPr>
        <p:sp>
          <p:nvSpPr>
            <p:cNvPr id="555038" name="Text Box 30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5039" name="Line 31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5041" name="Line 33"/>
          <p:cNvSpPr>
            <a:spLocks noChangeShapeType="1"/>
          </p:cNvSpPr>
          <p:nvPr/>
        </p:nvSpPr>
        <p:spPr bwMode="auto">
          <a:xfrm>
            <a:off x="588963" y="24907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42" name="Oval 34"/>
          <p:cNvSpPr>
            <a:spLocks noChangeArrowheads="1"/>
          </p:cNvSpPr>
          <p:nvPr/>
        </p:nvSpPr>
        <p:spPr bwMode="auto">
          <a:xfrm>
            <a:off x="5681663" y="5207000"/>
            <a:ext cx="347662" cy="3571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5550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5550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5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5550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5550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5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4" grpId="0" build="p" animBg="1"/>
      <p:bldP spid="555025" grpId="0" animBg="1"/>
      <p:bldP spid="555025" grpId="1" animBg="1"/>
      <p:bldP spid="555026" grpId="0" animBg="1"/>
      <p:bldP spid="555028" grpId="0" animBg="1"/>
      <p:bldP spid="555032" grpId="0" animBg="1"/>
      <p:bldP spid="555033" grpId="0" animBg="1"/>
      <p:bldP spid="555033" grpId="1" animBg="1"/>
      <p:bldP spid="555034" grpId="0" animBg="1"/>
      <p:bldP spid="555036" grpId="0" animBg="1"/>
      <p:bldP spid="555035" grpId="0" animBg="1"/>
      <p:bldP spid="555041" grpId="0" animBg="1"/>
      <p:bldP spid="555041" grpId="1" animBg="1"/>
      <p:bldP spid="5550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A3BE-1E8F-41B6-A187-5D101B11AFDD}" type="slidenum">
              <a:rPr lang="en-US"/>
              <a:pPr/>
              <a:t>14</a:t>
            </a:fld>
            <a:endParaRPr lang="en-US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6036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93" r:id="rId4" imgW="2486372" imgH="2285714" progId="Paint.Picture">
                  <p:embed/>
                </p:oleObj>
              </mc:Choice>
              <mc:Fallback>
                <p:oleObj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37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6038" name="Rectangle 6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6040" name="AutoShape 8"/>
          <p:cNvCxnSpPr>
            <a:cxnSpLocks noChangeShapeType="1"/>
            <a:stCxn id="556038" idx="3"/>
            <a:endCxn id="556039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6042" name="Rectangle 10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43" name="Text Box 11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6044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6045" name="Group 13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6046" name="Text Box 14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6047" name="Line 15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6049" name="Line 17"/>
          <p:cNvSpPr>
            <a:spLocks noChangeShapeType="1"/>
          </p:cNvSpPr>
          <p:nvPr/>
        </p:nvSpPr>
        <p:spPr bwMode="auto">
          <a:xfrm flipV="1">
            <a:off x="228600" y="3733800"/>
            <a:ext cx="457200" cy="127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50" name="Text Box 18"/>
          <p:cNvSpPr txBox="1">
            <a:spLocks noChangeArrowheads="1"/>
          </p:cNvSpPr>
          <p:nvPr/>
        </p:nvSpPr>
        <p:spPr bwMode="auto">
          <a:xfrm>
            <a:off x="304800" y="2514600"/>
            <a:ext cx="4640263" cy="3821113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6051" name="Group 19"/>
          <p:cNvGrpSpPr>
            <a:grpSpLocks/>
          </p:cNvGrpSpPr>
          <p:nvPr/>
        </p:nvGrpSpPr>
        <p:grpSpPr bwMode="auto">
          <a:xfrm>
            <a:off x="5029200" y="4343400"/>
            <a:ext cx="892175" cy="457200"/>
            <a:chOff x="4022" y="3917"/>
            <a:chExt cx="562" cy="288"/>
          </a:xfrm>
        </p:grpSpPr>
        <p:sp>
          <p:nvSpPr>
            <p:cNvPr id="556052" name="Text Box 20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6053" name="Line 21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6054" name="Rectangle 22"/>
          <p:cNvSpPr>
            <a:spLocks noChangeArrowheads="1"/>
          </p:cNvSpPr>
          <p:nvPr/>
        </p:nvSpPr>
        <p:spPr bwMode="auto">
          <a:xfrm>
            <a:off x="5791200" y="3429000"/>
            <a:ext cx="901700" cy="334963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56" name="Line 24"/>
          <p:cNvSpPr>
            <a:spLocks noChangeShapeType="1"/>
          </p:cNvSpPr>
          <p:nvPr/>
        </p:nvSpPr>
        <p:spPr bwMode="auto">
          <a:xfrm>
            <a:off x="381000" y="3543300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63" name="Oval 31"/>
          <p:cNvSpPr>
            <a:spLocks noChangeArrowheads="1"/>
          </p:cNvSpPr>
          <p:nvPr/>
        </p:nvSpPr>
        <p:spPr bwMode="auto">
          <a:xfrm>
            <a:off x="5681663" y="5207000"/>
            <a:ext cx="347662" cy="3571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64" name="Rectangle 32"/>
          <p:cNvSpPr>
            <a:spLocks noChangeArrowheads="1"/>
          </p:cNvSpPr>
          <p:nvPr/>
        </p:nvSpPr>
        <p:spPr bwMode="auto">
          <a:xfrm>
            <a:off x="874713" y="340518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5</a:t>
            </a:r>
          </a:p>
        </p:txBody>
      </p:sp>
      <p:sp>
        <p:nvSpPr>
          <p:cNvPr id="556066" name="Line 34"/>
          <p:cNvSpPr>
            <a:spLocks noChangeShapeType="1"/>
          </p:cNvSpPr>
          <p:nvPr/>
        </p:nvSpPr>
        <p:spPr bwMode="auto">
          <a:xfrm>
            <a:off x="368300" y="4330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68" name="Rectangle 36"/>
          <p:cNvSpPr>
            <a:spLocks noChangeArrowheads="1"/>
          </p:cNvSpPr>
          <p:nvPr/>
        </p:nvSpPr>
        <p:spPr bwMode="auto">
          <a:xfrm>
            <a:off x="5003800" y="4402138"/>
            <a:ext cx="901700" cy="334962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67" name="Text Box 35"/>
          <p:cNvSpPr txBox="1">
            <a:spLocks noChangeArrowheads="1"/>
          </p:cNvSpPr>
          <p:nvPr/>
        </p:nvSpPr>
        <p:spPr bwMode="auto">
          <a:xfrm>
            <a:off x="465138" y="2274888"/>
            <a:ext cx="4640262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6069" name="Group 37"/>
          <p:cNvGrpSpPr>
            <a:grpSpLocks/>
          </p:cNvGrpSpPr>
          <p:nvPr/>
        </p:nvGrpSpPr>
        <p:grpSpPr bwMode="auto">
          <a:xfrm rot="-3598280">
            <a:off x="6107112" y="5791201"/>
            <a:ext cx="892175" cy="457200"/>
            <a:chOff x="4022" y="3917"/>
            <a:chExt cx="562" cy="288"/>
          </a:xfrm>
        </p:grpSpPr>
        <p:sp>
          <p:nvSpPr>
            <p:cNvPr id="556070" name="Text Box 38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6071" name="Line 39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6072" name="Line 40"/>
          <p:cNvSpPr>
            <a:spLocks noChangeShapeType="1"/>
          </p:cNvSpPr>
          <p:nvPr/>
        </p:nvSpPr>
        <p:spPr bwMode="auto">
          <a:xfrm>
            <a:off x="515938" y="24907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73" name="Oval 41"/>
          <p:cNvSpPr>
            <a:spLocks noChangeArrowheads="1"/>
          </p:cNvSpPr>
          <p:nvPr/>
        </p:nvSpPr>
        <p:spPr bwMode="auto">
          <a:xfrm>
            <a:off x="6611938" y="5205413"/>
            <a:ext cx="347662" cy="3571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5560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5560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5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56" grpId="0" animBg="1"/>
      <p:bldP spid="556063" grpId="0" animBg="1"/>
      <p:bldP spid="556064" grpId="0" animBg="1"/>
      <p:bldP spid="556066" grpId="0" animBg="1"/>
      <p:bldP spid="556068" grpId="0" animBg="1"/>
      <p:bldP spid="556067" grpId="0" animBg="1"/>
      <p:bldP spid="556072" grpId="0" animBg="1"/>
      <p:bldP spid="556072" grpId="1" animBg="1"/>
      <p:bldP spid="5560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9B41-C3D7-4189-817C-3423AED727BA}" type="slidenum">
              <a:rPr lang="en-US"/>
              <a:pPr/>
              <a:t>15</a:t>
            </a:fld>
            <a:endParaRPr lang="en-US"/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7060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213" name="Bitmap Image" r:id="rId4" imgW="2486372" imgH="2285714" progId="Paint.Picture">
                  <p:embed/>
                </p:oleObj>
              </mc:Choice>
              <mc:Fallback>
                <p:oleObj name="Bitmap Image"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7064" name="AutoShape 8"/>
          <p:cNvCxnSpPr>
            <a:cxnSpLocks noChangeShapeType="1"/>
            <a:stCxn id="557062" idx="3"/>
            <a:endCxn id="557063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7065" name="Text Box 9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7066" name="Rectangle 10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67" name="Text Box 11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7068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7069" name="Group 13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7070" name="Text Box 14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7071" name="Line 15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7072" name="Line 16"/>
          <p:cNvSpPr>
            <a:spLocks noChangeShapeType="1"/>
          </p:cNvSpPr>
          <p:nvPr/>
        </p:nvSpPr>
        <p:spPr bwMode="auto">
          <a:xfrm flipV="1">
            <a:off x="228600" y="3733800"/>
            <a:ext cx="457200" cy="127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73" name="Text Box 17"/>
          <p:cNvSpPr txBox="1">
            <a:spLocks noChangeArrowheads="1"/>
          </p:cNvSpPr>
          <p:nvPr/>
        </p:nvSpPr>
        <p:spPr bwMode="auto">
          <a:xfrm>
            <a:off x="304800" y="2514600"/>
            <a:ext cx="4640263" cy="3821113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7074" name="Group 18"/>
          <p:cNvGrpSpPr>
            <a:grpSpLocks/>
          </p:cNvGrpSpPr>
          <p:nvPr/>
        </p:nvGrpSpPr>
        <p:grpSpPr bwMode="auto">
          <a:xfrm>
            <a:off x="5029200" y="4343400"/>
            <a:ext cx="892175" cy="457200"/>
            <a:chOff x="4022" y="3917"/>
            <a:chExt cx="562" cy="288"/>
          </a:xfrm>
        </p:grpSpPr>
        <p:sp>
          <p:nvSpPr>
            <p:cNvPr id="557075" name="Text Box 19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7076" name="Line 20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7077" name="Rectangle 21"/>
          <p:cNvSpPr>
            <a:spLocks noChangeArrowheads="1"/>
          </p:cNvSpPr>
          <p:nvPr/>
        </p:nvSpPr>
        <p:spPr bwMode="auto">
          <a:xfrm>
            <a:off x="5791200" y="3429000"/>
            <a:ext cx="901700" cy="334963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78" name="Line 22"/>
          <p:cNvSpPr>
            <a:spLocks noChangeShapeType="1"/>
          </p:cNvSpPr>
          <p:nvPr/>
        </p:nvSpPr>
        <p:spPr bwMode="auto">
          <a:xfrm>
            <a:off x="381000" y="4318000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80" name="Rectangle 24"/>
          <p:cNvSpPr>
            <a:spLocks noChangeArrowheads="1"/>
          </p:cNvSpPr>
          <p:nvPr/>
        </p:nvSpPr>
        <p:spPr bwMode="auto">
          <a:xfrm>
            <a:off x="874713" y="340518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5</a:t>
            </a:r>
          </a:p>
        </p:txBody>
      </p:sp>
      <p:sp>
        <p:nvSpPr>
          <p:cNvPr id="557088" name="Oval 32"/>
          <p:cNvSpPr>
            <a:spLocks noChangeArrowheads="1"/>
          </p:cNvSpPr>
          <p:nvPr/>
        </p:nvSpPr>
        <p:spPr bwMode="auto">
          <a:xfrm>
            <a:off x="6611938" y="5205413"/>
            <a:ext cx="347662" cy="3571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89" name="Rectangle 33"/>
          <p:cNvSpPr>
            <a:spLocks noChangeArrowheads="1"/>
          </p:cNvSpPr>
          <p:nvPr/>
        </p:nvSpPr>
        <p:spPr bwMode="auto">
          <a:xfrm>
            <a:off x="850900" y="41989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6</a:t>
            </a:r>
          </a:p>
        </p:txBody>
      </p:sp>
      <p:sp>
        <p:nvSpPr>
          <p:cNvPr id="557090" name="Line 34"/>
          <p:cNvSpPr>
            <a:spLocks noChangeShapeType="1"/>
          </p:cNvSpPr>
          <p:nvPr/>
        </p:nvSpPr>
        <p:spPr bwMode="auto">
          <a:xfrm>
            <a:off x="406400" y="5105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91" name="Oval 35"/>
          <p:cNvSpPr>
            <a:spLocks noChangeArrowheads="1"/>
          </p:cNvSpPr>
          <p:nvPr/>
        </p:nvSpPr>
        <p:spPr bwMode="auto">
          <a:xfrm>
            <a:off x="6184900" y="4368800"/>
            <a:ext cx="347663" cy="3571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92" name="Text Box 36"/>
          <p:cNvSpPr txBox="1">
            <a:spLocks noChangeArrowheads="1"/>
          </p:cNvSpPr>
          <p:nvPr/>
        </p:nvSpPr>
        <p:spPr bwMode="auto">
          <a:xfrm>
            <a:off x="6308725" y="5913438"/>
            <a:ext cx="1311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5+6 =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78" grpId="0" animBg="1"/>
      <p:bldP spid="557088" grpId="0" animBg="1"/>
      <p:bldP spid="557089" grpId="0" animBg="1" autoUpdateAnimBg="0"/>
      <p:bldP spid="557090" grpId="0" animBg="1"/>
      <p:bldP spid="557090" grpId="1" animBg="1"/>
      <p:bldP spid="557091" grpId="0" animBg="1"/>
      <p:bldP spid="55709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BE09-853F-4C58-AE9D-83739A2431AA}" type="slidenum">
              <a:rPr lang="en-US"/>
              <a:pPr/>
              <a:t>16</a:t>
            </a:fld>
            <a:endParaRPr lang="en-US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8083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8084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243" name="Bitmap Image" r:id="rId4" imgW="2486372" imgH="2285714" progId="Paint.Picture">
                  <p:embed/>
                </p:oleObj>
              </mc:Choice>
              <mc:Fallback>
                <p:oleObj name="Bitmap Image"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085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8086" name="Rectangle 6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7" name="Text Box 7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8088" name="AutoShape 8"/>
          <p:cNvCxnSpPr>
            <a:cxnSpLocks noChangeShapeType="1"/>
            <a:stCxn id="558086" idx="3"/>
            <a:endCxn id="558087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8089" name="Text Box 9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8090" name="Rectangle 10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1" name="Text Box 11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8092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8093" name="Group 13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8094" name="Text Box 14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8095" name="Line 15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8096" name="Line 16"/>
          <p:cNvSpPr>
            <a:spLocks noChangeShapeType="1"/>
          </p:cNvSpPr>
          <p:nvPr/>
        </p:nvSpPr>
        <p:spPr bwMode="auto">
          <a:xfrm flipV="1">
            <a:off x="228600" y="3733800"/>
            <a:ext cx="457200" cy="127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04" name="Oval 24"/>
          <p:cNvSpPr>
            <a:spLocks noChangeArrowheads="1"/>
          </p:cNvSpPr>
          <p:nvPr/>
        </p:nvSpPr>
        <p:spPr bwMode="auto">
          <a:xfrm>
            <a:off x="7764463" y="4395788"/>
            <a:ext cx="347662" cy="3571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08" name="Text Box 28"/>
          <p:cNvSpPr txBox="1">
            <a:spLocks noChangeArrowheads="1"/>
          </p:cNvSpPr>
          <p:nvPr/>
        </p:nvSpPr>
        <p:spPr bwMode="auto">
          <a:xfrm>
            <a:off x="6308725" y="5913438"/>
            <a:ext cx="115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3-1 = 2</a:t>
            </a:r>
          </a:p>
        </p:txBody>
      </p:sp>
      <p:sp>
        <p:nvSpPr>
          <p:cNvPr id="558109" name="Rectangle 29"/>
          <p:cNvSpPr>
            <a:spLocks noChangeArrowheads="1"/>
          </p:cNvSpPr>
          <p:nvPr/>
        </p:nvSpPr>
        <p:spPr bwMode="auto">
          <a:xfrm>
            <a:off x="698500" y="35639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11</a:t>
            </a:r>
          </a:p>
        </p:txBody>
      </p:sp>
      <p:sp>
        <p:nvSpPr>
          <p:cNvPr id="558110" name="Line 30"/>
          <p:cNvSpPr>
            <a:spLocks noChangeShapeType="1"/>
          </p:cNvSpPr>
          <p:nvPr/>
        </p:nvSpPr>
        <p:spPr bwMode="auto">
          <a:xfrm>
            <a:off x="238125" y="45323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11" name="Text Box 31"/>
          <p:cNvSpPr txBox="1">
            <a:spLocks noChangeArrowheads="1"/>
          </p:cNvSpPr>
          <p:nvPr/>
        </p:nvSpPr>
        <p:spPr bwMode="auto">
          <a:xfrm>
            <a:off x="304800" y="2514600"/>
            <a:ext cx="4640263" cy="3821113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8112" name="Rectangle 32"/>
          <p:cNvSpPr>
            <a:spLocks noChangeArrowheads="1"/>
          </p:cNvSpPr>
          <p:nvPr/>
        </p:nvSpPr>
        <p:spPr bwMode="auto">
          <a:xfrm>
            <a:off x="5791200" y="3429000"/>
            <a:ext cx="901700" cy="334963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8117" name="Group 37"/>
          <p:cNvGrpSpPr>
            <a:grpSpLocks/>
          </p:cNvGrpSpPr>
          <p:nvPr/>
        </p:nvGrpSpPr>
        <p:grpSpPr bwMode="auto">
          <a:xfrm rot="-2578578">
            <a:off x="8032750" y="3733800"/>
            <a:ext cx="882650" cy="457200"/>
            <a:chOff x="4848" y="2018"/>
            <a:chExt cx="556" cy="288"/>
          </a:xfrm>
        </p:grpSpPr>
        <p:sp>
          <p:nvSpPr>
            <p:cNvPr id="558114" name="Text Box 34"/>
            <p:cNvSpPr txBox="1">
              <a:spLocks noChangeArrowheads="1"/>
            </p:cNvSpPr>
            <p:nvPr/>
          </p:nvSpPr>
          <p:spPr bwMode="auto">
            <a:xfrm>
              <a:off x="4997" y="2018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8115" name="Line 35"/>
            <p:cNvSpPr>
              <a:spLocks noChangeShapeType="1"/>
            </p:cNvSpPr>
            <p:nvPr/>
          </p:nvSpPr>
          <p:spPr bwMode="auto">
            <a:xfrm flipH="1">
              <a:off x="4848" y="2173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8118" name="Line 38"/>
          <p:cNvSpPr>
            <a:spLocks noChangeShapeType="1"/>
          </p:cNvSpPr>
          <p:nvPr/>
        </p:nvSpPr>
        <p:spPr bwMode="auto">
          <a:xfrm>
            <a:off x="368300" y="2730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19" name="Line 39"/>
          <p:cNvSpPr>
            <a:spLocks noChangeShapeType="1"/>
          </p:cNvSpPr>
          <p:nvPr/>
        </p:nvSpPr>
        <p:spPr bwMode="auto">
          <a:xfrm>
            <a:off x="381000" y="3543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20" name="Rectangle 40"/>
          <p:cNvSpPr>
            <a:spLocks noChangeArrowheads="1"/>
          </p:cNvSpPr>
          <p:nvPr/>
        </p:nvSpPr>
        <p:spPr bwMode="auto">
          <a:xfrm>
            <a:off x="874713" y="340518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3</a:t>
            </a:r>
          </a:p>
        </p:txBody>
      </p:sp>
      <p:sp>
        <p:nvSpPr>
          <p:cNvPr id="558121" name="Line 41"/>
          <p:cNvSpPr>
            <a:spLocks noChangeShapeType="1"/>
          </p:cNvSpPr>
          <p:nvPr/>
        </p:nvSpPr>
        <p:spPr bwMode="auto">
          <a:xfrm>
            <a:off x="381000" y="4318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22" name="Rectangle 42"/>
          <p:cNvSpPr>
            <a:spLocks noChangeArrowheads="1"/>
          </p:cNvSpPr>
          <p:nvPr/>
        </p:nvSpPr>
        <p:spPr bwMode="auto">
          <a:xfrm>
            <a:off x="876300" y="41862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1</a:t>
            </a:r>
          </a:p>
        </p:txBody>
      </p:sp>
      <p:sp>
        <p:nvSpPr>
          <p:cNvPr id="558123" name="Line 43"/>
          <p:cNvSpPr>
            <a:spLocks noChangeShapeType="1"/>
          </p:cNvSpPr>
          <p:nvPr/>
        </p:nvSpPr>
        <p:spPr bwMode="auto">
          <a:xfrm>
            <a:off x="381000" y="5105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58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58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5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96" grpId="0" animBg="1"/>
      <p:bldP spid="558104" grpId="0" animBg="1"/>
      <p:bldP spid="558108" grpId="0"/>
      <p:bldP spid="558109" grpId="0" animBg="1" autoUpdateAnimBg="0"/>
      <p:bldP spid="558110" grpId="0" animBg="1"/>
      <p:bldP spid="558111" grpId="0" animBg="1"/>
      <p:bldP spid="558112" grpId="0" animBg="1"/>
      <p:bldP spid="558118" grpId="0" animBg="1"/>
      <p:bldP spid="558118" grpId="1" animBg="1"/>
      <p:bldP spid="558119" grpId="0" animBg="1"/>
      <p:bldP spid="558119" grpId="1" animBg="1"/>
      <p:bldP spid="558120" grpId="0" animBg="1"/>
      <p:bldP spid="558121" grpId="0" animBg="1"/>
      <p:bldP spid="558121" grpId="1" animBg="1"/>
      <p:bldP spid="558122" grpId="0" animBg="1"/>
      <p:bldP spid="558123" grpId="0" animBg="1"/>
      <p:bldP spid="55812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7B5E-1AFE-47CC-A7DB-3CCF5D31B624}" type="slidenum">
              <a:rPr lang="en-US"/>
              <a:pPr/>
              <a:t>17</a:t>
            </a:fld>
            <a:endParaRPr lang="en-US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9107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9108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260" name="Bitmap Image" r:id="rId4" imgW="2486372" imgH="2285714" progId="Paint.Picture">
                  <p:embed/>
                </p:oleObj>
              </mc:Choice>
              <mc:Fallback>
                <p:oleObj name="Bitmap Image"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09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9110" name="Rectangle 6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11" name="Text Box 7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9112" name="AutoShape 8"/>
          <p:cNvCxnSpPr>
            <a:cxnSpLocks noChangeShapeType="1"/>
            <a:stCxn id="559110" idx="3"/>
            <a:endCxn id="559111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9113" name="Text Box 9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9114" name="Rectangle 10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15" name="Text Box 11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9116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9117" name="Group 13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9118" name="Text Box 14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9119" name="Line 15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9120" name="Line 16"/>
          <p:cNvSpPr>
            <a:spLocks noChangeShapeType="1"/>
          </p:cNvSpPr>
          <p:nvPr/>
        </p:nvSpPr>
        <p:spPr bwMode="auto">
          <a:xfrm flipV="1">
            <a:off x="228600" y="4521200"/>
            <a:ext cx="457200" cy="127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22" name="Text Box 18"/>
          <p:cNvSpPr txBox="1">
            <a:spLocks noChangeArrowheads="1"/>
          </p:cNvSpPr>
          <p:nvPr/>
        </p:nvSpPr>
        <p:spPr bwMode="auto">
          <a:xfrm>
            <a:off x="6308725" y="5913438"/>
            <a:ext cx="115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3-1 = 2</a:t>
            </a:r>
          </a:p>
        </p:txBody>
      </p:sp>
      <p:sp>
        <p:nvSpPr>
          <p:cNvPr id="559123" name="Rectangle 19"/>
          <p:cNvSpPr>
            <a:spLocks noChangeArrowheads="1"/>
          </p:cNvSpPr>
          <p:nvPr/>
        </p:nvSpPr>
        <p:spPr bwMode="auto">
          <a:xfrm>
            <a:off x="698500" y="35639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11</a:t>
            </a:r>
          </a:p>
        </p:txBody>
      </p:sp>
      <p:sp>
        <p:nvSpPr>
          <p:cNvPr id="559136" name="Rectangle 32"/>
          <p:cNvSpPr>
            <a:spLocks noChangeArrowheads="1"/>
          </p:cNvSpPr>
          <p:nvPr/>
        </p:nvSpPr>
        <p:spPr bwMode="auto">
          <a:xfrm>
            <a:off x="698500" y="44275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2</a:t>
            </a:r>
          </a:p>
        </p:txBody>
      </p:sp>
      <p:sp>
        <p:nvSpPr>
          <p:cNvPr id="559137" name="Line 33"/>
          <p:cNvSpPr>
            <a:spLocks noChangeShapeType="1"/>
          </p:cNvSpPr>
          <p:nvPr/>
        </p:nvSpPr>
        <p:spPr bwMode="auto">
          <a:xfrm>
            <a:off x="203200" y="5346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38" name="Oval 34"/>
          <p:cNvSpPr>
            <a:spLocks noChangeArrowheads="1"/>
          </p:cNvSpPr>
          <p:nvPr/>
        </p:nvSpPr>
        <p:spPr bwMode="auto">
          <a:xfrm>
            <a:off x="7010400" y="3378200"/>
            <a:ext cx="347663" cy="3571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39" name="Text Box 35"/>
          <p:cNvSpPr txBox="1">
            <a:spLocks noChangeArrowheads="1"/>
          </p:cNvSpPr>
          <p:nvPr/>
        </p:nvSpPr>
        <p:spPr bwMode="auto">
          <a:xfrm>
            <a:off x="6311900" y="5905500"/>
            <a:ext cx="1331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11*2=22</a:t>
            </a:r>
          </a:p>
        </p:txBody>
      </p:sp>
      <p:sp>
        <p:nvSpPr>
          <p:cNvPr id="559140" name="Text Box 36"/>
          <p:cNvSpPr txBox="1">
            <a:spLocks noChangeArrowheads="1"/>
          </p:cNvSpPr>
          <p:nvPr/>
        </p:nvSpPr>
        <p:spPr bwMode="auto">
          <a:xfrm>
            <a:off x="822325" y="2179638"/>
            <a:ext cx="2533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The result is </a:t>
            </a:r>
            <a:r>
              <a:rPr lang="en-US">
                <a:solidFill>
                  <a:srgbClr val="6600CC"/>
                </a:solidFill>
              </a:rPr>
              <a:t>22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20" grpId="0" animBg="1"/>
      <p:bldP spid="559122" grpId="0"/>
      <p:bldP spid="559136" grpId="0" animBg="1" autoUpdateAnimBg="0"/>
      <p:bldP spid="559137" grpId="0" animBg="1"/>
      <p:bldP spid="559137" grpId="1" animBg="1"/>
      <p:bldP spid="559138" grpId="0" animBg="1"/>
      <p:bldP spid="55913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FF5C-1ED0-4057-9276-37ACE74C043F}" type="slidenum">
              <a:rPr lang="en-US"/>
              <a:pPr/>
              <a:t>18</a:t>
            </a:fld>
            <a:endParaRPr lang="en-US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72419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2421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72428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sp>
        <p:nvSpPr>
          <p:cNvPr id="572440" name="Text Box 24"/>
          <p:cNvSpPr txBox="1">
            <a:spLocks noChangeArrowheads="1"/>
          </p:cNvSpPr>
          <p:nvPr/>
        </p:nvSpPr>
        <p:spPr bwMode="auto">
          <a:xfrm>
            <a:off x="4970463" y="2789238"/>
            <a:ext cx="40433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 Which other algorithm does this remind you of?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86D76-6EA4-4F56-9C0E-82D2A67BE604}" type="slidenum">
              <a:rPr lang="en-US"/>
              <a:pPr/>
              <a:t>19</a:t>
            </a:fld>
            <a:endParaRPr lang="en-US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Binary Search Trees</a:t>
            </a:r>
            <a:r>
              <a:rPr lang="en-US"/>
              <a:t> </a:t>
            </a:r>
          </a:p>
        </p:txBody>
      </p:sp>
      <p:sp>
        <p:nvSpPr>
          <p:cNvPr id="573444" name="Text Box 4"/>
          <p:cNvSpPr txBox="1">
            <a:spLocks noChangeArrowheads="1"/>
          </p:cNvSpPr>
          <p:nvPr/>
        </p:nvSpPr>
        <p:spPr bwMode="auto">
          <a:xfrm>
            <a:off x="234950" y="1155700"/>
            <a:ext cx="8853488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600">
                <a:solidFill>
                  <a:srgbClr val="6600CC"/>
                </a:solidFill>
              </a:rPr>
              <a:t>Binary Search Trees</a:t>
            </a:r>
            <a:r>
              <a:rPr lang="en-US" sz="2600"/>
              <a:t> are a type of </a:t>
            </a:r>
            <a:r>
              <a:rPr lang="en-US" sz="2600">
                <a:solidFill>
                  <a:srgbClr val="006666"/>
                </a:solidFill>
              </a:rPr>
              <a:t>binary tree</a:t>
            </a:r>
            <a:r>
              <a:rPr lang="en-US" sz="2600"/>
              <a:t> with specific properties that make them very efficient to </a:t>
            </a:r>
            <a:r>
              <a:rPr lang="en-US" sz="2600">
                <a:solidFill>
                  <a:srgbClr val="006666"/>
                </a:solidFill>
              </a:rPr>
              <a:t>search</a:t>
            </a:r>
            <a:r>
              <a:rPr lang="en-US" sz="2600"/>
              <a:t> for a value in the tree. </a:t>
            </a:r>
          </a:p>
        </p:txBody>
      </p:sp>
      <p:sp>
        <p:nvSpPr>
          <p:cNvPr id="573448" name="Text Box 8"/>
          <p:cNvSpPr txBox="1">
            <a:spLocks noChangeArrowheads="1"/>
          </p:cNvSpPr>
          <p:nvPr/>
        </p:nvSpPr>
        <p:spPr bwMode="auto">
          <a:xfrm>
            <a:off x="328613" y="3671888"/>
            <a:ext cx="4038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Like regular Binary Trees, we store and search for </a:t>
            </a:r>
            <a:r>
              <a:rPr lang="en-US">
                <a:solidFill>
                  <a:srgbClr val="6600CC"/>
                </a:solidFill>
              </a:rPr>
              <a:t>values</a:t>
            </a:r>
            <a:r>
              <a:rPr lang="en-US"/>
              <a:t> in Binary Search Trees… </a:t>
            </a:r>
          </a:p>
          <a:p>
            <a:pPr algn="l"/>
            <a:endParaRPr lang="en-US"/>
          </a:p>
          <a:p>
            <a:pPr algn="l"/>
            <a:r>
              <a:rPr lang="en-US"/>
              <a:t>Here’s an example BST…</a:t>
            </a:r>
          </a:p>
        </p:txBody>
      </p:sp>
      <p:grpSp>
        <p:nvGrpSpPr>
          <p:cNvPr id="573522" name="Group 82"/>
          <p:cNvGrpSpPr>
            <a:grpSpLocks/>
          </p:cNvGrpSpPr>
          <p:nvPr/>
        </p:nvGrpSpPr>
        <p:grpSpPr bwMode="auto">
          <a:xfrm>
            <a:off x="4648200" y="2743200"/>
            <a:ext cx="4038600" cy="3886200"/>
            <a:chOff x="2928" y="1728"/>
            <a:chExt cx="2544" cy="2448"/>
          </a:xfrm>
        </p:grpSpPr>
        <p:grpSp>
          <p:nvGrpSpPr>
            <p:cNvPr id="573452" name="Group 12"/>
            <p:cNvGrpSpPr>
              <a:grpSpLocks/>
            </p:cNvGrpSpPr>
            <p:nvPr/>
          </p:nvGrpSpPr>
          <p:grpSpPr bwMode="auto">
            <a:xfrm>
              <a:off x="3490" y="2525"/>
              <a:ext cx="499" cy="373"/>
              <a:chOff x="3511" y="3072"/>
              <a:chExt cx="729" cy="624"/>
            </a:xfrm>
          </p:grpSpPr>
          <p:sp>
            <p:nvSpPr>
              <p:cNvPr id="573453" name="Rectangle 13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54" name="Rectangle 14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55" name="Rectangle 15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56" name="Rectangle 16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3457" name="Group 17"/>
            <p:cNvGrpSpPr>
              <a:grpSpLocks/>
            </p:cNvGrpSpPr>
            <p:nvPr/>
          </p:nvGrpSpPr>
          <p:grpSpPr bwMode="auto">
            <a:xfrm>
              <a:off x="4088" y="1891"/>
              <a:ext cx="499" cy="373"/>
              <a:chOff x="3511" y="3072"/>
              <a:chExt cx="729" cy="624"/>
            </a:xfrm>
          </p:grpSpPr>
          <p:sp>
            <p:nvSpPr>
              <p:cNvPr id="573458" name="Rectangle 18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59" name="Rectangle 19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0" name="Rectangle 20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1" name="Rectangle 21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3462" name="Group 22"/>
            <p:cNvGrpSpPr>
              <a:grpSpLocks/>
            </p:cNvGrpSpPr>
            <p:nvPr/>
          </p:nvGrpSpPr>
          <p:grpSpPr bwMode="auto">
            <a:xfrm>
              <a:off x="4575" y="2525"/>
              <a:ext cx="498" cy="373"/>
              <a:chOff x="3511" y="3072"/>
              <a:chExt cx="729" cy="624"/>
            </a:xfrm>
          </p:grpSpPr>
          <p:sp>
            <p:nvSpPr>
              <p:cNvPr id="573463" name="Rectangle 23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4" name="Rectangle 24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5" name="Rectangle 25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6" name="Rectangle 26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467" name="Line 27"/>
            <p:cNvSpPr>
              <a:spLocks noChangeShapeType="1"/>
            </p:cNvSpPr>
            <p:nvPr/>
          </p:nvSpPr>
          <p:spPr bwMode="auto">
            <a:xfrm flipH="1">
              <a:off x="3789" y="2190"/>
              <a:ext cx="412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68" name="Line 28"/>
            <p:cNvSpPr>
              <a:spLocks noChangeShapeType="1"/>
            </p:cNvSpPr>
            <p:nvPr/>
          </p:nvSpPr>
          <p:spPr bwMode="auto">
            <a:xfrm>
              <a:off x="4456" y="2189"/>
              <a:ext cx="341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69" name="Text Box 29"/>
            <p:cNvSpPr txBox="1">
              <a:spLocks noChangeArrowheads="1"/>
            </p:cNvSpPr>
            <p:nvPr/>
          </p:nvSpPr>
          <p:spPr bwMode="auto">
            <a:xfrm>
              <a:off x="4559" y="2769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470" name="Text Box 30"/>
            <p:cNvSpPr txBox="1">
              <a:spLocks noChangeArrowheads="1"/>
            </p:cNvSpPr>
            <p:nvPr/>
          </p:nvSpPr>
          <p:spPr bwMode="auto">
            <a:xfrm>
              <a:off x="3947" y="1903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“Larry”</a:t>
              </a:r>
            </a:p>
          </p:txBody>
        </p:sp>
        <p:sp>
          <p:nvSpPr>
            <p:cNvPr id="573471" name="Text Box 31"/>
            <p:cNvSpPr txBox="1">
              <a:spLocks noChangeArrowheads="1"/>
            </p:cNvSpPr>
            <p:nvPr/>
          </p:nvSpPr>
          <p:spPr bwMode="auto">
            <a:xfrm>
              <a:off x="3379" y="2535"/>
              <a:ext cx="6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“Fran”</a:t>
              </a:r>
            </a:p>
          </p:txBody>
        </p:sp>
        <p:sp>
          <p:nvSpPr>
            <p:cNvPr id="573472" name="Text Box 32"/>
            <p:cNvSpPr txBox="1">
              <a:spLocks noChangeArrowheads="1"/>
            </p:cNvSpPr>
            <p:nvPr/>
          </p:nvSpPr>
          <p:spPr bwMode="auto">
            <a:xfrm>
              <a:off x="4344" y="2533"/>
              <a:ext cx="8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“Ronda”</a:t>
              </a:r>
            </a:p>
          </p:txBody>
        </p:sp>
        <p:sp>
          <p:nvSpPr>
            <p:cNvPr id="573474" name="Line 34"/>
            <p:cNvSpPr>
              <a:spLocks noChangeShapeType="1"/>
            </p:cNvSpPr>
            <p:nvPr/>
          </p:nvSpPr>
          <p:spPr bwMode="auto">
            <a:xfrm flipH="1">
              <a:off x="3504" y="283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3475" name="Group 35"/>
            <p:cNvGrpSpPr>
              <a:grpSpLocks/>
            </p:cNvGrpSpPr>
            <p:nvPr/>
          </p:nvGrpSpPr>
          <p:grpSpPr bwMode="auto">
            <a:xfrm>
              <a:off x="3112" y="3150"/>
              <a:ext cx="499" cy="373"/>
              <a:chOff x="3511" y="3072"/>
              <a:chExt cx="729" cy="624"/>
            </a:xfrm>
          </p:grpSpPr>
          <p:sp>
            <p:nvSpPr>
              <p:cNvPr id="573476" name="Rectangle 36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77" name="Rectangle 37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78" name="Rectangle 38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79" name="Rectangle 39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480" name="Text Box 40"/>
            <p:cNvSpPr txBox="1">
              <a:spLocks noChangeArrowheads="1"/>
            </p:cNvSpPr>
            <p:nvPr/>
          </p:nvSpPr>
          <p:spPr bwMode="auto">
            <a:xfrm>
              <a:off x="2928" y="3176"/>
              <a:ext cx="7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“Danny”</a:t>
              </a:r>
            </a:p>
          </p:txBody>
        </p:sp>
        <p:sp>
          <p:nvSpPr>
            <p:cNvPr id="573481" name="Text Box 41"/>
            <p:cNvSpPr txBox="1">
              <a:spLocks noChangeArrowheads="1"/>
            </p:cNvSpPr>
            <p:nvPr/>
          </p:nvSpPr>
          <p:spPr bwMode="auto">
            <a:xfrm>
              <a:off x="3083" y="337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482" name="Text Box 42"/>
            <p:cNvSpPr txBox="1">
              <a:spLocks noChangeArrowheads="1"/>
            </p:cNvSpPr>
            <p:nvPr/>
          </p:nvSpPr>
          <p:spPr bwMode="auto">
            <a:xfrm>
              <a:off x="3320" y="338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grpSp>
          <p:nvGrpSpPr>
            <p:cNvPr id="573483" name="Group 43"/>
            <p:cNvGrpSpPr>
              <a:grpSpLocks/>
            </p:cNvGrpSpPr>
            <p:nvPr/>
          </p:nvGrpSpPr>
          <p:grpSpPr bwMode="auto">
            <a:xfrm>
              <a:off x="3758" y="3152"/>
              <a:ext cx="498" cy="373"/>
              <a:chOff x="3511" y="3072"/>
              <a:chExt cx="729" cy="624"/>
            </a:xfrm>
          </p:grpSpPr>
          <p:sp>
            <p:nvSpPr>
              <p:cNvPr id="573484" name="Rectangle 4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85" name="Rectangle 4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86" name="Rectangle 4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87" name="Rectangle 4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488" name="Line 48"/>
            <p:cNvSpPr>
              <a:spLocks noChangeShapeType="1"/>
            </p:cNvSpPr>
            <p:nvPr/>
          </p:nvSpPr>
          <p:spPr bwMode="auto">
            <a:xfrm>
              <a:off x="3792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89" name="Text Box 49"/>
            <p:cNvSpPr txBox="1">
              <a:spLocks noChangeArrowheads="1"/>
            </p:cNvSpPr>
            <p:nvPr/>
          </p:nvSpPr>
          <p:spPr bwMode="auto">
            <a:xfrm>
              <a:off x="3742" y="339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490" name="Text Box 50"/>
            <p:cNvSpPr txBox="1">
              <a:spLocks noChangeArrowheads="1"/>
            </p:cNvSpPr>
            <p:nvPr/>
          </p:nvSpPr>
          <p:spPr bwMode="auto">
            <a:xfrm>
              <a:off x="3568" y="3176"/>
              <a:ext cx="7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“Jack”</a:t>
              </a:r>
            </a:p>
          </p:txBody>
        </p:sp>
        <p:sp>
          <p:nvSpPr>
            <p:cNvPr id="573491" name="Text Box 51"/>
            <p:cNvSpPr txBox="1">
              <a:spLocks noChangeArrowheads="1"/>
            </p:cNvSpPr>
            <p:nvPr/>
          </p:nvSpPr>
          <p:spPr bwMode="auto">
            <a:xfrm>
              <a:off x="3960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492" name="Rectangle 52"/>
            <p:cNvSpPr>
              <a:spLocks noChangeArrowheads="1"/>
            </p:cNvSpPr>
            <p:nvPr/>
          </p:nvSpPr>
          <p:spPr bwMode="auto">
            <a:xfrm>
              <a:off x="4716" y="1728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93" name="Text Box 53"/>
            <p:cNvSpPr txBox="1">
              <a:spLocks noChangeArrowheads="1"/>
            </p:cNvSpPr>
            <p:nvPr/>
          </p:nvSpPr>
          <p:spPr bwMode="auto">
            <a:xfrm>
              <a:off x="4780" y="182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root</a:t>
              </a:r>
            </a:p>
          </p:txBody>
        </p:sp>
        <p:sp>
          <p:nvSpPr>
            <p:cNvPr id="573494" name="Line 54"/>
            <p:cNvSpPr>
              <a:spLocks noChangeShapeType="1"/>
            </p:cNvSpPr>
            <p:nvPr/>
          </p:nvSpPr>
          <p:spPr bwMode="auto">
            <a:xfrm flipH="1">
              <a:off x="4582" y="1810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3504" name="Group 64"/>
            <p:cNvGrpSpPr>
              <a:grpSpLocks/>
            </p:cNvGrpSpPr>
            <p:nvPr/>
          </p:nvGrpSpPr>
          <p:grpSpPr bwMode="auto">
            <a:xfrm>
              <a:off x="4942" y="3152"/>
              <a:ext cx="498" cy="373"/>
              <a:chOff x="3511" y="3072"/>
              <a:chExt cx="729" cy="624"/>
            </a:xfrm>
          </p:grpSpPr>
          <p:sp>
            <p:nvSpPr>
              <p:cNvPr id="573505" name="Rectangle 65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06" name="Rectangle 66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07" name="Rectangle 67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08" name="Rectangle 68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509" name="Line 69"/>
            <p:cNvSpPr>
              <a:spLocks noChangeShapeType="1"/>
            </p:cNvSpPr>
            <p:nvPr/>
          </p:nvSpPr>
          <p:spPr bwMode="auto">
            <a:xfrm>
              <a:off x="4976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11" name="Text Box 71"/>
            <p:cNvSpPr txBox="1">
              <a:spLocks noChangeArrowheads="1"/>
            </p:cNvSpPr>
            <p:nvPr/>
          </p:nvSpPr>
          <p:spPr bwMode="auto">
            <a:xfrm>
              <a:off x="4752" y="3176"/>
              <a:ext cx="6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“Tom”</a:t>
              </a:r>
            </a:p>
          </p:txBody>
        </p:sp>
        <p:sp>
          <p:nvSpPr>
            <p:cNvPr id="573512" name="Text Box 72"/>
            <p:cNvSpPr txBox="1">
              <a:spLocks noChangeArrowheads="1"/>
            </p:cNvSpPr>
            <p:nvPr/>
          </p:nvSpPr>
          <p:spPr bwMode="auto">
            <a:xfrm>
              <a:off x="5144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513" name="Line 73"/>
            <p:cNvSpPr>
              <a:spLocks noChangeShapeType="1"/>
            </p:cNvSpPr>
            <p:nvPr/>
          </p:nvSpPr>
          <p:spPr bwMode="auto">
            <a:xfrm flipH="1">
              <a:off x="4885" y="347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3514" name="Group 74"/>
            <p:cNvGrpSpPr>
              <a:grpSpLocks/>
            </p:cNvGrpSpPr>
            <p:nvPr/>
          </p:nvGrpSpPr>
          <p:grpSpPr bwMode="auto">
            <a:xfrm>
              <a:off x="4493" y="3790"/>
              <a:ext cx="499" cy="373"/>
              <a:chOff x="3511" y="3072"/>
              <a:chExt cx="729" cy="624"/>
            </a:xfrm>
          </p:grpSpPr>
          <p:sp>
            <p:nvSpPr>
              <p:cNvPr id="573515" name="Rectangle 75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16" name="Rectangle 76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17" name="Rectangle 77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18" name="Rectangle 78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519" name="Text Box 79"/>
            <p:cNvSpPr txBox="1">
              <a:spLocks noChangeArrowheads="1"/>
            </p:cNvSpPr>
            <p:nvPr/>
          </p:nvSpPr>
          <p:spPr bwMode="auto">
            <a:xfrm>
              <a:off x="4368" y="3816"/>
              <a:ext cx="6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“Sam”</a:t>
              </a:r>
            </a:p>
          </p:txBody>
        </p:sp>
        <p:sp>
          <p:nvSpPr>
            <p:cNvPr id="573520" name="Text Box 80"/>
            <p:cNvSpPr txBox="1">
              <a:spLocks noChangeArrowheads="1"/>
            </p:cNvSpPr>
            <p:nvPr/>
          </p:nvSpPr>
          <p:spPr bwMode="auto">
            <a:xfrm>
              <a:off x="4464" y="401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521" name="Text Box 81"/>
            <p:cNvSpPr txBox="1">
              <a:spLocks noChangeArrowheads="1"/>
            </p:cNvSpPr>
            <p:nvPr/>
          </p:nvSpPr>
          <p:spPr bwMode="auto">
            <a:xfrm>
              <a:off x="4701" y="402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C808-A39D-4511-9094-7607432CCAA0}" type="slidenum">
              <a:rPr lang="en-US"/>
              <a:pPr/>
              <a:t>2</a:t>
            </a:fld>
            <a:endParaRPr lang="en-US"/>
          </a:p>
        </p:txBody>
      </p:sp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ourier New" pitchFamily="49" charset="0"/>
              </a:rPr>
              <a:t>Binary Tree Traversals</a:t>
            </a:r>
            <a:r>
              <a:rPr lang="en-US"/>
              <a:t> </a:t>
            </a:r>
          </a:p>
        </p:txBody>
      </p:sp>
      <p:sp>
        <p:nvSpPr>
          <p:cNvPr id="579587" name="Text Box 3"/>
          <p:cNvSpPr txBox="1">
            <a:spLocks noChangeArrowheads="1"/>
          </p:cNvSpPr>
          <p:nvPr/>
        </p:nvSpPr>
        <p:spPr bwMode="auto">
          <a:xfrm>
            <a:off x="285750" y="962025"/>
            <a:ext cx="83296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Courier New" pitchFamily="49" charset="0"/>
              </a:rPr>
              <a:t>When we process all the nodes in a tree, it’s called a traversal. </a:t>
            </a:r>
          </a:p>
        </p:txBody>
      </p:sp>
      <p:sp>
        <p:nvSpPr>
          <p:cNvPr id="579588" name="Rectangle 4"/>
          <p:cNvSpPr>
            <a:spLocks noChangeArrowheads="1"/>
          </p:cNvSpPr>
          <p:nvPr/>
        </p:nvSpPr>
        <p:spPr bwMode="auto">
          <a:xfrm>
            <a:off x="825500" y="2227263"/>
            <a:ext cx="76708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There are four common ways to traverse a tree.</a:t>
            </a:r>
          </a:p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	1. Pre-order </a:t>
            </a:r>
            <a:r>
              <a:rPr lang="en-US" dirty="0" smtClean="0">
                <a:solidFill>
                  <a:schemeClr val="accent2"/>
                </a:solidFill>
              </a:rPr>
              <a:t>traversal (we did this last time)</a:t>
            </a:r>
            <a:r>
              <a:rPr lang="en-US" dirty="0">
                <a:solidFill>
                  <a:schemeClr val="accent2"/>
                </a:solidFill>
              </a:rPr>
              <a:t/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	2. In-order traversal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	3. Post-order traversal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       4. Level-order traversal</a:t>
            </a:r>
          </a:p>
        </p:txBody>
      </p:sp>
      <p:sp>
        <p:nvSpPr>
          <p:cNvPr id="579589" name="Text Box 5"/>
          <p:cNvSpPr txBox="1">
            <a:spLocks noChangeArrowheads="1"/>
          </p:cNvSpPr>
          <p:nvPr/>
        </p:nvSpPr>
        <p:spPr bwMode="auto">
          <a:xfrm>
            <a:off x="1725290" y="5486400"/>
            <a:ext cx="54505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</a:rPr>
              <a:t>Let’s see a pre-order traversal first!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0370-862C-4F12-80BF-B5E0D7B1E62B}" type="slidenum">
              <a:rPr lang="en-US"/>
              <a:pPr/>
              <a:t>20</a:t>
            </a:fld>
            <a:endParaRPr lang="en-US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Binary Search Trees</a:t>
            </a:r>
            <a:r>
              <a:rPr lang="en-US"/>
              <a:t> </a:t>
            </a:r>
          </a:p>
        </p:txBody>
      </p:sp>
      <p:sp>
        <p:nvSpPr>
          <p:cNvPr id="593925" name="Text Box 5"/>
          <p:cNvSpPr txBox="1">
            <a:spLocks noChangeArrowheads="1"/>
          </p:cNvSpPr>
          <p:nvPr/>
        </p:nvSpPr>
        <p:spPr bwMode="auto">
          <a:xfrm>
            <a:off x="381000" y="1125538"/>
            <a:ext cx="8029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BST Definition</a:t>
            </a:r>
            <a:r>
              <a:rPr lang="en-US"/>
              <a:t>: A Binary Search Tree is a binary tree with the following two properties:</a:t>
            </a:r>
          </a:p>
        </p:txBody>
      </p:sp>
      <p:grpSp>
        <p:nvGrpSpPr>
          <p:cNvPr id="593927" name="Group 7"/>
          <p:cNvGrpSpPr>
            <a:grpSpLocks/>
          </p:cNvGrpSpPr>
          <p:nvPr/>
        </p:nvGrpSpPr>
        <p:grpSpPr bwMode="auto">
          <a:xfrm>
            <a:off x="4648200" y="2743200"/>
            <a:ext cx="4038600" cy="3886200"/>
            <a:chOff x="2928" y="1728"/>
            <a:chExt cx="2544" cy="2448"/>
          </a:xfrm>
        </p:grpSpPr>
        <p:grpSp>
          <p:nvGrpSpPr>
            <p:cNvPr id="593928" name="Group 8"/>
            <p:cNvGrpSpPr>
              <a:grpSpLocks/>
            </p:cNvGrpSpPr>
            <p:nvPr/>
          </p:nvGrpSpPr>
          <p:grpSpPr bwMode="auto">
            <a:xfrm>
              <a:off x="3490" y="2525"/>
              <a:ext cx="499" cy="373"/>
              <a:chOff x="3511" y="3072"/>
              <a:chExt cx="729" cy="624"/>
            </a:xfrm>
          </p:grpSpPr>
          <p:sp>
            <p:nvSpPr>
              <p:cNvPr id="593929" name="Rectangle 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0" name="Rectangle 1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1" name="Rectangle 1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2" name="Rectangle 1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3933" name="Group 13"/>
            <p:cNvGrpSpPr>
              <a:grpSpLocks/>
            </p:cNvGrpSpPr>
            <p:nvPr/>
          </p:nvGrpSpPr>
          <p:grpSpPr bwMode="auto">
            <a:xfrm>
              <a:off x="4088" y="1891"/>
              <a:ext cx="499" cy="373"/>
              <a:chOff x="3511" y="3072"/>
              <a:chExt cx="729" cy="624"/>
            </a:xfrm>
          </p:grpSpPr>
          <p:sp>
            <p:nvSpPr>
              <p:cNvPr id="593934" name="Rectangle 1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5" name="Rectangle 1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6" name="Rectangle 1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7" name="Rectangle 1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3938" name="Group 18"/>
            <p:cNvGrpSpPr>
              <a:grpSpLocks/>
            </p:cNvGrpSpPr>
            <p:nvPr/>
          </p:nvGrpSpPr>
          <p:grpSpPr bwMode="auto">
            <a:xfrm>
              <a:off x="4575" y="2525"/>
              <a:ext cx="498" cy="373"/>
              <a:chOff x="3511" y="3072"/>
              <a:chExt cx="729" cy="624"/>
            </a:xfrm>
          </p:grpSpPr>
          <p:sp>
            <p:nvSpPr>
              <p:cNvPr id="593939" name="Rectangle 1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40" name="Rectangle 2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41" name="Rectangle 2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42" name="Rectangle 2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43" name="Line 23"/>
            <p:cNvSpPr>
              <a:spLocks noChangeShapeType="1"/>
            </p:cNvSpPr>
            <p:nvPr/>
          </p:nvSpPr>
          <p:spPr bwMode="auto">
            <a:xfrm flipH="1">
              <a:off x="3789" y="2190"/>
              <a:ext cx="412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44" name="Line 24"/>
            <p:cNvSpPr>
              <a:spLocks noChangeShapeType="1"/>
            </p:cNvSpPr>
            <p:nvPr/>
          </p:nvSpPr>
          <p:spPr bwMode="auto">
            <a:xfrm>
              <a:off x="4456" y="2189"/>
              <a:ext cx="341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45" name="Text Box 25"/>
            <p:cNvSpPr txBox="1">
              <a:spLocks noChangeArrowheads="1"/>
            </p:cNvSpPr>
            <p:nvPr/>
          </p:nvSpPr>
          <p:spPr bwMode="auto">
            <a:xfrm>
              <a:off x="4559" y="2769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46" name="Text Box 26"/>
            <p:cNvSpPr txBox="1">
              <a:spLocks noChangeArrowheads="1"/>
            </p:cNvSpPr>
            <p:nvPr/>
          </p:nvSpPr>
          <p:spPr bwMode="auto">
            <a:xfrm>
              <a:off x="3947" y="1903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“Larry”</a:t>
              </a:r>
            </a:p>
          </p:txBody>
        </p:sp>
        <p:sp>
          <p:nvSpPr>
            <p:cNvPr id="593947" name="Text Box 27"/>
            <p:cNvSpPr txBox="1">
              <a:spLocks noChangeArrowheads="1"/>
            </p:cNvSpPr>
            <p:nvPr/>
          </p:nvSpPr>
          <p:spPr bwMode="auto">
            <a:xfrm>
              <a:off x="3379" y="2535"/>
              <a:ext cx="6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“Fran”</a:t>
              </a:r>
            </a:p>
          </p:txBody>
        </p:sp>
        <p:sp>
          <p:nvSpPr>
            <p:cNvPr id="593948" name="Text Box 28"/>
            <p:cNvSpPr txBox="1">
              <a:spLocks noChangeArrowheads="1"/>
            </p:cNvSpPr>
            <p:nvPr/>
          </p:nvSpPr>
          <p:spPr bwMode="auto">
            <a:xfrm>
              <a:off x="4344" y="2533"/>
              <a:ext cx="8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“Ronda”</a:t>
              </a:r>
            </a:p>
          </p:txBody>
        </p:sp>
        <p:sp>
          <p:nvSpPr>
            <p:cNvPr id="593949" name="Line 29"/>
            <p:cNvSpPr>
              <a:spLocks noChangeShapeType="1"/>
            </p:cNvSpPr>
            <p:nvPr/>
          </p:nvSpPr>
          <p:spPr bwMode="auto">
            <a:xfrm flipH="1">
              <a:off x="3504" y="283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3950" name="Group 30"/>
            <p:cNvGrpSpPr>
              <a:grpSpLocks/>
            </p:cNvGrpSpPr>
            <p:nvPr/>
          </p:nvGrpSpPr>
          <p:grpSpPr bwMode="auto">
            <a:xfrm>
              <a:off x="3112" y="3150"/>
              <a:ext cx="499" cy="373"/>
              <a:chOff x="3511" y="3072"/>
              <a:chExt cx="729" cy="624"/>
            </a:xfrm>
          </p:grpSpPr>
          <p:sp>
            <p:nvSpPr>
              <p:cNvPr id="593951" name="Rectangle 3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52" name="Rectangle 3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53" name="Rectangle 3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54" name="Rectangle 3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55" name="Text Box 35"/>
            <p:cNvSpPr txBox="1">
              <a:spLocks noChangeArrowheads="1"/>
            </p:cNvSpPr>
            <p:nvPr/>
          </p:nvSpPr>
          <p:spPr bwMode="auto">
            <a:xfrm>
              <a:off x="2928" y="3176"/>
              <a:ext cx="7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“Danny”</a:t>
              </a:r>
            </a:p>
          </p:txBody>
        </p:sp>
        <p:sp>
          <p:nvSpPr>
            <p:cNvPr id="593956" name="Text Box 36"/>
            <p:cNvSpPr txBox="1">
              <a:spLocks noChangeArrowheads="1"/>
            </p:cNvSpPr>
            <p:nvPr/>
          </p:nvSpPr>
          <p:spPr bwMode="auto">
            <a:xfrm>
              <a:off x="3083" y="337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57" name="Text Box 37"/>
            <p:cNvSpPr txBox="1">
              <a:spLocks noChangeArrowheads="1"/>
            </p:cNvSpPr>
            <p:nvPr/>
          </p:nvSpPr>
          <p:spPr bwMode="auto">
            <a:xfrm>
              <a:off x="3320" y="338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grpSp>
          <p:nvGrpSpPr>
            <p:cNvPr id="593958" name="Group 38"/>
            <p:cNvGrpSpPr>
              <a:grpSpLocks/>
            </p:cNvGrpSpPr>
            <p:nvPr/>
          </p:nvGrpSpPr>
          <p:grpSpPr bwMode="auto">
            <a:xfrm>
              <a:off x="3758" y="3152"/>
              <a:ext cx="498" cy="373"/>
              <a:chOff x="3511" y="3072"/>
              <a:chExt cx="729" cy="624"/>
            </a:xfrm>
          </p:grpSpPr>
          <p:sp>
            <p:nvSpPr>
              <p:cNvPr id="593959" name="Rectangle 3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60" name="Rectangle 4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61" name="Rectangle 4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62" name="Rectangle 4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63" name="Line 43"/>
            <p:cNvSpPr>
              <a:spLocks noChangeShapeType="1"/>
            </p:cNvSpPr>
            <p:nvPr/>
          </p:nvSpPr>
          <p:spPr bwMode="auto">
            <a:xfrm>
              <a:off x="3792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64" name="Text Box 44"/>
            <p:cNvSpPr txBox="1">
              <a:spLocks noChangeArrowheads="1"/>
            </p:cNvSpPr>
            <p:nvPr/>
          </p:nvSpPr>
          <p:spPr bwMode="auto">
            <a:xfrm>
              <a:off x="3742" y="339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65" name="Text Box 45"/>
            <p:cNvSpPr txBox="1">
              <a:spLocks noChangeArrowheads="1"/>
            </p:cNvSpPr>
            <p:nvPr/>
          </p:nvSpPr>
          <p:spPr bwMode="auto">
            <a:xfrm>
              <a:off x="3568" y="3176"/>
              <a:ext cx="7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“Jack”</a:t>
              </a:r>
            </a:p>
          </p:txBody>
        </p:sp>
        <p:sp>
          <p:nvSpPr>
            <p:cNvPr id="593966" name="Text Box 46"/>
            <p:cNvSpPr txBox="1">
              <a:spLocks noChangeArrowheads="1"/>
            </p:cNvSpPr>
            <p:nvPr/>
          </p:nvSpPr>
          <p:spPr bwMode="auto">
            <a:xfrm>
              <a:off x="3960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67" name="Rectangle 47"/>
            <p:cNvSpPr>
              <a:spLocks noChangeArrowheads="1"/>
            </p:cNvSpPr>
            <p:nvPr/>
          </p:nvSpPr>
          <p:spPr bwMode="auto">
            <a:xfrm>
              <a:off x="4716" y="1728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68" name="Text Box 48"/>
            <p:cNvSpPr txBox="1">
              <a:spLocks noChangeArrowheads="1"/>
            </p:cNvSpPr>
            <p:nvPr/>
          </p:nvSpPr>
          <p:spPr bwMode="auto">
            <a:xfrm>
              <a:off x="4780" y="182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root</a:t>
              </a:r>
            </a:p>
          </p:txBody>
        </p:sp>
        <p:sp>
          <p:nvSpPr>
            <p:cNvPr id="593969" name="Line 49"/>
            <p:cNvSpPr>
              <a:spLocks noChangeShapeType="1"/>
            </p:cNvSpPr>
            <p:nvPr/>
          </p:nvSpPr>
          <p:spPr bwMode="auto">
            <a:xfrm flipH="1">
              <a:off x="4582" y="1810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3970" name="Group 50"/>
            <p:cNvGrpSpPr>
              <a:grpSpLocks/>
            </p:cNvGrpSpPr>
            <p:nvPr/>
          </p:nvGrpSpPr>
          <p:grpSpPr bwMode="auto">
            <a:xfrm>
              <a:off x="4942" y="3152"/>
              <a:ext cx="498" cy="373"/>
              <a:chOff x="3511" y="3072"/>
              <a:chExt cx="729" cy="624"/>
            </a:xfrm>
          </p:grpSpPr>
          <p:sp>
            <p:nvSpPr>
              <p:cNvPr id="593971" name="Rectangle 5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72" name="Rectangle 5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73" name="Rectangle 5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74" name="Rectangle 5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75" name="Line 55"/>
            <p:cNvSpPr>
              <a:spLocks noChangeShapeType="1"/>
            </p:cNvSpPr>
            <p:nvPr/>
          </p:nvSpPr>
          <p:spPr bwMode="auto">
            <a:xfrm>
              <a:off x="4976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76" name="Text Box 56"/>
            <p:cNvSpPr txBox="1">
              <a:spLocks noChangeArrowheads="1"/>
            </p:cNvSpPr>
            <p:nvPr/>
          </p:nvSpPr>
          <p:spPr bwMode="auto">
            <a:xfrm>
              <a:off x="4752" y="3176"/>
              <a:ext cx="6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“Tom”</a:t>
              </a:r>
            </a:p>
          </p:txBody>
        </p:sp>
        <p:sp>
          <p:nvSpPr>
            <p:cNvPr id="593977" name="Text Box 57"/>
            <p:cNvSpPr txBox="1">
              <a:spLocks noChangeArrowheads="1"/>
            </p:cNvSpPr>
            <p:nvPr/>
          </p:nvSpPr>
          <p:spPr bwMode="auto">
            <a:xfrm>
              <a:off x="5144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78" name="Line 58"/>
            <p:cNvSpPr>
              <a:spLocks noChangeShapeType="1"/>
            </p:cNvSpPr>
            <p:nvPr/>
          </p:nvSpPr>
          <p:spPr bwMode="auto">
            <a:xfrm flipH="1">
              <a:off x="4885" y="347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3979" name="Group 59"/>
            <p:cNvGrpSpPr>
              <a:grpSpLocks/>
            </p:cNvGrpSpPr>
            <p:nvPr/>
          </p:nvGrpSpPr>
          <p:grpSpPr bwMode="auto">
            <a:xfrm>
              <a:off x="4493" y="3790"/>
              <a:ext cx="499" cy="373"/>
              <a:chOff x="3511" y="3072"/>
              <a:chExt cx="729" cy="624"/>
            </a:xfrm>
          </p:grpSpPr>
          <p:sp>
            <p:nvSpPr>
              <p:cNvPr id="593980" name="Rectangle 60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81" name="Rectangle 61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82" name="Rectangle 62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83" name="Rectangle 63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84" name="Text Box 64"/>
            <p:cNvSpPr txBox="1">
              <a:spLocks noChangeArrowheads="1"/>
            </p:cNvSpPr>
            <p:nvPr/>
          </p:nvSpPr>
          <p:spPr bwMode="auto">
            <a:xfrm>
              <a:off x="4368" y="3816"/>
              <a:ext cx="6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“Sam”</a:t>
              </a:r>
            </a:p>
          </p:txBody>
        </p:sp>
        <p:sp>
          <p:nvSpPr>
            <p:cNvPr id="593985" name="Text Box 65"/>
            <p:cNvSpPr txBox="1">
              <a:spLocks noChangeArrowheads="1"/>
            </p:cNvSpPr>
            <p:nvPr/>
          </p:nvSpPr>
          <p:spPr bwMode="auto">
            <a:xfrm>
              <a:off x="4464" y="401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86" name="Text Box 66"/>
            <p:cNvSpPr txBox="1">
              <a:spLocks noChangeArrowheads="1"/>
            </p:cNvSpPr>
            <p:nvPr/>
          </p:nvSpPr>
          <p:spPr bwMode="auto">
            <a:xfrm>
              <a:off x="4701" y="402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593987" name="Text Box 67"/>
          <p:cNvSpPr txBox="1">
            <a:spLocks noChangeArrowheads="1"/>
          </p:cNvSpPr>
          <p:nvPr/>
        </p:nvSpPr>
        <p:spPr bwMode="auto">
          <a:xfrm>
            <a:off x="381000" y="2103438"/>
            <a:ext cx="52530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Given any </a:t>
            </a:r>
            <a:r>
              <a:rPr lang="en-US">
                <a:solidFill>
                  <a:schemeClr val="accent2"/>
                </a:solidFill>
              </a:rPr>
              <a:t>node</a:t>
            </a:r>
            <a:r>
              <a:rPr lang="en-US"/>
              <a:t> in the binary tree, all nodes in its </a:t>
            </a:r>
            <a:r>
              <a:rPr lang="en-US">
                <a:solidFill>
                  <a:srgbClr val="006666"/>
                </a:solidFill>
              </a:rPr>
              <a:t>left sub-tree</a:t>
            </a:r>
            <a:r>
              <a:rPr lang="en-US"/>
              <a:t> must be </a:t>
            </a:r>
            <a:r>
              <a:rPr lang="en-US">
                <a:solidFill>
                  <a:srgbClr val="A50021"/>
                </a:solidFill>
              </a:rPr>
              <a:t>less</a:t>
            </a:r>
            <a:r>
              <a:rPr lang="en-US"/>
              <a:t> than the node’s value.</a:t>
            </a:r>
          </a:p>
        </p:txBody>
      </p:sp>
      <p:sp>
        <p:nvSpPr>
          <p:cNvPr id="593988" name="Text Box 68"/>
          <p:cNvSpPr txBox="1">
            <a:spLocks noChangeArrowheads="1"/>
          </p:cNvSpPr>
          <p:nvPr/>
        </p:nvSpPr>
        <p:spPr bwMode="auto">
          <a:xfrm>
            <a:off x="330200" y="3384550"/>
            <a:ext cx="52530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Given any </a:t>
            </a:r>
            <a:r>
              <a:rPr lang="en-US">
                <a:solidFill>
                  <a:schemeClr val="accent2"/>
                </a:solidFill>
              </a:rPr>
              <a:t>node</a:t>
            </a:r>
            <a:r>
              <a:rPr lang="en-US"/>
              <a:t> in the binary tree, all nodes in its </a:t>
            </a:r>
            <a:r>
              <a:rPr lang="en-US">
                <a:solidFill>
                  <a:srgbClr val="006666"/>
                </a:solidFill>
              </a:rPr>
              <a:t>right sub-tree</a:t>
            </a:r>
            <a:r>
              <a:rPr lang="en-US"/>
              <a:t> must be </a:t>
            </a:r>
            <a:r>
              <a:rPr lang="en-US">
                <a:solidFill>
                  <a:srgbClr val="A50021"/>
                </a:solidFill>
              </a:rPr>
              <a:t>greater</a:t>
            </a:r>
            <a:r>
              <a:rPr lang="en-US"/>
              <a:t> than the node’s value.</a:t>
            </a:r>
          </a:p>
        </p:txBody>
      </p:sp>
      <p:sp>
        <p:nvSpPr>
          <p:cNvPr id="593990" name="Text Box 70"/>
          <p:cNvSpPr txBox="1">
            <a:spLocks noChangeArrowheads="1"/>
          </p:cNvSpPr>
          <p:nvPr/>
        </p:nvSpPr>
        <p:spPr bwMode="auto">
          <a:xfrm>
            <a:off x="658813" y="5224463"/>
            <a:ext cx="34242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Let’s validate that this</a:t>
            </a:r>
            <a:br>
              <a:rPr lang="en-US"/>
            </a:br>
            <a:r>
              <a:rPr lang="en-US"/>
              <a:t>is a valid BST…</a:t>
            </a:r>
          </a:p>
        </p:txBody>
      </p:sp>
      <p:sp>
        <p:nvSpPr>
          <p:cNvPr id="593991" name="Oval 71"/>
          <p:cNvSpPr>
            <a:spLocks noChangeArrowheads="1"/>
          </p:cNvSpPr>
          <p:nvPr/>
        </p:nvSpPr>
        <p:spPr bwMode="auto">
          <a:xfrm>
            <a:off x="6248400" y="2667000"/>
            <a:ext cx="1295400" cy="11430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2" name="Oval 72"/>
          <p:cNvSpPr>
            <a:spLocks noChangeArrowheads="1"/>
          </p:cNvSpPr>
          <p:nvPr/>
        </p:nvSpPr>
        <p:spPr bwMode="auto">
          <a:xfrm>
            <a:off x="4419600" y="3886200"/>
            <a:ext cx="2779713" cy="2057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5" name="Oval 75"/>
          <p:cNvSpPr>
            <a:spLocks noChangeArrowheads="1"/>
          </p:cNvSpPr>
          <p:nvPr/>
        </p:nvSpPr>
        <p:spPr bwMode="auto">
          <a:xfrm>
            <a:off x="6615113" y="3784600"/>
            <a:ext cx="2224087" cy="299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8" name="Oval 78"/>
          <p:cNvSpPr>
            <a:spLocks noChangeArrowheads="1"/>
          </p:cNvSpPr>
          <p:nvPr/>
        </p:nvSpPr>
        <p:spPr bwMode="auto">
          <a:xfrm>
            <a:off x="5257800" y="3810000"/>
            <a:ext cx="1295400" cy="11430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9" name="Oval 79"/>
          <p:cNvSpPr>
            <a:spLocks noChangeArrowheads="1"/>
          </p:cNvSpPr>
          <p:nvPr/>
        </p:nvSpPr>
        <p:spPr bwMode="auto">
          <a:xfrm>
            <a:off x="4783138" y="4800600"/>
            <a:ext cx="1109662" cy="1009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0" name="Oval 80"/>
          <p:cNvSpPr>
            <a:spLocks noChangeArrowheads="1"/>
          </p:cNvSpPr>
          <p:nvPr/>
        </p:nvSpPr>
        <p:spPr bwMode="auto">
          <a:xfrm>
            <a:off x="5811838" y="4813300"/>
            <a:ext cx="1109662" cy="1009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1" name="Oval 81"/>
          <p:cNvSpPr>
            <a:spLocks noChangeArrowheads="1"/>
          </p:cNvSpPr>
          <p:nvPr/>
        </p:nvSpPr>
        <p:spPr bwMode="auto">
          <a:xfrm>
            <a:off x="7027863" y="3702050"/>
            <a:ext cx="1295400" cy="11430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3" name="Oval 83"/>
          <p:cNvSpPr>
            <a:spLocks noChangeArrowheads="1"/>
          </p:cNvSpPr>
          <p:nvPr/>
        </p:nvSpPr>
        <p:spPr bwMode="auto">
          <a:xfrm rot="1934063">
            <a:off x="7359650" y="4533900"/>
            <a:ext cx="1109663" cy="2463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4" name="Oval 84"/>
          <p:cNvSpPr>
            <a:spLocks noChangeArrowheads="1"/>
          </p:cNvSpPr>
          <p:nvPr/>
        </p:nvSpPr>
        <p:spPr bwMode="auto">
          <a:xfrm>
            <a:off x="7556500" y="4794250"/>
            <a:ext cx="1295400" cy="11430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5" name="Oval 85"/>
          <p:cNvSpPr>
            <a:spLocks noChangeArrowheads="1"/>
          </p:cNvSpPr>
          <p:nvPr/>
        </p:nvSpPr>
        <p:spPr bwMode="auto">
          <a:xfrm>
            <a:off x="6934200" y="5848350"/>
            <a:ext cx="1109663" cy="1009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7" grpId="0"/>
      <p:bldP spid="593988" grpId="0"/>
      <p:bldP spid="593990" grpId="0"/>
      <p:bldP spid="593991" grpId="0" animBg="1"/>
      <p:bldP spid="593991" grpId="1" animBg="1"/>
      <p:bldP spid="593992" grpId="0" animBg="1"/>
      <p:bldP spid="593992" grpId="1" animBg="1"/>
      <p:bldP spid="593995" grpId="0" animBg="1"/>
      <p:bldP spid="593995" grpId="1" animBg="1"/>
      <p:bldP spid="593995" grpId="2" animBg="1"/>
      <p:bldP spid="593998" grpId="0" animBg="1"/>
      <p:bldP spid="593998" grpId="1" animBg="1"/>
      <p:bldP spid="593999" grpId="0" animBg="1"/>
      <p:bldP spid="593999" grpId="1" animBg="1"/>
      <p:bldP spid="594000" grpId="0" animBg="1"/>
      <p:bldP spid="594000" grpId="1" animBg="1"/>
      <p:bldP spid="594001" grpId="0" animBg="1"/>
      <p:bldP spid="594001" grpId="1" animBg="1"/>
      <p:bldP spid="594003" grpId="0" animBg="1"/>
      <p:bldP spid="594003" grpId="1" animBg="1"/>
      <p:bldP spid="594004" grpId="0" animBg="1"/>
      <p:bldP spid="594004" grpId="1" animBg="1"/>
      <p:bldP spid="594005" grpId="0" animBg="1"/>
      <p:bldP spid="59400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2366-8F31-4937-856E-6636068CA6B6}" type="slidenum">
              <a:rPr lang="en-US"/>
              <a:pPr/>
              <a:t>21</a:t>
            </a:fld>
            <a:endParaRPr lang="en-US"/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Binary Search Trees</a:t>
            </a:r>
            <a:r>
              <a:rPr lang="en-US"/>
              <a:t> </a:t>
            </a:r>
          </a:p>
        </p:txBody>
      </p:sp>
      <p:sp>
        <p:nvSpPr>
          <p:cNvPr id="594947" name="Text Box 3"/>
          <p:cNvSpPr txBox="1">
            <a:spLocks noChangeArrowheads="1"/>
          </p:cNvSpPr>
          <p:nvPr/>
        </p:nvSpPr>
        <p:spPr bwMode="auto">
          <a:xfrm>
            <a:off x="381000" y="1125538"/>
            <a:ext cx="802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Question</a:t>
            </a:r>
            <a:r>
              <a:rPr lang="en-US">
                <a:solidFill>
                  <a:schemeClr val="accent2"/>
                </a:solidFill>
              </a:rPr>
              <a:t>: Which of the following are valid BSTs?</a:t>
            </a:r>
            <a:endParaRPr lang="en-US"/>
          </a:p>
        </p:txBody>
      </p:sp>
      <p:grpSp>
        <p:nvGrpSpPr>
          <p:cNvPr id="594949" name="Group 5"/>
          <p:cNvGrpSpPr>
            <a:grpSpLocks/>
          </p:cNvGrpSpPr>
          <p:nvPr/>
        </p:nvGrpSpPr>
        <p:grpSpPr bwMode="auto">
          <a:xfrm>
            <a:off x="3541713" y="2816225"/>
            <a:ext cx="792162" cy="592138"/>
            <a:chOff x="3511" y="3072"/>
            <a:chExt cx="729" cy="624"/>
          </a:xfrm>
        </p:grpSpPr>
        <p:sp>
          <p:nvSpPr>
            <p:cNvPr id="594950" name="Rectangle 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1" name="Rectangle 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2" name="Rectangle 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3" name="Rectangle 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954" name="Group 10"/>
          <p:cNvGrpSpPr>
            <a:grpSpLocks/>
          </p:cNvGrpSpPr>
          <p:nvPr/>
        </p:nvGrpSpPr>
        <p:grpSpPr bwMode="auto">
          <a:xfrm>
            <a:off x="4491038" y="1809750"/>
            <a:ext cx="792162" cy="592138"/>
            <a:chOff x="3511" y="3072"/>
            <a:chExt cx="729" cy="624"/>
          </a:xfrm>
        </p:grpSpPr>
        <p:sp>
          <p:nvSpPr>
            <p:cNvPr id="594955" name="Rectangle 1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6" name="Rectangle 1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7" name="Rectangle 1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8" name="Rectangle 1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959" name="Group 15"/>
          <p:cNvGrpSpPr>
            <a:grpSpLocks/>
          </p:cNvGrpSpPr>
          <p:nvPr/>
        </p:nvGrpSpPr>
        <p:grpSpPr bwMode="auto">
          <a:xfrm>
            <a:off x="5264150" y="2816225"/>
            <a:ext cx="790575" cy="592138"/>
            <a:chOff x="3511" y="3072"/>
            <a:chExt cx="729" cy="624"/>
          </a:xfrm>
        </p:grpSpPr>
        <p:sp>
          <p:nvSpPr>
            <p:cNvPr id="594960" name="Rectangle 1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61" name="Rectangle 1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62" name="Rectangle 1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63" name="Rectangle 1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64" name="Line 20"/>
          <p:cNvSpPr>
            <a:spLocks noChangeShapeType="1"/>
          </p:cNvSpPr>
          <p:nvPr/>
        </p:nvSpPr>
        <p:spPr bwMode="auto">
          <a:xfrm flipH="1">
            <a:off x="4016375" y="228441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65" name="Line 21"/>
          <p:cNvSpPr>
            <a:spLocks noChangeShapeType="1"/>
          </p:cNvSpPr>
          <p:nvPr/>
        </p:nvSpPr>
        <p:spPr bwMode="auto">
          <a:xfrm>
            <a:off x="5075238" y="2282825"/>
            <a:ext cx="541337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66" name="Text Box 22"/>
          <p:cNvSpPr txBox="1">
            <a:spLocks noChangeArrowheads="1"/>
          </p:cNvSpPr>
          <p:nvPr/>
        </p:nvSpPr>
        <p:spPr bwMode="auto">
          <a:xfrm>
            <a:off x="5238750" y="31781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4967" name="Text Box 23"/>
          <p:cNvSpPr txBox="1">
            <a:spLocks noChangeArrowheads="1"/>
          </p:cNvSpPr>
          <p:nvPr/>
        </p:nvSpPr>
        <p:spPr bwMode="auto">
          <a:xfrm>
            <a:off x="4267200" y="1828800"/>
            <a:ext cx="1150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594968" name="Text Box 24"/>
          <p:cNvSpPr txBox="1">
            <a:spLocks noChangeArrowheads="1"/>
          </p:cNvSpPr>
          <p:nvPr/>
        </p:nvSpPr>
        <p:spPr bwMode="auto">
          <a:xfrm>
            <a:off x="3365500" y="2832100"/>
            <a:ext cx="985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594969" name="Text Box 25"/>
          <p:cNvSpPr txBox="1">
            <a:spLocks noChangeArrowheads="1"/>
          </p:cNvSpPr>
          <p:nvPr/>
        </p:nvSpPr>
        <p:spPr bwMode="auto">
          <a:xfrm>
            <a:off x="4897438" y="282892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594970" name="Line 26"/>
          <p:cNvSpPr>
            <a:spLocks noChangeShapeType="1"/>
          </p:cNvSpPr>
          <p:nvPr/>
        </p:nvSpPr>
        <p:spPr bwMode="auto">
          <a:xfrm flipH="1">
            <a:off x="3563938" y="3303588"/>
            <a:ext cx="284162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4971" name="Group 27"/>
          <p:cNvGrpSpPr>
            <a:grpSpLocks/>
          </p:cNvGrpSpPr>
          <p:nvPr/>
        </p:nvGrpSpPr>
        <p:grpSpPr bwMode="auto">
          <a:xfrm>
            <a:off x="2941638" y="3808413"/>
            <a:ext cx="792162" cy="592137"/>
            <a:chOff x="3511" y="3072"/>
            <a:chExt cx="729" cy="624"/>
          </a:xfrm>
        </p:grpSpPr>
        <p:sp>
          <p:nvSpPr>
            <p:cNvPr id="594972" name="Rectangle 2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73" name="Rectangle 2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74" name="Rectangle 3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75" name="Rectangle 3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76" name="Text Box 32"/>
          <p:cNvSpPr txBox="1">
            <a:spLocks noChangeArrowheads="1"/>
          </p:cNvSpPr>
          <p:nvPr/>
        </p:nvSpPr>
        <p:spPr bwMode="auto">
          <a:xfrm>
            <a:off x="2649538" y="3849688"/>
            <a:ext cx="1209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“Danny”</a:t>
            </a:r>
          </a:p>
        </p:txBody>
      </p:sp>
      <p:sp>
        <p:nvSpPr>
          <p:cNvPr id="594977" name="Text Box 33"/>
          <p:cNvSpPr txBox="1">
            <a:spLocks noChangeArrowheads="1"/>
          </p:cNvSpPr>
          <p:nvPr/>
        </p:nvSpPr>
        <p:spPr bwMode="auto">
          <a:xfrm>
            <a:off x="2895600" y="41624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4978" name="Text Box 34"/>
          <p:cNvSpPr txBox="1">
            <a:spLocks noChangeArrowheads="1"/>
          </p:cNvSpPr>
          <p:nvPr/>
        </p:nvSpPr>
        <p:spPr bwMode="auto">
          <a:xfrm>
            <a:off x="3271838" y="41767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4979" name="Group 35"/>
          <p:cNvGrpSpPr>
            <a:grpSpLocks/>
          </p:cNvGrpSpPr>
          <p:nvPr/>
        </p:nvGrpSpPr>
        <p:grpSpPr bwMode="auto">
          <a:xfrm>
            <a:off x="3967163" y="3811588"/>
            <a:ext cx="790575" cy="592137"/>
            <a:chOff x="3511" y="3072"/>
            <a:chExt cx="729" cy="624"/>
          </a:xfrm>
        </p:grpSpPr>
        <p:sp>
          <p:nvSpPr>
            <p:cNvPr id="594980" name="Rectangle 3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81" name="Rectangle 3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82" name="Rectangle 3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83" name="Rectangle 3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84" name="Line 40"/>
          <p:cNvSpPr>
            <a:spLocks noChangeShapeType="1"/>
          </p:cNvSpPr>
          <p:nvPr/>
        </p:nvSpPr>
        <p:spPr bwMode="auto">
          <a:xfrm>
            <a:off x="4021138" y="3316288"/>
            <a:ext cx="209550" cy="5064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85" name="Text Box 41"/>
          <p:cNvSpPr txBox="1">
            <a:spLocks noChangeArrowheads="1"/>
          </p:cNvSpPr>
          <p:nvPr/>
        </p:nvSpPr>
        <p:spPr bwMode="auto">
          <a:xfrm>
            <a:off x="3941763" y="4198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4986" name="Text Box 42"/>
          <p:cNvSpPr txBox="1">
            <a:spLocks noChangeArrowheads="1"/>
          </p:cNvSpPr>
          <p:nvPr/>
        </p:nvSpPr>
        <p:spPr bwMode="auto">
          <a:xfrm>
            <a:off x="3665538" y="3849688"/>
            <a:ext cx="11255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“Nick”</a:t>
            </a:r>
          </a:p>
        </p:txBody>
      </p:sp>
      <p:sp>
        <p:nvSpPr>
          <p:cNvPr id="594987" name="Text Box 43"/>
          <p:cNvSpPr txBox="1">
            <a:spLocks noChangeArrowheads="1"/>
          </p:cNvSpPr>
          <p:nvPr/>
        </p:nvSpPr>
        <p:spPr bwMode="auto">
          <a:xfrm>
            <a:off x="4287838" y="41830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21" name="Text Box 77"/>
          <p:cNvSpPr txBox="1">
            <a:spLocks noChangeArrowheads="1"/>
          </p:cNvSpPr>
          <p:nvPr/>
        </p:nvSpPr>
        <p:spPr bwMode="auto">
          <a:xfrm>
            <a:off x="5595938" y="31638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5022" name="Group 78"/>
          <p:cNvGrpSpPr>
            <a:grpSpLocks/>
          </p:cNvGrpSpPr>
          <p:nvPr/>
        </p:nvGrpSpPr>
        <p:grpSpPr bwMode="auto">
          <a:xfrm>
            <a:off x="1514475" y="2616200"/>
            <a:ext cx="792163" cy="592138"/>
            <a:chOff x="3511" y="3072"/>
            <a:chExt cx="729" cy="624"/>
          </a:xfrm>
        </p:grpSpPr>
        <p:sp>
          <p:nvSpPr>
            <p:cNvPr id="595023" name="Rectangle 7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4" name="Rectangle 8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5" name="Rectangle 8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6" name="Rectangle 8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5027" name="Group 83"/>
          <p:cNvGrpSpPr>
            <a:grpSpLocks/>
          </p:cNvGrpSpPr>
          <p:nvPr/>
        </p:nvGrpSpPr>
        <p:grpSpPr bwMode="auto">
          <a:xfrm>
            <a:off x="2282825" y="1752600"/>
            <a:ext cx="792163" cy="592138"/>
            <a:chOff x="3511" y="3072"/>
            <a:chExt cx="729" cy="624"/>
          </a:xfrm>
        </p:grpSpPr>
        <p:sp>
          <p:nvSpPr>
            <p:cNvPr id="595028" name="Rectangle 8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9" name="Rectangle 8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30" name="Rectangle 8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31" name="Rectangle 8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037" name="Line 93"/>
          <p:cNvSpPr>
            <a:spLocks noChangeShapeType="1"/>
          </p:cNvSpPr>
          <p:nvPr/>
        </p:nvSpPr>
        <p:spPr bwMode="auto">
          <a:xfrm flipH="1">
            <a:off x="2179638" y="2227263"/>
            <a:ext cx="282575" cy="400050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40" name="Text Box 96"/>
          <p:cNvSpPr txBox="1">
            <a:spLocks noChangeArrowheads="1"/>
          </p:cNvSpPr>
          <p:nvPr/>
        </p:nvSpPr>
        <p:spPr bwMode="auto">
          <a:xfrm>
            <a:off x="2019300" y="1758950"/>
            <a:ext cx="1150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595041" name="Text Box 97"/>
          <p:cNvSpPr txBox="1">
            <a:spLocks noChangeArrowheads="1"/>
          </p:cNvSpPr>
          <p:nvPr/>
        </p:nvSpPr>
        <p:spPr bwMode="auto">
          <a:xfrm>
            <a:off x="1338263" y="2632075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595043" name="Line 99"/>
          <p:cNvSpPr>
            <a:spLocks noChangeShapeType="1"/>
          </p:cNvSpPr>
          <p:nvPr/>
        </p:nvSpPr>
        <p:spPr bwMode="auto">
          <a:xfrm flipH="1">
            <a:off x="1536700" y="3103563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5044" name="Group 100"/>
          <p:cNvGrpSpPr>
            <a:grpSpLocks/>
          </p:cNvGrpSpPr>
          <p:nvPr/>
        </p:nvGrpSpPr>
        <p:grpSpPr bwMode="auto">
          <a:xfrm>
            <a:off x="914400" y="3608388"/>
            <a:ext cx="792163" cy="592137"/>
            <a:chOff x="3511" y="3072"/>
            <a:chExt cx="729" cy="624"/>
          </a:xfrm>
        </p:grpSpPr>
        <p:sp>
          <p:nvSpPr>
            <p:cNvPr id="595045" name="Rectangle 10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46" name="Rectangle 10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47" name="Rectangle 10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48" name="Rectangle 10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049" name="Text Box 105"/>
          <p:cNvSpPr txBox="1">
            <a:spLocks noChangeArrowheads="1"/>
          </p:cNvSpPr>
          <p:nvPr/>
        </p:nvSpPr>
        <p:spPr bwMode="auto">
          <a:xfrm>
            <a:off x="622300" y="3649663"/>
            <a:ext cx="1209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“Danny”</a:t>
            </a:r>
          </a:p>
        </p:txBody>
      </p:sp>
      <p:sp>
        <p:nvSpPr>
          <p:cNvPr id="595051" name="Text Box 107"/>
          <p:cNvSpPr txBox="1">
            <a:spLocks noChangeArrowheads="1"/>
          </p:cNvSpPr>
          <p:nvPr/>
        </p:nvSpPr>
        <p:spPr bwMode="auto">
          <a:xfrm>
            <a:off x="1244600" y="39766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62" name="Text Box 118"/>
          <p:cNvSpPr txBox="1">
            <a:spLocks noChangeArrowheads="1"/>
          </p:cNvSpPr>
          <p:nvPr/>
        </p:nvSpPr>
        <p:spPr bwMode="auto">
          <a:xfrm>
            <a:off x="2603500" y="21050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63" name="Line 119"/>
          <p:cNvSpPr>
            <a:spLocks noChangeShapeType="1"/>
          </p:cNvSpPr>
          <p:nvPr/>
        </p:nvSpPr>
        <p:spPr bwMode="auto">
          <a:xfrm flipH="1">
            <a:off x="838200" y="4140200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5064" name="Group 120"/>
          <p:cNvGrpSpPr>
            <a:grpSpLocks/>
          </p:cNvGrpSpPr>
          <p:nvPr/>
        </p:nvGrpSpPr>
        <p:grpSpPr bwMode="auto">
          <a:xfrm>
            <a:off x="215900" y="4645025"/>
            <a:ext cx="792163" cy="592138"/>
            <a:chOff x="3511" y="3072"/>
            <a:chExt cx="729" cy="624"/>
          </a:xfrm>
        </p:grpSpPr>
        <p:sp>
          <p:nvSpPr>
            <p:cNvPr id="595065" name="Rectangle 12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66" name="Rectangle 12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67" name="Rectangle 12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68" name="Rectangle 12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069" name="Text Box 125"/>
          <p:cNvSpPr txBox="1">
            <a:spLocks noChangeArrowheads="1"/>
          </p:cNvSpPr>
          <p:nvPr/>
        </p:nvSpPr>
        <p:spPr bwMode="auto">
          <a:xfrm>
            <a:off x="7938" y="4648200"/>
            <a:ext cx="1058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“Alex”</a:t>
            </a:r>
          </a:p>
        </p:txBody>
      </p:sp>
      <p:sp>
        <p:nvSpPr>
          <p:cNvPr id="595070" name="Text Box 126"/>
          <p:cNvSpPr txBox="1">
            <a:spLocks noChangeArrowheads="1"/>
          </p:cNvSpPr>
          <p:nvPr/>
        </p:nvSpPr>
        <p:spPr bwMode="auto">
          <a:xfrm>
            <a:off x="169863" y="49990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71" name="Text Box 127"/>
          <p:cNvSpPr txBox="1">
            <a:spLocks noChangeArrowheads="1"/>
          </p:cNvSpPr>
          <p:nvPr/>
        </p:nvSpPr>
        <p:spPr bwMode="auto">
          <a:xfrm>
            <a:off x="546100" y="50133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72" name="Text Box 128"/>
          <p:cNvSpPr txBox="1">
            <a:spLocks noChangeArrowheads="1"/>
          </p:cNvSpPr>
          <p:nvPr/>
        </p:nvSpPr>
        <p:spPr bwMode="auto">
          <a:xfrm>
            <a:off x="1862138" y="29749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5073" name="Group 129"/>
          <p:cNvGrpSpPr>
            <a:grpSpLocks/>
          </p:cNvGrpSpPr>
          <p:nvPr/>
        </p:nvGrpSpPr>
        <p:grpSpPr bwMode="auto">
          <a:xfrm>
            <a:off x="5918200" y="4645025"/>
            <a:ext cx="792163" cy="592138"/>
            <a:chOff x="3511" y="3072"/>
            <a:chExt cx="729" cy="624"/>
          </a:xfrm>
        </p:grpSpPr>
        <p:sp>
          <p:nvSpPr>
            <p:cNvPr id="595074" name="Rectangle 13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75" name="Rectangle 13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76" name="Rectangle 13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77" name="Rectangle 13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5078" name="Group 134"/>
          <p:cNvGrpSpPr>
            <a:grpSpLocks/>
          </p:cNvGrpSpPr>
          <p:nvPr/>
        </p:nvGrpSpPr>
        <p:grpSpPr bwMode="auto">
          <a:xfrm>
            <a:off x="6867525" y="3638550"/>
            <a:ext cx="792163" cy="592138"/>
            <a:chOff x="3511" y="3072"/>
            <a:chExt cx="729" cy="624"/>
          </a:xfrm>
        </p:grpSpPr>
        <p:sp>
          <p:nvSpPr>
            <p:cNvPr id="595079" name="Rectangle 135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0" name="Rectangle 136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1" name="Rectangle 137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2" name="Rectangle 138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5083" name="Group 139"/>
          <p:cNvGrpSpPr>
            <a:grpSpLocks/>
          </p:cNvGrpSpPr>
          <p:nvPr/>
        </p:nvGrpSpPr>
        <p:grpSpPr bwMode="auto">
          <a:xfrm>
            <a:off x="7640638" y="4645025"/>
            <a:ext cx="790575" cy="592138"/>
            <a:chOff x="3511" y="3072"/>
            <a:chExt cx="729" cy="624"/>
          </a:xfrm>
        </p:grpSpPr>
        <p:sp>
          <p:nvSpPr>
            <p:cNvPr id="595084" name="Rectangle 14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5" name="Rectangle 14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6" name="Rectangle 14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7" name="Rectangle 14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088" name="Line 144"/>
          <p:cNvSpPr>
            <a:spLocks noChangeShapeType="1"/>
          </p:cNvSpPr>
          <p:nvPr/>
        </p:nvSpPr>
        <p:spPr bwMode="auto">
          <a:xfrm flipH="1">
            <a:off x="6392863" y="411321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89" name="Line 145"/>
          <p:cNvSpPr>
            <a:spLocks noChangeShapeType="1"/>
          </p:cNvSpPr>
          <p:nvPr/>
        </p:nvSpPr>
        <p:spPr bwMode="auto">
          <a:xfrm>
            <a:off x="7451725" y="411162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91" name="Text Box 147"/>
          <p:cNvSpPr txBox="1">
            <a:spLocks noChangeArrowheads="1"/>
          </p:cNvSpPr>
          <p:nvPr/>
        </p:nvSpPr>
        <p:spPr bwMode="auto">
          <a:xfrm>
            <a:off x="6553200" y="3657600"/>
            <a:ext cx="1246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“Manny”</a:t>
            </a:r>
          </a:p>
        </p:txBody>
      </p:sp>
      <p:sp>
        <p:nvSpPr>
          <p:cNvPr id="595092" name="Text Box 148"/>
          <p:cNvSpPr txBox="1">
            <a:spLocks noChangeArrowheads="1"/>
          </p:cNvSpPr>
          <p:nvPr/>
        </p:nvSpPr>
        <p:spPr bwMode="auto">
          <a:xfrm>
            <a:off x="5741988" y="4660900"/>
            <a:ext cx="96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“Amy”</a:t>
            </a:r>
          </a:p>
        </p:txBody>
      </p:sp>
      <p:sp>
        <p:nvSpPr>
          <p:cNvPr id="595093" name="Text Box 149"/>
          <p:cNvSpPr txBox="1">
            <a:spLocks noChangeArrowheads="1"/>
          </p:cNvSpPr>
          <p:nvPr/>
        </p:nvSpPr>
        <p:spPr bwMode="auto">
          <a:xfrm>
            <a:off x="7273925" y="4657725"/>
            <a:ext cx="1125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“Nick”</a:t>
            </a:r>
          </a:p>
        </p:txBody>
      </p:sp>
      <p:grpSp>
        <p:nvGrpSpPr>
          <p:cNvPr id="595102" name="Group 158"/>
          <p:cNvGrpSpPr>
            <a:grpSpLocks/>
          </p:cNvGrpSpPr>
          <p:nvPr/>
        </p:nvGrpSpPr>
        <p:grpSpPr bwMode="auto">
          <a:xfrm>
            <a:off x="7324725" y="5640388"/>
            <a:ext cx="790575" cy="592137"/>
            <a:chOff x="3511" y="3072"/>
            <a:chExt cx="729" cy="624"/>
          </a:xfrm>
        </p:grpSpPr>
        <p:sp>
          <p:nvSpPr>
            <p:cNvPr id="595103" name="Rectangle 15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04" name="Rectangle 16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05" name="Rectangle 16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06" name="Rectangle 16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107" name="Line 163"/>
          <p:cNvSpPr>
            <a:spLocks noChangeShapeType="1"/>
          </p:cNvSpPr>
          <p:nvPr/>
        </p:nvSpPr>
        <p:spPr bwMode="auto">
          <a:xfrm flipH="1">
            <a:off x="7588250" y="5145088"/>
            <a:ext cx="161925" cy="5064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108" name="Text Box 164"/>
          <p:cNvSpPr txBox="1">
            <a:spLocks noChangeArrowheads="1"/>
          </p:cNvSpPr>
          <p:nvPr/>
        </p:nvSpPr>
        <p:spPr bwMode="auto">
          <a:xfrm>
            <a:off x="7299325" y="60277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109" name="Text Box 165"/>
          <p:cNvSpPr txBox="1">
            <a:spLocks noChangeArrowheads="1"/>
          </p:cNvSpPr>
          <p:nvPr/>
        </p:nvSpPr>
        <p:spPr bwMode="auto">
          <a:xfrm>
            <a:off x="6934200" y="5653088"/>
            <a:ext cx="1346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“Maddy”</a:t>
            </a:r>
          </a:p>
        </p:txBody>
      </p:sp>
      <p:sp>
        <p:nvSpPr>
          <p:cNvPr id="595110" name="Text Box 166"/>
          <p:cNvSpPr txBox="1">
            <a:spLocks noChangeArrowheads="1"/>
          </p:cNvSpPr>
          <p:nvPr/>
        </p:nvSpPr>
        <p:spPr bwMode="auto">
          <a:xfrm>
            <a:off x="7645400" y="60118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111" name="Text Box 167"/>
          <p:cNvSpPr txBox="1">
            <a:spLocks noChangeArrowheads="1"/>
          </p:cNvSpPr>
          <p:nvPr/>
        </p:nvSpPr>
        <p:spPr bwMode="auto">
          <a:xfrm>
            <a:off x="7972425" y="49926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113" name="Text Box 169"/>
          <p:cNvSpPr txBox="1">
            <a:spLocks noChangeArrowheads="1"/>
          </p:cNvSpPr>
          <p:nvPr/>
        </p:nvSpPr>
        <p:spPr bwMode="auto">
          <a:xfrm>
            <a:off x="5880100" y="50069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114" name="Text Box 170"/>
          <p:cNvSpPr txBox="1">
            <a:spLocks noChangeArrowheads="1"/>
          </p:cNvSpPr>
          <p:nvPr/>
        </p:nvSpPr>
        <p:spPr bwMode="auto">
          <a:xfrm>
            <a:off x="6237288" y="49926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20A9-574E-420F-8326-2D5BFB7C8C07}" type="slidenum">
              <a:rPr lang="en-US"/>
              <a:pPr/>
              <a:t>22</a:t>
            </a:fld>
            <a:endParaRPr lang="en-US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3" y="-76200"/>
            <a:ext cx="9005887" cy="1143000"/>
          </a:xfrm>
        </p:spPr>
        <p:txBody>
          <a:bodyPr/>
          <a:lstStyle/>
          <a:p>
            <a:r>
              <a:rPr lang="en-US" sz="4000"/>
              <a:t>Operations on a Binary Search Tree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Determine if the binary search tree is </a:t>
            </a:r>
            <a:r>
              <a:rPr lang="en-US" sz="2600" dirty="0">
                <a:solidFill>
                  <a:srgbClr val="006666"/>
                </a:solidFill>
              </a:rPr>
              <a:t>empty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Search</a:t>
            </a:r>
            <a:r>
              <a:rPr lang="en-US" sz="2600" dirty="0"/>
              <a:t> the binary search tree for a </a:t>
            </a:r>
            <a:r>
              <a:rPr lang="en-US" sz="2600" dirty="0" smtClean="0"/>
              <a:t>value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Insert</a:t>
            </a:r>
            <a:r>
              <a:rPr lang="en-US" sz="2600" dirty="0"/>
              <a:t> an item in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Delete</a:t>
            </a:r>
            <a:r>
              <a:rPr lang="en-US" sz="2600" dirty="0"/>
              <a:t> an item from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Find the height</a:t>
            </a:r>
            <a:r>
              <a:rPr lang="en-US" sz="2600" dirty="0"/>
              <a:t> of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Find the number</a:t>
            </a:r>
            <a:r>
              <a:rPr lang="en-US" sz="2600" dirty="0"/>
              <a:t> of </a:t>
            </a:r>
            <a:r>
              <a:rPr lang="en-US" sz="2600" dirty="0">
                <a:solidFill>
                  <a:srgbClr val="6600CC"/>
                </a:solidFill>
              </a:rPr>
              <a:t>nodes</a:t>
            </a:r>
            <a:r>
              <a:rPr lang="en-US" sz="2600" dirty="0"/>
              <a:t> and </a:t>
            </a:r>
            <a:r>
              <a:rPr lang="en-US" sz="2600" dirty="0">
                <a:solidFill>
                  <a:srgbClr val="6600CC"/>
                </a:solidFill>
              </a:rPr>
              <a:t>leaves</a:t>
            </a:r>
            <a:r>
              <a:rPr lang="en-US" sz="2600" dirty="0"/>
              <a:t> in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Traverse</a:t>
            </a:r>
            <a:r>
              <a:rPr lang="en-US" sz="2600" dirty="0"/>
              <a:t>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Free </a:t>
            </a:r>
            <a:r>
              <a:rPr lang="en-US" sz="2600" dirty="0"/>
              <a:t>the memory used by the binary search tree 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  <p:sp>
        <p:nvSpPr>
          <p:cNvPr id="577540" name="Rectangle 4"/>
          <p:cNvSpPr>
            <a:spLocks noChangeArrowheads="1"/>
          </p:cNvSpPr>
          <p:nvPr/>
        </p:nvSpPr>
        <p:spPr bwMode="auto">
          <a:xfrm>
            <a:off x="687388" y="1084263"/>
            <a:ext cx="55403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1"/>
                </a:solidFill>
              </a:rPr>
              <a:t>Here’s what we can do to a BST: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B601-D08B-45EE-B46D-B107CE93E7FB}" type="slidenum">
              <a:rPr lang="en-US"/>
              <a:pPr/>
              <a:t>23</a:t>
            </a:fld>
            <a:endParaRPr lang="en-US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>
                <a:ea typeface="MS Mincho" pitchFamily="49" charset="-128"/>
              </a:rPr>
              <a:t>Searching a BST</a:t>
            </a:r>
            <a:r>
              <a:rPr lang="en-US"/>
              <a:t> </a:t>
            </a:r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469900" y="914400"/>
            <a:ext cx="69818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Input</a:t>
            </a:r>
            <a:r>
              <a:rPr lang="en-US">
                <a:solidFill>
                  <a:schemeClr val="tx1"/>
                </a:solidFill>
              </a:rPr>
              <a:t>: A </a:t>
            </a:r>
            <a:r>
              <a:rPr lang="en-US">
                <a:solidFill>
                  <a:srgbClr val="006666"/>
                </a:solidFill>
              </a:rPr>
              <a:t>value V </a:t>
            </a:r>
            <a:r>
              <a:rPr lang="en-US">
                <a:solidFill>
                  <a:schemeClr val="tx1"/>
                </a:solidFill>
              </a:rPr>
              <a:t>to search for </a:t>
            </a:r>
          </a:p>
          <a:p>
            <a:pPr algn="l"/>
            <a:r>
              <a:rPr lang="en-US">
                <a:solidFill>
                  <a:schemeClr val="accent2"/>
                </a:solidFill>
              </a:rPr>
              <a:t>Output</a:t>
            </a:r>
            <a:r>
              <a:rPr lang="en-US">
                <a:solidFill>
                  <a:schemeClr val="tx1"/>
                </a:solidFill>
              </a:rPr>
              <a:t>: </a:t>
            </a:r>
            <a:r>
              <a:rPr lang="en-US">
                <a:solidFill>
                  <a:srgbClr val="6600CC"/>
                </a:solidFill>
              </a:rPr>
              <a:t>TRUE</a:t>
            </a:r>
            <a:r>
              <a:rPr lang="en-US">
                <a:solidFill>
                  <a:schemeClr val="tx1"/>
                </a:solidFill>
              </a:rPr>
              <a:t> if found, </a:t>
            </a:r>
            <a:r>
              <a:rPr lang="en-US">
                <a:solidFill>
                  <a:srgbClr val="6600CC"/>
                </a:solidFill>
              </a:rPr>
              <a:t>FALSE</a:t>
            </a:r>
            <a:r>
              <a:rPr lang="en-US">
                <a:solidFill>
                  <a:schemeClr val="tx1"/>
                </a:solidFill>
              </a:rPr>
              <a:t> otherwise</a:t>
            </a:r>
          </a:p>
        </p:txBody>
      </p:sp>
      <p:sp>
        <p:nvSpPr>
          <p:cNvPr id="575493" name="Rectangle 5"/>
          <p:cNvSpPr>
            <a:spLocks noChangeArrowheads="1"/>
          </p:cNvSpPr>
          <p:nvPr/>
        </p:nvSpPr>
        <p:spPr bwMode="auto">
          <a:xfrm>
            <a:off x="442913" y="1930400"/>
            <a:ext cx="8108950" cy="261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Start at the </a:t>
            </a:r>
            <a:r>
              <a:rPr lang="en-US">
                <a:solidFill>
                  <a:srgbClr val="6600CC"/>
                </a:solidFill>
              </a:rPr>
              <a:t>root</a:t>
            </a:r>
            <a:r>
              <a:rPr lang="en-US">
                <a:solidFill>
                  <a:srgbClr val="006666"/>
                </a:solidFill>
              </a:rPr>
              <a:t> of the tree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Keep going until we hit the </a:t>
            </a:r>
            <a:r>
              <a:rPr lang="en-US">
                <a:solidFill>
                  <a:srgbClr val="6600CC"/>
                </a:solidFill>
              </a:rPr>
              <a:t>NULL pointer</a:t>
            </a:r>
          </a:p>
          <a:p>
            <a:pPr algn="l"/>
            <a:endParaRPr lang="en-US" sz="10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equal</a:t>
            </a:r>
            <a:r>
              <a:rPr lang="en-US">
                <a:solidFill>
                  <a:srgbClr val="006666"/>
                </a:solidFill>
              </a:rPr>
              <a:t> to current node’s value, then </a:t>
            </a:r>
            <a:r>
              <a:rPr lang="en-US">
                <a:solidFill>
                  <a:srgbClr val="6600CC"/>
                </a:solidFill>
              </a:rPr>
              <a:t>found</a:t>
            </a:r>
            <a:r>
              <a:rPr lang="en-US">
                <a:solidFill>
                  <a:srgbClr val="006666"/>
                </a:solidFill>
              </a:rPr>
              <a:t>!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less</a:t>
            </a:r>
            <a:r>
              <a:rPr lang="en-US">
                <a:solidFill>
                  <a:srgbClr val="006666"/>
                </a:solidFill>
              </a:rPr>
              <a:t> than current node’s value, </a:t>
            </a:r>
            <a:r>
              <a:rPr lang="en-US">
                <a:solidFill>
                  <a:srgbClr val="6600CC"/>
                </a:solidFill>
              </a:rPr>
              <a:t>go left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greater</a:t>
            </a:r>
            <a:r>
              <a:rPr lang="en-US">
                <a:solidFill>
                  <a:srgbClr val="006666"/>
                </a:solidFill>
              </a:rPr>
              <a:t> than current node’s value, </a:t>
            </a:r>
            <a:r>
              <a:rPr lang="en-US">
                <a:solidFill>
                  <a:srgbClr val="6600CC"/>
                </a:solidFill>
              </a:rPr>
              <a:t>go right</a:t>
            </a:r>
          </a:p>
          <a:p>
            <a:pPr algn="l"/>
            <a:endParaRPr lang="en-US" sz="1200">
              <a:solidFill>
                <a:srgbClr val="006666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If we hit a </a:t>
            </a:r>
            <a:r>
              <a:rPr lang="en-US">
                <a:solidFill>
                  <a:srgbClr val="6600CC"/>
                </a:solidFill>
              </a:rPr>
              <a:t>NULL pointer</a:t>
            </a:r>
            <a:r>
              <a:rPr lang="en-US">
                <a:solidFill>
                  <a:srgbClr val="006666"/>
                </a:solidFill>
              </a:rPr>
              <a:t>, not found.</a:t>
            </a:r>
          </a:p>
        </p:txBody>
      </p:sp>
      <p:grpSp>
        <p:nvGrpSpPr>
          <p:cNvPr id="575555" name="Group 67"/>
          <p:cNvGrpSpPr>
            <a:grpSpLocks/>
          </p:cNvGrpSpPr>
          <p:nvPr/>
        </p:nvGrpSpPr>
        <p:grpSpPr bwMode="auto">
          <a:xfrm>
            <a:off x="6286500" y="5154613"/>
            <a:ext cx="792163" cy="592137"/>
            <a:chOff x="3511" y="3072"/>
            <a:chExt cx="729" cy="624"/>
          </a:xfrm>
        </p:grpSpPr>
        <p:sp>
          <p:nvSpPr>
            <p:cNvPr id="575556" name="Rectangle 6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57" name="Rectangle 6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58" name="Rectangle 7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59" name="Rectangle 7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5560" name="Group 72"/>
          <p:cNvGrpSpPr>
            <a:grpSpLocks/>
          </p:cNvGrpSpPr>
          <p:nvPr/>
        </p:nvGrpSpPr>
        <p:grpSpPr bwMode="auto">
          <a:xfrm>
            <a:off x="7235825" y="4148138"/>
            <a:ext cx="792163" cy="592137"/>
            <a:chOff x="3511" y="3072"/>
            <a:chExt cx="729" cy="624"/>
          </a:xfrm>
        </p:grpSpPr>
        <p:sp>
          <p:nvSpPr>
            <p:cNvPr id="575561" name="Rectangle 7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2" name="Rectangle 7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3" name="Rectangle 7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4" name="Rectangle 7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5565" name="Group 77"/>
          <p:cNvGrpSpPr>
            <a:grpSpLocks/>
          </p:cNvGrpSpPr>
          <p:nvPr/>
        </p:nvGrpSpPr>
        <p:grpSpPr bwMode="auto">
          <a:xfrm>
            <a:off x="8008938" y="5154613"/>
            <a:ext cx="790575" cy="592137"/>
            <a:chOff x="3511" y="3072"/>
            <a:chExt cx="729" cy="624"/>
          </a:xfrm>
        </p:grpSpPr>
        <p:sp>
          <p:nvSpPr>
            <p:cNvPr id="575566" name="Rectangle 7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7" name="Rectangle 7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8" name="Rectangle 8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9" name="Rectangle 8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5570" name="Line 82"/>
          <p:cNvSpPr>
            <a:spLocks noChangeShapeType="1"/>
          </p:cNvSpPr>
          <p:nvPr/>
        </p:nvSpPr>
        <p:spPr bwMode="auto">
          <a:xfrm flipH="1">
            <a:off x="6761163" y="46228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71" name="Line 83"/>
          <p:cNvSpPr>
            <a:spLocks noChangeShapeType="1"/>
          </p:cNvSpPr>
          <p:nvPr/>
        </p:nvSpPr>
        <p:spPr bwMode="auto">
          <a:xfrm>
            <a:off x="7820025" y="4621213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72" name="Text Box 84"/>
          <p:cNvSpPr txBox="1">
            <a:spLocks noChangeArrowheads="1"/>
          </p:cNvSpPr>
          <p:nvPr/>
        </p:nvSpPr>
        <p:spPr bwMode="auto">
          <a:xfrm>
            <a:off x="7983538" y="55165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73" name="Text Box 85"/>
          <p:cNvSpPr txBox="1">
            <a:spLocks noChangeArrowheads="1"/>
          </p:cNvSpPr>
          <p:nvPr/>
        </p:nvSpPr>
        <p:spPr bwMode="auto">
          <a:xfrm>
            <a:off x="7011988" y="4167188"/>
            <a:ext cx="1150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575574" name="Text Box 86"/>
          <p:cNvSpPr txBox="1">
            <a:spLocks noChangeArrowheads="1"/>
          </p:cNvSpPr>
          <p:nvPr/>
        </p:nvSpPr>
        <p:spPr bwMode="auto">
          <a:xfrm>
            <a:off x="6110288" y="5170488"/>
            <a:ext cx="985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575575" name="Text Box 87"/>
          <p:cNvSpPr txBox="1">
            <a:spLocks noChangeArrowheads="1"/>
          </p:cNvSpPr>
          <p:nvPr/>
        </p:nvSpPr>
        <p:spPr bwMode="auto">
          <a:xfrm>
            <a:off x="7642225" y="5167313"/>
            <a:ext cx="127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575576" name="Line 88"/>
          <p:cNvSpPr>
            <a:spLocks noChangeShapeType="1"/>
          </p:cNvSpPr>
          <p:nvPr/>
        </p:nvSpPr>
        <p:spPr bwMode="auto">
          <a:xfrm flipH="1">
            <a:off x="6308725" y="56419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5577" name="Group 89"/>
          <p:cNvGrpSpPr>
            <a:grpSpLocks/>
          </p:cNvGrpSpPr>
          <p:nvPr/>
        </p:nvGrpSpPr>
        <p:grpSpPr bwMode="auto">
          <a:xfrm>
            <a:off x="5686425" y="6146800"/>
            <a:ext cx="792163" cy="592138"/>
            <a:chOff x="3511" y="3072"/>
            <a:chExt cx="729" cy="624"/>
          </a:xfrm>
        </p:grpSpPr>
        <p:sp>
          <p:nvSpPr>
            <p:cNvPr id="575578" name="Rectangle 9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79" name="Rectangle 9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0" name="Rectangle 9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1" name="Rectangle 9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5582" name="Text Box 94"/>
          <p:cNvSpPr txBox="1">
            <a:spLocks noChangeArrowheads="1"/>
          </p:cNvSpPr>
          <p:nvPr/>
        </p:nvSpPr>
        <p:spPr bwMode="auto">
          <a:xfrm>
            <a:off x="5640388" y="65008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83" name="Text Box 95"/>
          <p:cNvSpPr txBox="1">
            <a:spLocks noChangeArrowheads="1"/>
          </p:cNvSpPr>
          <p:nvPr/>
        </p:nvSpPr>
        <p:spPr bwMode="auto">
          <a:xfrm>
            <a:off x="6016625" y="65151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75584" name="Group 96"/>
          <p:cNvGrpSpPr>
            <a:grpSpLocks/>
          </p:cNvGrpSpPr>
          <p:nvPr/>
        </p:nvGrpSpPr>
        <p:grpSpPr bwMode="auto">
          <a:xfrm>
            <a:off x="6711950" y="6149975"/>
            <a:ext cx="790575" cy="592138"/>
            <a:chOff x="3511" y="3072"/>
            <a:chExt cx="729" cy="624"/>
          </a:xfrm>
        </p:grpSpPr>
        <p:sp>
          <p:nvSpPr>
            <p:cNvPr id="575585" name="Rectangle 9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6" name="Rectangle 9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7" name="Rectangle 9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8" name="Rectangle 10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5589" name="Line 101"/>
          <p:cNvSpPr>
            <a:spLocks noChangeShapeType="1"/>
          </p:cNvSpPr>
          <p:nvPr/>
        </p:nvSpPr>
        <p:spPr bwMode="auto">
          <a:xfrm>
            <a:off x="6765925" y="5654675"/>
            <a:ext cx="209550" cy="5064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90" name="Text Box 102"/>
          <p:cNvSpPr txBox="1">
            <a:spLocks noChangeArrowheads="1"/>
          </p:cNvSpPr>
          <p:nvPr/>
        </p:nvSpPr>
        <p:spPr bwMode="auto">
          <a:xfrm>
            <a:off x="6686550" y="65373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91" name="Text Box 103"/>
          <p:cNvSpPr txBox="1">
            <a:spLocks noChangeArrowheads="1"/>
          </p:cNvSpPr>
          <p:nvPr/>
        </p:nvSpPr>
        <p:spPr bwMode="auto">
          <a:xfrm>
            <a:off x="6410325" y="6188075"/>
            <a:ext cx="1139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“Gary”</a:t>
            </a:r>
          </a:p>
        </p:txBody>
      </p:sp>
      <p:sp>
        <p:nvSpPr>
          <p:cNvPr id="575592" name="Text Box 104"/>
          <p:cNvSpPr txBox="1">
            <a:spLocks noChangeArrowheads="1"/>
          </p:cNvSpPr>
          <p:nvPr/>
        </p:nvSpPr>
        <p:spPr bwMode="auto">
          <a:xfrm>
            <a:off x="7032625" y="65214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93" name="Text Box 105"/>
          <p:cNvSpPr txBox="1">
            <a:spLocks noChangeArrowheads="1"/>
          </p:cNvSpPr>
          <p:nvPr/>
        </p:nvSpPr>
        <p:spPr bwMode="auto">
          <a:xfrm>
            <a:off x="8340725" y="55022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94" name="Text Box 106"/>
          <p:cNvSpPr txBox="1">
            <a:spLocks noChangeArrowheads="1"/>
          </p:cNvSpPr>
          <p:nvPr/>
        </p:nvSpPr>
        <p:spPr bwMode="auto">
          <a:xfrm>
            <a:off x="5372100" y="617220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“Barry”</a:t>
            </a:r>
          </a:p>
        </p:txBody>
      </p:sp>
      <p:sp>
        <p:nvSpPr>
          <p:cNvPr id="575595" name="Text Box 107"/>
          <p:cNvSpPr txBox="1">
            <a:spLocks noChangeArrowheads="1"/>
          </p:cNvSpPr>
          <p:nvPr/>
        </p:nvSpPr>
        <p:spPr bwMode="auto">
          <a:xfrm>
            <a:off x="73025" y="5951538"/>
            <a:ext cx="2581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search for </a:t>
            </a:r>
            <a:r>
              <a:rPr lang="en-US">
                <a:solidFill>
                  <a:srgbClr val="A50021"/>
                </a:solidFill>
              </a:rPr>
              <a:t>Gary</a:t>
            </a:r>
            <a:r>
              <a:rPr lang="en-US"/>
              <a:t>.</a:t>
            </a:r>
          </a:p>
        </p:txBody>
      </p:sp>
      <p:sp>
        <p:nvSpPr>
          <p:cNvPr id="575615" name="Line 127"/>
          <p:cNvSpPr>
            <a:spLocks noChangeShapeType="1"/>
          </p:cNvSpPr>
          <p:nvPr/>
        </p:nvSpPr>
        <p:spPr bwMode="auto">
          <a:xfrm>
            <a:off x="76200" y="2146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16" name="Oval 128"/>
          <p:cNvSpPr>
            <a:spLocks noChangeArrowheads="1"/>
          </p:cNvSpPr>
          <p:nvPr/>
        </p:nvSpPr>
        <p:spPr bwMode="auto">
          <a:xfrm>
            <a:off x="7188200" y="4000500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17" name="Line 129"/>
          <p:cNvSpPr>
            <a:spLocks noChangeShapeType="1"/>
          </p:cNvSpPr>
          <p:nvPr/>
        </p:nvSpPr>
        <p:spPr bwMode="auto">
          <a:xfrm>
            <a:off x="63500" y="2501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18" name="Line 130"/>
          <p:cNvSpPr>
            <a:spLocks noChangeShapeType="1"/>
          </p:cNvSpPr>
          <p:nvPr/>
        </p:nvSpPr>
        <p:spPr bwMode="auto">
          <a:xfrm>
            <a:off x="304800" y="3022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19" name="Text Box 131"/>
          <p:cNvSpPr txBox="1">
            <a:spLocks noChangeArrowheads="1"/>
          </p:cNvSpPr>
          <p:nvPr/>
        </p:nvSpPr>
        <p:spPr bwMode="auto">
          <a:xfrm>
            <a:off x="2346325" y="4922838"/>
            <a:ext cx="2439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== Larry??</a:t>
            </a:r>
          </a:p>
        </p:txBody>
      </p:sp>
      <p:sp>
        <p:nvSpPr>
          <p:cNvPr id="575620" name="Line 132"/>
          <p:cNvSpPr>
            <a:spLocks noChangeShapeType="1"/>
          </p:cNvSpPr>
          <p:nvPr/>
        </p:nvSpPr>
        <p:spPr bwMode="auto">
          <a:xfrm>
            <a:off x="317500" y="3378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1" name="Text Box 133"/>
          <p:cNvSpPr txBox="1">
            <a:spLocks noChangeArrowheads="1"/>
          </p:cNvSpPr>
          <p:nvPr/>
        </p:nvSpPr>
        <p:spPr bwMode="auto">
          <a:xfrm>
            <a:off x="2362200" y="4953000"/>
            <a:ext cx="2244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&lt; Larry??</a:t>
            </a:r>
          </a:p>
        </p:txBody>
      </p:sp>
      <p:sp>
        <p:nvSpPr>
          <p:cNvPr id="575622" name="Line 134"/>
          <p:cNvSpPr>
            <a:spLocks noChangeShapeType="1"/>
          </p:cNvSpPr>
          <p:nvPr/>
        </p:nvSpPr>
        <p:spPr bwMode="auto">
          <a:xfrm>
            <a:off x="6221413" y="2906713"/>
            <a:ext cx="271462" cy="425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4" name="Oval 136"/>
          <p:cNvSpPr>
            <a:spLocks noChangeArrowheads="1"/>
          </p:cNvSpPr>
          <p:nvPr/>
        </p:nvSpPr>
        <p:spPr bwMode="auto">
          <a:xfrm>
            <a:off x="6210300" y="5029200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5" name="Line 137"/>
          <p:cNvSpPr>
            <a:spLocks noChangeShapeType="1"/>
          </p:cNvSpPr>
          <p:nvPr/>
        </p:nvSpPr>
        <p:spPr bwMode="auto">
          <a:xfrm>
            <a:off x="63500" y="2501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6" name="Line 138"/>
          <p:cNvSpPr>
            <a:spLocks noChangeShapeType="1"/>
          </p:cNvSpPr>
          <p:nvPr/>
        </p:nvSpPr>
        <p:spPr bwMode="auto">
          <a:xfrm>
            <a:off x="304800" y="3022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7" name="Text Box 139"/>
          <p:cNvSpPr txBox="1">
            <a:spLocks noChangeArrowheads="1"/>
          </p:cNvSpPr>
          <p:nvPr/>
        </p:nvSpPr>
        <p:spPr bwMode="auto">
          <a:xfrm>
            <a:off x="2362200" y="4953000"/>
            <a:ext cx="2312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== Fran??</a:t>
            </a:r>
          </a:p>
        </p:txBody>
      </p:sp>
      <p:sp>
        <p:nvSpPr>
          <p:cNvPr id="575628" name="Line 140"/>
          <p:cNvSpPr>
            <a:spLocks noChangeShapeType="1"/>
          </p:cNvSpPr>
          <p:nvPr/>
        </p:nvSpPr>
        <p:spPr bwMode="auto">
          <a:xfrm>
            <a:off x="304800" y="3378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9" name="Text Box 141"/>
          <p:cNvSpPr txBox="1">
            <a:spLocks noChangeArrowheads="1"/>
          </p:cNvSpPr>
          <p:nvPr/>
        </p:nvSpPr>
        <p:spPr bwMode="auto">
          <a:xfrm>
            <a:off x="2362200" y="4953000"/>
            <a:ext cx="211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&lt; Fran??</a:t>
            </a:r>
          </a:p>
        </p:txBody>
      </p:sp>
      <p:sp>
        <p:nvSpPr>
          <p:cNvPr id="575630" name="Line 142"/>
          <p:cNvSpPr>
            <a:spLocks noChangeShapeType="1"/>
          </p:cNvSpPr>
          <p:nvPr/>
        </p:nvSpPr>
        <p:spPr bwMode="auto">
          <a:xfrm>
            <a:off x="317500" y="3746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1" name="Text Box 143"/>
          <p:cNvSpPr txBox="1">
            <a:spLocks noChangeArrowheads="1"/>
          </p:cNvSpPr>
          <p:nvPr/>
        </p:nvSpPr>
        <p:spPr bwMode="auto">
          <a:xfrm>
            <a:off x="2438400" y="4953000"/>
            <a:ext cx="211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&gt; Fran??</a:t>
            </a:r>
          </a:p>
        </p:txBody>
      </p:sp>
      <p:sp>
        <p:nvSpPr>
          <p:cNvPr id="575632" name="Line 144"/>
          <p:cNvSpPr>
            <a:spLocks noChangeShapeType="1"/>
          </p:cNvSpPr>
          <p:nvPr/>
        </p:nvSpPr>
        <p:spPr bwMode="auto">
          <a:xfrm>
            <a:off x="6662738" y="3232150"/>
            <a:ext cx="271462" cy="425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3" name="Oval 145"/>
          <p:cNvSpPr>
            <a:spLocks noChangeArrowheads="1"/>
          </p:cNvSpPr>
          <p:nvPr/>
        </p:nvSpPr>
        <p:spPr bwMode="auto">
          <a:xfrm>
            <a:off x="6642100" y="5994400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4" name="Line 146"/>
          <p:cNvSpPr>
            <a:spLocks noChangeShapeType="1"/>
          </p:cNvSpPr>
          <p:nvPr/>
        </p:nvSpPr>
        <p:spPr bwMode="auto">
          <a:xfrm>
            <a:off x="63500" y="2501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5" name="Line 147"/>
          <p:cNvSpPr>
            <a:spLocks noChangeShapeType="1"/>
          </p:cNvSpPr>
          <p:nvPr/>
        </p:nvSpPr>
        <p:spPr bwMode="auto">
          <a:xfrm>
            <a:off x="317500" y="3022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6" name="Text Box 148"/>
          <p:cNvSpPr txBox="1">
            <a:spLocks noChangeArrowheads="1"/>
          </p:cNvSpPr>
          <p:nvPr/>
        </p:nvSpPr>
        <p:spPr bwMode="auto">
          <a:xfrm>
            <a:off x="2438400" y="4953000"/>
            <a:ext cx="233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== Gary??</a:t>
            </a:r>
          </a:p>
        </p:txBody>
      </p:sp>
      <p:sp>
        <p:nvSpPr>
          <p:cNvPr id="575637" name="Line 149"/>
          <p:cNvSpPr>
            <a:spLocks noChangeShapeType="1"/>
          </p:cNvSpPr>
          <p:nvPr/>
        </p:nvSpPr>
        <p:spPr bwMode="auto">
          <a:xfrm>
            <a:off x="6891338" y="2495550"/>
            <a:ext cx="271462" cy="425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5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5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595" grpId="0"/>
      <p:bldP spid="575615" grpId="0" animBg="1"/>
      <p:bldP spid="575615" grpId="1" animBg="1"/>
      <p:bldP spid="575616" grpId="0" animBg="1"/>
      <p:bldP spid="575616" grpId="1" animBg="1"/>
      <p:bldP spid="575617" grpId="0" animBg="1"/>
      <p:bldP spid="575617" grpId="1" animBg="1"/>
      <p:bldP spid="575618" grpId="0" animBg="1"/>
      <p:bldP spid="575618" grpId="1" animBg="1"/>
      <p:bldP spid="575619" grpId="0"/>
      <p:bldP spid="575619" grpId="1"/>
      <p:bldP spid="575620" grpId="0" animBg="1"/>
      <p:bldP spid="575620" grpId="1" animBg="1"/>
      <p:bldP spid="575621" grpId="0"/>
      <p:bldP spid="575621" grpId="1"/>
      <p:bldP spid="575622" grpId="0" animBg="1"/>
      <p:bldP spid="575622" grpId="1" animBg="1"/>
      <p:bldP spid="575624" grpId="0" animBg="1"/>
      <p:bldP spid="575624" grpId="1" animBg="1"/>
      <p:bldP spid="575625" grpId="0" animBg="1"/>
      <p:bldP spid="575625" grpId="1" animBg="1"/>
      <p:bldP spid="575626" grpId="0" animBg="1"/>
      <p:bldP spid="575626" grpId="1" animBg="1"/>
      <p:bldP spid="575627" grpId="0"/>
      <p:bldP spid="575627" grpId="1"/>
      <p:bldP spid="575628" grpId="0" animBg="1"/>
      <p:bldP spid="575628" grpId="1" animBg="1"/>
      <p:bldP spid="575629" grpId="0"/>
      <p:bldP spid="575629" grpId="1"/>
      <p:bldP spid="575630" grpId="0" animBg="1"/>
      <p:bldP spid="575630" grpId="1" animBg="1"/>
      <p:bldP spid="575631" grpId="0"/>
      <p:bldP spid="575631" grpId="1"/>
      <p:bldP spid="575632" grpId="0" animBg="1"/>
      <p:bldP spid="575632" grpId="1" animBg="1"/>
      <p:bldP spid="575633" grpId="0" animBg="1"/>
      <p:bldP spid="575634" grpId="0" animBg="1"/>
      <p:bldP spid="575634" grpId="1" animBg="1"/>
      <p:bldP spid="575635" grpId="0" animBg="1"/>
      <p:bldP spid="575635" grpId="1" animBg="1"/>
      <p:bldP spid="575636" grpId="0"/>
      <p:bldP spid="575636" grpId="1"/>
      <p:bldP spid="575637" grpId="0" animBg="1"/>
      <p:bldP spid="57563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7BC8-0170-4A41-BE90-9581286339CB}" type="slidenum">
              <a:rPr lang="en-US"/>
              <a:pPr/>
              <a:t>24</a:t>
            </a:fld>
            <a:endParaRPr lang="en-US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>
                <a:ea typeface="MS Mincho" pitchFamily="49" charset="-128"/>
              </a:rPr>
              <a:t>Searching a BST</a:t>
            </a:r>
            <a:r>
              <a:rPr lang="en-US"/>
              <a:t> </a:t>
            </a:r>
          </a:p>
        </p:txBody>
      </p:sp>
      <p:sp>
        <p:nvSpPr>
          <p:cNvPr id="595972" name="Rectangle 4"/>
          <p:cNvSpPr>
            <a:spLocks noChangeArrowheads="1"/>
          </p:cNvSpPr>
          <p:nvPr/>
        </p:nvSpPr>
        <p:spPr bwMode="auto">
          <a:xfrm>
            <a:off x="228600" y="887413"/>
            <a:ext cx="8108950" cy="261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Start at the </a:t>
            </a:r>
            <a:r>
              <a:rPr lang="en-US">
                <a:solidFill>
                  <a:srgbClr val="6600CC"/>
                </a:solidFill>
              </a:rPr>
              <a:t>root</a:t>
            </a:r>
            <a:r>
              <a:rPr lang="en-US">
                <a:solidFill>
                  <a:srgbClr val="006666"/>
                </a:solidFill>
              </a:rPr>
              <a:t> of the tree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Keep going until we hit the </a:t>
            </a:r>
            <a:r>
              <a:rPr lang="en-US">
                <a:solidFill>
                  <a:srgbClr val="6600CC"/>
                </a:solidFill>
              </a:rPr>
              <a:t>NULL pointer</a:t>
            </a:r>
          </a:p>
          <a:p>
            <a:pPr algn="l"/>
            <a:endParaRPr lang="en-US" sz="10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equal</a:t>
            </a:r>
            <a:r>
              <a:rPr lang="en-US">
                <a:solidFill>
                  <a:srgbClr val="006666"/>
                </a:solidFill>
              </a:rPr>
              <a:t> to current node’s value, then </a:t>
            </a:r>
            <a:r>
              <a:rPr lang="en-US">
                <a:solidFill>
                  <a:srgbClr val="6600CC"/>
                </a:solidFill>
              </a:rPr>
              <a:t>found</a:t>
            </a:r>
            <a:r>
              <a:rPr lang="en-US">
                <a:solidFill>
                  <a:srgbClr val="006666"/>
                </a:solidFill>
              </a:rPr>
              <a:t>!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less</a:t>
            </a:r>
            <a:r>
              <a:rPr lang="en-US">
                <a:solidFill>
                  <a:srgbClr val="006666"/>
                </a:solidFill>
              </a:rPr>
              <a:t> than current node’s value, </a:t>
            </a:r>
            <a:r>
              <a:rPr lang="en-US">
                <a:solidFill>
                  <a:srgbClr val="6600CC"/>
                </a:solidFill>
              </a:rPr>
              <a:t>go left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greater</a:t>
            </a:r>
            <a:r>
              <a:rPr lang="en-US">
                <a:solidFill>
                  <a:srgbClr val="006666"/>
                </a:solidFill>
              </a:rPr>
              <a:t> than current node’s value, </a:t>
            </a:r>
            <a:r>
              <a:rPr lang="en-US">
                <a:solidFill>
                  <a:srgbClr val="6600CC"/>
                </a:solidFill>
              </a:rPr>
              <a:t>go right</a:t>
            </a:r>
          </a:p>
          <a:p>
            <a:pPr algn="l"/>
            <a:endParaRPr lang="en-US" sz="1200">
              <a:solidFill>
                <a:srgbClr val="006666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If we hit a </a:t>
            </a:r>
            <a:r>
              <a:rPr lang="en-US">
                <a:solidFill>
                  <a:srgbClr val="6600CC"/>
                </a:solidFill>
              </a:rPr>
              <a:t>NULL pointer</a:t>
            </a:r>
            <a:r>
              <a:rPr lang="en-US">
                <a:solidFill>
                  <a:srgbClr val="006666"/>
                </a:solidFill>
              </a:rPr>
              <a:t>, not found.</a:t>
            </a:r>
          </a:p>
        </p:txBody>
      </p:sp>
      <p:sp>
        <p:nvSpPr>
          <p:cNvPr id="596013" name="Text Box 45"/>
          <p:cNvSpPr txBox="1">
            <a:spLocks noChangeArrowheads="1"/>
          </p:cNvSpPr>
          <p:nvPr/>
        </p:nvSpPr>
        <p:spPr bwMode="auto">
          <a:xfrm>
            <a:off x="457200" y="4114800"/>
            <a:ext cx="44894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Show how to search for: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Khang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Dale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Sam</a:t>
            </a:r>
          </a:p>
          <a:p>
            <a:pPr>
              <a:buFontTx/>
              <a:buAutoNum type="arabicPeriod"/>
            </a:pPr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pic>
        <p:nvPicPr>
          <p:cNvPr id="596037" name="Picture 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3473450"/>
            <a:ext cx="3976688" cy="33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6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6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0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0E05-C8CD-406D-A95F-B463EEBF728C}" type="slidenum">
              <a:rPr lang="en-US"/>
              <a:pPr/>
              <a:t>25</a:t>
            </a:fld>
            <a:endParaRPr lang="en-US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a BST</a:t>
            </a:r>
          </a:p>
        </p:txBody>
      </p:sp>
      <p:sp>
        <p:nvSpPr>
          <p:cNvPr id="596996" name="Text Box 4"/>
          <p:cNvSpPr txBox="1">
            <a:spLocks noChangeArrowheads="1"/>
          </p:cNvSpPr>
          <p:nvPr/>
        </p:nvSpPr>
        <p:spPr bwMode="auto">
          <a:xfrm>
            <a:off x="517525" y="990600"/>
            <a:ext cx="81359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 are two different BST search algorithms in C++, one recursive and one iterative: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184150" y="2497138"/>
            <a:ext cx="4692650" cy="31162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(V,ptr-&gt;left));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(V,ptr-&gt;right));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4981575" y="2133600"/>
            <a:ext cx="4010025" cy="3940175"/>
          </a:xfrm>
          <a:prstGeom prst="rect">
            <a:avLst/>
          </a:prstGeom>
          <a:solidFill>
            <a:srgbClr val="DBFFD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Search(int V,Node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while (ptr !=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{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if (V == ptr-&gt;value)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  return(true);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    ptr = ptr-&gt;left;</a:t>
            </a:r>
          </a:p>
          <a:p>
            <a:pPr algn="l"/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latin typeface="Courier New" pitchFamily="49" charset="0"/>
              </a:rPr>
              <a:t>else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    ptr = ptr-&gt;right;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} 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return(false);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  <a:p>
            <a:pPr algn="l" eaLnBrk="0" hangingPunct="0"/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6999" name="Text Box 7"/>
          <p:cNvSpPr txBox="1">
            <a:spLocks noChangeArrowheads="1"/>
          </p:cNvSpPr>
          <p:nvPr/>
        </p:nvSpPr>
        <p:spPr bwMode="auto">
          <a:xfrm>
            <a:off x="593725" y="6294438"/>
            <a:ext cx="6237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Let’s trace through the recursive version…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3522-B60D-4D10-8B38-4B27E01C2905}" type="slidenum">
              <a:rPr lang="en-US"/>
              <a:pPr/>
              <a:t>26</a:t>
            </a:fld>
            <a:endParaRPr lang="en-US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BST Search</a:t>
            </a:r>
          </a:p>
        </p:txBody>
      </p:sp>
      <p:sp>
        <p:nvSpPr>
          <p:cNvPr id="598019" name="Text Box 3"/>
          <p:cNvSpPr txBox="1">
            <a:spLocks noChangeArrowheads="1"/>
          </p:cNvSpPr>
          <p:nvPr/>
        </p:nvSpPr>
        <p:spPr bwMode="auto">
          <a:xfrm>
            <a:off x="584200" y="828675"/>
            <a:ext cx="813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Lets search for </a:t>
            </a:r>
            <a:r>
              <a:rPr lang="en-US">
                <a:solidFill>
                  <a:srgbClr val="6600CC"/>
                </a:solidFill>
              </a:rPr>
              <a:t>14</a:t>
            </a:r>
            <a:r>
              <a:rPr lang="en-US"/>
              <a:t>.  </a:t>
            </a:r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336550" y="3589338"/>
            <a:ext cx="4692650" cy="31162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598023" name="Group 7"/>
          <p:cNvGrpSpPr>
            <a:grpSpLocks/>
          </p:cNvGrpSpPr>
          <p:nvPr/>
        </p:nvGrpSpPr>
        <p:grpSpPr bwMode="auto">
          <a:xfrm>
            <a:off x="5867400" y="3262313"/>
            <a:ext cx="792163" cy="592137"/>
            <a:chOff x="3511" y="3072"/>
            <a:chExt cx="729" cy="624"/>
          </a:xfrm>
        </p:grpSpPr>
        <p:sp>
          <p:nvSpPr>
            <p:cNvPr id="598024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25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26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27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8028" name="Group 12"/>
          <p:cNvGrpSpPr>
            <a:grpSpLocks/>
          </p:cNvGrpSpPr>
          <p:nvPr/>
        </p:nvGrpSpPr>
        <p:grpSpPr bwMode="auto">
          <a:xfrm>
            <a:off x="6816725" y="2255838"/>
            <a:ext cx="792163" cy="592137"/>
            <a:chOff x="3511" y="3072"/>
            <a:chExt cx="729" cy="624"/>
          </a:xfrm>
        </p:grpSpPr>
        <p:sp>
          <p:nvSpPr>
            <p:cNvPr id="598029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0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1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2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8033" name="Group 17"/>
          <p:cNvGrpSpPr>
            <a:grpSpLocks/>
          </p:cNvGrpSpPr>
          <p:nvPr/>
        </p:nvGrpSpPr>
        <p:grpSpPr bwMode="auto">
          <a:xfrm>
            <a:off x="7589838" y="3262313"/>
            <a:ext cx="790575" cy="592137"/>
            <a:chOff x="3511" y="3072"/>
            <a:chExt cx="729" cy="624"/>
          </a:xfrm>
        </p:grpSpPr>
        <p:sp>
          <p:nvSpPr>
            <p:cNvPr id="598034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5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6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7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038" name="Line 22"/>
          <p:cNvSpPr>
            <a:spLocks noChangeShapeType="1"/>
          </p:cNvSpPr>
          <p:nvPr/>
        </p:nvSpPr>
        <p:spPr bwMode="auto">
          <a:xfrm flipH="1">
            <a:off x="6342063" y="27305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9" name="Line 23"/>
          <p:cNvSpPr>
            <a:spLocks noChangeShapeType="1"/>
          </p:cNvSpPr>
          <p:nvPr/>
        </p:nvSpPr>
        <p:spPr bwMode="auto">
          <a:xfrm>
            <a:off x="7391400" y="2719388"/>
            <a:ext cx="550863" cy="541337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41" name="Text Box 25"/>
          <p:cNvSpPr txBox="1">
            <a:spLocks noChangeArrowheads="1"/>
          </p:cNvSpPr>
          <p:nvPr/>
        </p:nvSpPr>
        <p:spPr bwMode="auto">
          <a:xfrm>
            <a:off x="7040563" y="2274888"/>
            <a:ext cx="427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13</a:t>
            </a:r>
          </a:p>
        </p:txBody>
      </p:sp>
      <p:sp>
        <p:nvSpPr>
          <p:cNvPr id="598042" name="Text Box 26"/>
          <p:cNvSpPr txBox="1">
            <a:spLocks noChangeArrowheads="1"/>
          </p:cNvSpPr>
          <p:nvPr/>
        </p:nvSpPr>
        <p:spPr bwMode="auto">
          <a:xfrm>
            <a:off x="6016625" y="3278188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7</a:t>
            </a:r>
          </a:p>
        </p:txBody>
      </p:sp>
      <p:sp>
        <p:nvSpPr>
          <p:cNvPr id="598043" name="Text Box 27"/>
          <p:cNvSpPr txBox="1">
            <a:spLocks noChangeArrowheads="1"/>
          </p:cNvSpPr>
          <p:nvPr/>
        </p:nvSpPr>
        <p:spPr bwMode="auto">
          <a:xfrm>
            <a:off x="7529513" y="3275013"/>
            <a:ext cx="700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17</a:t>
            </a:r>
          </a:p>
        </p:txBody>
      </p:sp>
      <p:sp>
        <p:nvSpPr>
          <p:cNvPr id="598044" name="Line 28"/>
          <p:cNvSpPr>
            <a:spLocks noChangeShapeType="1"/>
          </p:cNvSpPr>
          <p:nvPr/>
        </p:nvSpPr>
        <p:spPr bwMode="auto">
          <a:xfrm flipH="1">
            <a:off x="5889625" y="37496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8045" name="Group 29"/>
          <p:cNvGrpSpPr>
            <a:grpSpLocks/>
          </p:cNvGrpSpPr>
          <p:nvPr/>
        </p:nvGrpSpPr>
        <p:grpSpPr bwMode="auto">
          <a:xfrm>
            <a:off x="5267325" y="4254500"/>
            <a:ext cx="792163" cy="592138"/>
            <a:chOff x="3511" y="3072"/>
            <a:chExt cx="729" cy="624"/>
          </a:xfrm>
        </p:grpSpPr>
        <p:sp>
          <p:nvSpPr>
            <p:cNvPr id="598046" name="Rectangle 3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47" name="Rectangle 3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48" name="Rectangle 3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49" name="Rectangle 3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050" name="Text Box 34"/>
          <p:cNvSpPr txBox="1">
            <a:spLocks noChangeArrowheads="1"/>
          </p:cNvSpPr>
          <p:nvPr/>
        </p:nvSpPr>
        <p:spPr bwMode="auto">
          <a:xfrm>
            <a:off x="5221288" y="46085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51" name="Text Box 35"/>
          <p:cNvSpPr txBox="1">
            <a:spLocks noChangeArrowheads="1"/>
          </p:cNvSpPr>
          <p:nvPr/>
        </p:nvSpPr>
        <p:spPr bwMode="auto">
          <a:xfrm>
            <a:off x="5597525" y="46228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8052" name="Group 36"/>
          <p:cNvGrpSpPr>
            <a:grpSpLocks/>
          </p:cNvGrpSpPr>
          <p:nvPr/>
        </p:nvGrpSpPr>
        <p:grpSpPr bwMode="auto">
          <a:xfrm>
            <a:off x="8113713" y="4295775"/>
            <a:ext cx="790575" cy="592138"/>
            <a:chOff x="3511" y="3072"/>
            <a:chExt cx="729" cy="624"/>
          </a:xfrm>
        </p:grpSpPr>
        <p:sp>
          <p:nvSpPr>
            <p:cNvPr id="598053" name="Rectangle 3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54" name="Rectangle 3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55" name="Rectangle 3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56" name="Rectangle 4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057" name="Line 41"/>
          <p:cNvSpPr>
            <a:spLocks noChangeShapeType="1"/>
          </p:cNvSpPr>
          <p:nvPr/>
        </p:nvSpPr>
        <p:spPr bwMode="auto">
          <a:xfrm flipH="1">
            <a:off x="7423150" y="3786188"/>
            <a:ext cx="295275" cy="4794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58" name="Text Box 42"/>
          <p:cNvSpPr txBox="1">
            <a:spLocks noChangeArrowheads="1"/>
          </p:cNvSpPr>
          <p:nvPr/>
        </p:nvSpPr>
        <p:spPr bwMode="auto">
          <a:xfrm>
            <a:off x="8088313" y="46831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60" name="Text Box 44"/>
          <p:cNvSpPr txBox="1">
            <a:spLocks noChangeArrowheads="1"/>
          </p:cNvSpPr>
          <p:nvPr/>
        </p:nvSpPr>
        <p:spPr bwMode="auto">
          <a:xfrm>
            <a:off x="8434388" y="46672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62" name="Text Box 46"/>
          <p:cNvSpPr txBox="1">
            <a:spLocks noChangeArrowheads="1"/>
          </p:cNvSpPr>
          <p:nvPr/>
        </p:nvSpPr>
        <p:spPr bwMode="auto">
          <a:xfrm>
            <a:off x="5486400" y="42799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3</a:t>
            </a:r>
          </a:p>
        </p:txBody>
      </p:sp>
      <p:sp>
        <p:nvSpPr>
          <p:cNvPr id="598066" name="Text Box 50"/>
          <p:cNvSpPr txBox="1">
            <a:spLocks noChangeArrowheads="1"/>
          </p:cNvSpPr>
          <p:nvPr/>
        </p:nvSpPr>
        <p:spPr bwMode="auto">
          <a:xfrm>
            <a:off x="815975" y="3141663"/>
            <a:ext cx="3351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800">
              <a:latin typeface="Courier New" pitchFamily="49" charset="0"/>
            </a:endParaRPr>
          </a:p>
        </p:txBody>
      </p:sp>
      <p:grpSp>
        <p:nvGrpSpPr>
          <p:cNvPr id="598067" name="Group 51"/>
          <p:cNvGrpSpPr>
            <a:grpSpLocks/>
          </p:cNvGrpSpPr>
          <p:nvPr/>
        </p:nvGrpSpPr>
        <p:grpSpPr bwMode="auto">
          <a:xfrm>
            <a:off x="7061200" y="4294188"/>
            <a:ext cx="790575" cy="592137"/>
            <a:chOff x="3511" y="3072"/>
            <a:chExt cx="729" cy="624"/>
          </a:xfrm>
        </p:grpSpPr>
        <p:sp>
          <p:nvSpPr>
            <p:cNvPr id="598068" name="Rectangle 52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69" name="Rectangle 53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70" name="Rectangle 54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71" name="Rectangle 55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072" name="Text Box 56"/>
          <p:cNvSpPr txBox="1">
            <a:spLocks noChangeArrowheads="1"/>
          </p:cNvSpPr>
          <p:nvPr/>
        </p:nvSpPr>
        <p:spPr bwMode="auto">
          <a:xfrm>
            <a:off x="7023100" y="4656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74" name="Text Box 58"/>
          <p:cNvSpPr txBox="1">
            <a:spLocks noChangeArrowheads="1"/>
          </p:cNvSpPr>
          <p:nvPr/>
        </p:nvSpPr>
        <p:spPr bwMode="auto">
          <a:xfrm>
            <a:off x="7381875" y="46656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75" name="Text Box 59"/>
          <p:cNvSpPr txBox="1">
            <a:spLocks noChangeArrowheads="1"/>
          </p:cNvSpPr>
          <p:nvPr/>
        </p:nvSpPr>
        <p:spPr bwMode="auto">
          <a:xfrm>
            <a:off x="7010400" y="4306888"/>
            <a:ext cx="70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14</a:t>
            </a:r>
          </a:p>
        </p:txBody>
      </p:sp>
      <p:sp>
        <p:nvSpPr>
          <p:cNvPr id="598076" name="Text Box 60"/>
          <p:cNvSpPr txBox="1">
            <a:spLocks noChangeArrowheads="1"/>
          </p:cNvSpPr>
          <p:nvPr/>
        </p:nvSpPr>
        <p:spPr bwMode="auto">
          <a:xfrm>
            <a:off x="8037513" y="4305300"/>
            <a:ext cx="700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19</a:t>
            </a:r>
          </a:p>
        </p:txBody>
      </p:sp>
      <p:sp>
        <p:nvSpPr>
          <p:cNvPr id="598077" name="Line 61"/>
          <p:cNvSpPr>
            <a:spLocks noChangeShapeType="1"/>
          </p:cNvSpPr>
          <p:nvPr/>
        </p:nvSpPr>
        <p:spPr bwMode="auto">
          <a:xfrm>
            <a:off x="8188325" y="3760788"/>
            <a:ext cx="250825" cy="5191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78" name="Text Box 62"/>
          <p:cNvSpPr txBox="1">
            <a:spLocks noChangeArrowheads="1"/>
          </p:cNvSpPr>
          <p:nvPr/>
        </p:nvSpPr>
        <p:spPr bwMode="auto">
          <a:xfrm>
            <a:off x="6184900" y="36322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80" name="Rectangle 64"/>
          <p:cNvSpPr>
            <a:spLocks noChangeArrowheads="1"/>
          </p:cNvSpPr>
          <p:nvPr/>
        </p:nvSpPr>
        <p:spPr bwMode="auto">
          <a:xfrm>
            <a:off x="6281738" y="1717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1" name="Text Box 65"/>
          <p:cNvSpPr txBox="1">
            <a:spLocks noChangeArrowheads="1"/>
          </p:cNvSpPr>
          <p:nvPr/>
        </p:nvSpPr>
        <p:spPr bwMode="auto">
          <a:xfrm>
            <a:off x="5456238" y="1600200"/>
            <a:ext cx="868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pRoot</a:t>
            </a:r>
          </a:p>
        </p:txBody>
      </p:sp>
      <p:cxnSp>
        <p:nvCxnSpPr>
          <p:cNvPr id="598082" name="AutoShape 66"/>
          <p:cNvCxnSpPr>
            <a:cxnSpLocks noChangeShapeType="1"/>
          </p:cNvCxnSpPr>
          <p:nvPr/>
        </p:nvCxnSpPr>
        <p:spPr bwMode="auto">
          <a:xfrm>
            <a:off x="6858000" y="1844675"/>
            <a:ext cx="311150" cy="430213"/>
          </a:xfrm>
          <a:prstGeom prst="curvedConnector2">
            <a:avLst/>
          </a:prstGeom>
          <a:noFill/>
          <a:ln w="3175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8083" name="Text Box 67"/>
          <p:cNvSpPr txBox="1">
            <a:spLocks noChangeArrowheads="1"/>
          </p:cNvSpPr>
          <p:nvPr/>
        </p:nvSpPr>
        <p:spPr bwMode="auto">
          <a:xfrm>
            <a:off x="5200650" y="5105400"/>
            <a:ext cx="3841750" cy="1606550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void main(void)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{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bool bFnd;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bFnd = Search(14,pRoot);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598084" name="Line 68"/>
          <p:cNvSpPr>
            <a:spLocks noChangeShapeType="1"/>
          </p:cNvSpPr>
          <p:nvPr/>
        </p:nvSpPr>
        <p:spPr bwMode="auto">
          <a:xfrm>
            <a:off x="5078413" y="5962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5" name="Line 69"/>
          <p:cNvSpPr>
            <a:spLocks noChangeShapeType="1"/>
          </p:cNvSpPr>
          <p:nvPr/>
        </p:nvSpPr>
        <p:spPr bwMode="auto">
          <a:xfrm>
            <a:off x="5086350" y="6235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6" name="Line 70"/>
          <p:cNvSpPr>
            <a:spLocks noChangeShapeType="1"/>
          </p:cNvSpPr>
          <p:nvPr/>
        </p:nvSpPr>
        <p:spPr bwMode="auto">
          <a:xfrm>
            <a:off x="12700" y="37496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7" name="Text Box 71"/>
          <p:cNvSpPr txBox="1">
            <a:spLocks noChangeArrowheads="1"/>
          </p:cNvSpPr>
          <p:nvPr/>
        </p:nvSpPr>
        <p:spPr bwMode="auto">
          <a:xfrm>
            <a:off x="6037263" y="2159000"/>
            <a:ext cx="822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8088" name="Line 72"/>
          <p:cNvSpPr>
            <a:spLocks noChangeShapeType="1"/>
          </p:cNvSpPr>
          <p:nvPr/>
        </p:nvSpPr>
        <p:spPr bwMode="auto">
          <a:xfrm>
            <a:off x="190500" y="4318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9" name="Line 73"/>
          <p:cNvSpPr>
            <a:spLocks noChangeShapeType="1"/>
          </p:cNvSpPr>
          <p:nvPr/>
        </p:nvSpPr>
        <p:spPr bwMode="auto">
          <a:xfrm>
            <a:off x="203200" y="4851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0" name="Text Box 74"/>
          <p:cNvSpPr txBox="1">
            <a:spLocks noChangeArrowheads="1"/>
          </p:cNvSpPr>
          <p:nvPr/>
        </p:nvSpPr>
        <p:spPr bwMode="auto">
          <a:xfrm>
            <a:off x="2041525" y="2279650"/>
            <a:ext cx="15208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== 13??</a:t>
            </a:r>
          </a:p>
        </p:txBody>
      </p:sp>
      <p:sp>
        <p:nvSpPr>
          <p:cNvPr id="598091" name="Line 75"/>
          <p:cNvSpPr>
            <a:spLocks noChangeShapeType="1"/>
          </p:cNvSpPr>
          <p:nvPr/>
        </p:nvSpPr>
        <p:spPr bwMode="auto">
          <a:xfrm>
            <a:off x="215900" y="5397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2" name="Text Box 76"/>
          <p:cNvSpPr txBox="1">
            <a:spLocks noChangeArrowheads="1"/>
          </p:cNvSpPr>
          <p:nvPr/>
        </p:nvSpPr>
        <p:spPr bwMode="auto">
          <a:xfrm>
            <a:off x="2057400" y="2286000"/>
            <a:ext cx="13414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&lt; 13??</a:t>
            </a:r>
          </a:p>
        </p:txBody>
      </p:sp>
      <p:sp>
        <p:nvSpPr>
          <p:cNvPr id="598093" name="Line 77"/>
          <p:cNvSpPr>
            <a:spLocks noChangeShapeType="1"/>
          </p:cNvSpPr>
          <p:nvPr/>
        </p:nvSpPr>
        <p:spPr bwMode="auto">
          <a:xfrm>
            <a:off x="228600" y="5969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4" name="Line 78"/>
          <p:cNvSpPr>
            <a:spLocks noChangeShapeType="1"/>
          </p:cNvSpPr>
          <p:nvPr/>
        </p:nvSpPr>
        <p:spPr bwMode="auto">
          <a:xfrm>
            <a:off x="482600" y="6248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5" name="Rectangle 79"/>
          <p:cNvSpPr>
            <a:spLocks noChangeArrowheads="1"/>
          </p:cNvSpPr>
          <p:nvPr/>
        </p:nvSpPr>
        <p:spPr bwMode="auto">
          <a:xfrm>
            <a:off x="412750" y="3048000"/>
            <a:ext cx="4692650" cy="31162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8096" name="Text Box 80"/>
          <p:cNvSpPr txBox="1">
            <a:spLocks noChangeArrowheads="1"/>
          </p:cNvSpPr>
          <p:nvPr/>
        </p:nvSpPr>
        <p:spPr bwMode="auto">
          <a:xfrm>
            <a:off x="6835775" y="3116263"/>
            <a:ext cx="8223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8097" name="Line 81"/>
          <p:cNvSpPr>
            <a:spLocks noChangeShapeType="1"/>
          </p:cNvSpPr>
          <p:nvPr/>
        </p:nvSpPr>
        <p:spPr bwMode="auto">
          <a:xfrm>
            <a:off x="50800" y="32131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8" name="Line 82"/>
          <p:cNvSpPr>
            <a:spLocks noChangeShapeType="1"/>
          </p:cNvSpPr>
          <p:nvPr/>
        </p:nvSpPr>
        <p:spPr bwMode="auto">
          <a:xfrm>
            <a:off x="266700" y="3784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9" name="Line 83"/>
          <p:cNvSpPr>
            <a:spLocks noChangeShapeType="1"/>
          </p:cNvSpPr>
          <p:nvPr/>
        </p:nvSpPr>
        <p:spPr bwMode="auto">
          <a:xfrm>
            <a:off x="292100" y="4330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0" name="Text Box 84"/>
          <p:cNvSpPr txBox="1">
            <a:spLocks noChangeArrowheads="1"/>
          </p:cNvSpPr>
          <p:nvPr/>
        </p:nvSpPr>
        <p:spPr bwMode="auto">
          <a:xfrm>
            <a:off x="2057400" y="2286000"/>
            <a:ext cx="15208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== 17??</a:t>
            </a:r>
          </a:p>
        </p:txBody>
      </p:sp>
      <p:sp>
        <p:nvSpPr>
          <p:cNvPr id="598101" name="Line 85"/>
          <p:cNvSpPr>
            <a:spLocks noChangeShapeType="1"/>
          </p:cNvSpPr>
          <p:nvPr/>
        </p:nvSpPr>
        <p:spPr bwMode="auto">
          <a:xfrm>
            <a:off x="279400" y="48641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2" name="Text Box 86"/>
          <p:cNvSpPr txBox="1">
            <a:spLocks noChangeArrowheads="1"/>
          </p:cNvSpPr>
          <p:nvPr/>
        </p:nvSpPr>
        <p:spPr bwMode="auto">
          <a:xfrm>
            <a:off x="2057400" y="2286000"/>
            <a:ext cx="13414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&lt; 17??</a:t>
            </a:r>
          </a:p>
        </p:txBody>
      </p:sp>
      <p:sp>
        <p:nvSpPr>
          <p:cNvPr id="598103" name="Line 87"/>
          <p:cNvSpPr>
            <a:spLocks noChangeShapeType="1"/>
          </p:cNvSpPr>
          <p:nvPr/>
        </p:nvSpPr>
        <p:spPr bwMode="auto">
          <a:xfrm>
            <a:off x="558800" y="5143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4" name="Rectangle 88"/>
          <p:cNvSpPr>
            <a:spLocks noChangeArrowheads="1"/>
          </p:cNvSpPr>
          <p:nvPr/>
        </p:nvSpPr>
        <p:spPr bwMode="auto">
          <a:xfrm>
            <a:off x="533400" y="2819400"/>
            <a:ext cx="4692650" cy="31162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8106" name="Line 90"/>
          <p:cNvSpPr>
            <a:spLocks noChangeShapeType="1"/>
          </p:cNvSpPr>
          <p:nvPr/>
        </p:nvSpPr>
        <p:spPr bwMode="auto">
          <a:xfrm>
            <a:off x="152400" y="2997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7" name="Line 91"/>
          <p:cNvSpPr>
            <a:spLocks noChangeShapeType="1"/>
          </p:cNvSpPr>
          <p:nvPr/>
        </p:nvSpPr>
        <p:spPr bwMode="auto">
          <a:xfrm>
            <a:off x="406400" y="3543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8" name="Line 92"/>
          <p:cNvSpPr>
            <a:spLocks noChangeShapeType="1"/>
          </p:cNvSpPr>
          <p:nvPr/>
        </p:nvSpPr>
        <p:spPr bwMode="auto">
          <a:xfrm>
            <a:off x="419100" y="4089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9" name="Text Box 93"/>
          <p:cNvSpPr txBox="1">
            <a:spLocks noChangeArrowheads="1"/>
          </p:cNvSpPr>
          <p:nvPr/>
        </p:nvSpPr>
        <p:spPr bwMode="auto">
          <a:xfrm>
            <a:off x="2057400" y="2286000"/>
            <a:ext cx="15208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== 14??</a:t>
            </a:r>
          </a:p>
        </p:txBody>
      </p:sp>
      <p:sp>
        <p:nvSpPr>
          <p:cNvPr id="598110" name="Line 94"/>
          <p:cNvSpPr>
            <a:spLocks noChangeShapeType="1"/>
          </p:cNvSpPr>
          <p:nvPr/>
        </p:nvSpPr>
        <p:spPr bwMode="auto">
          <a:xfrm>
            <a:off x="698500" y="4381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18" name="Line 102"/>
          <p:cNvSpPr>
            <a:spLocks noChangeShapeType="1"/>
          </p:cNvSpPr>
          <p:nvPr/>
        </p:nvSpPr>
        <p:spPr bwMode="auto">
          <a:xfrm>
            <a:off x="7378700" y="2705100"/>
            <a:ext cx="541338" cy="53181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8114" name="Group 98"/>
          <p:cNvGrpSpPr>
            <a:grpSpLocks/>
          </p:cNvGrpSpPr>
          <p:nvPr/>
        </p:nvGrpSpPr>
        <p:grpSpPr bwMode="auto">
          <a:xfrm>
            <a:off x="5257800" y="1439863"/>
            <a:ext cx="3417888" cy="3476625"/>
            <a:chOff x="3312" y="907"/>
            <a:chExt cx="2153" cy="2190"/>
          </a:xfrm>
        </p:grpSpPr>
        <p:sp>
          <p:nvSpPr>
            <p:cNvPr id="598111" name="Rectangle 95"/>
            <p:cNvSpPr>
              <a:spLocks noChangeArrowheads="1"/>
            </p:cNvSpPr>
            <p:nvPr/>
          </p:nvSpPr>
          <p:spPr bwMode="auto">
            <a:xfrm>
              <a:off x="3312" y="912"/>
              <a:ext cx="979" cy="2185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112" name="Rectangle 96"/>
            <p:cNvSpPr>
              <a:spLocks noChangeArrowheads="1"/>
            </p:cNvSpPr>
            <p:nvPr/>
          </p:nvSpPr>
          <p:spPr bwMode="auto">
            <a:xfrm>
              <a:off x="4285" y="907"/>
              <a:ext cx="1180" cy="1142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105" name="Text Box 89"/>
          <p:cNvSpPr txBox="1">
            <a:spLocks noChangeArrowheads="1"/>
          </p:cNvSpPr>
          <p:nvPr/>
        </p:nvSpPr>
        <p:spPr bwMode="auto">
          <a:xfrm>
            <a:off x="6311900" y="4178300"/>
            <a:ext cx="822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8119" name="Line 103"/>
          <p:cNvSpPr>
            <a:spLocks noChangeShapeType="1"/>
          </p:cNvSpPr>
          <p:nvPr/>
        </p:nvSpPr>
        <p:spPr bwMode="auto">
          <a:xfrm flipH="1">
            <a:off x="7416800" y="3784600"/>
            <a:ext cx="295275" cy="4794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8117" name="Group 101"/>
          <p:cNvGrpSpPr>
            <a:grpSpLocks/>
          </p:cNvGrpSpPr>
          <p:nvPr/>
        </p:nvGrpSpPr>
        <p:grpSpPr bwMode="auto">
          <a:xfrm>
            <a:off x="6629400" y="2971800"/>
            <a:ext cx="2441575" cy="1981200"/>
            <a:chOff x="4176" y="1872"/>
            <a:chExt cx="1538" cy="1248"/>
          </a:xfrm>
        </p:grpSpPr>
        <p:sp>
          <p:nvSpPr>
            <p:cNvPr id="598115" name="Rectangle 99"/>
            <p:cNvSpPr>
              <a:spLocks noChangeArrowheads="1"/>
            </p:cNvSpPr>
            <p:nvPr/>
          </p:nvSpPr>
          <p:spPr bwMode="auto">
            <a:xfrm>
              <a:off x="4176" y="1872"/>
              <a:ext cx="1384" cy="808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116" name="Rectangle 100"/>
            <p:cNvSpPr>
              <a:spLocks noChangeArrowheads="1"/>
            </p:cNvSpPr>
            <p:nvPr/>
          </p:nvSpPr>
          <p:spPr bwMode="auto">
            <a:xfrm>
              <a:off x="4998" y="2679"/>
              <a:ext cx="716" cy="441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8122" name="Group 106"/>
          <p:cNvGrpSpPr>
            <a:grpSpLocks/>
          </p:cNvGrpSpPr>
          <p:nvPr/>
        </p:nvGrpSpPr>
        <p:grpSpPr bwMode="auto">
          <a:xfrm>
            <a:off x="6718300" y="3683000"/>
            <a:ext cx="768350" cy="487363"/>
            <a:chOff x="5400" y="294"/>
            <a:chExt cx="484" cy="307"/>
          </a:xfrm>
        </p:grpSpPr>
        <p:sp>
          <p:nvSpPr>
            <p:cNvPr id="598120" name="Text Box 104"/>
            <p:cNvSpPr txBox="1">
              <a:spLocks noChangeArrowheads="1"/>
            </p:cNvSpPr>
            <p:nvPr/>
          </p:nvSpPr>
          <p:spPr bwMode="auto">
            <a:xfrm>
              <a:off x="5400" y="294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598121" name="Line 105"/>
            <p:cNvSpPr>
              <a:spLocks noChangeShapeType="1"/>
            </p:cNvSpPr>
            <p:nvPr/>
          </p:nvSpPr>
          <p:spPr bwMode="auto">
            <a:xfrm flipV="1">
              <a:off x="5743" y="400"/>
              <a:ext cx="141" cy="2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980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980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5980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5980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9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98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2000" fill="hold"/>
                                        <p:tgtEl>
                                          <p:spTgt spid="598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598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59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59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59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84" grpId="0" animBg="1"/>
      <p:bldP spid="598084" grpId="1" animBg="1"/>
      <p:bldP spid="598085" grpId="0" animBg="1"/>
      <p:bldP spid="598086" grpId="0" animBg="1"/>
      <p:bldP spid="598086" grpId="1" animBg="1"/>
      <p:bldP spid="598087" grpId="0"/>
      <p:bldP spid="598088" grpId="0" animBg="1"/>
      <p:bldP spid="598088" grpId="1" animBg="1"/>
      <p:bldP spid="598089" grpId="0" animBg="1"/>
      <p:bldP spid="598089" grpId="1" animBg="1"/>
      <p:bldP spid="598090" grpId="0"/>
      <p:bldP spid="598090" grpId="1"/>
      <p:bldP spid="598091" grpId="0" animBg="1"/>
      <p:bldP spid="598091" grpId="1" animBg="1"/>
      <p:bldP spid="598092" grpId="0"/>
      <p:bldP spid="598092" grpId="1"/>
      <p:bldP spid="598093" grpId="0" animBg="1"/>
      <p:bldP spid="598093" grpId="1" animBg="1"/>
      <p:bldP spid="598094" grpId="0" animBg="1"/>
      <p:bldP spid="598095" grpId="0" animBg="1"/>
      <p:bldP spid="598096" grpId="0"/>
      <p:bldP spid="598097" grpId="0" animBg="1"/>
      <p:bldP spid="598097" grpId="1" animBg="1"/>
      <p:bldP spid="598098" grpId="0" animBg="1"/>
      <p:bldP spid="598098" grpId="1" animBg="1"/>
      <p:bldP spid="598099" grpId="0" animBg="1"/>
      <p:bldP spid="598099" grpId="1" animBg="1"/>
      <p:bldP spid="598100" grpId="0"/>
      <p:bldP spid="598100" grpId="1"/>
      <p:bldP spid="598101" grpId="0" animBg="1"/>
      <p:bldP spid="598101" grpId="1" animBg="1"/>
      <p:bldP spid="598102" grpId="0"/>
      <p:bldP spid="598102" grpId="1"/>
      <p:bldP spid="598103" grpId="0" animBg="1"/>
      <p:bldP spid="598104" grpId="0" animBg="1"/>
      <p:bldP spid="598106" grpId="0" animBg="1"/>
      <p:bldP spid="598106" grpId="1" animBg="1"/>
      <p:bldP spid="598107" grpId="0" animBg="1"/>
      <p:bldP spid="598107" grpId="1" animBg="1"/>
      <p:bldP spid="598108" grpId="0" animBg="1"/>
      <p:bldP spid="598108" grpId="1" animBg="1"/>
      <p:bldP spid="598109" grpId="0"/>
      <p:bldP spid="598109" grpId="1"/>
      <p:bldP spid="598110" grpId="0" animBg="1"/>
      <p:bldP spid="598110" grpId="1" animBg="1"/>
      <p:bldP spid="598118" grpId="0" animBg="1"/>
      <p:bldP spid="598105" grpId="0"/>
      <p:bldP spid="5981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B62D-DA55-4390-9012-5869D8813C86}" type="slidenum">
              <a:rPr lang="en-US"/>
              <a:pPr/>
              <a:t>27</a:t>
            </a:fld>
            <a:endParaRPr lang="en-US"/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BST Search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584200" y="828675"/>
            <a:ext cx="813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Lets search for </a:t>
            </a:r>
            <a:r>
              <a:rPr lang="en-US">
                <a:solidFill>
                  <a:srgbClr val="6600CC"/>
                </a:solidFill>
              </a:rPr>
              <a:t>14</a:t>
            </a:r>
            <a:r>
              <a:rPr lang="en-US"/>
              <a:t>.  </a:t>
            </a:r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336550" y="3589338"/>
            <a:ext cx="4692650" cy="31162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599045" name="Group 5"/>
          <p:cNvGrpSpPr>
            <a:grpSpLocks/>
          </p:cNvGrpSpPr>
          <p:nvPr/>
        </p:nvGrpSpPr>
        <p:grpSpPr bwMode="auto">
          <a:xfrm>
            <a:off x="5867400" y="3262313"/>
            <a:ext cx="792163" cy="592137"/>
            <a:chOff x="3511" y="3072"/>
            <a:chExt cx="729" cy="624"/>
          </a:xfrm>
        </p:grpSpPr>
        <p:sp>
          <p:nvSpPr>
            <p:cNvPr id="599046" name="Rectangle 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47" name="Rectangle 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48" name="Rectangle 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49" name="Rectangle 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50" name="Group 10"/>
          <p:cNvGrpSpPr>
            <a:grpSpLocks/>
          </p:cNvGrpSpPr>
          <p:nvPr/>
        </p:nvGrpSpPr>
        <p:grpSpPr bwMode="auto">
          <a:xfrm>
            <a:off x="6816725" y="2255838"/>
            <a:ext cx="792163" cy="592137"/>
            <a:chOff x="3511" y="3072"/>
            <a:chExt cx="729" cy="624"/>
          </a:xfrm>
        </p:grpSpPr>
        <p:sp>
          <p:nvSpPr>
            <p:cNvPr id="599051" name="Rectangle 1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2" name="Rectangle 1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3" name="Rectangle 1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4" name="Rectangle 1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55" name="Group 15"/>
          <p:cNvGrpSpPr>
            <a:grpSpLocks/>
          </p:cNvGrpSpPr>
          <p:nvPr/>
        </p:nvGrpSpPr>
        <p:grpSpPr bwMode="auto">
          <a:xfrm>
            <a:off x="7589838" y="3262313"/>
            <a:ext cx="790575" cy="592137"/>
            <a:chOff x="3511" y="3072"/>
            <a:chExt cx="729" cy="624"/>
          </a:xfrm>
        </p:grpSpPr>
        <p:sp>
          <p:nvSpPr>
            <p:cNvPr id="599056" name="Rectangle 1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7" name="Rectangle 1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8" name="Rectangle 1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9" name="Rectangle 1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9060" name="Line 20"/>
          <p:cNvSpPr>
            <a:spLocks noChangeShapeType="1"/>
          </p:cNvSpPr>
          <p:nvPr/>
        </p:nvSpPr>
        <p:spPr bwMode="auto">
          <a:xfrm flipH="1">
            <a:off x="6342063" y="27305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1" name="Line 21"/>
          <p:cNvSpPr>
            <a:spLocks noChangeShapeType="1"/>
          </p:cNvSpPr>
          <p:nvPr/>
        </p:nvSpPr>
        <p:spPr bwMode="auto">
          <a:xfrm>
            <a:off x="7400925" y="2728913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2" name="Text Box 22"/>
          <p:cNvSpPr txBox="1">
            <a:spLocks noChangeArrowheads="1"/>
          </p:cNvSpPr>
          <p:nvPr/>
        </p:nvSpPr>
        <p:spPr bwMode="auto">
          <a:xfrm>
            <a:off x="7040563" y="2274888"/>
            <a:ext cx="427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13</a:t>
            </a:r>
          </a:p>
        </p:txBody>
      </p:sp>
      <p:sp>
        <p:nvSpPr>
          <p:cNvPr id="599063" name="Text Box 23"/>
          <p:cNvSpPr txBox="1">
            <a:spLocks noChangeArrowheads="1"/>
          </p:cNvSpPr>
          <p:nvPr/>
        </p:nvSpPr>
        <p:spPr bwMode="auto">
          <a:xfrm>
            <a:off x="6016625" y="3278188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7</a:t>
            </a:r>
          </a:p>
        </p:txBody>
      </p:sp>
      <p:sp>
        <p:nvSpPr>
          <p:cNvPr id="599064" name="Text Box 24"/>
          <p:cNvSpPr txBox="1">
            <a:spLocks noChangeArrowheads="1"/>
          </p:cNvSpPr>
          <p:nvPr/>
        </p:nvSpPr>
        <p:spPr bwMode="auto">
          <a:xfrm>
            <a:off x="7529513" y="3275013"/>
            <a:ext cx="700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17</a:t>
            </a:r>
          </a:p>
        </p:txBody>
      </p:sp>
      <p:sp>
        <p:nvSpPr>
          <p:cNvPr id="599065" name="Line 25"/>
          <p:cNvSpPr>
            <a:spLocks noChangeShapeType="1"/>
          </p:cNvSpPr>
          <p:nvPr/>
        </p:nvSpPr>
        <p:spPr bwMode="auto">
          <a:xfrm flipH="1">
            <a:off x="5889625" y="37496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9066" name="Group 26"/>
          <p:cNvGrpSpPr>
            <a:grpSpLocks/>
          </p:cNvGrpSpPr>
          <p:nvPr/>
        </p:nvGrpSpPr>
        <p:grpSpPr bwMode="auto">
          <a:xfrm>
            <a:off x="5267325" y="4254500"/>
            <a:ext cx="792163" cy="592138"/>
            <a:chOff x="3511" y="3072"/>
            <a:chExt cx="729" cy="624"/>
          </a:xfrm>
        </p:grpSpPr>
        <p:sp>
          <p:nvSpPr>
            <p:cNvPr id="599067" name="Rectangle 2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68" name="Rectangle 2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69" name="Rectangle 2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0" name="Rectangle 3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9071" name="Text Box 31"/>
          <p:cNvSpPr txBox="1">
            <a:spLocks noChangeArrowheads="1"/>
          </p:cNvSpPr>
          <p:nvPr/>
        </p:nvSpPr>
        <p:spPr bwMode="auto">
          <a:xfrm>
            <a:off x="5221288" y="46085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72" name="Text Box 32"/>
          <p:cNvSpPr txBox="1">
            <a:spLocks noChangeArrowheads="1"/>
          </p:cNvSpPr>
          <p:nvPr/>
        </p:nvSpPr>
        <p:spPr bwMode="auto">
          <a:xfrm>
            <a:off x="5597525" y="46228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9073" name="Group 33"/>
          <p:cNvGrpSpPr>
            <a:grpSpLocks/>
          </p:cNvGrpSpPr>
          <p:nvPr/>
        </p:nvGrpSpPr>
        <p:grpSpPr bwMode="auto">
          <a:xfrm>
            <a:off x="8113713" y="4295775"/>
            <a:ext cx="790575" cy="592138"/>
            <a:chOff x="3511" y="3072"/>
            <a:chExt cx="729" cy="624"/>
          </a:xfrm>
        </p:grpSpPr>
        <p:sp>
          <p:nvSpPr>
            <p:cNvPr id="599074" name="Rectangle 3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5" name="Rectangle 3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6" name="Rectangle 3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7" name="Rectangle 3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9078" name="Line 38"/>
          <p:cNvSpPr>
            <a:spLocks noChangeShapeType="1"/>
          </p:cNvSpPr>
          <p:nvPr/>
        </p:nvSpPr>
        <p:spPr bwMode="auto">
          <a:xfrm flipH="1">
            <a:off x="7423150" y="3786188"/>
            <a:ext cx="295275" cy="4794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79" name="Text Box 39"/>
          <p:cNvSpPr txBox="1">
            <a:spLocks noChangeArrowheads="1"/>
          </p:cNvSpPr>
          <p:nvPr/>
        </p:nvSpPr>
        <p:spPr bwMode="auto">
          <a:xfrm>
            <a:off x="8088313" y="46831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80" name="Text Box 40"/>
          <p:cNvSpPr txBox="1">
            <a:spLocks noChangeArrowheads="1"/>
          </p:cNvSpPr>
          <p:nvPr/>
        </p:nvSpPr>
        <p:spPr bwMode="auto">
          <a:xfrm>
            <a:off x="8434388" y="46672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81" name="Text Box 41"/>
          <p:cNvSpPr txBox="1">
            <a:spLocks noChangeArrowheads="1"/>
          </p:cNvSpPr>
          <p:nvPr/>
        </p:nvSpPr>
        <p:spPr bwMode="auto">
          <a:xfrm>
            <a:off x="5486400" y="42799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3</a:t>
            </a:r>
          </a:p>
        </p:txBody>
      </p:sp>
      <p:sp>
        <p:nvSpPr>
          <p:cNvPr id="599082" name="Text Box 42"/>
          <p:cNvSpPr txBox="1">
            <a:spLocks noChangeArrowheads="1"/>
          </p:cNvSpPr>
          <p:nvPr/>
        </p:nvSpPr>
        <p:spPr bwMode="auto">
          <a:xfrm>
            <a:off x="815975" y="3141663"/>
            <a:ext cx="3351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800">
              <a:latin typeface="Courier New" pitchFamily="49" charset="0"/>
            </a:endParaRPr>
          </a:p>
        </p:txBody>
      </p:sp>
      <p:grpSp>
        <p:nvGrpSpPr>
          <p:cNvPr id="599083" name="Group 43"/>
          <p:cNvGrpSpPr>
            <a:grpSpLocks/>
          </p:cNvGrpSpPr>
          <p:nvPr/>
        </p:nvGrpSpPr>
        <p:grpSpPr bwMode="auto">
          <a:xfrm>
            <a:off x="7061200" y="4294188"/>
            <a:ext cx="790575" cy="592137"/>
            <a:chOff x="3511" y="3072"/>
            <a:chExt cx="729" cy="624"/>
          </a:xfrm>
        </p:grpSpPr>
        <p:sp>
          <p:nvSpPr>
            <p:cNvPr id="599084" name="Rectangle 4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5" name="Rectangle 4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6" name="Rectangle 4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7" name="Rectangle 4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9088" name="Text Box 48"/>
          <p:cNvSpPr txBox="1">
            <a:spLocks noChangeArrowheads="1"/>
          </p:cNvSpPr>
          <p:nvPr/>
        </p:nvSpPr>
        <p:spPr bwMode="auto">
          <a:xfrm>
            <a:off x="7023100" y="4656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89" name="Text Box 49"/>
          <p:cNvSpPr txBox="1">
            <a:spLocks noChangeArrowheads="1"/>
          </p:cNvSpPr>
          <p:nvPr/>
        </p:nvSpPr>
        <p:spPr bwMode="auto">
          <a:xfrm>
            <a:off x="7381875" y="46656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90" name="Text Box 50"/>
          <p:cNvSpPr txBox="1">
            <a:spLocks noChangeArrowheads="1"/>
          </p:cNvSpPr>
          <p:nvPr/>
        </p:nvSpPr>
        <p:spPr bwMode="auto">
          <a:xfrm>
            <a:off x="7010400" y="4306888"/>
            <a:ext cx="70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14</a:t>
            </a:r>
          </a:p>
        </p:txBody>
      </p:sp>
      <p:sp>
        <p:nvSpPr>
          <p:cNvPr id="599091" name="Text Box 51"/>
          <p:cNvSpPr txBox="1">
            <a:spLocks noChangeArrowheads="1"/>
          </p:cNvSpPr>
          <p:nvPr/>
        </p:nvSpPr>
        <p:spPr bwMode="auto">
          <a:xfrm>
            <a:off x="8037513" y="4305300"/>
            <a:ext cx="700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19</a:t>
            </a:r>
          </a:p>
        </p:txBody>
      </p:sp>
      <p:sp>
        <p:nvSpPr>
          <p:cNvPr id="599092" name="Line 52"/>
          <p:cNvSpPr>
            <a:spLocks noChangeShapeType="1"/>
          </p:cNvSpPr>
          <p:nvPr/>
        </p:nvSpPr>
        <p:spPr bwMode="auto">
          <a:xfrm>
            <a:off x="8188325" y="3760788"/>
            <a:ext cx="250825" cy="5191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93" name="Text Box 53"/>
          <p:cNvSpPr txBox="1">
            <a:spLocks noChangeArrowheads="1"/>
          </p:cNvSpPr>
          <p:nvPr/>
        </p:nvSpPr>
        <p:spPr bwMode="auto">
          <a:xfrm>
            <a:off x="6184900" y="36322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94" name="Rectangle 54"/>
          <p:cNvSpPr>
            <a:spLocks noChangeArrowheads="1"/>
          </p:cNvSpPr>
          <p:nvPr/>
        </p:nvSpPr>
        <p:spPr bwMode="auto">
          <a:xfrm>
            <a:off x="6281738" y="1717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95" name="Text Box 55"/>
          <p:cNvSpPr txBox="1">
            <a:spLocks noChangeArrowheads="1"/>
          </p:cNvSpPr>
          <p:nvPr/>
        </p:nvSpPr>
        <p:spPr bwMode="auto">
          <a:xfrm>
            <a:off x="5456238" y="1600200"/>
            <a:ext cx="868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pRoot</a:t>
            </a:r>
          </a:p>
        </p:txBody>
      </p:sp>
      <p:cxnSp>
        <p:nvCxnSpPr>
          <p:cNvPr id="599096" name="AutoShape 56"/>
          <p:cNvCxnSpPr>
            <a:cxnSpLocks noChangeShapeType="1"/>
          </p:cNvCxnSpPr>
          <p:nvPr/>
        </p:nvCxnSpPr>
        <p:spPr bwMode="auto">
          <a:xfrm>
            <a:off x="6858000" y="1844675"/>
            <a:ext cx="311150" cy="430213"/>
          </a:xfrm>
          <a:prstGeom prst="curvedConnector2">
            <a:avLst/>
          </a:prstGeom>
          <a:noFill/>
          <a:ln w="3175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097" name="Text Box 57"/>
          <p:cNvSpPr txBox="1">
            <a:spLocks noChangeArrowheads="1"/>
          </p:cNvSpPr>
          <p:nvPr/>
        </p:nvSpPr>
        <p:spPr bwMode="auto">
          <a:xfrm>
            <a:off x="5200650" y="5105400"/>
            <a:ext cx="3841750" cy="1606550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void main(void)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{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bool bFnd;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bFnd = Search(14,pRoot);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599099" name="Line 59"/>
          <p:cNvSpPr>
            <a:spLocks noChangeShapeType="1"/>
          </p:cNvSpPr>
          <p:nvPr/>
        </p:nvSpPr>
        <p:spPr bwMode="auto">
          <a:xfrm>
            <a:off x="5086350" y="6235700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101" name="Text Box 61"/>
          <p:cNvSpPr txBox="1">
            <a:spLocks noChangeArrowheads="1"/>
          </p:cNvSpPr>
          <p:nvPr/>
        </p:nvSpPr>
        <p:spPr bwMode="auto">
          <a:xfrm>
            <a:off x="6037263" y="2159000"/>
            <a:ext cx="822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9109" name="Rectangle 69"/>
          <p:cNvSpPr>
            <a:spLocks noChangeArrowheads="1"/>
          </p:cNvSpPr>
          <p:nvPr/>
        </p:nvSpPr>
        <p:spPr bwMode="auto">
          <a:xfrm>
            <a:off x="412750" y="3048000"/>
            <a:ext cx="4692650" cy="31162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9110" name="Text Box 70"/>
          <p:cNvSpPr txBox="1">
            <a:spLocks noChangeArrowheads="1"/>
          </p:cNvSpPr>
          <p:nvPr/>
        </p:nvSpPr>
        <p:spPr bwMode="auto">
          <a:xfrm>
            <a:off x="6835775" y="3116263"/>
            <a:ext cx="8223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9117" name="Line 77"/>
          <p:cNvSpPr>
            <a:spLocks noChangeShapeType="1"/>
          </p:cNvSpPr>
          <p:nvPr/>
        </p:nvSpPr>
        <p:spPr bwMode="auto">
          <a:xfrm>
            <a:off x="558800" y="5143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9128" name="Group 88"/>
          <p:cNvGrpSpPr>
            <a:grpSpLocks/>
          </p:cNvGrpSpPr>
          <p:nvPr/>
        </p:nvGrpSpPr>
        <p:grpSpPr bwMode="auto">
          <a:xfrm>
            <a:off x="2027238" y="4940300"/>
            <a:ext cx="2492375" cy="396875"/>
            <a:chOff x="1853" y="3112"/>
            <a:chExt cx="944" cy="250"/>
          </a:xfrm>
        </p:grpSpPr>
        <p:sp>
          <p:nvSpPr>
            <p:cNvPr id="599126" name="Rectangle 86"/>
            <p:cNvSpPr>
              <a:spLocks noChangeArrowheads="1"/>
            </p:cNvSpPr>
            <p:nvPr/>
          </p:nvSpPr>
          <p:spPr bwMode="auto">
            <a:xfrm>
              <a:off x="1853" y="3155"/>
              <a:ext cx="944" cy="176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127" name="Text Box 87"/>
            <p:cNvSpPr txBox="1">
              <a:spLocks noChangeArrowheads="1"/>
            </p:cNvSpPr>
            <p:nvPr/>
          </p:nvSpPr>
          <p:spPr bwMode="auto">
            <a:xfrm>
              <a:off x="2097" y="3112"/>
              <a:ext cx="3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    true</a:t>
              </a:r>
            </a:p>
          </p:txBody>
        </p:sp>
      </p:grpSp>
      <p:grpSp>
        <p:nvGrpSpPr>
          <p:cNvPr id="599129" name="Group 89"/>
          <p:cNvGrpSpPr>
            <a:grpSpLocks/>
          </p:cNvGrpSpPr>
          <p:nvPr/>
        </p:nvGrpSpPr>
        <p:grpSpPr bwMode="auto">
          <a:xfrm>
            <a:off x="5257800" y="1439863"/>
            <a:ext cx="3417888" cy="3476625"/>
            <a:chOff x="3312" y="907"/>
            <a:chExt cx="2153" cy="2190"/>
          </a:xfrm>
        </p:grpSpPr>
        <p:sp>
          <p:nvSpPr>
            <p:cNvPr id="599130" name="Rectangle 90"/>
            <p:cNvSpPr>
              <a:spLocks noChangeArrowheads="1"/>
            </p:cNvSpPr>
            <p:nvPr/>
          </p:nvSpPr>
          <p:spPr bwMode="auto">
            <a:xfrm>
              <a:off x="3312" y="912"/>
              <a:ext cx="979" cy="2185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131" name="Rectangle 91"/>
            <p:cNvSpPr>
              <a:spLocks noChangeArrowheads="1"/>
            </p:cNvSpPr>
            <p:nvPr/>
          </p:nvSpPr>
          <p:spPr bwMode="auto">
            <a:xfrm>
              <a:off x="4285" y="907"/>
              <a:ext cx="1180" cy="1142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132" name="Group 92"/>
          <p:cNvGrpSpPr>
            <a:grpSpLocks/>
          </p:cNvGrpSpPr>
          <p:nvPr/>
        </p:nvGrpSpPr>
        <p:grpSpPr bwMode="auto">
          <a:xfrm>
            <a:off x="6718300" y="3683000"/>
            <a:ext cx="768350" cy="487363"/>
            <a:chOff x="5400" y="294"/>
            <a:chExt cx="484" cy="307"/>
          </a:xfrm>
        </p:grpSpPr>
        <p:sp>
          <p:nvSpPr>
            <p:cNvPr id="599133" name="Text Box 93"/>
            <p:cNvSpPr txBox="1">
              <a:spLocks noChangeArrowheads="1"/>
            </p:cNvSpPr>
            <p:nvPr/>
          </p:nvSpPr>
          <p:spPr bwMode="auto">
            <a:xfrm>
              <a:off x="5400" y="294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599134" name="Line 94"/>
            <p:cNvSpPr>
              <a:spLocks noChangeShapeType="1"/>
            </p:cNvSpPr>
            <p:nvPr/>
          </p:nvSpPr>
          <p:spPr bwMode="auto">
            <a:xfrm flipV="1">
              <a:off x="5743" y="400"/>
              <a:ext cx="141" cy="2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138" name="Group 98"/>
          <p:cNvGrpSpPr>
            <a:grpSpLocks/>
          </p:cNvGrpSpPr>
          <p:nvPr/>
        </p:nvGrpSpPr>
        <p:grpSpPr bwMode="auto">
          <a:xfrm>
            <a:off x="7796213" y="2590800"/>
            <a:ext cx="890587" cy="484188"/>
            <a:chOff x="4866" y="1647"/>
            <a:chExt cx="561" cy="305"/>
          </a:xfrm>
        </p:grpSpPr>
        <p:sp>
          <p:nvSpPr>
            <p:cNvPr id="599139" name="Text Box 99"/>
            <p:cNvSpPr txBox="1">
              <a:spLocks noChangeArrowheads="1"/>
            </p:cNvSpPr>
            <p:nvPr/>
          </p:nvSpPr>
          <p:spPr bwMode="auto">
            <a:xfrm>
              <a:off x="4988" y="1647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599140" name="Line 100"/>
            <p:cNvSpPr>
              <a:spLocks noChangeShapeType="1"/>
            </p:cNvSpPr>
            <p:nvPr/>
          </p:nvSpPr>
          <p:spPr bwMode="auto">
            <a:xfrm flipH="1" flipV="1">
              <a:off x="4866" y="1759"/>
              <a:ext cx="174" cy="19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9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EA9-F5F7-4D75-8248-76D592A286B4}" type="slidenum">
              <a:rPr lang="en-US"/>
              <a:pPr/>
              <a:t>28</a:t>
            </a:fld>
            <a:endParaRPr lang="en-US"/>
          </a:p>
        </p:txBody>
      </p:sp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BST Search</a:t>
            </a:r>
          </a:p>
        </p:txBody>
      </p:sp>
      <p:sp>
        <p:nvSpPr>
          <p:cNvPr id="600067" name="Text Box 3"/>
          <p:cNvSpPr txBox="1">
            <a:spLocks noChangeArrowheads="1"/>
          </p:cNvSpPr>
          <p:nvPr/>
        </p:nvSpPr>
        <p:spPr bwMode="auto">
          <a:xfrm>
            <a:off x="584200" y="828675"/>
            <a:ext cx="813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Lets search for </a:t>
            </a:r>
            <a:r>
              <a:rPr lang="en-US">
                <a:solidFill>
                  <a:srgbClr val="6600CC"/>
                </a:solidFill>
              </a:rPr>
              <a:t>14</a:t>
            </a:r>
            <a:r>
              <a:rPr lang="en-US"/>
              <a:t>.  </a:t>
            </a:r>
          </a:p>
        </p:txBody>
      </p:sp>
      <p:sp>
        <p:nvSpPr>
          <p:cNvPr id="600068" name="Rectangle 4"/>
          <p:cNvSpPr>
            <a:spLocks noChangeArrowheads="1"/>
          </p:cNvSpPr>
          <p:nvPr/>
        </p:nvSpPr>
        <p:spPr bwMode="auto">
          <a:xfrm>
            <a:off x="336550" y="3589338"/>
            <a:ext cx="4692650" cy="31162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600069" name="Group 5"/>
          <p:cNvGrpSpPr>
            <a:grpSpLocks/>
          </p:cNvGrpSpPr>
          <p:nvPr/>
        </p:nvGrpSpPr>
        <p:grpSpPr bwMode="auto">
          <a:xfrm>
            <a:off x="5867400" y="3262313"/>
            <a:ext cx="792163" cy="592137"/>
            <a:chOff x="3511" y="3072"/>
            <a:chExt cx="729" cy="624"/>
          </a:xfrm>
        </p:grpSpPr>
        <p:sp>
          <p:nvSpPr>
            <p:cNvPr id="600070" name="Rectangle 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1" name="Rectangle 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2" name="Rectangle 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3" name="Rectangle 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0074" name="Group 10"/>
          <p:cNvGrpSpPr>
            <a:grpSpLocks/>
          </p:cNvGrpSpPr>
          <p:nvPr/>
        </p:nvGrpSpPr>
        <p:grpSpPr bwMode="auto">
          <a:xfrm>
            <a:off x="6816725" y="2255838"/>
            <a:ext cx="792163" cy="592137"/>
            <a:chOff x="3511" y="3072"/>
            <a:chExt cx="729" cy="624"/>
          </a:xfrm>
        </p:grpSpPr>
        <p:sp>
          <p:nvSpPr>
            <p:cNvPr id="600075" name="Rectangle 1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6" name="Rectangle 1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7" name="Rectangle 1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8" name="Rectangle 1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0079" name="Group 15"/>
          <p:cNvGrpSpPr>
            <a:grpSpLocks/>
          </p:cNvGrpSpPr>
          <p:nvPr/>
        </p:nvGrpSpPr>
        <p:grpSpPr bwMode="auto">
          <a:xfrm>
            <a:off x="7589838" y="3262313"/>
            <a:ext cx="790575" cy="592137"/>
            <a:chOff x="3511" y="3072"/>
            <a:chExt cx="729" cy="624"/>
          </a:xfrm>
        </p:grpSpPr>
        <p:sp>
          <p:nvSpPr>
            <p:cNvPr id="600080" name="Rectangle 1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81" name="Rectangle 1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82" name="Rectangle 1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83" name="Rectangle 1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0084" name="Line 20"/>
          <p:cNvSpPr>
            <a:spLocks noChangeShapeType="1"/>
          </p:cNvSpPr>
          <p:nvPr/>
        </p:nvSpPr>
        <p:spPr bwMode="auto">
          <a:xfrm flipH="1">
            <a:off x="6342063" y="27305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5" name="Line 21"/>
          <p:cNvSpPr>
            <a:spLocks noChangeShapeType="1"/>
          </p:cNvSpPr>
          <p:nvPr/>
        </p:nvSpPr>
        <p:spPr bwMode="auto">
          <a:xfrm>
            <a:off x="7400925" y="2728913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6" name="Text Box 22"/>
          <p:cNvSpPr txBox="1">
            <a:spLocks noChangeArrowheads="1"/>
          </p:cNvSpPr>
          <p:nvPr/>
        </p:nvSpPr>
        <p:spPr bwMode="auto">
          <a:xfrm>
            <a:off x="7040563" y="2274888"/>
            <a:ext cx="427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13</a:t>
            </a:r>
          </a:p>
        </p:txBody>
      </p:sp>
      <p:sp>
        <p:nvSpPr>
          <p:cNvPr id="600087" name="Text Box 23"/>
          <p:cNvSpPr txBox="1">
            <a:spLocks noChangeArrowheads="1"/>
          </p:cNvSpPr>
          <p:nvPr/>
        </p:nvSpPr>
        <p:spPr bwMode="auto">
          <a:xfrm>
            <a:off x="6016625" y="3278188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7</a:t>
            </a:r>
          </a:p>
        </p:txBody>
      </p:sp>
      <p:sp>
        <p:nvSpPr>
          <p:cNvPr id="600088" name="Text Box 24"/>
          <p:cNvSpPr txBox="1">
            <a:spLocks noChangeArrowheads="1"/>
          </p:cNvSpPr>
          <p:nvPr/>
        </p:nvSpPr>
        <p:spPr bwMode="auto">
          <a:xfrm>
            <a:off x="7529513" y="3275013"/>
            <a:ext cx="700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17</a:t>
            </a:r>
          </a:p>
        </p:txBody>
      </p:sp>
      <p:sp>
        <p:nvSpPr>
          <p:cNvPr id="600089" name="Line 25"/>
          <p:cNvSpPr>
            <a:spLocks noChangeShapeType="1"/>
          </p:cNvSpPr>
          <p:nvPr/>
        </p:nvSpPr>
        <p:spPr bwMode="auto">
          <a:xfrm flipH="1">
            <a:off x="5889625" y="37496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0090" name="Group 26"/>
          <p:cNvGrpSpPr>
            <a:grpSpLocks/>
          </p:cNvGrpSpPr>
          <p:nvPr/>
        </p:nvGrpSpPr>
        <p:grpSpPr bwMode="auto">
          <a:xfrm>
            <a:off x="5267325" y="4254500"/>
            <a:ext cx="792163" cy="592138"/>
            <a:chOff x="3511" y="3072"/>
            <a:chExt cx="729" cy="624"/>
          </a:xfrm>
        </p:grpSpPr>
        <p:sp>
          <p:nvSpPr>
            <p:cNvPr id="600091" name="Rectangle 2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92" name="Rectangle 2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93" name="Rectangle 2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94" name="Rectangle 3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0095" name="Text Box 31"/>
          <p:cNvSpPr txBox="1">
            <a:spLocks noChangeArrowheads="1"/>
          </p:cNvSpPr>
          <p:nvPr/>
        </p:nvSpPr>
        <p:spPr bwMode="auto">
          <a:xfrm>
            <a:off x="5221288" y="46085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096" name="Text Box 32"/>
          <p:cNvSpPr txBox="1">
            <a:spLocks noChangeArrowheads="1"/>
          </p:cNvSpPr>
          <p:nvPr/>
        </p:nvSpPr>
        <p:spPr bwMode="auto">
          <a:xfrm>
            <a:off x="5597525" y="46228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600097" name="Group 33"/>
          <p:cNvGrpSpPr>
            <a:grpSpLocks/>
          </p:cNvGrpSpPr>
          <p:nvPr/>
        </p:nvGrpSpPr>
        <p:grpSpPr bwMode="auto">
          <a:xfrm>
            <a:off x="8113713" y="4295775"/>
            <a:ext cx="790575" cy="592138"/>
            <a:chOff x="3511" y="3072"/>
            <a:chExt cx="729" cy="624"/>
          </a:xfrm>
        </p:grpSpPr>
        <p:sp>
          <p:nvSpPr>
            <p:cNvPr id="600098" name="Rectangle 3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99" name="Rectangle 3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00" name="Rectangle 3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01" name="Rectangle 3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0102" name="Line 38"/>
          <p:cNvSpPr>
            <a:spLocks noChangeShapeType="1"/>
          </p:cNvSpPr>
          <p:nvPr/>
        </p:nvSpPr>
        <p:spPr bwMode="auto">
          <a:xfrm flipH="1">
            <a:off x="7423150" y="3786188"/>
            <a:ext cx="295275" cy="4794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103" name="Text Box 39"/>
          <p:cNvSpPr txBox="1">
            <a:spLocks noChangeArrowheads="1"/>
          </p:cNvSpPr>
          <p:nvPr/>
        </p:nvSpPr>
        <p:spPr bwMode="auto">
          <a:xfrm>
            <a:off x="8088313" y="46831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04" name="Text Box 40"/>
          <p:cNvSpPr txBox="1">
            <a:spLocks noChangeArrowheads="1"/>
          </p:cNvSpPr>
          <p:nvPr/>
        </p:nvSpPr>
        <p:spPr bwMode="auto">
          <a:xfrm>
            <a:off x="8434388" y="46672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05" name="Text Box 41"/>
          <p:cNvSpPr txBox="1">
            <a:spLocks noChangeArrowheads="1"/>
          </p:cNvSpPr>
          <p:nvPr/>
        </p:nvSpPr>
        <p:spPr bwMode="auto">
          <a:xfrm>
            <a:off x="5486400" y="42799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3</a:t>
            </a:r>
          </a:p>
        </p:txBody>
      </p:sp>
      <p:sp>
        <p:nvSpPr>
          <p:cNvPr id="600106" name="Text Box 42"/>
          <p:cNvSpPr txBox="1">
            <a:spLocks noChangeArrowheads="1"/>
          </p:cNvSpPr>
          <p:nvPr/>
        </p:nvSpPr>
        <p:spPr bwMode="auto">
          <a:xfrm>
            <a:off x="815975" y="3141663"/>
            <a:ext cx="3351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800">
              <a:latin typeface="Courier New" pitchFamily="49" charset="0"/>
            </a:endParaRPr>
          </a:p>
        </p:txBody>
      </p:sp>
      <p:grpSp>
        <p:nvGrpSpPr>
          <p:cNvPr id="600107" name="Group 43"/>
          <p:cNvGrpSpPr>
            <a:grpSpLocks/>
          </p:cNvGrpSpPr>
          <p:nvPr/>
        </p:nvGrpSpPr>
        <p:grpSpPr bwMode="auto">
          <a:xfrm>
            <a:off x="7061200" y="4294188"/>
            <a:ext cx="790575" cy="592137"/>
            <a:chOff x="3511" y="3072"/>
            <a:chExt cx="729" cy="624"/>
          </a:xfrm>
        </p:grpSpPr>
        <p:sp>
          <p:nvSpPr>
            <p:cNvPr id="600108" name="Rectangle 4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09" name="Rectangle 4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10" name="Rectangle 4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11" name="Rectangle 4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0112" name="Text Box 48"/>
          <p:cNvSpPr txBox="1">
            <a:spLocks noChangeArrowheads="1"/>
          </p:cNvSpPr>
          <p:nvPr/>
        </p:nvSpPr>
        <p:spPr bwMode="auto">
          <a:xfrm>
            <a:off x="7023100" y="4656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13" name="Text Box 49"/>
          <p:cNvSpPr txBox="1">
            <a:spLocks noChangeArrowheads="1"/>
          </p:cNvSpPr>
          <p:nvPr/>
        </p:nvSpPr>
        <p:spPr bwMode="auto">
          <a:xfrm>
            <a:off x="7381875" y="46656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14" name="Text Box 50"/>
          <p:cNvSpPr txBox="1">
            <a:spLocks noChangeArrowheads="1"/>
          </p:cNvSpPr>
          <p:nvPr/>
        </p:nvSpPr>
        <p:spPr bwMode="auto">
          <a:xfrm>
            <a:off x="7010400" y="4306888"/>
            <a:ext cx="70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14</a:t>
            </a:r>
          </a:p>
        </p:txBody>
      </p:sp>
      <p:sp>
        <p:nvSpPr>
          <p:cNvPr id="600115" name="Text Box 51"/>
          <p:cNvSpPr txBox="1">
            <a:spLocks noChangeArrowheads="1"/>
          </p:cNvSpPr>
          <p:nvPr/>
        </p:nvSpPr>
        <p:spPr bwMode="auto">
          <a:xfrm>
            <a:off x="8037513" y="4305300"/>
            <a:ext cx="700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19</a:t>
            </a:r>
          </a:p>
        </p:txBody>
      </p:sp>
      <p:sp>
        <p:nvSpPr>
          <p:cNvPr id="600116" name="Line 52"/>
          <p:cNvSpPr>
            <a:spLocks noChangeShapeType="1"/>
          </p:cNvSpPr>
          <p:nvPr/>
        </p:nvSpPr>
        <p:spPr bwMode="auto">
          <a:xfrm>
            <a:off x="8188325" y="3760788"/>
            <a:ext cx="250825" cy="5191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117" name="Text Box 53"/>
          <p:cNvSpPr txBox="1">
            <a:spLocks noChangeArrowheads="1"/>
          </p:cNvSpPr>
          <p:nvPr/>
        </p:nvSpPr>
        <p:spPr bwMode="auto">
          <a:xfrm>
            <a:off x="6184900" y="36322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18" name="Rectangle 54"/>
          <p:cNvSpPr>
            <a:spLocks noChangeArrowheads="1"/>
          </p:cNvSpPr>
          <p:nvPr/>
        </p:nvSpPr>
        <p:spPr bwMode="auto">
          <a:xfrm>
            <a:off x="6281738" y="1717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119" name="Text Box 55"/>
          <p:cNvSpPr txBox="1">
            <a:spLocks noChangeArrowheads="1"/>
          </p:cNvSpPr>
          <p:nvPr/>
        </p:nvSpPr>
        <p:spPr bwMode="auto">
          <a:xfrm>
            <a:off x="5456238" y="1600200"/>
            <a:ext cx="868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pRoot</a:t>
            </a:r>
          </a:p>
        </p:txBody>
      </p:sp>
      <p:cxnSp>
        <p:nvCxnSpPr>
          <p:cNvPr id="600120" name="AutoShape 56"/>
          <p:cNvCxnSpPr>
            <a:cxnSpLocks noChangeShapeType="1"/>
          </p:cNvCxnSpPr>
          <p:nvPr/>
        </p:nvCxnSpPr>
        <p:spPr bwMode="auto">
          <a:xfrm>
            <a:off x="6858000" y="1844675"/>
            <a:ext cx="311150" cy="430213"/>
          </a:xfrm>
          <a:prstGeom prst="curvedConnector2">
            <a:avLst/>
          </a:prstGeom>
          <a:noFill/>
          <a:ln w="3175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0121" name="Text Box 57"/>
          <p:cNvSpPr txBox="1">
            <a:spLocks noChangeArrowheads="1"/>
          </p:cNvSpPr>
          <p:nvPr/>
        </p:nvSpPr>
        <p:spPr bwMode="auto">
          <a:xfrm>
            <a:off x="5200650" y="5105400"/>
            <a:ext cx="3841750" cy="1606550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smtClean="0">
                <a:latin typeface="Courier New" pitchFamily="49" charset="0"/>
              </a:rPr>
              <a:t> main(void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{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bFnd</a:t>
            </a:r>
            <a:r>
              <a:rPr lang="en-US" sz="1800" b="1" dirty="0">
                <a:latin typeface="Courier New" pitchFamily="49" charset="0"/>
              </a:rPr>
              <a:t>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bFnd</a:t>
            </a:r>
            <a:r>
              <a:rPr lang="en-US" sz="1800" b="1" dirty="0">
                <a:latin typeface="Courier New" pitchFamily="49" charset="0"/>
              </a:rPr>
              <a:t> = Search(14,pRoot);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600124" name="Text Box 60"/>
          <p:cNvSpPr txBox="1">
            <a:spLocks noChangeArrowheads="1"/>
          </p:cNvSpPr>
          <p:nvPr/>
        </p:nvSpPr>
        <p:spPr bwMode="auto">
          <a:xfrm>
            <a:off x="6037263" y="2159000"/>
            <a:ext cx="822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600127" name="Line 63"/>
          <p:cNvSpPr>
            <a:spLocks noChangeShapeType="1"/>
          </p:cNvSpPr>
          <p:nvPr/>
        </p:nvSpPr>
        <p:spPr bwMode="auto">
          <a:xfrm>
            <a:off x="508000" y="6235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0129" name="Group 65"/>
          <p:cNvGrpSpPr>
            <a:grpSpLocks/>
          </p:cNvGrpSpPr>
          <p:nvPr/>
        </p:nvGrpSpPr>
        <p:grpSpPr bwMode="auto">
          <a:xfrm>
            <a:off x="1905000" y="6016625"/>
            <a:ext cx="2611438" cy="396875"/>
            <a:chOff x="1853" y="3112"/>
            <a:chExt cx="944" cy="250"/>
          </a:xfrm>
        </p:grpSpPr>
        <p:sp>
          <p:nvSpPr>
            <p:cNvPr id="600130" name="Rectangle 66"/>
            <p:cNvSpPr>
              <a:spLocks noChangeArrowheads="1"/>
            </p:cNvSpPr>
            <p:nvPr/>
          </p:nvSpPr>
          <p:spPr bwMode="auto">
            <a:xfrm>
              <a:off x="1853" y="3155"/>
              <a:ext cx="944" cy="176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31" name="Text Box 67"/>
            <p:cNvSpPr txBox="1">
              <a:spLocks noChangeArrowheads="1"/>
            </p:cNvSpPr>
            <p:nvPr/>
          </p:nvSpPr>
          <p:spPr bwMode="auto">
            <a:xfrm>
              <a:off x="2097" y="3112"/>
              <a:ext cx="3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/>
                <a:t>    true</a:t>
              </a:r>
            </a:p>
          </p:txBody>
        </p:sp>
      </p:grpSp>
      <p:sp>
        <p:nvSpPr>
          <p:cNvPr id="600132" name="Line 68"/>
          <p:cNvSpPr>
            <a:spLocks noChangeShapeType="1"/>
          </p:cNvSpPr>
          <p:nvPr/>
        </p:nvSpPr>
        <p:spPr bwMode="auto">
          <a:xfrm>
            <a:off x="5086350" y="6235700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0133" name="Group 69"/>
          <p:cNvGrpSpPr>
            <a:grpSpLocks/>
          </p:cNvGrpSpPr>
          <p:nvPr/>
        </p:nvGrpSpPr>
        <p:grpSpPr bwMode="auto">
          <a:xfrm>
            <a:off x="6494463" y="6019800"/>
            <a:ext cx="2187575" cy="396875"/>
            <a:chOff x="1853" y="3112"/>
            <a:chExt cx="944" cy="250"/>
          </a:xfrm>
        </p:grpSpPr>
        <p:sp>
          <p:nvSpPr>
            <p:cNvPr id="600134" name="Rectangle 70"/>
            <p:cNvSpPr>
              <a:spLocks noChangeArrowheads="1"/>
            </p:cNvSpPr>
            <p:nvPr/>
          </p:nvSpPr>
          <p:spPr bwMode="auto">
            <a:xfrm>
              <a:off x="1853" y="3155"/>
              <a:ext cx="944" cy="176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35" name="Text Box 71"/>
            <p:cNvSpPr txBox="1">
              <a:spLocks noChangeArrowheads="1"/>
            </p:cNvSpPr>
            <p:nvPr/>
          </p:nvSpPr>
          <p:spPr bwMode="auto">
            <a:xfrm>
              <a:off x="2097" y="3112"/>
              <a:ext cx="3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/>
                <a:t> true</a:t>
              </a:r>
            </a:p>
          </p:txBody>
        </p:sp>
      </p:grpSp>
      <p:grpSp>
        <p:nvGrpSpPr>
          <p:cNvPr id="600136" name="Group 72"/>
          <p:cNvGrpSpPr>
            <a:grpSpLocks/>
          </p:cNvGrpSpPr>
          <p:nvPr/>
        </p:nvGrpSpPr>
        <p:grpSpPr bwMode="auto">
          <a:xfrm>
            <a:off x="6718300" y="3683000"/>
            <a:ext cx="768350" cy="487363"/>
            <a:chOff x="5400" y="294"/>
            <a:chExt cx="484" cy="307"/>
          </a:xfrm>
        </p:grpSpPr>
        <p:sp>
          <p:nvSpPr>
            <p:cNvPr id="600137" name="Text Box 73"/>
            <p:cNvSpPr txBox="1">
              <a:spLocks noChangeArrowheads="1"/>
            </p:cNvSpPr>
            <p:nvPr/>
          </p:nvSpPr>
          <p:spPr bwMode="auto">
            <a:xfrm>
              <a:off x="5400" y="294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600138" name="Line 74"/>
            <p:cNvSpPr>
              <a:spLocks noChangeShapeType="1"/>
            </p:cNvSpPr>
            <p:nvPr/>
          </p:nvSpPr>
          <p:spPr bwMode="auto">
            <a:xfrm flipV="1">
              <a:off x="5743" y="400"/>
              <a:ext cx="141" cy="2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0142" name="Group 78"/>
          <p:cNvGrpSpPr>
            <a:grpSpLocks/>
          </p:cNvGrpSpPr>
          <p:nvPr/>
        </p:nvGrpSpPr>
        <p:grpSpPr bwMode="auto">
          <a:xfrm>
            <a:off x="7796213" y="2590800"/>
            <a:ext cx="890587" cy="484188"/>
            <a:chOff x="4866" y="1647"/>
            <a:chExt cx="561" cy="305"/>
          </a:xfrm>
        </p:grpSpPr>
        <p:sp>
          <p:nvSpPr>
            <p:cNvPr id="600140" name="Text Box 76"/>
            <p:cNvSpPr txBox="1">
              <a:spLocks noChangeArrowheads="1"/>
            </p:cNvSpPr>
            <p:nvPr/>
          </p:nvSpPr>
          <p:spPr bwMode="auto">
            <a:xfrm>
              <a:off x="4988" y="1647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600141" name="Line 77"/>
            <p:cNvSpPr>
              <a:spLocks noChangeShapeType="1"/>
            </p:cNvSpPr>
            <p:nvPr/>
          </p:nvSpPr>
          <p:spPr bwMode="auto">
            <a:xfrm flipH="1" flipV="1">
              <a:off x="4866" y="1759"/>
              <a:ext cx="174" cy="19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0146" name="Group 82"/>
          <p:cNvGrpSpPr>
            <a:grpSpLocks/>
          </p:cNvGrpSpPr>
          <p:nvPr/>
        </p:nvGrpSpPr>
        <p:grpSpPr bwMode="auto">
          <a:xfrm>
            <a:off x="7397750" y="1627188"/>
            <a:ext cx="755650" cy="533400"/>
            <a:chOff x="4660" y="1025"/>
            <a:chExt cx="476" cy="336"/>
          </a:xfrm>
        </p:grpSpPr>
        <p:sp>
          <p:nvSpPr>
            <p:cNvPr id="600144" name="Text Box 80"/>
            <p:cNvSpPr txBox="1">
              <a:spLocks noChangeArrowheads="1"/>
            </p:cNvSpPr>
            <p:nvPr/>
          </p:nvSpPr>
          <p:spPr bwMode="auto">
            <a:xfrm>
              <a:off x="4697" y="1056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600145" name="Line 81"/>
            <p:cNvSpPr>
              <a:spLocks noChangeShapeType="1"/>
            </p:cNvSpPr>
            <p:nvPr/>
          </p:nvSpPr>
          <p:spPr bwMode="auto">
            <a:xfrm flipH="1" flipV="1">
              <a:off x="4660" y="1025"/>
              <a:ext cx="41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600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00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1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D5A-4EAB-4EC8-AADB-844418FAA16B}" type="slidenum">
              <a:rPr lang="en-US"/>
              <a:pPr/>
              <a:t>29</a:t>
            </a:fld>
            <a:endParaRPr lang="en-US"/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Oh of BST Search</a:t>
            </a:r>
          </a:p>
        </p:txBody>
      </p:sp>
      <p:sp>
        <p:nvSpPr>
          <p:cNvPr id="601093" name="Text Box 5"/>
          <p:cNvSpPr txBox="1">
            <a:spLocks noChangeArrowheads="1"/>
          </p:cNvSpPr>
          <p:nvPr/>
        </p:nvSpPr>
        <p:spPr bwMode="auto">
          <a:xfrm>
            <a:off x="320815" y="974404"/>
            <a:ext cx="426577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Question</a:t>
            </a:r>
            <a:r>
              <a:rPr lang="en-US" sz="2000" dirty="0"/>
              <a:t>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In </a:t>
            </a:r>
            <a:r>
              <a:rPr lang="en-US" sz="2000" dirty="0"/>
              <a:t>the average </a:t>
            </a:r>
            <a:r>
              <a:rPr lang="en-US" sz="2000" dirty="0" smtClean="0"/>
              <a:t>BST with </a:t>
            </a:r>
            <a:r>
              <a:rPr lang="en-US" sz="2000" dirty="0" smtClean="0">
                <a:solidFill>
                  <a:srgbClr val="FF3300"/>
                </a:solidFill>
              </a:rPr>
              <a:t>N values</a:t>
            </a:r>
            <a:r>
              <a:rPr lang="en-US" sz="2000" dirty="0" smtClean="0"/>
              <a:t>, </a:t>
            </a:r>
            <a:r>
              <a:rPr lang="en-US" sz="2000" dirty="0"/>
              <a:t>how many </a:t>
            </a:r>
            <a:r>
              <a:rPr lang="en-US" sz="2000" dirty="0" smtClean="0"/>
              <a:t>steps are required to </a:t>
            </a:r>
            <a:r>
              <a:rPr lang="en-US" sz="2000" dirty="0"/>
              <a:t>find our value?</a:t>
            </a:r>
          </a:p>
        </p:txBody>
      </p:sp>
      <p:sp>
        <p:nvSpPr>
          <p:cNvPr id="601094" name="Text Box 6"/>
          <p:cNvSpPr txBox="1">
            <a:spLocks noChangeArrowheads="1"/>
          </p:cNvSpPr>
          <p:nvPr/>
        </p:nvSpPr>
        <p:spPr bwMode="auto">
          <a:xfrm>
            <a:off x="167700" y="3114107"/>
            <a:ext cx="4572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Question</a:t>
            </a:r>
            <a:r>
              <a:rPr lang="en-US" sz="2000" dirty="0"/>
              <a:t>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In </a:t>
            </a:r>
            <a:r>
              <a:rPr lang="en-US" sz="2000" dirty="0"/>
              <a:t>the worst </a:t>
            </a:r>
            <a:r>
              <a:rPr lang="en-US" sz="2000" dirty="0" smtClean="0"/>
              <a:t>case BST with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FF3300"/>
                </a:solidFill>
              </a:rPr>
              <a:t>N values</a:t>
            </a:r>
            <a:r>
              <a:rPr lang="en-US" sz="2000" dirty="0" smtClean="0"/>
              <a:t>, </a:t>
            </a:r>
            <a:r>
              <a:rPr lang="en-US" sz="2000" dirty="0"/>
              <a:t>how many </a:t>
            </a:r>
            <a:r>
              <a:rPr lang="en-US" sz="2000" dirty="0" smtClean="0"/>
              <a:t>steps are required </a:t>
            </a:r>
            <a:r>
              <a:rPr lang="en-US" sz="2000" dirty="0"/>
              <a:t>find our value?</a:t>
            </a:r>
          </a:p>
        </p:txBody>
      </p:sp>
      <p:sp>
        <p:nvSpPr>
          <p:cNvPr id="601095" name="Text Box 7"/>
          <p:cNvSpPr txBox="1">
            <a:spLocks noChangeArrowheads="1"/>
          </p:cNvSpPr>
          <p:nvPr/>
        </p:nvSpPr>
        <p:spPr bwMode="auto">
          <a:xfrm>
            <a:off x="255252" y="5173925"/>
            <a:ext cx="56121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Question</a:t>
            </a:r>
            <a:r>
              <a:rPr lang="en-US" sz="2000" dirty="0"/>
              <a:t>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If </a:t>
            </a:r>
            <a:r>
              <a:rPr lang="en-US" sz="2000" dirty="0"/>
              <a:t>there are 4 billion nodes in </a:t>
            </a:r>
            <a:r>
              <a:rPr lang="en-US" sz="2000" dirty="0" smtClean="0"/>
              <a:t>a BST</a:t>
            </a:r>
            <a:r>
              <a:rPr lang="en-US" sz="2000" dirty="0"/>
              <a:t>, how many steps will it take to perform a search?</a:t>
            </a:r>
          </a:p>
        </p:txBody>
      </p:sp>
      <p:sp>
        <p:nvSpPr>
          <p:cNvPr id="601096" name="Text Box 8"/>
          <p:cNvSpPr txBox="1">
            <a:spLocks noChangeArrowheads="1"/>
          </p:cNvSpPr>
          <p:nvPr/>
        </p:nvSpPr>
        <p:spPr bwMode="auto">
          <a:xfrm>
            <a:off x="6180137" y="5681756"/>
            <a:ext cx="271420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WOW! </a:t>
            </a:r>
            <a:r>
              <a:rPr lang="en-US" dirty="0" smtClean="0">
                <a:solidFill>
                  <a:srgbClr val="006666"/>
                </a:solidFill>
              </a:rPr>
              <a:t/>
            </a:r>
            <a:br>
              <a:rPr lang="en-US" dirty="0" smtClean="0">
                <a:solidFill>
                  <a:srgbClr val="006666"/>
                </a:solidFill>
              </a:rPr>
            </a:br>
            <a:r>
              <a:rPr lang="en-US" dirty="0" smtClean="0">
                <a:solidFill>
                  <a:srgbClr val="006666"/>
                </a:solidFill>
              </a:rPr>
              <a:t>Now that’s </a:t>
            </a:r>
            <a:r>
              <a:rPr lang="en-US" dirty="0">
                <a:solidFill>
                  <a:srgbClr val="6600CC"/>
                </a:solidFill>
              </a:rPr>
              <a:t>PIMP</a:t>
            </a:r>
            <a:r>
              <a:rPr lang="en-US" dirty="0">
                <a:solidFill>
                  <a:srgbClr val="006666"/>
                </a:solidFill>
              </a:rPr>
              <a:t>!</a:t>
            </a:r>
          </a:p>
        </p:txBody>
      </p:sp>
      <p:pic>
        <p:nvPicPr>
          <p:cNvPr id="560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07956"/>
            <a:ext cx="42672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875258" y="1066800"/>
            <a:ext cx="3192542" cy="2835275"/>
            <a:chOff x="5914003" y="1066800"/>
            <a:chExt cx="3192542" cy="2835275"/>
          </a:xfrm>
        </p:grpSpPr>
        <p:sp>
          <p:nvSpPr>
            <p:cNvPr id="4" name="Rectangle 3"/>
            <p:cNvSpPr/>
            <p:nvPr/>
          </p:nvSpPr>
          <p:spPr bwMode="auto">
            <a:xfrm>
              <a:off x="7010399" y="1066800"/>
              <a:ext cx="2096146" cy="2835275"/>
            </a:xfrm>
            <a:prstGeom prst="rect">
              <a:avLst/>
            </a:prstGeom>
            <a:solidFill>
              <a:srgbClr val="F7FFF7">
                <a:alpha val="85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914003" y="1096878"/>
              <a:ext cx="1096398" cy="1049025"/>
            </a:xfrm>
            <a:prstGeom prst="rect">
              <a:avLst/>
            </a:prstGeom>
            <a:solidFill>
              <a:srgbClr val="F7FFF7">
                <a:alpha val="85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9" name="Rectangle 18"/>
          <p:cNvSpPr/>
          <p:nvPr/>
        </p:nvSpPr>
        <p:spPr bwMode="auto">
          <a:xfrm>
            <a:off x="4640580" y="1854041"/>
            <a:ext cx="1159669" cy="1830529"/>
          </a:xfrm>
          <a:prstGeom prst="rect">
            <a:avLst/>
          </a:prstGeom>
          <a:solidFill>
            <a:srgbClr val="F7FFF7">
              <a:alpha val="85000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909507" y="2122464"/>
            <a:ext cx="1096398" cy="1364188"/>
            <a:chOff x="5914003" y="1066800"/>
            <a:chExt cx="3192542" cy="2835275"/>
          </a:xfrm>
        </p:grpSpPr>
        <p:sp>
          <p:nvSpPr>
            <p:cNvPr id="28" name="Rectangle 27"/>
            <p:cNvSpPr/>
            <p:nvPr/>
          </p:nvSpPr>
          <p:spPr bwMode="auto">
            <a:xfrm>
              <a:off x="7010399" y="1066800"/>
              <a:ext cx="2096146" cy="2835275"/>
            </a:xfrm>
            <a:prstGeom prst="rect">
              <a:avLst/>
            </a:prstGeom>
            <a:solidFill>
              <a:srgbClr val="F7FFF7">
                <a:alpha val="85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914003" y="1096878"/>
              <a:ext cx="1096397" cy="1284400"/>
            </a:xfrm>
            <a:prstGeom prst="rect">
              <a:avLst/>
            </a:prstGeom>
            <a:solidFill>
              <a:srgbClr val="F7FFF7">
                <a:alpha val="85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26" name="Rectangle 25"/>
          <p:cNvSpPr/>
          <p:nvPr/>
        </p:nvSpPr>
        <p:spPr bwMode="auto">
          <a:xfrm>
            <a:off x="5800249" y="1908810"/>
            <a:ext cx="372268" cy="403860"/>
          </a:xfrm>
          <a:prstGeom prst="rect">
            <a:avLst/>
          </a:prstGeom>
          <a:solidFill>
            <a:srgbClr val="F7FFF7">
              <a:alpha val="85000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5867400" y="1507956"/>
            <a:ext cx="625475" cy="244644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5968140" y="2087019"/>
            <a:ext cx="294467" cy="122322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Group 32"/>
          <p:cNvGrpSpPr/>
          <p:nvPr/>
        </p:nvGrpSpPr>
        <p:grpSpPr>
          <a:xfrm>
            <a:off x="5638799" y="2532243"/>
            <a:ext cx="664838" cy="857246"/>
            <a:chOff x="8199935" y="1055070"/>
            <a:chExt cx="1935906" cy="1781666"/>
          </a:xfrm>
        </p:grpSpPr>
        <p:sp>
          <p:nvSpPr>
            <p:cNvPr id="34" name="Rectangle 33"/>
            <p:cNvSpPr/>
            <p:nvPr/>
          </p:nvSpPr>
          <p:spPr bwMode="auto">
            <a:xfrm>
              <a:off x="8199935" y="1066800"/>
              <a:ext cx="906606" cy="1769936"/>
            </a:xfrm>
            <a:prstGeom prst="rect">
              <a:avLst/>
            </a:prstGeom>
            <a:solidFill>
              <a:srgbClr val="F7FFF7">
                <a:alpha val="85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9039443" y="1055070"/>
              <a:ext cx="1096398" cy="1284400"/>
            </a:xfrm>
            <a:prstGeom prst="rect">
              <a:avLst/>
            </a:prstGeom>
            <a:solidFill>
              <a:srgbClr val="F7FFF7">
                <a:alpha val="85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 bwMode="auto">
          <a:xfrm flipH="1">
            <a:off x="5867401" y="2438400"/>
            <a:ext cx="165502" cy="30480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6138803" y="2824644"/>
            <a:ext cx="147234" cy="293694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7213600" y="1414046"/>
            <a:ext cx="1696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6600CC"/>
                </a:solidFill>
              </a:rPr>
              <a:t>50% eliminated!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1424" y="1489668"/>
            <a:ext cx="1228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6600CC"/>
                </a:solidFill>
              </a:rPr>
              <a:t>50% eliminated!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99320" y="2245499"/>
            <a:ext cx="1228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6600CC"/>
                </a:solidFill>
              </a:rPr>
              <a:t>50% eliminated!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75496" y="2789390"/>
            <a:ext cx="1228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6600CC"/>
                </a:solidFill>
              </a:rPr>
              <a:t>50% eliminated!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9727" y="2387110"/>
            <a:ext cx="409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Right! </a:t>
            </a:r>
            <a:r>
              <a:rPr lang="en-US" dirty="0" smtClean="0">
                <a:solidFill>
                  <a:srgbClr val="FF3300"/>
                </a:solidFill>
              </a:rPr>
              <a:t>log</a:t>
            </a:r>
            <a:r>
              <a:rPr lang="en-US" baseline="-25000" dirty="0" smtClean="0">
                <a:solidFill>
                  <a:srgbClr val="FF3300"/>
                </a:solidFill>
              </a:rPr>
              <a:t>2</a:t>
            </a:r>
            <a:r>
              <a:rPr lang="en-US" dirty="0" smtClean="0">
                <a:solidFill>
                  <a:srgbClr val="FF3300"/>
                </a:solidFill>
              </a:rPr>
              <a:t>(N) steps</a:t>
            </a:r>
            <a:endParaRPr lang="en-US" dirty="0">
              <a:solidFill>
                <a:srgbClr val="FF3300"/>
              </a:solidFill>
            </a:endParaRPr>
          </a:p>
        </p:txBody>
      </p:sp>
      <p:pic>
        <p:nvPicPr>
          <p:cNvPr id="5601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781" y="3684570"/>
            <a:ext cx="2552002" cy="166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452132" y="4498244"/>
            <a:ext cx="409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Right! </a:t>
            </a:r>
            <a:r>
              <a:rPr lang="en-US" dirty="0" smtClean="0">
                <a:solidFill>
                  <a:srgbClr val="FF3300"/>
                </a:solidFill>
              </a:rPr>
              <a:t>N steps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8063" y="6183634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3300"/>
                </a:solidFill>
              </a:rPr>
              <a:t>Just 32!</a:t>
            </a:r>
            <a:endParaRPr lang="en-US" sz="32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6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01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01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3" grpId="0"/>
      <p:bldP spid="601094" grpId="0"/>
      <p:bldP spid="601095" grpId="0"/>
      <p:bldP spid="601096" grpId="0"/>
      <p:bldP spid="19" grpId="0" animBg="1"/>
      <p:bldP spid="26" grpId="0" animBg="1"/>
      <p:bldP spid="12" grpId="0"/>
      <p:bldP spid="12" grpId="1"/>
      <p:bldP spid="37" grpId="0"/>
      <p:bldP spid="37" grpId="1"/>
      <p:bldP spid="38" grpId="0"/>
      <p:bldP spid="38" grpId="1"/>
      <p:bldP spid="39" grpId="0"/>
      <p:bldP spid="39" grpId="1"/>
      <p:bldP spid="13" grpId="0"/>
      <p:bldP spid="4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6391-2DBB-48EE-B655-50939C390C6D}" type="slidenum">
              <a:rPr lang="en-US"/>
              <a:pPr/>
              <a:t>3</a:t>
            </a:fld>
            <a:endParaRPr lang="en-US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In-order Traversal</a:t>
            </a:r>
          </a:p>
        </p:txBody>
      </p:sp>
      <p:sp>
        <p:nvSpPr>
          <p:cNvPr id="587779" name="Text Box 3"/>
          <p:cNvSpPr txBox="1">
            <a:spLocks noChangeArrowheads="1"/>
          </p:cNvSpPr>
          <p:nvPr/>
        </p:nvSpPr>
        <p:spPr bwMode="auto">
          <a:xfrm>
            <a:off x="288925" y="1033463"/>
            <a:ext cx="53276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nodes in the left sub-tree.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current node.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nodes in the right sub-tree.</a:t>
            </a:r>
          </a:p>
          <a:p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465888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InOrder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 dirty="0"/>
              <a:t/>
            </a:r>
            <a:br>
              <a:rPr lang="en-US" sz="1000" dirty="0"/>
            </a:b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grpSp>
        <p:nvGrpSpPr>
          <p:cNvPr id="587783" name="Group 7"/>
          <p:cNvGrpSpPr>
            <a:grpSpLocks/>
          </p:cNvGrpSpPr>
          <p:nvPr/>
        </p:nvGrpSpPr>
        <p:grpSpPr bwMode="auto">
          <a:xfrm>
            <a:off x="6267450" y="2379663"/>
            <a:ext cx="792163" cy="592138"/>
            <a:chOff x="3511" y="3072"/>
            <a:chExt cx="729" cy="624"/>
          </a:xfrm>
        </p:grpSpPr>
        <p:sp>
          <p:nvSpPr>
            <p:cNvPr id="587784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5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6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7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788" name="Group 12"/>
          <p:cNvGrpSpPr>
            <a:grpSpLocks/>
          </p:cNvGrpSpPr>
          <p:nvPr/>
        </p:nvGrpSpPr>
        <p:grpSpPr bwMode="auto">
          <a:xfrm>
            <a:off x="7216775" y="1373188"/>
            <a:ext cx="792163" cy="592138"/>
            <a:chOff x="3511" y="3072"/>
            <a:chExt cx="729" cy="624"/>
          </a:xfrm>
        </p:grpSpPr>
        <p:sp>
          <p:nvSpPr>
            <p:cNvPr id="587789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0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1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2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793" name="Group 17"/>
          <p:cNvGrpSpPr>
            <a:grpSpLocks/>
          </p:cNvGrpSpPr>
          <p:nvPr/>
        </p:nvGrpSpPr>
        <p:grpSpPr bwMode="auto">
          <a:xfrm>
            <a:off x="7989888" y="2379663"/>
            <a:ext cx="790575" cy="592138"/>
            <a:chOff x="3511" y="3072"/>
            <a:chExt cx="729" cy="624"/>
          </a:xfrm>
        </p:grpSpPr>
        <p:sp>
          <p:nvSpPr>
            <p:cNvPr id="587794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5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6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7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7798" name="Line 22"/>
          <p:cNvSpPr>
            <a:spLocks noChangeShapeType="1"/>
          </p:cNvSpPr>
          <p:nvPr/>
        </p:nvSpPr>
        <p:spPr bwMode="auto">
          <a:xfrm flipH="1">
            <a:off x="6846087" y="1847851"/>
            <a:ext cx="550076" cy="5302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799" name="Line 23"/>
          <p:cNvSpPr>
            <a:spLocks noChangeShapeType="1"/>
          </p:cNvSpPr>
          <p:nvPr/>
        </p:nvSpPr>
        <p:spPr bwMode="auto">
          <a:xfrm>
            <a:off x="7800975" y="1846263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00" name="Text Box 24"/>
          <p:cNvSpPr txBox="1">
            <a:spLocks noChangeArrowheads="1"/>
          </p:cNvSpPr>
          <p:nvPr/>
        </p:nvSpPr>
        <p:spPr bwMode="auto">
          <a:xfrm>
            <a:off x="7964488" y="27670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01" name="Text Box 25"/>
          <p:cNvSpPr txBox="1">
            <a:spLocks noChangeArrowheads="1"/>
          </p:cNvSpPr>
          <p:nvPr/>
        </p:nvSpPr>
        <p:spPr bwMode="auto">
          <a:xfrm>
            <a:off x="7162800" y="1392238"/>
            <a:ext cx="687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587802" name="Text Box 26"/>
          <p:cNvSpPr txBox="1">
            <a:spLocks noChangeArrowheads="1"/>
          </p:cNvSpPr>
          <p:nvPr/>
        </p:nvSpPr>
        <p:spPr bwMode="auto">
          <a:xfrm>
            <a:off x="6248400" y="2420938"/>
            <a:ext cx="636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587803" name="Text Box 27"/>
          <p:cNvSpPr txBox="1">
            <a:spLocks noChangeArrowheads="1"/>
          </p:cNvSpPr>
          <p:nvPr/>
        </p:nvSpPr>
        <p:spPr bwMode="auto">
          <a:xfrm>
            <a:off x="7891463" y="2417763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587804" name="Text Box 28"/>
          <p:cNvSpPr txBox="1">
            <a:spLocks noChangeArrowheads="1"/>
          </p:cNvSpPr>
          <p:nvPr/>
        </p:nvSpPr>
        <p:spPr bwMode="auto">
          <a:xfrm>
            <a:off x="8310563" y="2751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0" name="Text Box 44"/>
          <p:cNvSpPr txBox="1">
            <a:spLocks noChangeArrowheads="1"/>
          </p:cNvSpPr>
          <p:nvPr/>
        </p:nvSpPr>
        <p:spPr bwMode="auto">
          <a:xfrm>
            <a:off x="6210845" y="275175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2" name="Text Box 46"/>
          <p:cNvSpPr txBox="1">
            <a:spLocks noChangeArrowheads="1"/>
          </p:cNvSpPr>
          <p:nvPr/>
        </p:nvSpPr>
        <p:spPr bwMode="auto">
          <a:xfrm>
            <a:off x="6581533" y="2738506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 dirty="0" smtClean="0">
                <a:solidFill>
                  <a:srgbClr val="FFFFCC"/>
                </a:solidFill>
              </a:rPr>
              <a:t>NULL</a:t>
            </a:r>
            <a:endParaRPr lang="en-US" sz="1000" b="1" dirty="0">
              <a:solidFill>
                <a:srgbClr val="FFFFCC"/>
              </a:solidFill>
            </a:endParaRPr>
          </a:p>
        </p:txBody>
      </p:sp>
      <p:sp>
        <p:nvSpPr>
          <p:cNvPr id="587823" name="Rectangle 47"/>
          <p:cNvSpPr>
            <a:spLocks noChangeArrowheads="1"/>
          </p:cNvSpPr>
          <p:nvPr/>
        </p:nvSpPr>
        <p:spPr bwMode="auto">
          <a:xfrm>
            <a:off x="8213725" y="1114425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24" name="Text Box 48"/>
          <p:cNvSpPr txBox="1">
            <a:spLocks noChangeArrowheads="1"/>
          </p:cNvSpPr>
          <p:nvPr/>
        </p:nvSpPr>
        <p:spPr bwMode="auto">
          <a:xfrm>
            <a:off x="8315325" y="1266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587825" name="Line 49"/>
          <p:cNvSpPr>
            <a:spLocks noChangeShapeType="1"/>
          </p:cNvSpPr>
          <p:nvPr/>
        </p:nvSpPr>
        <p:spPr bwMode="auto">
          <a:xfrm flipH="1">
            <a:off x="8001000" y="1244600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26" name="Text Box 50"/>
          <p:cNvSpPr txBox="1">
            <a:spLocks noChangeArrowheads="1"/>
          </p:cNvSpPr>
          <p:nvPr/>
        </p:nvSpPr>
        <p:spPr bwMode="auto">
          <a:xfrm>
            <a:off x="6810375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Output:</a:t>
            </a:r>
          </a:p>
        </p:txBody>
      </p:sp>
      <p:grpSp>
        <p:nvGrpSpPr>
          <p:cNvPr id="587827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587828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829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02" name="Line 4"/>
          <p:cNvSpPr>
            <a:spLocks noChangeShapeType="1"/>
          </p:cNvSpPr>
          <p:nvPr/>
        </p:nvSpPr>
        <p:spPr bwMode="auto">
          <a:xfrm>
            <a:off x="-86140" y="421750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03" name="Line 4"/>
          <p:cNvSpPr>
            <a:spLocks noChangeShapeType="1"/>
          </p:cNvSpPr>
          <p:nvPr/>
        </p:nvSpPr>
        <p:spPr bwMode="auto">
          <a:xfrm>
            <a:off x="218660" y="47704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04" name="Line 4"/>
          <p:cNvSpPr>
            <a:spLocks noChangeShapeType="1"/>
          </p:cNvSpPr>
          <p:nvPr/>
        </p:nvSpPr>
        <p:spPr bwMode="auto">
          <a:xfrm>
            <a:off x="218660" y="546003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05" name="Straight Arrow Connector 104"/>
          <p:cNvCxnSpPr>
            <a:endCxn id="587798" idx="1"/>
          </p:cNvCxnSpPr>
          <p:nvPr/>
        </p:nvCxnSpPr>
        <p:spPr bwMode="auto">
          <a:xfrm flipH="1">
            <a:off x="6846087" y="1806647"/>
            <a:ext cx="568298" cy="571429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" name="Text Box 4"/>
          <p:cNvSpPr txBox="1">
            <a:spLocks noChangeArrowheads="1"/>
          </p:cNvSpPr>
          <p:nvPr/>
        </p:nvSpPr>
        <p:spPr bwMode="auto">
          <a:xfrm>
            <a:off x="371060" y="3624263"/>
            <a:ext cx="6465888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InOrder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 dirty="0"/>
              <a:t/>
            </a:r>
            <a:br>
              <a:rPr lang="en-US" sz="1000" dirty="0"/>
            </a:b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6247570" y="880787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0" name="Line 4"/>
          <p:cNvSpPr>
            <a:spLocks noChangeShapeType="1"/>
          </p:cNvSpPr>
          <p:nvPr/>
        </p:nvSpPr>
        <p:spPr bwMode="auto">
          <a:xfrm>
            <a:off x="136525" y="3810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grpSp>
        <p:nvGrpSpPr>
          <p:cNvPr id="111" name="Group 51"/>
          <p:cNvGrpSpPr>
            <a:grpSpLocks/>
          </p:cNvGrpSpPr>
          <p:nvPr/>
        </p:nvGrpSpPr>
        <p:grpSpPr bwMode="auto">
          <a:xfrm>
            <a:off x="5313846" y="2416175"/>
            <a:ext cx="927100" cy="457200"/>
            <a:chOff x="1240" y="1132"/>
            <a:chExt cx="584" cy="288"/>
          </a:xfrm>
        </p:grpSpPr>
        <p:sp>
          <p:nvSpPr>
            <p:cNvPr id="112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16" name="Line 4"/>
          <p:cNvSpPr>
            <a:spLocks noChangeShapeType="1"/>
          </p:cNvSpPr>
          <p:nvPr/>
        </p:nvSpPr>
        <p:spPr bwMode="auto">
          <a:xfrm>
            <a:off x="405572" y="4343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17" name="Line 4"/>
          <p:cNvSpPr>
            <a:spLocks noChangeShapeType="1"/>
          </p:cNvSpPr>
          <p:nvPr/>
        </p:nvSpPr>
        <p:spPr bwMode="auto">
          <a:xfrm>
            <a:off x="428073" y="50652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19" name="Straight Arrow Connector 118"/>
          <p:cNvCxnSpPr/>
          <p:nvPr/>
        </p:nvCxnSpPr>
        <p:spPr bwMode="auto">
          <a:xfrm flipH="1">
            <a:off x="6085233" y="2851286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Line 4"/>
          <p:cNvSpPr>
            <a:spLocks noChangeShapeType="1"/>
          </p:cNvSpPr>
          <p:nvPr/>
        </p:nvSpPr>
        <p:spPr bwMode="auto">
          <a:xfrm>
            <a:off x="428073" y="549613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21" name="Text Box 85"/>
          <p:cNvSpPr txBox="1">
            <a:spLocks noChangeArrowheads="1"/>
          </p:cNvSpPr>
          <p:nvPr/>
        </p:nvSpPr>
        <p:spPr bwMode="auto">
          <a:xfrm>
            <a:off x="7322790" y="5065298"/>
            <a:ext cx="3674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b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123" name="Line 4"/>
          <p:cNvSpPr>
            <a:spLocks noChangeShapeType="1"/>
          </p:cNvSpPr>
          <p:nvPr/>
        </p:nvSpPr>
        <p:spPr bwMode="auto">
          <a:xfrm>
            <a:off x="441325" y="59204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 bwMode="auto">
          <a:xfrm>
            <a:off x="6808086" y="2873375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Line 4"/>
          <p:cNvSpPr>
            <a:spLocks noChangeShapeType="1"/>
          </p:cNvSpPr>
          <p:nvPr/>
        </p:nvSpPr>
        <p:spPr bwMode="auto">
          <a:xfrm>
            <a:off x="180284" y="618214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28" name="Rectangle 127"/>
          <p:cNvSpPr/>
          <p:nvPr/>
        </p:nvSpPr>
        <p:spPr bwMode="auto">
          <a:xfrm>
            <a:off x="7606880" y="2371450"/>
            <a:ext cx="1502196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2" grpId="1" animBg="1"/>
      <p:bldP spid="103" grpId="0" animBg="1"/>
      <p:bldP spid="103" grpId="1" animBg="1"/>
      <p:bldP spid="104" grpId="0" animBg="1"/>
      <p:bldP spid="108" grpId="0" animBg="1"/>
      <p:bldP spid="109" grpId="0" animBg="1"/>
      <p:bldP spid="110" grpId="0" animBg="1"/>
      <p:bldP spid="110" grpId="1" animBg="1"/>
      <p:bldP spid="116" grpId="0" animBg="1"/>
      <p:bldP spid="116" grpId="1" animBg="1"/>
      <p:bldP spid="117" grpId="0" animBg="1"/>
      <p:bldP spid="117" grpId="1" animBg="1"/>
      <p:bldP spid="120" grpId="0" animBg="1"/>
      <p:bldP spid="120" grpId="1" animBg="1"/>
      <p:bldP spid="121" grpId="0"/>
      <p:bldP spid="123" grpId="0" animBg="1"/>
      <p:bldP spid="123" grpId="1" animBg="1"/>
      <p:bldP spid="125" grpId="0" animBg="1"/>
      <p:bldP spid="125" grpId="1" animBg="1"/>
      <p:bldP spid="1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D5E4-326D-4E16-870B-FA23FEBE630F}" type="slidenum">
              <a:rPr lang="en-US"/>
              <a:pPr/>
              <a:t>30</a:t>
            </a:fld>
            <a:endParaRPr lang="en-US"/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88" y="-152400"/>
            <a:ext cx="8953500" cy="1143000"/>
          </a:xfrm>
        </p:spPr>
        <p:txBody>
          <a:bodyPr/>
          <a:lstStyle/>
          <a:p>
            <a:r>
              <a:rPr lang="en-US" sz="4000">
                <a:ea typeface="MS Mincho" pitchFamily="49" charset="-128"/>
              </a:rPr>
              <a:t>Inserting A New Value Into A BST</a:t>
            </a:r>
            <a:r>
              <a:rPr lang="en-US" sz="4000"/>
              <a:t> </a:t>
            </a:r>
          </a:p>
        </p:txBody>
      </p:sp>
      <p:pic>
        <p:nvPicPr>
          <p:cNvPr id="6031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3" y="2514600"/>
            <a:ext cx="3976687" cy="33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3142" name="Text Box 6"/>
          <p:cNvSpPr txBox="1">
            <a:spLocks noChangeArrowheads="1"/>
          </p:cNvSpPr>
          <p:nvPr/>
        </p:nvSpPr>
        <p:spPr bwMode="auto">
          <a:xfrm>
            <a:off x="593725" y="1036638"/>
            <a:ext cx="7940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To </a:t>
            </a:r>
            <a:r>
              <a:rPr lang="en-US">
                <a:solidFill>
                  <a:srgbClr val="6600CC"/>
                </a:solidFill>
              </a:rPr>
              <a:t>insert a new node</a:t>
            </a:r>
            <a:r>
              <a:rPr lang="en-US"/>
              <a:t> in our BST, we must place the new node so that the resulting tree is </a:t>
            </a:r>
            <a:r>
              <a:rPr lang="en-US">
                <a:solidFill>
                  <a:srgbClr val="6600CC"/>
                </a:solidFill>
              </a:rPr>
              <a:t>still a valid BST</a:t>
            </a:r>
            <a:r>
              <a:rPr lang="en-US"/>
              <a:t>!</a:t>
            </a:r>
          </a:p>
        </p:txBody>
      </p:sp>
      <p:sp>
        <p:nvSpPr>
          <p:cNvPr id="603143" name="Text Box 7"/>
          <p:cNvSpPr txBox="1">
            <a:spLocks noChangeArrowheads="1"/>
          </p:cNvSpPr>
          <p:nvPr/>
        </p:nvSpPr>
        <p:spPr bwMode="auto">
          <a:xfrm>
            <a:off x="381000" y="2408238"/>
            <a:ext cx="4432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Where would the following new values go?</a:t>
            </a:r>
          </a:p>
        </p:txBody>
      </p:sp>
      <p:sp>
        <p:nvSpPr>
          <p:cNvPr id="603144" name="Text Box 8"/>
          <p:cNvSpPr txBox="1">
            <a:spLocks noChangeArrowheads="1"/>
          </p:cNvSpPr>
          <p:nvPr/>
        </p:nvSpPr>
        <p:spPr bwMode="auto">
          <a:xfrm>
            <a:off x="746125" y="3322638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Carly</a:t>
            </a:r>
          </a:p>
        </p:txBody>
      </p:sp>
      <p:grpSp>
        <p:nvGrpSpPr>
          <p:cNvPr id="603147" name="Group 11"/>
          <p:cNvGrpSpPr>
            <a:grpSpLocks/>
          </p:cNvGrpSpPr>
          <p:nvPr/>
        </p:nvGrpSpPr>
        <p:grpSpPr bwMode="auto">
          <a:xfrm>
            <a:off x="4813300" y="5083175"/>
            <a:ext cx="869950" cy="782638"/>
            <a:chOff x="3032" y="3202"/>
            <a:chExt cx="548" cy="493"/>
          </a:xfrm>
        </p:grpSpPr>
        <p:sp>
          <p:nvSpPr>
            <p:cNvPr id="603145" name="Text Box 9"/>
            <p:cNvSpPr txBox="1">
              <a:spLocks noChangeArrowheads="1"/>
            </p:cNvSpPr>
            <p:nvPr/>
          </p:nvSpPr>
          <p:spPr bwMode="auto">
            <a:xfrm>
              <a:off x="3032" y="3408"/>
              <a:ext cx="525" cy="28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>
                  <a:solidFill>
                    <a:srgbClr val="6600CC"/>
                  </a:solidFill>
                  <a:latin typeface="Times New Roman" pitchFamily="18" charset="0"/>
                </a:rPr>
                <a:t>Carly</a:t>
              </a:r>
            </a:p>
          </p:txBody>
        </p:sp>
        <p:sp>
          <p:nvSpPr>
            <p:cNvPr id="603146" name="Line 10"/>
            <p:cNvSpPr>
              <a:spLocks noChangeShapeType="1"/>
            </p:cNvSpPr>
            <p:nvPr/>
          </p:nvSpPr>
          <p:spPr bwMode="auto">
            <a:xfrm flipH="1">
              <a:off x="3331" y="3202"/>
              <a:ext cx="249" cy="2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3148" name="Text Box 12"/>
          <p:cNvSpPr txBox="1">
            <a:spLocks noChangeArrowheads="1"/>
          </p:cNvSpPr>
          <p:nvPr/>
        </p:nvSpPr>
        <p:spPr bwMode="auto">
          <a:xfrm>
            <a:off x="749300" y="3721100"/>
            <a:ext cx="696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Ken</a:t>
            </a:r>
          </a:p>
        </p:txBody>
      </p:sp>
      <p:grpSp>
        <p:nvGrpSpPr>
          <p:cNvPr id="603149" name="Group 13"/>
          <p:cNvGrpSpPr>
            <a:grpSpLocks/>
          </p:cNvGrpSpPr>
          <p:nvPr/>
        </p:nvGrpSpPr>
        <p:grpSpPr bwMode="auto">
          <a:xfrm flipH="1">
            <a:off x="6559550" y="4356100"/>
            <a:ext cx="831850" cy="782638"/>
            <a:chOff x="3056" y="3202"/>
            <a:chExt cx="524" cy="493"/>
          </a:xfrm>
        </p:grpSpPr>
        <p:sp>
          <p:nvSpPr>
            <p:cNvPr id="603150" name="Text Box 14"/>
            <p:cNvSpPr txBox="1">
              <a:spLocks noChangeArrowheads="1"/>
            </p:cNvSpPr>
            <p:nvPr/>
          </p:nvSpPr>
          <p:spPr bwMode="auto">
            <a:xfrm>
              <a:off x="3056" y="3408"/>
              <a:ext cx="515" cy="28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>
                  <a:solidFill>
                    <a:srgbClr val="6600CC"/>
                  </a:solidFill>
                  <a:latin typeface="Times New Roman" pitchFamily="18" charset="0"/>
                </a:rPr>
                <a:t>  Ken</a:t>
              </a:r>
            </a:p>
          </p:txBody>
        </p:sp>
        <p:sp>
          <p:nvSpPr>
            <p:cNvPr id="603151" name="Line 15"/>
            <p:cNvSpPr>
              <a:spLocks noChangeShapeType="1"/>
            </p:cNvSpPr>
            <p:nvPr/>
          </p:nvSpPr>
          <p:spPr bwMode="auto">
            <a:xfrm flipH="1">
              <a:off x="3331" y="3202"/>
              <a:ext cx="249" cy="2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3152" name="Text Box 16"/>
          <p:cNvSpPr txBox="1">
            <a:spLocks noChangeArrowheads="1"/>
          </p:cNvSpPr>
          <p:nvPr/>
        </p:nvSpPr>
        <p:spPr bwMode="auto">
          <a:xfrm>
            <a:off x="711200" y="4089400"/>
            <a:ext cx="900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Alice</a:t>
            </a:r>
          </a:p>
        </p:txBody>
      </p:sp>
      <p:grpSp>
        <p:nvGrpSpPr>
          <p:cNvPr id="603153" name="Group 17"/>
          <p:cNvGrpSpPr>
            <a:grpSpLocks/>
          </p:cNvGrpSpPr>
          <p:nvPr/>
        </p:nvGrpSpPr>
        <p:grpSpPr bwMode="auto">
          <a:xfrm>
            <a:off x="3454400" y="5080000"/>
            <a:ext cx="869950" cy="782638"/>
            <a:chOff x="3032" y="3202"/>
            <a:chExt cx="548" cy="493"/>
          </a:xfrm>
        </p:grpSpPr>
        <p:sp>
          <p:nvSpPr>
            <p:cNvPr id="603154" name="Text Box 18"/>
            <p:cNvSpPr txBox="1">
              <a:spLocks noChangeArrowheads="1"/>
            </p:cNvSpPr>
            <p:nvPr/>
          </p:nvSpPr>
          <p:spPr bwMode="auto">
            <a:xfrm>
              <a:off x="3032" y="3408"/>
              <a:ext cx="515" cy="28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>
                  <a:solidFill>
                    <a:srgbClr val="6600CC"/>
                  </a:solidFill>
                  <a:latin typeface="Times New Roman" pitchFamily="18" charset="0"/>
                </a:rPr>
                <a:t>Alice</a:t>
              </a:r>
            </a:p>
          </p:txBody>
        </p:sp>
        <p:sp>
          <p:nvSpPr>
            <p:cNvPr id="603155" name="Line 19"/>
            <p:cNvSpPr>
              <a:spLocks noChangeShapeType="1"/>
            </p:cNvSpPr>
            <p:nvPr/>
          </p:nvSpPr>
          <p:spPr bwMode="auto">
            <a:xfrm flipH="1">
              <a:off x="3331" y="3202"/>
              <a:ext cx="249" cy="2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3156" name="Rectangle 20"/>
          <p:cNvSpPr>
            <a:spLocks noChangeArrowheads="1"/>
          </p:cNvSpPr>
          <p:nvPr/>
        </p:nvSpPr>
        <p:spPr bwMode="auto">
          <a:xfrm>
            <a:off x="3048000" y="5094288"/>
            <a:ext cx="2716213" cy="14081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7" name="Rectangle 21"/>
          <p:cNvSpPr>
            <a:spLocks noChangeArrowheads="1"/>
          </p:cNvSpPr>
          <p:nvPr/>
        </p:nvSpPr>
        <p:spPr bwMode="auto">
          <a:xfrm>
            <a:off x="6446838" y="4371975"/>
            <a:ext cx="2371725" cy="8905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0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0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0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4" grpId="0"/>
      <p:bldP spid="603148" grpId="0"/>
      <p:bldP spid="603152" grpId="0"/>
      <p:bldP spid="603156" grpId="0" animBg="1"/>
      <p:bldP spid="60315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E2EC-9924-4E0F-B40A-51C46727C723}" type="slidenum">
              <a:rPr lang="en-US"/>
              <a:pPr/>
              <a:t>31</a:t>
            </a:fld>
            <a:endParaRPr lang="en-US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88" y="-152400"/>
            <a:ext cx="8953500" cy="1143000"/>
          </a:xfrm>
        </p:spPr>
        <p:txBody>
          <a:bodyPr/>
          <a:lstStyle/>
          <a:p>
            <a:r>
              <a:rPr lang="en-US" sz="4000">
                <a:ea typeface="MS Mincho" pitchFamily="49" charset="-128"/>
              </a:rPr>
              <a:t>Inserting A New Value Into A BST</a:t>
            </a:r>
            <a:r>
              <a:rPr lang="en-US" sz="4000"/>
              <a:t> </a:t>
            </a:r>
          </a:p>
        </p:txBody>
      </p:sp>
      <p:sp>
        <p:nvSpPr>
          <p:cNvPr id="604179" name="Rectangle 19"/>
          <p:cNvSpPr>
            <a:spLocks noChangeArrowheads="1"/>
          </p:cNvSpPr>
          <p:nvPr/>
        </p:nvSpPr>
        <p:spPr bwMode="auto">
          <a:xfrm>
            <a:off x="6446838" y="4371975"/>
            <a:ext cx="2371725" cy="8905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80" name="Rectangle 20"/>
          <p:cNvSpPr>
            <a:spLocks noChangeArrowheads="1"/>
          </p:cNvSpPr>
          <p:nvPr/>
        </p:nvSpPr>
        <p:spPr bwMode="auto">
          <a:xfrm>
            <a:off x="152400" y="1349375"/>
            <a:ext cx="9009063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If the tree is empty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</a:t>
            </a:r>
            <a:r>
              <a:rPr lang="en-US">
                <a:solidFill>
                  <a:srgbClr val="990000"/>
                </a:solidFill>
              </a:rPr>
              <a:t>Allocate a new node and put V into it</a:t>
            </a:r>
          </a:p>
          <a:p>
            <a:pPr algn="l"/>
            <a:r>
              <a:rPr lang="en-US">
                <a:solidFill>
                  <a:srgbClr val="990000"/>
                </a:solidFill>
              </a:rPr>
              <a:t>   Point the </a:t>
            </a:r>
            <a:r>
              <a:rPr lang="en-US">
                <a:solidFill>
                  <a:srgbClr val="6600CC"/>
                </a:solidFill>
              </a:rPr>
              <a:t>root pointer</a:t>
            </a:r>
            <a:r>
              <a:rPr lang="en-US">
                <a:solidFill>
                  <a:srgbClr val="990000"/>
                </a:solidFill>
              </a:rPr>
              <a:t> to our new node. DONE! </a:t>
            </a:r>
          </a:p>
          <a:p>
            <a:pPr algn="l"/>
            <a:endParaRPr lang="en-US" sz="1000">
              <a:solidFill>
                <a:srgbClr val="990000"/>
              </a:solidFill>
            </a:endParaRPr>
          </a:p>
        </p:txBody>
      </p:sp>
      <p:sp>
        <p:nvSpPr>
          <p:cNvPr id="604181" name="Rectangle 21"/>
          <p:cNvSpPr>
            <a:spLocks noChangeArrowheads="1"/>
          </p:cNvSpPr>
          <p:nvPr/>
        </p:nvSpPr>
        <p:spPr bwMode="auto">
          <a:xfrm>
            <a:off x="152400" y="838200"/>
            <a:ext cx="698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Input</a:t>
            </a:r>
            <a:r>
              <a:rPr lang="en-US">
                <a:solidFill>
                  <a:schemeClr val="tx1"/>
                </a:solidFill>
              </a:rPr>
              <a:t>: A </a:t>
            </a:r>
            <a:r>
              <a:rPr lang="en-US">
                <a:solidFill>
                  <a:srgbClr val="000000"/>
                </a:solidFill>
              </a:rPr>
              <a:t>value V</a:t>
            </a:r>
            <a:r>
              <a:rPr lang="en-US">
                <a:solidFill>
                  <a:srgbClr val="006666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to insert</a:t>
            </a:r>
          </a:p>
        </p:txBody>
      </p:sp>
      <p:sp>
        <p:nvSpPr>
          <p:cNvPr id="604182" name="Rectangle 22"/>
          <p:cNvSpPr>
            <a:spLocks noChangeArrowheads="1"/>
          </p:cNvSpPr>
          <p:nvPr/>
        </p:nvSpPr>
        <p:spPr bwMode="auto">
          <a:xfrm>
            <a:off x="152400" y="2387600"/>
            <a:ext cx="9009063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000">
              <a:solidFill>
                <a:srgbClr val="990000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Start at the </a:t>
            </a:r>
            <a:r>
              <a:rPr lang="en-US">
                <a:solidFill>
                  <a:srgbClr val="6600CC"/>
                </a:solidFill>
              </a:rPr>
              <a:t>root</a:t>
            </a:r>
            <a:r>
              <a:rPr lang="en-US">
                <a:solidFill>
                  <a:srgbClr val="006666"/>
                </a:solidFill>
              </a:rPr>
              <a:t> of the tree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While we’re not done…</a:t>
            </a:r>
            <a:endParaRPr lang="en-US">
              <a:solidFill>
                <a:srgbClr val="990000"/>
              </a:solidFill>
            </a:endParaRPr>
          </a:p>
        </p:txBody>
      </p:sp>
      <p:sp>
        <p:nvSpPr>
          <p:cNvPr id="604183" name="Rectangle 23"/>
          <p:cNvSpPr>
            <a:spLocks noChangeArrowheads="1"/>
          </p:cNvSpPr>
          <p:nvPr/>
        </p:nvSpPr>
        <p:spPr bwMode="auto">
          <a:xfrm>
            <a:off x="482600" y="5257800"/>
            <a:ext cx="900906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006666"/>
                </a:solidFill>
              </a:rPr>
              <a:t>If V is </a:t>
            </a:r>
            <a:r>
              <a:rPr lang="en-US" dirty="0">
                <a:solidFill>
                  <a:srgbClr val="6600CC"/>
                </a:solidFill>
              </a:rPr>
              <a:t>greater</a:t>
            </a:r>
            <a:r>
              <a:rPr lang="en-US" dirty="0">
                <a:solidFill>
                  <a:srgbClr val="006666"/>
                </a:solidFill>
              </a:rPr>
              <a:t> than current node’s value</a:t>
            </a:r>
          </a:p>
          <a:p>
            <a:pPr algn="l"/>
            <a:r>
              <a:rPr lang="en-US" sz="2000" dirty="0">
                <a:solidFill>
                  <a:srgbClr val="006666"/>
                </a:solidFill>
              </a:rPr>
              <a:t>     </a:t>
            </a:r>
            <a:r>
              <a:rPr lang="en-US" sz="2000" dirty="0">
                <a:solidFill>
                  <a:srgbClr val="990000"/>
                </a:solidFill>
              </a:rPr>
              <a:t>If there is a right child, then </a:t>
            </a:r>
            <a:r>
              <a:rPr lang="en-US" sz="2000" dirty="0">
                <a:solidFill>
                  <a:srgbClr val="6600CC"/>
                </a:solidFill>
              </a:rPr>
              <a:t>go right</a:t>
            </a:r>
          </a:p>
          <a:p>
            <a:pPr algn="l"/>
            <a:r>
              <a:rPr lang="en-US" sz="2000" dirty="0"/>
              <a:t>     </a:t>
            </a:r>
            <a:r>
              <a:rPr lang="en-US" sz="2000" dirty="0">
                <a:solidFill>
                  <a:srgbClr val="990000"/>
                </a:solidFill>
              </a:rPr>
              <a:t>ELSE allocate a new node and put V into </a:t>
            </a:r>
            <a:r>
              <a:rPr lang="en-US" sz="2000" dirty="0" smtClean="0">
                <a:solidFill>
                  <a:srgbClr val="990000"/>
                </a:solidFill>
              </a:rPr>
              <a:t>it,</a:t>
            </a:r>
            <a:endParaRPr lang="en-US" sz="2000" dirty="0">
              <a:solidFill>
                <a:srgbClr val="990000"/>
              </a:solidFill>
            </a:endParaRPr>
          </a:p>
          <a:p>
            <a:pPr algn="l"/>
            <a:r>
              <a:rPr lang="en-US" sz="2000" dirty="0">
                <a:solidFill>
                  <a:srgbClr val="990000"/>
                </a:solidFill>
              </a:rPr>
              <a:t>     </a:t>
            </a:r>
            <a:r>
              <a:rPr lang="en-US" sz="2000" dirty="0" smtClean="0">
                <a:solidFill>
                  <a:srgbClr val="990000"/>
                </a:solidFill>
              </a:rPr>
              <a:t>         set </a:t>
            </a:r>
            <a:r>
              <a:rPr lang="en-US" sz="2000" dirty="0">
                <a:solidFill>
                  <a:srgbClr val="990000"/>
                </a:solidFill>
              </a:rPr>
              <a:t>current node’s </a:t>
            </a:r>
            <a:r>
              <a:rPr lang="en-US" sz="2000" dirty="0">
                <a:solidFill>
                  <a:srgbClr val="6600CC"/>
                </a:solidFill>
              </a:rPr>
              <a:t>right </a:t>
            </a:r>
            <a:r>
              <a:rPr lang="en-US" sz="2000" dirty="0">
                <a:solidFill>
                  <a:srgbClr val="990000"/>
                </a:solidFill>
              </a:rPr>
              <a:t>pointer to new node. DONE!</a:t>
            </a:r>
          </a:p>
        </p:txBody>
      </p:sp>
      <p:sp>
        <p:nvSpPr>
          <p:cNvPr id="604186" name="Rectangle 26"/>
          <p:cNvSpPr>
            <a:spLocks noChangeArrowheads="1"/>
          </p:cNvSpPr>
          <p:nvPr/>
        </p:nvSpPr>
        <p:spPr bwMode="auto">
          <a:xfrm>
            <a:off x="304800" y="3352800"/>
            <a:ext cx="9009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006666"/>
                </a:solidFill>
              </a:rPr>
              <a:t>  If V is </a:t>
            </a:r>
            <a:r>
              <a:rPr lang="en-US" dirty="0">
                <a:solidFill>
                  <a:srgbClr val="6600CC"/>
                </a:solidFill>
              </a:rPr>
              <a:t>equal</a:t>
            </a:r>
            <a:r>
              <a:rPr lang="en-US" dirty="0">
                <a:solidFill>
                  <a:srgbClr val="006666"/>
                </a:solidFill>
              </a:rPr>
              <a:t> to current node’s value, DONE! </a:t>
            </a:r>
            <a:r>
              <a:rPr lang="en-US" sz="1800" dirty="0">
                <a:solidFill>
                  <a:srgbClr val="006666"/>
                </a:solidFill>
              </a:rPr>
              <a:t>(nothing to do...)</a:t>
            </a:r>
          </a:p>
        </p:txBody>
      </p:sp>
      <p:sp>
        <p:nvSpPr>
          <p:cNvPr id="604187" name="Rectangle 27"/>
          <p:cNvSpPr>
            <a:spLocks noChangeArrowheads="1"/>
          </p:cNvSpPr>
          <p:nvPr/>
        </p:nvSpPr>
        <p:spPr bwMode="auto">
          <a:xfrm>
            <a:off x="482600" y="3810000"/>
            <a:ext cx="900906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006666"/>
                </a:solidFill>
              </a:rPr>
              <a:t>If V is </a:t>
            </a:r>
            <a:r>
              <a:rPr lang="en-US" dirty="0">
                <a:solidFill>
                  <a:srgbClr val="6600CC"/>
                </a:solidFill>
              </a:rPr>
              <a:t>less</a:t>
            </a:r>
            <a:r>
              <a:rPr lang="en-US" dirty="0">
                <a:solidFill>
                  <a:srgbClr val="006666"/>
                </a:solidFill>
              </a:rPr>
              <a:t> than current node’s value</a:t>
            </a:r>
          </a:p>
          <a:p>
            <a:pPr algn="l"/>
            <a:r>
              <a:rPr lang="en-US" sz="2000" dirty="0">
                <a:solidFill>
                  <a:srgbClr val="006666"/>
                </a:solidFill>
              </a:rPr>
              <a:t>     </a:t>
            </a:r>
            <a:r>
              <a:rPr lang="en-US" sz="2000" dirty="0">
                <a:solidFill>
                  <a:srgbClr val="990000"/>
                </a:solidFill>
              </a:rPr>
              <a:t>If there is a left child, then </a:t>
            </a:r>
            <a:r>
              <a:rPr lang="en-US" sz="2000" dirty="0">
                <a:solidFill>
                  <a:srgbClr val="6600CC"/>
                </a:solidFill>
              </a:rPr>
              <a:t>go left</a:t>
            </a:r>
          </a:p>
          <a:p>
            <a:pPr algn="l"/>
            <a:r>
              <a:rPr lang="en-US" sz="2000" dirty="0">
                <a:solidFill>
                  <a:srgbClr val="990000"/>
                </a:solidFill>
              </a:rPr>
              <a:t>     ELSE allocate a new node and put V into </a:t>
            </a:r>
            <a:r>
              <a:rPr lang="en-US" sz="2000" dirty="0" smtClean="0">
                <a:solidFill>
                  <a:srgbClr val="990000"/>
                </a:solidFill>
              </a:rPr>
              <a:t>it, and</a:t>
            </a:r>
            <a:endParaRPr lang="en-US" sz="2000" dirty="0">
              <a:solidFill>
                <a:srgbClr val="990000"/>
              </a:solidFill>
            </a:endParaRPr>
          </a:p>
          <a:p>
            <a:pPr algn="l"/>
            <a:r>
              <a:rPr lang="en-US" sz="2000" dirty="0" smtClean="0">
                <a:solidFill>
                  <a:srgbClr val="990000"/>
                </a:solidFill>
              </a:rPr>
              <a:t>              set </a:t>
            </a:r>
            <a:r>
              <a:rPr lang="en-US" sz="2000" dirty="0">
                <a:solidFill>
                  <a:srgbClr val="990000"/>
                </a:solidFill>
              </a:rPr>
              <a:t>current node’s </a:t>
            </a:r>
            <a:r>
              <a:rPr lang="en-US" sz="2000" dirty="0">
                <a:solidFill>
                  <a:srgbClr val="6600CC"/>
                </a:solidFill>
              </a:rPr>
              <a:t>left</a:t>
            </a:r>
            <a:r>
              <a:rPr lang="en-US" sz="2000" dirty="0">
                <a:solidFill>
                  <a:srgbClr val="990000"/>
                </a:solidFill>
              </a:rPr>
              <a:t> pointer to new node. DONE!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0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2" grpId="0"/>
      <p:bldP spid="604183" grpId="0"/>
      <p:bldP spid="604186" grpId="0"/>
      <p:bldP spid="60418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B99E-4B21-4E90-86F8-26E598605EE3}" type="slidenum">
              <a:rPr lang="en-US"/>
              <a:pPr/>
              <a:t>32</a:t>
            </a:fld>
            <a:endParaRPr lang="en-US"/>
          </a:p>
        </p:txBody>
      </p:sp>
      <p:sp>
        <p:nvSpPr>
          <p:cNvPr id="66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141288" y="-76200"/>
            <a:ext cx="8953500" cy="1143000"/>
          </a:xfrm>
          <a:noFill/>
          <a:ln/>
        </p:spPr>
        <p:txBody>
          <a:bodyPr/>
          <a:lstStyle/>
          <a:p>
            <a:r>
              <a:rPr lang="en-US" sz="4800"/>
              <a:t>Now the C++ Code!</a:t>
            </a:r>
          </a:p>
        </p:txBody>
      </p:sp>
      <p:sp>
        <p:nvSpPr>
          <p:cNvPr id="665606" name="Rectangle 6"/>
          <p:cNvSpPr>
            <a:spLocks noChangeArrowheads="1"/>
          </p:cNvSpPr>
          <p:nvPr/>
        </p:nvSpPr>
        <p:spPr bwMode="auto">
          <a:xfrm>
            <a:off x="381000" y="1325563"/>
            <a:ext cx="3733800" cy="3116262"/>
          </a:xfrm>
          <a:prstGeom prst="rect">
            <a:avLst/>
          </a:prstGeom>
          <a:solidFill>
            <a:srgbClr val="FFFFD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struct Node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</a:t>
            </a:r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r>
              <a:rPr lang="en-US" sz="1800"/>
              <a:t>   std::string   value;</a:t>
            </a:r>
          </a:p>
          <a:p>
            <a:pPr algn="l"/>
            <a:r>
              <a:rPr lang="en-US" sz="1800"/>
              <a:t>   Node 	       *left,*right;</a:t>
            </a:r>
          </a:p>
          <a:p>
            <a:pPr algn="l"/>
            <a:r>
              <a:rPr lang="en-US" sz="1800"/>
              <a:t>};</a:t>
            </a:r>
          </a:p>
        </p:txBody>
      </p:sp>
      <p:sp>
        <p:nvSpPr>
          <p:cNvPr id="665613" name="AutoShape 13"/>
          <p:cNvSpPr>
            <a:spLocks noChangeArrowheads="1"/>
          </p:cNvSpPr>
          <p:nvPr/>
        </p:nvSpPr>
        <p:spPr bwMode="auto">
          <a:xfrm>
            <a:off x="1993900" y="106363"/>
            <a:ext cx="3416300" cy="1219200"/>
          </a:xfrm>
          <a:prstGeom prst="wedgeRoundRectCallout">
            <a:avLst>
              <a:gd name="adj1" fmla="val -66727"/>
              <a:gd name="adj2" fmla="val 57032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Just as with a regular binary tree, we use a node struct to hold our items.</a:t>
            </a:r>
          </a:p>
        </p:txBody>
      </p:sp>
      <p:sp>
        <p:nvSpPr>
          <p:cNvPr id="665608" name="AutoShape 8"/>
          <p:cNvSpPr>
            <a:spLocks noChangeArrowheads="1"/>
          </p:cNvSpPr>
          <p:nvPr/>
        </p:nvSpPr>
        <p:spPr bwMode="auto">
          <a:xfrm>
            <a:off x="2362200" y="563563"/>
            <a:ext cx="4191000" cy="1036637"/>
          </a:xfrm>
          <a:prstGeom prst="wedgeRoundRectCallout">
            <a:avLst>
              <a:gd name="adj1" fmla="val -53181"/>
              <a:gd name="adj2" fmla="val 83537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However let’s add a </a:t>
            </a:r>
            <a:r>
              <a:rPr lang="en-US" sz="1900">
                <a:solidFill>
                  <a:schemeClr val="accent2"/>
                </a:solidFill>
              </a:rPr>
              <a:t>constructor</a:t>
            </a:r>
            <a:r>
              <a:rPr lang="en-US" sz="1900"/>
              <a:t> to our Node so we can easily create a new one!</a:t>
            </a:r>
          </a:p>
        </p:txBody>
      </p:sp>
      <p:sp>
        <p:nvSpPr>
          <p:cNvPr id="665614" name="Rectangle 14"/>
          <p:cNvSpPr>
            <a:spLocks noChangeArrowheads="1"/>
          </p:cNvSpPr>
          <p:nvPr/>
        </p:nvSpPr>
        <p:spPr bwMode="auto">
          <a:xfrm>
            <a:off x="508000" y="1905000"/>
            <a:ext cx="45720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Node(const std::string &amp;myVal)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{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  value = myVal;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  left = right = NULL;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}</a:t>
            </a:r>
          </a:p>
        </p:txBody>
      </p:sp>
      <p:sp>
        <p:nvSpPr>
          <p:cNvPr id="665605" name="Rectangle 5"/>
          <p:cNvSpPr>
            <a:spLocks noChangeArrowheads="1"/>
          </p:cNvSpPr>
          <p:nvPr/>
        </p:nvSpPr>
        <p:spPr bwMode="auto">
          <a:xfrm>
            <a:off x="304800" y="762000"/>
            <a:ext cx="4572000" cy="5726113"/>
          </a:xfrm>
          <a:prstGeom prst="rect">
            <a:avLst/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800"/>
          </a:p>
          <a:p>
            <a:pPr algn="l"/>
            <a:r>
              <a:rPr lang="en-US" sz="1800"/>
              <a:t>class BinarySearchTree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public: </a:t>
            </a:r>
            <a:br>
              <a:rPr lang="en-US" sz="1800"/>
            </a:br>
            <a:endParaRPr lang="en-US" sz="1800"/>
          </a:p>
          <a:p>
            <a:pPr algn="l"/>
            <a:r>
              <a:rPr lang="en-US" sz="1800"/>
              <a:t>    BinarySearchTree()</a:t>
            </a:r>
          </a:p>
          <a:p>
            <a:pPr algn="l"/>
            <a:r>
              <a:rPr lang="en-US" sz="1800"/>
              <a:t>    {</a:t>
            </a:r>
          </a:p>
          <a:p>
            <a:pPr algn="l"/>
            <a:r>
              <a:rPr lang="en-US" sz="1800"/>
              <a:t>       m_root = NULL;</a:t>
            </a:r>
          </a:p>
          <a:p>
            <a:pPr algn="l"/>
            <a:r>
              <a:rPr lang="en-US" sz="1800"/>
              <a:t>    }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    void insert(const std::string &amp;value)</a:t>
            </a:r>
          </a:p>
          <a:p>
            <a:pPr algn="l"/>
            <a:r>
              <a:rPr lang="en-US" sz="1800"/>
              <a:t>    {</a:t>
            </a:r>
          </a:p>
          <a:p>
            <a:pPr algn="l"/>
            <a:r>
              <a:rPr lang="en-US" sz="1800"/>
              <a:t>       …</a:t>
            </a:r>
          </a:p>
          <a:p>
            <a:pPr algn="l"/>
            <a:r>
              <a:rPr lang="en-US" sz="1800"/>
              <a:t>    }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private:</a:t>
            </a:r>
            <a:br>
              <a:rPr lang="en-US" sz="1800"/>
            </a:br>
            <a:endParaRPr lang="en-US" sz="1800"/>
          </a:p>
          <a:p>
            <a:pPr algn="l"/>
            <a:r>
              <a:rPr lang="en-US" sz="1800"/>
              <a:t>    Node *m_root;</a:t>
            </a:r>
          </a:p>
          <a:p>
            <a:pPr algn="l"/>
            <a:r>
              <a:rPr lang="en-US" sz="1800"/>
              <a:t>};</a:t>
            </a:r>
          </a:p>
          <a:p>
            <a:pPr algn="l">
              <a:spcBef>
                <a:spcPct val="50000"/>
              </a:spcBef>
            </a:pPr>
            <a:endParaRPr lang="en-US" sz="1800">
              <a:solidFill>
                <a:srgbClr val="0000FF"/>
              </a:solidFill>
              <a:latin typeface="Consolas" pitchFamily="49" charset="0"/>
            </a:endParaRPr>
          </a:p>
        </p:txBody>
      </p:sp>
      <p:sp>
        <p:nvSpPr>
          <p:cNvPr id="665611" name="AutoShape 11"/>
          <p:cNvSpPr>
            <a:spLocks noChangeArrowheads="1"/>
          </p:cNvSpPr>
          <p:nvPr/>
        </p:nvSpPr>
        <p:spPr bwMode="auto">
          <a:xfrm>
            <a:off x="2971800" y="4343400"/>
            <a:ext cx="3581400" cy="1066800"/>
          </a:xfrm>
          <a:prstGeom prst="wedgeRoundRectCallout">
            <a:avLst>
              <a:gd name="adj1" fmla="val -65958"/>
              <a:gd name="adj2" fmla="val 58037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Our BST class has a </a:t>
            </a:r>
            <a:r>
              <a:rPr lang="en-US" sz="1900">
                <a:solidFill>
                  <a:srgbClr val="6600CC"/>
                </a:solidFill>
              </a:rPr>
              <a:t>single member variable </a:t>
            </a:r>
            <a:r>
              <a:rPr lang="en-US" sz="1900"/>
              <a:t>– the root pointer to the tree.</a:t>
            </a:r>
          </a:p>
        </p:txBody>
      </p:sp>
      <p:sp>
        <p:nvSpPr>
          <p:cNvPr id="665612" name="AutoShape 12"/>
          <p:cNvSpPr>
            <a:spLocks noChangeArrowheads="1"/>
          </p:cNvSpPr>
          <p:nvPr/>
        </p:nvSpPr>
        <p:spPr bwMode="auto">
          <a:xfrm>
            <a:off x="3124200" y="1371600"/>
            <a:ext cx="4343400" cy="1371600"/>
          </a:xfrm>
          <a:prstGeom prst="wedgeRoundRectCallout">
            <a:avLst>
              <a:gd name="adj1" fmla="val -63157"/>
              <a:gd name="adj2" fmla="val 50694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And our constructor initializes that </a:t>
            </a:r>
            <a:r>
              <a:rPr lang="en-US" sz="1900">
                <a:solidFill>
                  <a:srgbClr val="6600CC"/>
                </a:solidFill>
              </a:rPr>
              <a:t>root pointer</a:t>
            </a:r>
            <a:r>
              <a:rPr lang="en-US" sz="1900"/>
              <a:t> to </a:t>
            </a:r>
            <a:r>
              <a:rPr lang="en-US" sz="1900">
                <a:solidFill>
                  <a:srgbClr val="6600CC"/>
                </a:solidFill>
              </a:rPr>
              <a:t>NULL</a:t>
            </a:r>
            <a:r>
              <a:rPr lang="en-US" sz="1900"/>
              <a:t/>
            </a:r>
            <a:br>
              <a:rPr lang="en-US" sz="1900"/>
            </a:br>
            <a:r>
              <a:rPr lang="en-US" sz="1900"/>
              <a:t>when we create a new tree.</a:t>
            </a:r>
          </a:p>
          <a:p>
            <a:r>
              <a:rPr lang="en-US" sz="1900"/>
              <a:t>(This indicates the tree is empty)</a:t>
            </a:r>
          </a:p>
        </p:txBody>
      </p:sp>
      <p:sp>
        <p:nvSpPr>
          <p:cNvPr id="665615" name="AutoShape 15"/>
          <p:cNvSpPr>
            <a:spLocks noChangeArrowheads="1"/>
          </p:cNvSpPr>
          <p:nvPr/>
        </p:nvSpPr>
        <p:spPr bwMode="auto">
          <a:xfrm>
            <a:off x="2870200" y="38100"/>
            <a:ext cx="3581400" cy="838200"/>
          </a:xfrm>
          <a:prstGeom prst="wedgeRoundRectCallout">
            <a:avLst>
              <a:gd name="adj1" fmla="val -46810"/>
              <a:gd name="adj2" fmla="val 87500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And here’s our Binary Search Tree class.  </a:t>
            </a:r>
          </a:p>
        </p:txBody>
      </p:sp>
      <p:sp>
        <p:nvSpPr>
          <p:cNvPr id="665617" name="AutoShape 17"/>
          <p:cNvSpPr>
            <a:spLocks noChangeArrowheads="1"/>
          </p:cNvSpPr>
          <p:nvPr/>
        </p:nvSpPr>
        <p:spPr bwMode="auto">
          <a:xfrm>
            <a:off x="3505200" y="2667000"/>
            <a:ext cx="3581400" cy="838200"/>
          </a:xfrm>
          <a:prstGeom prst="wedgeRoundRectCallout">
            <a:avLst>
              <a:gd name="adj1" fmla="val -65958"/>
              <a:gd name="adj2" fmla="val 60227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 dirty="0"/>
              <a:t>Now let’s see our complete </a:t>
            </a:r>
            <a:r>
              <a:rPr lang="en-US" sz="1900" dirty="0">
                <a:solidFill>
                  <a:srgbClr val="6600CC"/>
                </a:solidFill>
              </a:rPr>
              <a:t>insertion</a:t>
            </a:r>
            <a:r>
              <a:rPr lang="en-US" sz="1900" dirty="0"/>
              <a:t> function in C++.</a:t>
            </a:r>
          </a:p>
        </p:txBody>
      </p:sp>
      <p:sp>
        <p:nvSpPr>
          <p:cNvPr id="665616" name="Rectangle 16"/>
          <p:cNvSpPr>
            <a:spLocks noChangeArrowheads="1"/>
          </p:cNvSpPr>
          <p:nvPr/>
        </p:nvSpPr>
        <p:spPr bwMode="auto">
          <a:xfrm>
            <a:off x="381000" y="63500"/>
            <a:ext cx="5334000" cy="6811963"/>
          </a:xfrm>
          <a:prstGeom prst="rect">
            <a:avLst/>
          </a:prstGeom>
          <a:solidFill>
            <a:srgbClr val="FBF5FD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b="1"/>
              <a:t>void insert(const std::string &amp;value)</a:t>
            </a:r>
          </a:p>
          <a:p>
            <a:pPr algn="l"/>
            <a:r>
              <a:rPr lang="en-US" sz="1200" b="1"/>
              <a:t>{</a:t>
            </a:r>
          </a:p>
          <a:p>
            <a:pPr algn="l"/>
            <a:r>
              <a:rPr lang="en-US" sz="1600" b="1"/>
              <a:t>   if (m_root == NULL)  </a:t>
            </a:r>
            <a:br>
              <a:rPr lang="en-US" sz="1600" b="1"/>
            </a:br>
            <a:r>
              <a:rPr lang="en-US" sz="1600" b="1"/>
              <a:t>      {   m_root = new Node(value);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  <a:r>
              <a:rPr lang="en-US" sz="1600" b="1"/>
              <a:t> }</a:t>
            </a:r>
            <a:endParaRPr lang="en-US" sz="1200" b="1"/>
          </a:p>
          <a:p>
            <a:pPr algn="l"/>
            <a:endParaRPr lang="en-US" sz="800" b="1"/>
          </a:p>
          <a:p>
            <a:pPr algn="l"/>
            <a:r>
              <a:rPr lang="en-US" sz="1600" b="1"/>
              <a:t>   Node *cur = m_root;</a:t>
            </a:r>
          </a:p>
          <a:p>
            <a:pPr algn="l"/>
            <a:r>
              <a:rPr lang="en-US" sz="1600" b="1"/>
              <a:t>   for (;;)</a:t>
            </a:r>
            <a:br>
              <a:rPr lang="en-US" sz="1600" b="1"/>
            </a:br>
            <a:r>
              <a:rPr lang="en-US" sz="1200" b="1"/>
              <a:t>     {</a:t>
            </a:r>
          </a:p>
          <a:p>
            <a:pPr algn="l"/>
            <a:r>
              <a:rPr lang="en-US" sz="1600" b="1"/>
              <a:t>       if (value == cur-&gt;value)   </a:t>
            </a:r>
            <a:r>
              <a:rPr lang="en-US" sz="1600" b="1">
                <a:solidFill>
                  <a:srgbClr val="6600CC"/>
                </a:solidFill>
              </a:rPr>
              <a:t>return; </a:t>
            </a:r>
          </a:p>
          <a:p>
            <a:pPr algn="l"/>
            <a:endParaRPr lang="en-US" sz="400" b="1">
              <a:solidFill>
                <a:srgbClr val="6600CC"/>
              </a:solidFill>
            </a:endParaRPr>
          </a:p>
          <a:p>
            <a:pPr algn="l"/>
            <a:r>
              <a:rPr lang="en-US" sz="1600" b="1"/>
              <a:t>       if (value &lt; cur-&gt;value)  </a:t>
            </a:r>
            <a:br>
              <a:rPr lang="en-US" sz="1600" b="1"/>
            </a:br>
            <a:r>
              <a:rPr lang="en-US" sz="1200" b="1"/>
              <a:t>          {</a:t>
            </a:r>
          </a:p>
          <a:p>
            <a:pPr algn="l"/>
            <a:r>
              <a:rPr lang="en-US" sz="1600" b="1"/>
              <a:t>           if (cur-&gt;left != NULL)      </a:t>
            </a:r>
            <a:br>
              <a:rPr lang="en-US" sz="1600" b="1"/>
            </a:br>
            <a:r>
              <a:rPr lang="en-US" sz="1600" b="1"/>
              <a:t>               cur = cur-&gt;left;</a:t>
            </a:r>
          </a:p>
          <a:p>
            <a:pPr algn="l"/>
            <a:r>
              <a:rPr lang="en-US" sz="1600" b="1"/>
              <a:t>           else</a:t>
            </a:r>
          </a:p>
          <a:p>
            <a:pPr algn="l"/>
            <a:r>
              <a:rPr lang="en-US" sz="1200" b="1"/>
              <a:t>               {</a:t>
            </a:r>
          </a:p>
          <a:p>
            <a:pPr algn="l"/>
            <a:r>
              <a:rPr lang="en-US" sz="1600" b="1"/>
              <a:t>               cur-&gt;left = new Node(value);</a:t>
            </a:r>
          </a:p>
          <a:p>
            <a:pPr algn="l"/>
            <a:r>
              <a:rPr lang="en-US" sz="1600" b="1"/>
              <a:t>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200" b="1"/>
              <a:t>               }</a:t>
            </a:r>
          </a:p>
          <a:p>
            <a:pPr algn="l"/>
            <a:r>
              <a:rPr lang="en-US" sz="1200" b="1"/>
              <a:t>           }</a:t>
            </a:r>
          </a:p>
          <a:p>
            <a:pPr algn="l"/>
            <a:r>
              <a:rPr lang="en-US" sz="1600" b="1"/>
              <a:t>        else if (value &gt; cur-&gt;value)</a:t>
            </a:r>
          </a:p>
          <a:p>
            <a:pPr algn="l"/>
            <a:r>
              <a:rPr lang="en-US" sz="1200" b="1"/>
              <a:t>           {</a:t>
            </a:r>
          </a:p>
          <a:p>
            <a:pPr algn="l"/>
            <a:r>
              <a:rPr lang="en-US" sz="1600" b="1"/>
              <a:t>            if (cur-&gt;right != NULL)     </a:t>
            </a:r>
            <a:br>
              <a:rPr lang="en-US" sz="1600" b="1"/>
            </a:br>
            <a:r>
              <a:rPr lang="en-US" sz="1600" b="1"/>
              <a:t>                cur = cur-&gt;right;</a:t>
            </a:r>
          </a:p>
          <a:p>
            <a:pPr algn="l"/>
            <a:r>
              <a:rPr lang="en-US" sz="1600" b="1"/>
              <a:t>            else </a:t>
            </a:r>
          </a:p>
          <a:p>
            <a:pPr algn="l"/>
            <a:r>
              <a:rPr lang="en-US" sz="1200" b="1"/>
              <a:t>                {</a:t>
            </a:r>
          </a:p>
          <a:p>
            <a:pPr algn="l"/>
            <a:r>
              <a:rPr lang="en-US" sz="1600" b="1"/>
              <a:t>                cur-&gt;right = new Node(value);</a:t>
            </a:r>
          </a:p>
          <a:p>
            <a:pPr algn="l"/>
            <a:r>
              <a:rPr lang="en-US" sz="1600" b="1"/>
              <a:t> 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100" b="1"/>
              <a:t>                 }</a:t>
            </a:r>
          </a:p>
          <a:p>
            <a:pPr algn="l"/>
            <a:r>
              <a:rPr lang="en-US" sz="1100" b="1"/>
              <a:t>           }</a:t>
            </a:r>
          </a:p>
          <a:p>
            <a:pPr algn="l"/>
            <a:r>
              <a:rPr lang="en-US" sz="1100" b="1"/>
              <a:t>      }</a:t>
            </a:r>
          </a:p>
          <a:p>
            <a:pPr algn="l"/>
            <a:r>
              <a:rPr lang="en-US" sz="1100" b="1"/>
              <a:t>}</a:t>
            </a:r>
          </a:p>
        </p:txBody>
      </p:sp>
      <p:sp>
        <p:nvSpPr>
          <p:cNvPr id="665618" name="Rectangle 18"/>
          <p:cNvSpPr>
            <a:spLocks noChangeArrowheads="1"/>
          </p:cNvSpPr>
          <p:nvPr/>
        </p:nvSpPr>
        <p:spPr bwMode="auto">
          <a:xfrm>
            <a:off x="457200" y="533400"/>
            <a:ext cx="5105400" cy="6096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19" name="AutoShape 19"/>
          <p:cNvSpPr>
            <a:spLocks noChangeArrowheads="1"/>
          </p:cNvSpPr>
          <p:nvPr/>
        </p:nvSpPr>
        <p:spPr bwMode="auto">
          <a:xfrm>
            <a:off x="6934200" y="685800"/>
            <a:ext cx="1981200" cy="2590800"/>
          </a:xfrm>
          <a:prstGeom prst="wedgeRoundRectCallout">
            <a:avLst>
              <a:gd name="adj1" fmla="val -136699"/>
              <a:gd name="adj2" fmla="val -44241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If our tree is empty, allocate a new node and point the root pointer to it – then we’re done!</a:t>
            </a:r>
          </a:p>
        </p:txBody>
      </p:sp>
      <p:sp>
        <p:nvSpPr>
          <p:cNvPr id="665620" name="Rectangle 20"/>
          <p:cNvSpPr>
            <a:spLocks noChangeArrowheads="1"/>
          </p:cNvSpPr>
          <p:nvPr/>
        </p:nvSpPr>
        <p:spPr bwMode="auto">
          <a:xfrm>
            <a:off x="457200" y="1168400"/>
            <a:ext cx="5105400" cy="5080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1" name="AutoShape 21"/>
          <p:cNvSpPr>
            <a:spLocks noChangeArrowheads="1"/>
          </p:cNvSpPr>
          <p:nvPr/>
        </p:nvSpPr>
        <p:spPr bwMode="auto">
          <a:xfrm>
            <a:off x="6553200" y="1295400"/>
            <a:ext cx="2362200" cy="2057400"/>
          </a:xfrm>
          <a:prstGeom prst="wedgeRoundRectCallout">
            <a:avLst>
              <a:gd name="adj1" fmla="val -106588"/>
              <a:gd name="adj2" fmla="val -42745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 dirty="0"/>
              <a:t>Start traversing down from the root of the tree. </a:t>
            </a:r>
          </a:p>
          <a:p>
            <a:r>
              <a:rPr lang="en-US" sz="1900" dirty="0"/>
              <a:t>for(;;) is the same as an infinite loop.</a:t>
            </a:r>
          </a:p>
        </p:txBody>
      </p:sp>
      <p:sp>
        <p:nvSpPr>
          <p:cNvPr id="665622" name="Rectangle 22"/>
          <p:cNvSpPr>
            <a:spLocks noChangeArrowheads="1"/>
          </p:cNvSpPr>
          <p:nvPr/>
        </p:nvSpPr>
        <p:spPr bwMode="auto">
          <a:xfrm>
            <a:off x="457200" y="1828800"/>
            <a:ext cx="5105400" cy="2286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3" name="AutoShape 23"/>
          <p:cNvSpPr>
            <a:spLocks noChangeArrowheads="1"/>
          </p:cNvSpPr>
          <p:nvPr/>
        </p:nvSpPr>
        <p:spPr bwMode="auto">
          <a:xfrm>
            <a:off x="6553200" y="1828800"/>
            <a:ext cx="2362200" cy="1676400"/>
          </a:xfrm>
          <a:prstGeom prst="wedgeRoundRectCallout">
            <a:avLst>
              <a:gd name="adj1" fmla="val -106588"/>
              <a:gd name="adj2" fmla="val -42616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If our value is already in the tree, then we’re done - just return.</a:t>
            </a:r>
          </a:p>
        </p:txBody>
      </p:sp>
      <p:sp>
        <p:nvSpPr>
          <p:cNvPr id="665624" name="Rectangle 24"/>
          <p:cNvSpPr>
            <a:spLocks noChangeArrowheads="1"/>
          </p:cNvSpPr>
          <p:nvPr/>
        </p:nvSpPr>
        <p:spPr bwMode="auto">
          <a:xfrm>
            <a:off x="457200" y="2133600"/>
            <a:ext cx="5105400" cy="2286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5" name="AutoShape 25"/>
          <p:cNvSpPr>
            <a:spLocks noChangeArrowheads="1"/>
          </p:cNvSpPr>
          <p:nvPr/>
        </p:nvSpPr>
        <p:spPr bwMode="auto">
          <a:xfrm>
            <a:off x="6553200" y="2133600"/>
            <a:ext cx="2362200" cy="1676400"/>
          </a:xfrm>
          <a:prstGeom prst="wedgeRoundRectCallout">
            <a:avLst>
              <a:gd name="adj1" fmla="val -106588"/>
              <a:gd name="adj2" fmla="val -42616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If the value to insert is less than the current node’s value, then go left.</a:t>
            </a:r>
          </a:p>
        </p:txBody>
      </p:sp>
      <p:sp>
        <p:nvSpPr>
          <p:cNvPr id="665626" name="Rectangle 26"/>
          <p:cNvSpPr>
            <a:spLocks noChangeArrowheads="1"/>
          </p:cNvSpPr>
          <p:nvPr/>
        </p:nvSpPr>
        <p:spPr bwMode="auto">
          <a:xfrm>
            <a:off x="457200" y="2514600"/>
            <a:ext cx="5105400" cy="5334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7" name="AutoShape 27"/>
          <p:cNvSpPr>
            <a:spLocks noChangeArrowheads="1"/>
          </p:cNvSpPr>
          <p:nvPr/>
        </p:nvSpPr>
        <p:spPr bwMode="auto">
          <a:xfrm>
            <a:off x="6553200" y="2514600"/>
            <a:ext cx="2362200" cy="1828800"/>
          </a:xfrm>
          <a:prstGeom prst="wedgeRoundRectCallout">
            <a:avLst>
              <a:gd name="adj1" fmla="val -106588"/>
              <a:gd name="adj2" fmla="val -43227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If there is a node to our left, advance to that node and continue.</a:t>
            </a:r>
          </a:p>
        </p:txBody>
      </p:sp>
      <p:sp>
        <p:nvSpPr>
          <p:cNvPr id="665628" name="Rectangle 28"/>
          <p:cNvSpPr>
            <a:spLocks noChangeArrowheads="1"/>
          </p:cNvSpPr>
          <p:nvPr/>
        </p:nvSpPr>
        <p:spPr bwMode="auto">
          <a:xfrm>
            <a:off x="457200" y="3073400"/>
            <a:ext cx="5105400" cy="10414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9" name="AutoShape 29"/>
          <p:cNvSpPr>
            <a:spLocks noChangeArrowheads="1"/>
          </p:cNvSpPr>
          <p:nvPr/>
        </p:nvSpPr>
        <p:spPr bwMode="auto">
          <a:xfrm>
            <a:off x="6553200" y="3073400"/>
            <a:ext cx="2362200" cy="3022600"/>
          </a:xfrm>
          <a:prstGeom prst="wedgeRoundRectCallout">
            <a:avLst>
              <a:gd name="adj1" fmla="val -106588"/>
              <a:gd name="adj2" fmla="val -45903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Otherwise we’ve found the proper spot for our new value! Add our value as the left child of the current node.</a:t>
            </a:r>
          </a:p>
        </p:txBody>
      </p:sp>
      <p:sp>
        <p:nvSpPr>
          <p:cNvPr id="665630" name="Rectangle 30"/>
          <p:cNvSpPr>
            <a:spLocks noChangeArrowheads="1"/>
          </p:cNvSpPr>
          <p:nvPr/>
        </p:nvSpPr>
        <p:spPr bwMode="auto">
          <a:xfrm>
            <a:off x="457200" y="4330700"/>
            <a:ext cx="5105400" cy="21463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31" name="AutoShape 31"/>
          <p:cNvSpPr>
            <a:spLocks noChangeArrowheads="1"/>
          </p:cNvSpPr>
          <p:nvPr/>
        </p:nvSpPr>
        <p:spPr bwMode="auto">
          <a:xfrm>
            <a:off x="6553200" y="4330700"/>
            <a:ext cx="2362200" cy="2298700"/>
          </a:xfrm>
          <a:prstGeom prst="wedgeRoundRectCallout">
            <a:avLst>
              <a:gd name="adj1" fmla="val -106588"/>
              <a:gd name="adj2" fmla="val -44611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 dirty="0"/>
              <a:t>If the value we want to insert is greater than the current node’s value, then traverse/insert to the right.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6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6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6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65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65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6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6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6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6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6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6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6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6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665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665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6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6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665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665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6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6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665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665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6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6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665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665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6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6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1000"/>
                                        <p:tgtEl>
                                          <p:spTgt spid="665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665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66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66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1000"/>
                                        <p:tgtEl>
                                          <p:spTgt spid="665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665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66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6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1000"/>
                                        <p:tgtEl>
                                          <p:spTgt spid="665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1000"/>
                                        <p:tgtEl>
                                          <p:spTgt spid="665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6" grpId="0" animBg="1"/>
      <p:bldP spid="665606" grpId="1" animBg="1"/>
      <p:bldP spid="665613" grpId="0" animBg="1"/>
      <p:bldP spid="665613" grpId="1" animBg="1"/>
      <p:bldP spid="665608" grpId="0" animBg="1"/>
      <p:bldP spid="665608" grpId="1" animBg="1"/>
      <p:bldP spid="665614" grpId="0"/>
      <p:bldP spid="665614" grpId="1"/>
      <p:bldP spid="665605" grpId="1" animBg="1"/>
      <p:bldP spid="665605" grpId="2" animBg="1"/>
      <p:bldP spid="665611" grpId="0" animBg="1"/>
      <p:bldP spid="665611" grpId="1" animBg="1"/>
      <p:bldP spid="665612" grpId="0" animBg="1"/>
      <p:bldP spid="665612" grpId="1" animBg="1"/>
      <p:bldP spid="665615" grpId="0" animBg="1"/>
      <p:bldP spid="665615" grpId="1" animBg="1"/>
      <p:bldP spid="665617" grpId="0" animBg="1"/>
      <p:bldP spid="665617" grpId="1" animBg="1"/>
      <p:bldP spid="665616" grpId="0" animBg="1"/>
      <p:bldP spid="665618" grpId="0" animBg="1"/>
      <p:bldP spid="665618" grpId="1" animBg="1"/>
      <p:bldP spid="665619" grpId="0" animBg="1"/>
      <p:bldP spid="665619" grpId="1" animBg="1"/>
      <p:bldP spid="665620" grpId="0" animBg="1"/>
      <p:bldP spid="665620" grpId="1" animBg="1"/>
      <p:bldP spid="665621" grpId="0" animBg="1"/>
      <p:bldP spid="665621" grpId="1" animBg="1"/>
      <p:bldP spid="665622" grpId="0" animBg="1"/>
      <p:bldP spid="665622" grpId="1" animBg="1"/>
      <p:bldP spid="665623" grpId="0" animBg="1"/>
      <p:bldP spid="665623" grpId="1" animBg="1"/>
      <p:bldP spid="665624" grpId="0" animBg="1"/>
      <p:bldP spid="665624" grpId="1" animBg="1"/>
      <p:bldP spid="665625" grpId="0" animBg="1"/>
      <p:bldP spid="665625" grpId="1" animBg="1"/>
      <p:bldP spid="665626" grpId="0" animBg="1"/>
      <p:bldP spid="665626" grpId="1" animBg="1"/>
      <p:bldP spid="665627" grpId="0" animBg="1"/>
      <p:bldP spid="665627" grpId="1" animBg="1"/>
      <p:bldP spid="665628" grpId="0" animBg="1"/>
      <p:bldP spid="665628" grpId="1" animBg="1"/>
      <p:bldP spid="665629" grpId="0" animBg="1"/>
      <p:bldP spid="665629" grpId="1" animBg="1"/>
      <p:bldP spid="665630" grpId="0" animBg="1"/>
      <p:bldP spid="665630" grpId="1" animBg="1"/>
      <p:bldP spid="665631" grpId="0" animBg="1"/>
      <p:bldP spid="665631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1AFC-33C8-449D-AF65-8FCC56C755F3}" type="slidenum">
              <a:rPr lang="en-US"/>
              <a:pPr/>
              <a:t>33</a:t>
            </a:fld>
            <a:endParaRPr lang="en-US"/>
          </a:p>
        </p:txBody>
      </p:sp>
      <p:sp>
        <p:nvSpPr>
          <p:cNvPr id="667679" name="Rectangle 31"/>
          <p:cNvSpPr>
            <a:spLocks noChangeArrowheads="1"/>
          </p:cNvSpPr>
          <p:nvPr/>
        </p:nvSpPr>
        <p:spPr bwMode="auto">
          <a:xfrm>
            <a:off x="381000" y="63500"/>
            <a:ext cx="5334000" cy="6811963"/>
          </a:xfrm>
          <a:prstGeom prst="rect">
            <a:avLst/>
          </a:prstGeom>
          <a:solidFill>
            <a:srgbClr val="FBF5FD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b="1"/>
              <a:t>void insert(const std::string &amp;value)</a:t>
            </a:r>
          </a:p>
          <a:p>
            <a:pPr algn="l"/>
            <a:r>
              <a:rPr lang="en-US" sz="1200" b="1"/>
              <a:t>{</a:t>
            </a:r>
          </a:p>
          <a:p>
            <a:pPr algn="l"/>
            <a:r>
              <a:rPr lang="en-US" sz="1600" b="1"/>
              <a:t>   if (m_root == NULL)  </a:t>
            </a:r>
            <a:br>
              <a:rPr lang="en-US" sz="1600" b="1"/>
            </a:br>
            <a:r>
              <a:rPr lang="en-US" sz="1600" b="1"/>
              <a:t>      {   m_root = new Node(value);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  <a:r>
              <a:rPr lang="en-US" sz="1600" b="1"/>
              <a:t> }</a:t>
            </a:r>
            <a:endParaRPr lang="en-US" sz="1200" b="1"/>
          </a:p>
          <a:p>
            <a:pPr algn="l"/>
            <a:endParaRPr lang="en-US" sz="800" b="1"/>
          </a:p>
          <a:p>
            <a:pPr algn="l"/>
            <a:r>
              <a:rPr lang="en-US" sz="1600" b="1"/>
              <a:t>   Node *cur = m_root;</a:t>
            </a:r>
          </a:p>
          <a:p>
            <a:pPr algn="l"/>
            <a:r>
              <a:rPr lang="en-US" sz="1600" b="1"/>
              <a:t>   for (;;)</a:t>
            </a:r>
            <a:br>
              <a:rPr lang="en-US" sz="1600" b="1"/>
            </a:br>
            <a:r>
              <a:rPr lang="en-US" sz="1200" b="1"/>
              <a:t>     {</a:t>
            </a:r>
          </a:p>
          <a:p>
            <a:pPr algn="l"/>
            <a:r>
              <a:rPr lang="en-US" sz="1600" b="1"/>
              <a:t>       if (value == cur-&gt;value)   </a:t>
            </a:r>
            <a:r>
              <a:rPr lang="en-US" sz="1600" b="1">
                <a:solidFill>
                  <a:srgbClr val="6600CC"/>
                </a:solidFill>
              </a:rPr>
              <a:t>return; </a:t>
            </a:r>
          </a:p>
          <a:p>
            <a:pPr algn="l"/>
            <a:endParaRPr lang="en-US" sz="400" b="1">
              <a:solidFill>
                <a:srgbClr val="6600CC"/>
              </a:solidFill>
            </a:endParaRPr>
          </a:p>
          <a:p>
            <a:pPr algn="l"/>
            <a:r>
              <a:rPr lang="en-US" sz="1600" b="1"/>
              <a:t>       if (value &lt; cur-&gt;value)  </a:t>
            </a:r>
            <a:br>
              <a:rPr lang="en-US" sz="1600" b="1"/>
            </a:br>
            <a:r>
              <a:rPr lang="en-US" sz="1200" b="1"/>
              <a:t>          {</a:t>
            </a:r>
          </a:p>
          <a:p>
            <a:pPr algn="l"/>
            <a:r>
              <a:rPr lang="en-US" sz="1600" b="1"/>
              <a:t>           if (cur-&gt;left != NULL)      </a:t>
            </a:r>
            <a:br>
              <a:rPr lang="en-US" sz="1600" b="1"/>
            </a:br>
            <a:r>
              <a:rPr lang="en-US" sz="1600" b="1"/>
              <a:t>               cur = cur-&gt;left;</a:t>
            </a:r>
          </a:p>
          <a:p>
            <a:pPr algn="l"/>
            <a:r>
              <a:rPr lang="en-US" sz="1600" b="1"/>
              <a:t>           else</a:t>
            </a:r>
          </a:p>
          <a:p>
            <a:pPr algn="l"/>
            <a:r>
              <a:rPr lang="en-US" sz="1200" b="1"/>
              <a:t>               {</a:t>
            </a:r>
          </a:p>
          <a:p>
            <a:pPr algn="l"/>
            <a:r>
              <a:rPr lang="en-US" sz="1600" b="1"/>
              <a:t>               cur-&gt;left = new Node(value);</a:t>
            </a:r>
          </a:p>
          <a:p>
            <a:pPr algn="l"/>
            <a:r>
              <a:rPr lang="en-US" sz="1600" b="1"/>
              <a:t>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200" b="1"/>
              <a:t>               }</a:t>
            </a:r>
          </a:p>
          <a:p>
            <a:pPr algn="l"/>
            <a:r>
              <a:rPr lang="en-US" sz="1200" b="1"/>
              <a:t>           }</a:t>
            </a:r>
          </a:p>
          <a:p>
            <a:pPr algn="l"/>
            <a:r>
              <a:rPr lang="en-US" sz="1600" b="1"/>
              <a:t>        else if (value &gt; cur-&gt;value)</a:t>
            </a:r>
          </a:p>
          <a:p>
            <a:pPr algn="l"/>
            <a:r>
              <a:rPr lang="en-US" sz="1200" b="1"/>
              <a:t>           {</a:t>
            </a:r>
          </a:p>
          <a:p>
            <a:pPr algn="l"/>
            <a:r>
              <a:rPr lang="en-US" sz="1600" b="1"/>
              <a:t>            if (cur-&gt;right != NULL)     </a:t>
            </a:r>
            <a:br>
              <a:rPr lang="en-US" sz="1600" b="1"/>
            </a:br>
            <a:r>
              <a:rPr lang="en-US" sz="1600" b="1"/>
              <a:t>                cur = cur-&gt;right;</a:t>
            </a:r>
          </a:p>
          <a:p>
            <a:pPr algn="l"/>
            <a:r>
              <a:rPr lang="en-US" sz="1600" b="1"/>
              <a:t>            else </a:t>
            </a:r>
          </a:p>
          <a:p>
            <a:pPr algn="l"/>
            <a:r>
              <a:rPr lang="en-US" sz="1200" b="1"/>
              <a:t>                {</a:t>
            </a:r>
          </a:p>
          <a:p>
            <a:pPr algn="l"/>
            <a:r>
              <a:rPr lang="en-US" sz="1600" b="1"/>
              <a:t>                cur-&gt;right = new Node(value);</a:t>
            </a:r>
          </a:p>
          <a:p>
            <a:pPr algn="l"/>
            <a:r>
              <a:rPr lang="en-US" sz="1600" b="1"/>
              <a:t> 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100" b="1"/>
              <a:t>                 }</a:t>
            </a:r>
          </a:p>
          <a:p>
            <a:pPr algn="l"/>
            <a:r>
              <a:rPr lang="en-US" sz="1100" b="1"/>
              <a:t>           }</a:t>
            </a:r>
          </a:p>
          <a:p>
            <a:pPr algn="l"/>
            <a:r>
              <a:rPr lang="en-US" sz="1100" b="1"/>
              <a:t>      }</a:t>
            </a:r>
          </a:p>
          <a:p>
            <a:pPr algn="l"/>
            <a:r>
              <a:rPr lang="en-US" sz="1100" b="1"/>
              <a:t>}</a:t>
            </a:r>
          </a:p>
        </p:txBody>
      </p:sp>
      <p:sp>
        <p:nvSpPr>
          <p:cNvPr id="667680" name="Text Box 32"/>
          <p:cNvSpPr txBox="1">
            <a:spLocks noChangeArrowheads="1"/>
          </p:cNvSpPr>
          <p:nvPr/>
        </p:nvSpPr>
        <p:spPr bwMode="auto">
          <a:xfrm>
            <a:off x="5226050" y="4173538"/>
            <a:ext cx="3841750" cy="2570162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void main(void)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BinarySearchTree bst;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bst.insert(“Larry”);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...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bst.insert(“Phil”);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667681" name="Line 33"/>
          <p:cNvSpPr>
            <a:spLocks noChangeShapeType="1"/>
          </p:cNvSpPr>
          <p:nvPr/>
        </p:nvSpPr>
        <p:spPr bwMode="auto">
          <a:xfrm>
            <a:off x="5181600" y="5029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2" name="Rectangle 34"/>
          <p:cNvSpPr>
            <a:spLocks noChangeArrowheads="1"/>
          </p:cNvSpPr>
          <p:nvPr/>
        </p:nvSpPr>
        <p:spPr bwMode="auto">
          <a:xfrm>
            <a:off x="7110413" y="574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3" name="Text Box 35"/>
          <p:cNvSpPr txBox="1">
            <a:spLocks noChangeArrowheads="1"/>
          </p:cNvSpPr>
          <p:nvPr/>
        </p:nvSpPr>
        <p:spPr bwMode="auto">
          <a:xfrm>
            <a:off x="6096000" y="482600"/>
            <a:ext cx="1047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m_root</a:t>
            </a:r>
          </a:p>
        </p:txBody>
      </p:sp>
      <p:sp>
        <p:nvSpPr>
          <p:cNvPr id="667684" name="Text Box 36"/>
          <p:cNvSpPr txBox="1">
            <a:spLocks noChangeArrowheads="1"/>
          </p:cNvSpPr>
          <p:nvPr/>
        </p:nvSpPr>
        <p:spPr bwMode="auto">
          <a:xfrm>
            <a:off x="7035800" y="508000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FBF7"/>
                </a:solidFill>
              </a:rPr>
              <a:t>NULL</a:t>
            </a:r>
          </a:p>
        </p:txBody>
      </p:sp>
      <p:sp>
        <p:nvSpPr>
          <p:cNvPr id="667685" name="Line 37"/>
          <p:cNvSpPr>
            <a:spLocks noChangeShapeType="1"/>
          </p:cNvSpPr>
          <p:nvPr/>
        </p:nvSpPr>
        <p:spPr bwMode="auto">
          <a:xfrm>
            <a:off x="5194300" y="5435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6" name="Line 38"/>
          <p:cNvSpPr>
            <a:spLocks noChangeShapeType="1"/>
          </p:cNvSpPr>
          <p:nvPr/>
        </p:nvSpPr>
        <p:spPr bwMode="auto">
          <a:xfrm>
            <a:off x="0" y="228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7" name="Line 39"/>
          <p:cNvSpPr>
            <a:spLocks noChangeShapeType="1"/>
          </p:cNvSpPr>
          <p:nvPr/>
        </p:nvSpPr>
        <p:spPr bwMode="auto">
          <a:xfrm>
            <a:off x="241300" y="660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8" name="Line 40"/>
          <p:cNvSpPr>
            <a:spLocks noChangeShapeType="1"/>
          </p:cNvSpPr>
          <p:nvPr/>
        </p:nvSpPr>
        <p:spPr bwMode="auto">
          <a:xfrm>
            <a:off x="838200" y="914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7698" name="Group 50"/>
          <p:cNvGrpSpPr>
            <a:grpSpLocks/>
          </p:cNvGrpSpPr>
          <p:nvPr/>
        </p:nvGrpSpPr>
        <p:grpSpPr bwMode="auto">
          <a:xfrm>
            <a:off x="7237413" y="1058863"/>
            <a:ext cx="1106487" cy="612775"/>
            <a:chOff x="4494" y="3780"/>
            <a:chExt cx="697" cy="386"/>
          </a:xfrm>
        </p:grpSpPr>
        <p:grpSp>
          <p:nvGrpSpPr>
            <p:cNvPr id="667699" name="Group 51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67700" name="Rectangle 52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7701" name="Rectangle 53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7702" name="Rectangle 54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7703" name="Rectangle 55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7704" name="Text Box 56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67705" name="Text Box 57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67706" name="Text Box 58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67707" name="Text Box 59"/>
          <p:cNvSpPr txBox="1">
            <a:spLocks noChangeArrowheads="1"/>
          </p:cNvSpPr>
          <p:nvPr/>
        </p:nvSpPr>
        <p:spPr bwMode="auto">
          <a:xfrm>
            <a:off x="7480300" y="1074738"/>
            <a:ext cx="94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9900CC"/>
                </a:solidFill>
              </a:rPr>
              <a:t>“Larry”</a:t>
            </a:r>
          </a:p>
        </p:txBody>
      </p:sp>
      <p:sp>
        <p:nvSpPr>
          <p:cNvPr id="667708" name="Rectangle 60"/>
          <p:cNvSpPr>
            <a:spLocks noChangeArrowheads="1"/>
          </p:cNvSpPr>
          <p:nvPr/>
        </p:nvSpPr>
        <p:spPr bwMode="auto">
          <a:xfrm>
            <a:off x="7504113" y="14319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7709" name="Rectangle 61"/>
          <p:cNvSpPr>
            <a:spLocks noChangeArrowheads="1"/>
          </p:cNvSpPr>
          <p:nvPr/>
        </p:nvSpPr>
        <p:spPr bwMode="auto">
          <a:xfrm>
            <a:off x="7875588" y="14097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cxnSp>
        <p:nvCxnSpPr>
          <p:cNvPr id="667710" name="AutoShape 62"/>
          <p:cNvCxnSpPr>
            <a:cxnSpLocks noChangeShapeType="1"/>
          </p:cNvCxnSpPr>
          <p:nvPr/>
        </p:nvCxnSpPr>
        <p:spPr bwMode="auto">
          <a:xfrm rot="16200000" flipH="1">
            <a:off x="7562850" y="652463"/>
            <a:ext cx="314325" cy="51435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7711" name="Line 63"/>
          <p:cNvSpPr>
            <a:spLocks noChangeShapeType="1"/>
          </p:cNvSpPr>
          <p:nvPr/>
        </p:nvSpPr>
        <p:spPr bwMode="auto">
          <a:xfrm>
            <a:off x="4038600" y="533400"/>
            <a:ext cx="3048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762" name="Line 114"/>
          <p:cNvSpPr>
            <a:spLocks noChangeShapeType="1"/>
          </p:cNvSpPr>
          <p:nvPr/>
        </p:nvSpPr>
        <p:spPr bwMode="auto">
          <a:xfrm>
            <a:off x="5219700" y="5867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7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7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6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6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6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6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667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6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80" grpId="0" animBg="1"/>
      <p:bldP spid="667681" grpId="0" animBg="1"/>
      <p:bldP spid="667681" grpId="1" animBg="1"/>
      <p:bldP spid="667682" grpId="0" animBg="1"/>
      <p:bldP spid="667683" grpId="0"/>
      <p:bldP spid="667684" grpId="0"/>
      <p:bldP spid="667684" grpId="1"/>
      <p:bldP spid="667685" grpId="0" animBg="1"/>
      <p:bldP spid="667685" grpId="1" animBg="1"/>
      <p:bldP spid="667686" grpId="0" animBg="1"/>
      <p:bldP spid="667686" grpId="1" animBg="1"/>
      <p:bldP spid="667687" grpId="0" animBg="1"/>
      <p:bldP spid="667687" grpId="1" animBg="1"/>
      <p:bldP spid="667688" grpId="0" animBg="1"/>
      <p:bldP spid="667688" grpId="1" animBg="1"/>
      <p:bldP spid="667707" grpId="0"/>
      <p:bldP spid="667708" grpId="0"/>
      <p:bldP spid="667709" grpId="0"/>
      <p:bldP spid="667711" grpId="0" animBg="1"/>
      <p:bldP spid="667711" grpId="1" animBg="1"/>
      <p:bldP spid="66776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9299-7E5D-4002-9F48-DCED7DF06E8B}" type="slidenum">
              <a:rPr lang="en-US"/>
              <a:pPr/>
              <a:t>34</a:t>
            </a:fld>
            <a:endParaRPr lang="en-US"/>
          </a:p>
        </p:txBody>
      </p:sp>
      <p:sp>
        <p:nvSpPr>
          <p:cNvPr id="669698" name="Rectangle 2"/>
          <p:cNvSpPr>
            <a:spLocks noChangeArrowheads="1"/>
          </p:cNvSpPr>
          <p:nvPr/>
        </p:nvSpPr>
        <p:spPr bwMode="auto">
          <a:xfrm>
            <a:off x="381000" y="63500"/>
            <a:ext cx="5334000" cy="6811963"/>
          </a:xfrm>
          <a:prstGeom prst="rect">
            <a:avLst/>
          </a:prstGeom>
          <a:solidFill>
            <a:srgbClr val="FBF5FD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b="1"/>
              <a:t>void insert(const std::string &amp;value)</a:t>
            </a:r>
          </a:p>
          <a:p>
            <a:pPr algn="l"/>
            <a:r>
              <a:rPr lang="en-US" sz="1200" b="1"/>
              <a:t>{</a:t>
            </a:r>
          </a:p>
          <a:p>
            <a:pPr algn="l"/>
            <a:r>
              <a:rPr lang="en-US" sz="1600" b="1"/>
              <a:t>   if (m_root == NULL)  </a:t>
            </a:r>
            <a:br>
              <a:rPr lang="en-US" sz="1600" b="1"/>
            </a:br>
            <a:r>
              <a:rPr lang="en-US" sz="1600" b="1"/>
              <a:t>      {   m_root = new Node(value);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  <a:r>
              <a:rPr lang="en-US" sz="1600" b="1"/>
              <a:t> }</a:t>
            </a:r>
            <a:endParaRPr lang="en-US" sz="1200" b="1"/>
          </a:p>
          <a:p>
            <a:pPr algn="l"/>
            <a:endParaRPr lang="en-US" sz="800" b="1"/>
          </a:p>
          <a:p>
            <a:pPr algn="l"/>
            <a:r>
              <a:rPr lang="en-US" sz="1600" b="1"/>
              <a:t>   Node *cur = m_root;</a:t>
            </a:r>
          </a:p>
          <a:p>
            <a:pPr algn="l"/>
            <a:r>
              <a:rPr lang="en-US" sz="1600" b="1"/>
              <a:t>   for (;;)</a:t>
            </a:r>
            <a:br>
              <a:rPr lang="en-US" sz="1600" b="1"/>
            </a:br>
            <a:r>
              <a:rPr lang="en-US" sz="1200" b="1"/>
              <a:t>     {</a:t>
            </a:r>
          </a:p>
          <a:p>
            <a:pPr algn="l"/>
            <a:r>
              <a:rPr lang="en-US" sz="1600" b="1"/>
              <a:t>       if (value == cur-&gt;value)   </a:t>
            </a:r>
            <a:r>
              <a:rPr lang="en-US" sz="1600" b="1">
                <a:solidFill>
                  <a:srgbClr val="6600CC"/>
                </a:solidFill>
              </a:rPr>
              <a:t>return; </a:t>
            </a:r>
          </a:p>
          <a:p>
            <a:pPr algn="l"/>
            <a:endParaRPr lang="en-US" sz="400" b="1">
              <a:solidFill>
                <a:srgbClr val="6600CC"/>
              </a:solidFill>
            </a:endParaRPr>
          </a:p>
          <a:p>
            <a:pPr algn="l"/>
            <a:r>
              <a:rPr lang="en-US" sz="1600" b="1"/>
              <a:t>       if (value &lt; cur-&gt;value)  </a:t>
            </a:r>
            <a:br>
              <a:rPr lang="en-US" sz="1600" b="1"/>
            </a:br>
            <a:r>
              <a:rPr lang="en-US" sz="1200" b="1"/>
              <a:t>          {</a:t>
            </a:r>
          </a:p>
          <a:p>
            <a:pPr algn="l"/>
            <a:r>
              <a:rPr lang="en-US" sz="1600" b="1"/>
              <a:t>           if (cur-&gt;left != NULL)      </a:t>
            </a:r>
            <a:br>
              <a:rPr lang="en-US" sz="1600" b="1"/>
            </a:br>
            <a:r>
              <a:rPr lang="en-US" sz="1600" b="1"/>
              <a:t>               cur = cur-&gt;left;</a:t>
            </a:r>
          </a:p>
          <a:p>
            <a:pPr algn="l"/>
            <a:r>
              <a:rPr lang="en-US" sz="1600" b="1"/>
              <a:t>           else</a:t>
            </a:r>
          </a:p>
          <a:p>
            <a:pPr algn="l"/>
            <a:r>
              <a:rPr lang="en-US" sz="1200" b="1"/>
              <a:t>               {</a:t>
            </a:r>
          </a:p>
          <a:p>
            <a:pPr algn="l"/>
            <a:r>
              <a:rPr lang="en-US" sz="1600" b="1"/>
              <a:t>               cur-&gt;left = new Node(value);</a:t>
            </a:r>
          </a:p>
          <a:p>
            <a:pPr algn="l"/>
            <a:r>
              <a:rPr lang="en-US" sz="1600" b="1"/>
              <a:t>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200" b="1"/>
              <a:t>               }</a:t>
            </a:r>
          </a:p>
          <a:p>
            <a:pPr algn="l"/>
            <a:r>
              <a:rPr lang="en-US" sz="1200" b="1"/>
              <a:t>           }</a:t>
            </a:r>
          </a:p>
          <a:p>
            <a:pPr algn="l"/>
            <a:r>
              <a:rPr lang="en-US" sz="1600" b="1"/>
              <a:t>        else if (value &gt; cur-&gt;value)</a:t>
            </a:r>
          </a:p>
          <a:p>
            <a:pPr algn="l"/>
            <a:r>
              <a:rPr lang="en-US" sz="1200" b="1"/>
              <a:t>           {</a:t>
            </a:r>
          </a:p>
          <a:p>
            <a:pPr algn="l"/>
            <a:r>
              <a:rPr lang="en-US" sz="1600" b="1"/>
              <a:t>            if (cur-&gt;right != NULL)     </a:t>
            </a:r>
            <a:br>
              <a:rPr lang="en-US" sz="1600" b="1"/>
            </a:br>
            <a:r>
              <a:rPr lang="en-US" sz="1600" b="1"/>
              <a:t>                cur = cur-&gt;right;</a:t>
            </a:r>
          </a:p>
          <a:p>
            <a:pPr algn="l"/>
            <a:r>
              <a:rPr lang="en-US" sz="1600" b="1"/>
              <a:t>            else </a:t>
            </a:r>
          </a:p>
          <a:p>
            <a:pPr algn="l"/>
            <a:r>
              <a:rPr lang="en-US" sz="1200" b="1"/>
              <a:t>                {</a:t>
            </a:r>
          </a:p>
          <a:p>
            <a:pPr algn="l"/>
            <a:r>
              <a:rPr lang="en-US" sz="1600" b="1"/>
              <a:t>                cur-&gt;right = new Node(value);</a:t>
            </a:r>
          </a:p>
          <a:p>
            <a:pPr algn="l"/>
            <a:r>
              <a:rPr lang="en-US" sz="1600" b="1"/>
              <a:t> 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100" b="1"/>
              <a:t>                 }</a:t>
            </a:r>
          </a:p>
          <a:p>
            <a:pPr algn="l"/>
            <a:r>
              <a:rPr lang="en-US" sz="1100" b="1"/>
              <a:t>           }</a:t>
            </a:r>
          </a:p>
          <a:p>
            <a:pPr algn="l"/>
            <a:r>
              <a:rPr lang="en-US" sz="1100" b="1"/>
              <a:t>      }</a:t>
            </a:r>
          </a:p>
          <a:p>
            <a:pPr algn="l"/>
            <a:r>
              <a:rPr lang="en-US" sz="1100" b="1"/>
              <a:t>}</a:t>
            </a:r>
          </a:p>
        </p:txBody>
      </p:sp>
      <p:sp>
        <p:nvSpPr>
          <p:cNvPr id="669699" name="Text Box 3"/>
          <p:cNvSpPr txBox="1">
            <a:spLocks noChangeArrowheads="1"/>
          </p:cNvSpPr>
          <p:nvPr/>
        </p:nvSpPr>
        <p:spPr bwMode="auto">
          <a:xfrm>
            <a:off x="5226050" y="4173538"/>
            <a:ext cx="3841750" cy="2570162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void main(void)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BinarySearchTree bst;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bst.insert(“Larry”);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...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bst.insert(“Phil”);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669822" name="Rectangle 126"/>
          <p:cNvSpPr>
            <a:spLocks noChangeArrowheads="1"/>
          </p:cNvSpPr>
          <p:nvPr/>
        </p:nvSpPr>
        <p:spPr bwMode="auto">
          <a:xfrm>
            <a:off x="7148513" y="574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23" name="Text Box 127"/>
          <p:cNvSpPr txBox="1">
            <a:spLocks noChangeArrowheads="1"/>
          </p:cNvSpPr>
          <p:nvPr/>
        </p:nvSpPr>
        <p:spPr bwMode="auto">
          <a:xfrm>
            <a:off x="6134100" y="482600"/>
            <a:ext cx="1047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m_root</a:t>
            </a:r>
          </a:p>
        </p:txBody>
      </p:sp>
      <p:cxnSp>
        <p:nvCxnSpPr>
          <p:cNvPr id="669825" name="AutoShape 129"/>
          <p:cNvCxnSpPr>
            <a:cxnSpLocks noChangeShapeType="1"/>
          </p:cNvCxnSpPr>
          <p:nvPr/>
        </p:nvCxnSpPr>
        <p:spPr bwMode="auto">
          <a:xfrm rot="16200000" flipH="1">
            <a:off x="7600950" y="652463"/>
            <a:ext cx="314325" cy="51435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69826" name="Group 130"/>
          <p:cNvGrpSpPr>
            <a:grpSpLocks/>
          </p:cNvGrpSpPr>
          <p:nvPr/>
        </p:nvGrpSpPr>
        <p:grpSpPr bwMode="auto">
          <a:xfrm>
            <a:off x="6553200" y="2106613"/>
            <a:ext cx="792163" cy="592137"/>
            <a:chOff x="3511" y="3072"/>
            <a:chExt cx="729" cy="624"/>
          </a:xfrm>
        </p:grpSpPr>
        <p:sp>
          <p:nvSpPr>
            <p:cNvPr id="669827" name="Rectangle 13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28" name="Rectangle 13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29" name="Rectangle 13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0" name="Rectangle 13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9831" name="Group 135"/>
          <p:cNvGrpSpPr>
            <a:grpSpLocks/>
          </p:cNvGrpSpPr>
          <p:nvPr/>
        </p:nvGrpSpPr>
        <p:grpSpPr bwMode="auto">
          <a:xfrm>
            <a:off x="7502525" y="1100138"/>
            <a:ext cx="792163" cy="592137"/>
            <a:chOff x="3511" y="3072"/>
            <a:chExt cx="729" cy="624"/>
          </a:xfrm>
        </p:grpSpPr>
        <p:sp>
          <p:nvSpPr>
            <p:cNvPr id="669832" name="Rectangle 13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3" name="Rectangle 13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4" name="Rectangle 13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5" name="Rectangle 13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9836" name="Group 140"/>
          <p:cNvGrpSpPr>
            <a:grpSpLocks/>
          </p:cNvGrpSpPr>
          <p:nvPr/>
        </p:nvGrpSpPr>
        <p:grpSpPr bwMode="auto">
          <a:xfrm>
            <a:off x="8275638" y="2106613"/>
            <a:ext cx="790575" cy="592137"/>
            <a:chOff x="3511" y="3072"/>
            <a:chExt cx="729" cy="624"/>
          </a:xfrm>
        </p:grpSpPr>
        <p:sp>
          <p:nvSpPr>
            <p:cNvPr id="669837" name="Rectangle 14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8" name="Rectangle 14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9" name="Rectangle 14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40" name="Rectangle 14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9841" name="Line 145"/>
          <p:cNvSpPr>
            <a:spLocks noChangeShapeType="1"/>
          </p:cNvSpPr>
          <p:nvPr/>
        </p:nvSpPr>
        <p:spPr bwMode="auto">
          <a:xfrm flipH="1">
            <a:off x="7027863" y="15748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42" name="Line 146"/>
          <p:cNvSpPr>
            <a:spLocks noChangeShapeType="1"/>
          </p:cNvSpPr>
          <p:nvPr/>
        </p:nvSpPr>
        <p:spPr bwMode="auto">
          <a:xfrm>
            <a:off x="8086725" y="1573213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43" name="Text Box 147"/>
          <p:cNvSpPr txBox="1">
            <a:spLocks noChangeArrowheads="1"/>
          </p:cNvSpPr>
          <p:nvPr/>
        </p:nvSpPr>
        <p:spPr bwMode="auto">
          <a:xfrm>
            <a:off x="8250238" y="24685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44" name="Text Box 148"/>
          <p:cNvSpPr txBox="1">
            <a:spLocks noChangeArrowheads="1"/>
          </p:cNvSpPr>
          <p:nvPr/>
        </p:nvSpPr>
        <p:spPr bwMode="auto">
          <a:xfrm>
            <a:off x="7278688" y="1119188"/>
            <a:ext cx="1150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  “Larry”</a:t>
            </a:r>
          </a:p>
        </p:txBody>
      </p:sp>
      <p:sp>
        <p:nvSpPr>
          <p:cNvPr id="669845" name="Text Box 149"/>
          <p:cNvSpPr txBox="1">
            <a:spLocks noChangeArrowheads="1"/>
          </p:cNvSpPr>
          <p:nvPr/>
        </p:nvSpPr>
        <p:spPr bwMode="auto">
          <a:xfrm>
            <a:off x="6376988" y="2122488"/>
            <a:ext cx="985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 “Fran”</a:t>
            </a:r>
          </a:p>
        </p:txBody>
      </p:sp>
      <p:sp>
        <p:nvSpPr>
          <p:cNvPr id="669846" name="Text Box 150"/>
          <p:cNvSpPr txBox="1">
            <a:spLocks noChangeArrowheads="1"/>
          </p:cNvSpPr>
          <p:nvPr/>
        </p:nvSpPr>
        <p:spPr bwMode="auto">
          <a:xfrm>
            <a:off x="7908925" y="2119313"/>
            <a:ext cx="127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   “Ronda”</a:t>
            </a:r>
          </a:p>
        </p:txBody>
      </p:sp>
      <p:sp>
        <p:nvSpPr>
          <p:cNvPr id="669847" name="Line 151"/>
          <p:cNvSpPr>
            <a:spLocks noChangeShapeType="1"/>
          </p:cNvSpPr>
          <p:nvPr/>
        </p:nvSpPr>
        <p:spPr bwMode="auto">
          <a:xfrm flipH="1">
            <a:off x="6575425" y="25939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9848" name="Group 152"/>
          <p:cNvGrpSpPr>
            <a:grpSpLocks/>
          </p:cNvGrpSpPr>
          <p:nvPr/>
        </p:nvGrpSpPr>
        <p:grpSpPr bwMode="auto">
          <a:xfrm>
            <a:off x="5953125" y="3098800"/>
            <a:ext cx="792163" cy="592138"/>
            <a:chOff x="3511" y="3072"/>
            <a:chExt cx="729" cy="624"/>
          </a:xfrm>
        </p:grpSpPr>
        <p:sp>
          <p:nvSpPr>
            <p:cNvPr id="669849" name="Rectangle 15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50" name="Rectangle 15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51" name="Rectangle 15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52" name="Rectangle 15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9853" name="Text Box 157"/>
          <p:cNvSpPr txBox="1">
            <a:spLocks noChangeArrowheads="1"/>
          </p:cNvSpPr>
          <p:nvPr/>
        </p:nvSpPr>
        <p:spPr bwMode="auto">
          <a:xfrm>
            <a:off x="5907088" y="34528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54" name="Text Box 158"/>
          <p:cNvSpPr txBox="1">
            <a:spLocks noChangeArrowheads="1"/>
          </p:cNvSpPr>
          <p:nvPr/>
        </p:nvSpPr>
        <p:spPr bwMode="auto">
          <a:xfrm>
            <a:off x="6283325" y="34671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55" name="Text Box 159"/>
          <p:cNvSpPr txBox="1">
            <a:spLocks noChangeArrowheads="1"/>
          </p:cNvSpPr>
          <p:nvPr/>
        </p:nvSpPr>
        <p:spPr bwMode="auto">
          <a:xfrm>
            <a:off x="8607425" y="24542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56" name="Text Box 160"/>
          <p:cNvSpPr txBox="1">
            <a:spLocks noChangeArrowheads="1"/>
          </p:cNvSpPr>
          <p:nvPr/>
        </p:nvSpPr>
        <p:spPr bwMode="auto">
          <a:xfrm>
            <a:off x="5638800" y="312420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   “Barry”</a:t>
            </a:r>
          </a:p>
        </p:txBody>
      </p:sp>
      <p:grpSp>
        <p:nvGrpSpPr>
          <p:cNvPr id="669858" name="Group 162"/>
          <p:cNvGrpSpPr>
            <a:grpSpLocks/>
          </p:cNvGrpSpPr>
          <p:nvPr/>
        </p:nvGrpSpPr>
        <p:grpSpPr bwMode="auto">
          <a:xfrm>
            <a:off x="7248525" y="3067050"/>
            <a:ext cx="1106488" cy="612775"/>
            <a:chOff x="4494" y="3780"/>
            <a:chExt cx="697" cy="386"/>
          </a:xfrm>
        </p:grpSpPr>
        <p:grpSp>
          <p:nvGrpSpPr>
            <p:cNvPr id="669859" name="Group 163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69860" name="Rectangle 16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9861" name="Rectangle 16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9862" name="Rectangle 16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9863" name="Rectangle 16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9864" name="Text Box 168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69865" name="Text Box 169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69866" name="Text Box 170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69867" name="Line 171"/>
          <p:cNvSpPr>
            <a:spLocks noChangeShapeType="1"/>
          </p:cNvSpPr>
          <p:nvPr/>
        </p:nvSpPr>
        <p:spPr bwMode="auto">
          <a:xfrm>
            <a:off x="228600" y="635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68" name="Line 172"/>
          <p:cNvSpPr>
            <a:spLocks noChangeShapeType="1"/>
          </p:cNvSpPr>
          <p:nvPr/>
        </p:nvSpPr>
        <p:spPr bwMode="auto">
          <a:xfrm>
            <a:off x="228600" y="1231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70" name="Line 174"/>
          <p:cNvSpPr>
            <a:spLocks noChangeShapeType="1"/>
          </p:cNvSpPr>
          <p:nvPr/>
        </p:nvSpPr>
        <p:spPr bwMode="auto">
          <a:xfrm>
            <a:off x="241300" y="1511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71" name="Line 175"/>
          <p:cNvSpPr>
            <a:spLocks noChangeShapeType="1"/>
          </p:cNvSpPr>
          <p:nvPr/>
        </p:nvSpPr>
        <p:spPr bwMode="auto">
          <a:xfrm>
            <a:off x="596900" y="1930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72" name="Text Box 176"/>
          <p:cNvSpPr txBox="1">
            <a:spLocks noChangeArrowheads="1"/>
          </p:cNvSpPr>
          <p:nvPr/>
        </p:nvSpPr>
        <p:spPr bwMode="auto">
          <a:xfrm>
            <a:off x="1304925" y="1371600"/>
            <a:ext cx="2276475" cy="457200"/>
          </a:xfrm>
          <a:prstGeom prst="rect">
            <a:avLst/>
          </a:prstGeom>
          <a:solidFill>
            <a:srgbClr val="FBF5FD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== Larry??</a:t>
            </a:r>
          </a:p>
        </p:txBody>
      </p:sp>
      <p:sp>
        <p:nvSpPr>
          <p:cNvPr id="669873" name="Line 177"/>
          <p:cNvSpPr>
            <a:spLocks noChangeShapeType="1"/>
          </p:cNvSpPr>
          <p:nvPr/>
        </p:nvSpPr>
        <p:spPr bwMode="auto">
          <a:xfrm>
            <a:off x="584200" y="2235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74" name="Text Box 178"/>
          <p:cNvSpPr txBox="1">
            <a:spLocks noChangeArrowheads="1"/>
          </p:cNvSpPr>
          <p:nvPr/>
        </p:nvSpPr>
        <p:spPr bwMode="auto">
          <a:xfrm>
            <a:off x="1284288" y="1739900"/>
            <a:ext cx="2081212" cy="457200"/>
          </a:xfrm>
          <a:prstGeom prst="rect">
            <a:avLst/>
          </a:prstGeom>
          <a:solidFill>
            <a:srgbClr val="FBF5FD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&lt; Larry??</a:t>
            </a:r>
          </a:p>
        </p:txBody>
      </p:sp>
      <p:sp>
        <p:nvSpPr>
          <p:cNvPr id="669876" name="Text Box 180"/>
          <p:cNvSpPr txBox="1">
            <a:spLocks noChangeArrowheads="1"/>
          </p:cNvSpPr>
          <p:nvPr/>
        </p:nvSpPr>
        <p:spPr bwMode="auto">
          <a:xfrm>
            <a:off x="1881188" y="3886200"/>
            <a:ext cx="2081212" cy="457200"/>
          </a:xfrm>
          <a:prstGeom prst="rect">
            <a:avLst/>
          </a:prstGeom>
          <a:solidFill>
            <a:srgbClr val="FBF5FD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&gt; Larry??</a:t>
            </a:r>
          </a:p>
        </p:txBody>
      </p:sp>
      <p:sp>
        <p:nvSpPr>
          <p:cNvPr id="669878" name="Text Box 182"/>
          <p:cNvSpPr txBox="1">
            <a:spLocks noChangeArrowheads="1"/>
          </p:cNvSpPr>
          <p:nvPr/>
        </p:nvSpPr>
        <p:spPr bwMode="auto">
          <a:xfrm>
            <a:off x="8369300" y="15255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669883" name="Text Box 187"/>
          <p:cNvSpPr txBox="1">
            <a:spLocks noChangeArrowheads="1"/>
          </p:cNvSpPr>
          <p:nvPr/>
        </p:nvSpPr>
        <p:spPr bwMode="auto">
          <a:xfrm>
            <a:off x="1295400" y="1384300"/>
            <a:ext cx="2349500" cy="457200"/>
          </a:xfrm>
          <a:prstGeom prst="rect">
            <a:avLst/>
          </a:prstGeom>
          <a:solidFill>
            <a:srgbClr val="FBF5FD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== Ronda??</a:t>
            </a:r>
          </a:p>
        </p:txBody>
      </p:sp>
      <p:sp>
        <p:nvSpPr>
          <p:cNvPr id="669885" name="Text Box 189"/>
          <p:cNvSpPr txBox="1">
            <a:spLocks noChangeArrowheads="1"/>
          </p:cNvSpPr>
          <p:nvPr/>
        </p:nvSpPr>
        <p:spPr bwMode="auto">
          <a:xfrm>
            <a:off x="1295400" y="1752600"/>
            <a:ext cx="2154238" cy="457200"/>
          </a:xfrm>
          <a:prstGeom prst="rect">
            <a:avLst/>
          </a:prstGeom>
          <a:solidFill>
            <a:srgbClr val="FBF5FD">
              <a:alpha val="8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&lt; Ronda??</a:t>
            </a:r>
          </a:p>
        </p:txBody>
      </p:sp>
      <p:sp>
        <p:nvSpPr>
          <p:cNvPr id="669887" name="Text Box 191"/>
          <p:cNvSpPr txBox="1">
            <a:spLocks noChangeArrowheads="1"/>
          </p:cNvSpPr>
          <p:nvPr/>
        </p:nvSpPr>
        <p:spPr bwMode="auto">
          <a:xfrm>
            <a:off x="8050213" y="269240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669889" name="Text Box 193"/>
          <p:cNvSpPr txBox="1">
            <a:spLocks noChangeArrowheads="1"/>
          </p:cNvSpPr>
          <p:nvPr/>
        </p:nvSpPr>
        <p:spPr bwMode="auto">
          <a:xfrm>
            <a:off x="7554913" y="3048000"/>
            <a:ext cx="8651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9900CC"/>
                </a:solidFill>
              </a:rPr>
              <a:t>“Phil”</a:t>
            </a:r>
          </a:p>
        </p:txBody>
      </p:sp>
      <p:sp>
        <p:nvSpPr>
          <p:cNvPr id="669890" name="Rectangle 194"/>
          <p:cNvSpPr>
            <a:spLocks noChangeArrowheads="1"/>
          </p:cNvSpPr>
          <p:nvPr/>
        </p:nvSpPr>
        <p:spPr bwMode="auto">
          <a:xfrm>
            <a:off x="7515225" y="34401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91" name="Rectangle 195"/>
          <p:cNvSpPr>
            <a:spLocks noChangeArrowheads="1"/>
          </p:cNvSpPr>
          <p:nvPr/>
        </p:nvSpPr>
        <p:spPr bwMode="auto">
          <a:xfrm>
            <a:off x="7886700" y="34178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669893" name="Group 197"/>
          <p:cNvGrpSpPr>
            <a:grpSpLocks/>
          </p:cNvGrpSpPr>
          <p:nvPr/>
        </p:nvGrpSpPr>
        <p:grpSpPr bwMode="auto">
          <a:xfrm>
            <a:off x="8094663" y="2503488"/>
            <a:ext cx="554037" cy="573087"/>
            <a:chOff x="5075" y="1592"/>
            <a:chExt cx="349" cy="361"/>
          </a:xfrm>
        </p:grpSpPr>
        <p:sp>
          <p:nvSpPr>
            <p:cNvPr id="669894" name="Rectangle 198"/>
            <p:cNvSpPr>
              <a:spLocks noChangeArrowheads="1"/>
            </p:cNvSpPr>
            <p:nvPr/>
          </p:nvSpPr>
          <p:spPr bwMode="auto">
            <a:xfrm>
              <a:off x="5232" y="1592"/>
              <a:ext cx="192" cy="9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95" name="Line 199"/>
            <p:cNvSpPr>
              <a:spLocks noChangeShapeType="1"/>
            </p:cNvSpPr>
            <p:nvPr/>
          </p:nvSpPr>
          <p:spPr bwMode="auto">
            <a:xfrm flipH="1">
              <a:off x="5075" y="1670"/>
              <a:ext cx="201" cy="283"/>
            </a:xfrm>
            <a:prstGeom prst="line">
              <a:avLst/>
            </a:prstGeom>
            <a:noFill/>
            <a:ln w="5080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9896" name="Line 200"/>
          <p:cNvSpPr>
            <a:spLocks noChangeShapeType="1"/>
          </p:cNvSpPr>
          <p:nvPr/>
        </p:nvSpPr>
        <p:spPr bwMode="auto">
          <a:xfrm>
            <a:off x="5207000" y="6286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97" name="Line 201"/>
          <p:cNvSpPr>
            <a:spLocks noChangeShapeType="1"/>
          </p:cNvSpPr>
          <p:nvPr/>
        </p:nvSpPr>
        <p:spPr bwMode="auto">
          <a:xfrm>
            <a:off x="0" y="228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98" name="Text Box 202"/>
          <p:cNvSpPr txBox="1">
            <a:spLocks noChangeArrowheads="1"/>
          </p:cNvSpPr>
          <p:nvPr/>
        </p:nvSpPr>
        <p:spPr bwMode="auto">
          <a:xfrm>
            <a:off x="6591300" y="1104900"/>
            <a:ext cx="944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FFF7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cur</a:t>
            </a:r>
            <a:r>
              <a:rPr lang="en-US">
                <a:sym typeface="Wingdings" pitchFamily="2" charset="2"/>
              </a:rPr>
              <a:t></a:t>
            </a:r>
            <a:endParaRPr lang="en-US"/>
          </a:p>
        </p:txBody>
      </p:sp>
      <p:sp>
        <p:nvSpPr>
          <p:cNvPr id="669900" name="Line 204"/>
          <p:cNvSpPr>
            <a:spLocks noChangeShapeType="1"/>
          </p:cNvSpPr>
          <p:nvPr/>
        </p:nvSpPr>
        <p:spPr bwMode="auto">
          <a:xfrm>
            <a:off x="635000" y="4445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1" name="Line 205"/>
          <p:cNvSpPr>
            <a:spLocks noChangeShapeType="1"/>
          </p:cNvSpPr>
          <p:nvPr/>
        </p:nvSpPr>
        <p:spPr bwMode="auto">
          <a:xfrm>
            <a:off x="990600" y="4876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2" name="Line 206"/>
          <p:cNvSpPr>
            <a:spLocks noChangeShapeType="1"/>
          </p:cNvSpPr>
          <p:nvPr/>
        </p:nvSpPr>
        <p:spPr bwMode="auto">
          <a:xfrm>
            <a:off x="1384300" y="51181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3" name="Line 207"/>
          <p:cNvSpPr>
            <a:spLocks noChangeShapeType="1"/>
          </p:cNvSpPr>
          <p:nvPr/>
        </p:nvSpPr>
        <p:spPr bwMode="auto">
          <a:xfrm>
            <a:off x="317500" y="6565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4" name="Line 208"/>
          <p:cNvSpPr>
            <a:spLocks noChangeShapeType="1"/>
          </p:cNvSpPr>
          <p:nvPr/>
        </p:nvSpPr>
        <p:spPr bwMode="auto">
          <a:xfrm>
            <a:off x="241300" y="1511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5" name="Line 209"/>
          <p:cNvSpPr>
            <a:spLocks noChangeShapeType="1"/>
          </p:cNvSpPr>
          <p:nvPr/>
        </p:nvSpPr>
        <p:spPr bwMode="auto">
          <a:xfrm>
            <a:off x="596900" y="1917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6" name="Line 210"/>
          <p:cNvSpPr>
            <a:spLocks noChangeShapeType="1"/>
          </p:cNvSpPr>
          <p:nvPr/>
        </p:nvSpPr>
        <p:spPr bwMode="auto">
          <a:xfrm>
            <a:off x="584200" y="2235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7" name="Line 211"/>
          <p:cNvSpPr>
            <a:spLocks noChangeShapeType="1"/>
          </p:cNvSpPr>
          <p:nvPr/>
        </p:nvSpPr>
        <p:spPr bwMode="auto">
          <a:xfrm>
            <a:off x="914400" y="2667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8" name="Line 212"/>
          <p:cNvSpPr>
            <a:spLocks noChangeShapeType="1"/>
          </p:cNvSpPr>
          <p:nvPr/>
        </p:nvSpPr>
        <p:spPr bwMode="auto">
          <a:xfrm>
            <a:off x="914400" y="3162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9" name="Line 213"/>
          <p:cNvSpPr>
            <a:spLocks noChangeShapeType="1"/>
          </p:cNvSpPr>
          <p:nvPr/>
        </p:nvSpPr>
        <p:spPr bwMode="auto">
          <a:xfrm>
            <a:off x="1282700" y="35941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10" name="Line 214"/>
          <p:cNvSpPr>
            <a:spLocks noChangeShapeType="1"/>
          </p:cNvSpPr>
          <p:nvPr/>
        </p:nvSpPr>
        <p:spPr bwMode="auto">
          <a:xfrm>
            <a:off x="1295400" y="3835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11" name="Line 215"/>
          <p:cNvSpPr>
            <a:spLocks noChangeShapeType="1"/>
          </p:cNvSpPr>
          <p:nvPr/>
        </p:nvSpPr>
        <p:spPr bwMode="auto">
          <a:xfrm>
            <a:off x="4851400" y="6540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34 0.13321 " pathEditMode="relative" ptsTypes="AA">
                                      <p:cBhvr>
                                        <p:cTn id="115" dur="2000" fill="hold"/>
                                        <p:tgtEl>
                                          <p:spTgt spid="6698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66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66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66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66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66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867" grpId="0" animBg="1"/>
      <p:bldP spid="669867" grpId="1" animBg="1"/>
      <p:bldP spid="669868" grpId="0" animBg="1"/>
      <p:bldP spid="669868" grpId="1" animBg="1"/>
      <p:bldP spid="669870" grpId="0" animBg="1"/>
      <p:bldP spid="669870" grpId="1" animBg="1"/>
      <p:bldP spid="669871" grpId="0" animBg="1"/>
      <p:bldP spid="669871" grpId="1" animBg="1"/>
      <p:bldP spid="669872" grpId="0" animBg="1"/>
      <p:bldP spid="669872" grpId="1" animBg="1"/>
      <p:bldP spid="669873" grpId="0" animBg="1"/>
      <p:bldP spid="669873" grpId="1" animBg="1"/>
      <p:bldP spid="669874" grpId="0" animBg="1"/>
      <p:bldP spid="669874" grpId="1" animBg="1"/>
      <p:bldP spid="669876" grpId="0" animBg="1"/>
      <p:bldP spid="669876" grpId="1" animBg="1"/>
      <p:bldP spid="669878" grpId="0"/>
      <p:bldP spid="669878" grpId="1"/>
      <p:bldP spid="669883" grpId="0" animBg="1"/>
      <p:bldP spid="669883" grpId="1" animBg="1"/>
      <p:bldP spid="669885" grpId="0" animBg="1"/>
      <p:bldP spid="669885" grpId="1" animBg="1"/>
      <p:bldP spid="669887" grpId="0"/>
      <p:bldP spid="669887" grpId="1"/>
      <p:bldP spid="669889" grpId="0"/>
      <p:bldP spid="669890" grpId="0"/>
      <p:bldP spid="669891" grpId="0"/>
      <p:bldP spid="669896" grpId="0" animBg="1"/>
      <p:bldP spid="669897" grpId="0" animBg="1"/>
      <p:bldP spid="669897" grpId="1" animBg="1"/>
      <p:bldP spid="669898" grpId="0"/>
      <p:bldP spid="669898" grpId="1"/>
      <p:bldP spid="669900" grpId="0" animBg="1"/>
      <p:bldP spid="669900" grpId="1" animBg="1"/>
      <p:bldP spid="669901" grpId="0" animBg="1"/>
      <p:bldP spid="669901" grpId="1" animBg="1"/>
      <p:bldP spid="669902" grpId="0" animBg="1"/>
      <p:bldP spid="669902" grpId="1" animBg="1"/>
      <p:bldP spid="669903" grpId="0" animBg="1"/>
      <p:bldP spid="669903" grpId="1" animBg="1"/>
      <p:bldP spid="669904" grpId="0" animBg="1"/>
      <p:bldP spid="669904" grpId="1" animBg="1"/>
      <p:bldP spid="669905" grpId="0" animBg="1"/>
      <p:bldP spid="669905" grpId="1" animBg="1"/>
      <p:bldP spid="669906" grpId="0" animBg="1"/>
      <p:bldP spid="669906" grpId="1" animBg="1"/>
      <p:bldP spid="669907" grpId="0" animBg="1"/>
      <p:bldP spid="669907" grpId="1" animBg="1"/>
      <p:bldP spid="669908" grpId="0" animBg="1"/>
      <p:bldP spid="669908" grpId="1" animBg="1"/>
      <p:bldP spid="669909" grpId="0" animBg="1"/>
      <p:bldP spid="669909" grpId="1" animBg="1"/>
      <p:bldP spid="669910" grpId="0" animBg="1"/>
      <p:bldP spid="669910" grpId="1" animBg="1"/>
      <p:bldP spid="669911" grpId="0" animBg="1"/>
      <p:bldP spid="669911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90A1-4351-48A6-B4DA-6132B37C1328}" type="slidenum">
              <a:rPr lang="en-US"/>
              <a:pPr/>
              <a:t>35</a:t>
            </a:fld>
            <a:endParaRPr lang="en-US"/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88" y="-76200"/>
            <a:ext cx="8953500" cy="1143000"/>
          </a:xfrm>
          <a:noFill/>
          <a:ln/>
        </p:spPr>
        <p:txBody>
          <a:bodyPr/>
          <a:lstStyle/>
          <a:p>
            <a:r>
              <a:rPr lang="en-US" sz="4000"/>
              <a:t>Inserting A New Value Into A BST </a:t>
            </a:r>
          </a:p>
        </p:txBody>
      </p:sp>
      <p:sp>
        <p:nvSpPr>
          <p:cNvPr id="606282" name="Text Box 74"/>
          <p:cNvSpPr txBox="1">
            <a:spLocks noChangeArrowheads="1"/>
          </p:cNvSpPr>
          <p:nvPr/>
        </p:nvSpPr>
        <p:spPr bwMode="auto">
          <a:xfrm>
            <a:off x="593725" y="1369992"/>
            <a:ext cx="78438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As with BST Search, there is a </a:t>
            </a:r>
            <a:r>
              <a:rPr lang="en-US" dirty="0">
                <a:solidFill>
                  <a:schemeClr val="accent2"/>
                </a:solidFill>
              </a:rPr>
              <a:t>recursive version</a:t>
            </a:r>
            <a:r>
              <a:rPr lang="en-US" dirty="0"/>
              <a:t> of the Insertion algorithm too. Be familiar with it!</a:t>
            </a:r>
          </a:p>
        </p:txBody>
      </p:sp>
      <p:sp>
        <p:nvSpPr>
          <p:cNvPr id="606287" name="Text Box 79"/>
          <p:cNvSpPr txBox="1">
            <a:spLocks noChangeArrowheads="1"/>
          </p:cNvSpPr>
          <p:nvPr/>
        </p:nvSpPr>
        <p:spPr bwMode="auto">
          <a:xfrm>
            <a:off x="517525" y="2570142"/>
            <a:ext cx="81486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Given </a:t>
            </a:r>
            <a:r>
              <a:rPr lang="en-US" dirty="0"/>
              <a:t>a random array of numbers if you insert them one at a time into a BST, what will the BST look like?</a:t>
            </a:r>
          </a:p>
        </p:txBody>
      </p:sp>
      <p:sp>
        <p:nvSpPr>
          <p:cNvPr id="606291" name="Text Box 83"/>
          <p:cNvSpPr txBox="1">
            <a:spLocks noChangeArrowheads="1"/>
          </p:cNvSpPr>
          <p:nvPr/>
        </p:nvSpPr>
        <p:spPr bwMode="auto">
          <a:xfrm>
            <a:off x="517525" y="4217910"/>
            <a:ext cx="81486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Given </a:t>
            </a:r>
            <a:r>
              <a:rPr lang="en-US" dirty="0"/>
              <a:t>a ordered array of numbers if you insert them one at a time into a BST, what will the BST look like?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87" grpId="0"/>
      <p:bldP spid="60629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1C16-4F39-4BB7-892C-E6F46DF70EAF}" type="slidenum">
              <a:rPr lang="en-US"/>
              <a:pPr/>
              <a:t>36</a:t>
            </a:fld>
            <a:endParaRPr lang="en-US"/>
          </a:p>
        </p:txBody>
      </p:sp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Oh of BST Insertion</a:t>
            </a:r>
          </a:p>
        </p:txBody>
      </p:sp>
      <p:sp>
        <p:nvSpPr>
          <p:cNvPr id="661507" name="Text Box 3"/>
          <p:cNvSpPr txBox="1">
            <a:spLocks noChangeArrowheads="1"/>
          </p:cNvSpPr>
          <p:nvPr/>
        </p:nvSpPr>
        <p:spPr bwMode="auto">
          <a:xfrm>
            <a:off x="457200" y="1447800"/>
            <a:ext cx="8148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So, what’s the big-oh of BST Insertion?</a:t>
            </a:r>
            <a:endParaRPr lang="en-US"/>
          </a:p>
        </p:txBody>
      </p:sp>
      <p:sp>
        <p:nvSpPr>
          <p:cNvPr id="661511" name="Text Box 7"/>
          <p:cNvSpPr txBox="1">
            <a:spLocks noChangeArrowheads="1"/>
          </p:cNvSpPr>
          <p:nvPr/>
        </p:nvSpPr>
        <p:spPr bwMode="auto">
          <a:xfrm>
            <a:off x="280988" y="1981200"/>
            <a:ext cx="85407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Right! It’s also O(log</a:t>
            </a:r>
            <a:r>
              <a:rPr lang="en-US" baseline="-25000">
                <a:solidFill>
                  <a:srgbClr val="6600CC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n)</a:t>
            </a:r>
          </a:p>
          <a:p>
            <a:endParaRPr lang="en-US">
              <a:solidFill>
                <a:srgbClr val="6600CC"/>
              </a:solidFill>
            </a:endParaRPr>
          </a:p>
          <a:p>
            <a:r>
              <a:rPr lang="en-US">
                <a:solidFill>
                  <a:srgbClr val="006666"/>
                </a:solidFill>
              </a:rPr>
              <a:t>Why? Because we have to first use a binary search to find where to insert our node and binary search is </a:t>
            </a:r>
            <a:r>
              <a:rPr lang="en-US">
                <a:solidFill>
                  <a:srgbClr val="6600CC"/>
                </a:solidFill>
              </a:rPr>
              <a:t>O(log</a:t>
            </a:r>
            <a:r>
              <a:rPr lang="en-US" baseline="-25000">
                <a:solidFill>
                  <a:srgbClr val="6600CC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n).</a:t>
            </a:r>
          </a:p>
          <a:p>
            <a:endParaRPr lang="en-US">
              <a:solidFill>
                <a:srgbClr val="006666"/>
              </a:solidFill>
            </a:endParaRPr>
          </a:p>
          <a:p>
            <a:r>
              <a:rPr lang="en-US">
                <a:solidFill>
                  <a:srgbClr val="006666"/>
                </a:solidFill>
              </a:rPr>
              <a:t>Once we’ve found the right spot, we can insert our new node in </a:t>
            </a:r>
            <a:r>
              <a:rPr lang="en-US">
                <a:solidFill>
                  <a:srgbClr val="6600CC"/>
                </a:solidFill>
              </a:rPr>
              <a:t>O(1)</a:t>
            </a:r>
            <a:r>
              <a:rPr lang="en-US">
                <a:solidFill>
                  <a:srgbClr val="006666"/>
                </a:solidFill>
              </a:rPr>
              <a:t> time.</a:t>
            </a:r>
          </a:p>
        </p:txBody>
      </p:sp>
      <p:sp>
        <p:nvSpPr>
          <p:cNvPr id="661512" name="Text Box 8"/>
          <p:cNvSpPr txBox="1">
            <a:spLocks noChangeArrowheads="1"/>
          </p:cNvSpPr>
          <p:nvPr/>
        </p:nvSpPr>
        <p:spPr bwMode="auto">
          <a:xfrm>
            <a:off x="2133600" y="5181600"/>
            <a:ext cx="47640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>
                <a:solidFill>
                  <a:srgbClr val="990000"/>
                </a:solidFill>
              </a:rPr>
              <a:t>Groovy Baby!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1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1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1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1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61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11" grpId="0" build="p"/>
      <p:bldP spid="6615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D46-74C1-40E2-B62E-8B1EB1544665}" type="slidenum">
              <a:rPr lang="en-US"/>
              <a:pPr/>
              <a:t>37</a:t>
            </a:fld>
            <a:endParaRPr lang="en-US"/>
          </a:p>
        </p:txBody>
      </p:sp>
      <p:sp>
        <p:nvSpPr>
          <p:cNvPr id="578572" name="Text Box 12"/>
          <p:cNvSpPr txBox="1">
            <a:spLocks noChangeArrowheads="1"/>
          </p:cNvSpPr>
          <p:nvPr/>
        </p:nvSpPr>
        <p:spPr bwMode="auto">
          <a:xfrm>
            <a:off x="542925" y="5937250"/>
            <a:ext cx="81486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What’s the big-oh to find the minimum or maximum element?</a:t>
            </a:r>
          </a:p>
        </p:txBody>
      </p:sp>
      <p:grpSp>
        <p:nvGrpSpPr>
          <p:cNvPr id="578623" name="Group 63"/>
          <p:cNvGrpSpPr>
            <a:grpSpLocks/>
          </p:cNvGrpSpPr>
          <p:nvPr/>
        </p:nvGrpSpPr>
        <p:grpSpPr bwMode="auto">
          <a:xfrm>
            <a:off x="2501900" y="2800350"/>
            <a:ext cx="3543300" cy="2611438"/>
            <a:chOff x="1608" y="1764"/>
            <a:chExt cx="2232" cy="1645"/>
          </a:xfrm>
        </p:grpSpPr>
        <p:grpSp>
          <p:nvGrpSpPr>
            <p:cNvPr id="578573" name="Group 13"/>
            <p:cNvGrpSpPr>
              <a:grpSpLocks/>
            </p:cNvGrpSpPr>
            <p:nvPr/>
          </p:nvGrpSpPr>
          <p:grpSpPr bwMode="auto">
            <a:xfrm>
              <a:off x="2184" y="2398"/>
              <a:ext cx="499" cy="373"/>
              <a:chOff x="3511" y="3072"/>
              <a:chExt cx="729" cy="624"/>
            </a:xfrm>
          </p:grpSpPr>
          <p:sp>
            <p:nvSpPr>
              <p:cNvPr id="578574" name="Rectangle 1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75" name="Rectangle 1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76" name="Rectangle 1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77" name="Rectangle 1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8578" name="Group 18"/>
            <p:cNvGrpSpPr>
              <a:grpSpLocks/>
            </p:cNvGrpSpPr>
            <p:nvPr/>
          </p:nvGrpSpPr>
          <p:grpSpPr bwMode="auto">
            <a:xfrm>
              <a:off x="2782" y="1764"/>
              <a:ext cx="499" cy="373"/>
              <a:chOff x="3511" y="3072"/>
              <a:chExt cx="729" cy="624"/>
            </a:xfrm>
          </p:grpSpPr>
          <p:sp>
            <p:nvSpPr>
              <p:cNvPr id="578579" name="Rectangle 1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0" name="Rectangle 2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1" name="Rectangle 2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2" name="Rectangle 2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8583" name="Group 23"/>
            <p:cNvGrpSpPr>
              <a:grpSpLocks/>
            </p:cNvGrpSpPr>
            <p:nvPr/>
          </p:nvGrpSpPr>
          <p:grpSpPr bwMode="auto">
            <a:xfrm>
              <a:off x="3269" y="2398"/>
              <a:ext cx="498" cy="373"/>
              <a:chOff x="3511" y="3072"/>
              <a:chExt cx="729" cy="624"/>
            </a:xfrm>
          </p:grpSpPr>
          <p:sp>
            <p:nvSpPr>
              <p:cNvPr id="578584" name="Rectangle 2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5" name="Rectangle 2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6" name="Rectangle 2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7" name="Rectangle 2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8588" name="Line 28"/>
            <p:cNvSpPr>
              <a:spLocks noChangeShapeType="1"/>
            </p:cNvSpPr>
            <p:nvPr/>
          </p:nvSpPr>
          <p:spPr bwMode="auto">
            <a:xfrm flipH="1">
              <a:off x="2483" y="2063"/>
              <a:ext cx="412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589" name="Line 29"/>
            <p:cNvSpPr>
              <a:spLocks noChangeShapeType="1"/>
            </p:cNvSpPr>
            <p:nvPr/>
          </p:nvSpPr>
          <p:spPr bwMode="auto">
            <a:xfrm>
              <a:off x="3150" y="2062"/>
              <a:ext cx="341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590" name="Text Box 30"/>
            <p:cNvSpPr txBox="1">
              <a:spLocks noChangeArrowheads="1"/>
            </p:cNvSpPr>
            <p:nvPr/>
          </p:nvSpPr>
          <p:spPr bwMode="auto">
            <a:xfrm>
              <a:off x="3253" y="262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591" name="Text Box 31"/>
            <p:cNvSpPr txBox="1">
              <a:spLocks noChangeArrowheads="1"/>
            </p:cNvSpPr>
            <p:nvPr/>
          </p:nvSpPr>
          <p:spPr bwMode="auto">
            <a:xfrm>
              <a:off x="2641" y="1776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“Larry”</a:t>
              </a:r>
            </a:p>
          </p:txBody>
        </p:sp>
        <p:sp>
          <p:nvSpPr>
            <p:cNvPr id="578592" name="Text Box 32"/>
            <p:cNvSpPr txBox="1">
              <a:spLocks noChangeArrowheads="1"/>
            </p:cNvSpPr>
            <p:nvPr/>
          </p:nvSpPr>
          <p:spPr bwMode="auto">
            <a:xfrm>
              <a:off x="2073" y="2408"/>
              <a:ext cx="6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“Fran”</a:t>
              </a:r>
            </a:p>
          </p:txBody>
        </p:sp>
        <p:sp>
          <p:nvSpPr>
            <p:cNvPr id="578593" name="Text Box 33"/>
            <p:cNvSpPr txBox="1">
              <a:spLocks noChangeArrowheads="1"/>
            </p:cNvSpPr>
            <p:nvPr/>
          </p:nvSpPr>
          <p:spPr bwMode="auto">
            <a:xfrm>
              <a:off x="3038" y="2406"/>
              <a:ext cx="8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“Ronda”</a:t>
              </a:r>
            </a:p>
          </p:txBody>
        </p:sp>
        <p:sp>
          <p:nvSpPr>
            <p:cNvPr id="578594" name="Line 34"/>
            <p:cNvSpPr>
              <a:spLocks noChangeShapeType="1"/>
            </p:cNvSpPr>
            <p:nvPr/>
          </p:nvSpPr>
          <p:spPr bwMode="auto">
            <a:xfrm flipH="1">
              <a:off x="2198" y="2705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8595" name="Group 35"/>
            <p:cNvGrpSpPr>
              <a:grpSpLocks/>
            </p:cNvGrpSpPr>
            <p:nvPr/>
          </p:nvGrpSpPr>
          <p:grpSpPr bwMode="auto">
            <a:xfrm>
              <a:off x="1806" y="3023"/>
              <a:ext cx="499" cy="373"/>
              <a:chOff x="3511" y="3072"/>
              <a:chExt cx="729" cy="624"/>
            </a:xfrm>
          </p:grpSpPr>
          <p:sp>
            <p:nvSpPr>
              <p:cNvPr id="578596" name="Rectangle 36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97" name="Rectangle 37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98" name="Rectangle 38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99" name="Rectangle 39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8600" name="Text Box 40"/>
            <p:cNvSpPr txBox="1">
              <a:spLocks noChangeArrowheads="1"/>
            </p:cNvSpPr>
            <p:nvPr/>
          </p:nvSpPr>
          <p:spPr bwMode="auto">
            <a:xfrm>
              <a:off x="1777" y="324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601" name="Text Box 41"/>
            <p:cNvSpPr txBox="1">
              <a:spLocks noChangeArrowheads="1"/>
            </p:cNvSpPr>
            <p:nvPr/>
          </p:nvSpPr>
          <p:spPr bwMode="auto">
            <a:xfrm>
              <a:off x="2014" y="3255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602" name="Text Box 42"/>
            <p:cNvSpPr txBox="1">
              <a:spLocks noChangeArrowheads="1"/>
            </p:cNvSpPr>
            <p:nvPr/>
          </p:nvSpPr>
          <p:spPr bwMode="auto">
            <a:xfrm>
              <a:off x="3478" y="2617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603" name="Text Box 43"/>
            <p:cNvSpPr txBox="1">
              <a:spLocks noChangeArrowheads="1"/>
            </p:cNvSpPr>
            <p:nvPr/>
          </p:nvSpPr>
          <p:spPr bwMode="auto">
            <a:xfrm>
              <a:off x="1608" y="3039"/>
              <a:ext cx="7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“Barry”</a:t>
              </a:r>
            </a:p>
          </p:txBody>
        </p:sp>
        <p:grpSp>
          <p:nvGrpSpPr>
            <p:cNvPr id="578604" name="Group 44"/>
            <p:cNvGrpSpPr>
              <a:grpSpLocks/>
            </p:cNvGrpSpPr>
            <p:nvPr/>
          </p:nvGrpSpPr>
          <p:grpSpPr bwMode="auto">
            <a:xfrm>
              <a:off x="2622" y="3003"/>
              <a:ext cx="697" cy="386"/>
              <a:chOff x="4494" y="3780"/>
              <a:chExt cx="697" cy="386"/>
            </a:xfrm>
          </p:grpSpPr>
          <p:grpSp>
            <p:nvGrpSpPr>
              <p:cNvPr id="578605" name="Group 45"/>
              <p:cNvGrpSpPr>
                <a:grpSpLocks/>
              </p:cNvGrpSpPr>
              <p:nvPr/>
            </p:nvGrpSpPr>
            <p:grpSpPr bwMode="auto">
              <a:xfrm>
                <a:off x="4692" y="3780"/>
                <a:ext cx="499" cy="373"/>
                <a:chOff x="3511" y="3072"/>
                <a:chExt cx="729" cy="624"/>
              </a:xfrm>
            </p:grpSpPr>
            <p:sp>
              <p:nvSpPr>
                <p:cNvPr id="578606" name="Rectangle 46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8607" name="Rectangle 47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8608" name="Rectangle 48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8609" name="Rectangle 49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78610" name="Text Box 50"/>
              <p:cNvSpPr txBox="1">
                <a:spLocks noChangeArrowheads="1"/>
              </p:cNvSpPr>
              <p:nvPr/>
            </p:nvSpPr>
            <p:spPr bwMode="auto">
              <a:xfrm>
                <a:off x="4663" y="4003"/>
                <a:ext cx="15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 </a:t>
                </a:r>
              </a:p>
            </p:txBody>
          </p:sp>
          <p:sp>
            <p:nvSpPr>
              <p:cNvPr id="578611" name="Text Box 51"/>
              <p:cNvSpPr txBox="1">
                <a:spLocks noChangeArrowheads="1"/>
              </p:cNvSpPr>
              <p:nvPr/>
            </p:nvSpPr>
            <p:spPr bwMode="auto">
              <a:xfrm>
                <a:off x="4900" y="4012"/>
                <a:ext cx="15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 </a:t>
                </a:r>
              </a:p>
            </p:txBody>
          </p:sp>
          <p:sp>
            <p:nvSpPr>
              <p:cNvPr id="578612" name="Text Box 52"/>
              <p:cNvSpPr txBox="1">
                <a:spLocks noChangeArrowheads="1"/>
              </p:cNvSpPr>
              <p:nvPr/>
            </p:nvSpPr>
            <p:spPr bwMode="auto">
              <a:xfrm>
                <a:off x="4494" y="3796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    </a:t>
                </a:r>
              </a:p>
            </p:txBody>
          </p:sp>
        </p:grpSp>
        <p:sp>
          <p:nvSpPr>
            <p:cNvPr id="578617" name="Text Box 57"/>
            <p:cNvSpPr txBox="1">
              <a:spLocks noChangeArrowheads="1"/>
            </p:cNvSpPr>
            <p:nvPr/>
          </p:nvSpPr>
          <p:spPr bwMode="auto">
            <a:xfrm>
              <a:off x="2815" y="2991"/>
              <a:ext cx="54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>
                  <a:solidFill>
                    <a:schemeClr val="tx1"/>
                  </a:solidFill>
                </a:rPr>
                <a:t>“Phil”</a:t>
              </a:r>
            </a:p>
          </p:txBody>
        </p:sp>
        <p:sp>
          <p:nvSpPr>
            <p:cNvPr id="578618" name="Rectangle 58"/>
            <p:cNvSpPr>
              <a:spLocks noChangeArrowheads="1"/>
            </p:cNvSpPr>
            <p:nvPr/>
          </p:nvSpPr>
          <p:spPr bwMode="auto">
            <a:xfrm>
              <a:off x="2790" y="3238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619" name="Rectangle 59"/>
            <p:cNvSpPr>
              <a:spLocks noChangeArrowheads="1"/>
            </p:cNvSpPr>
            <p:nvPr/>
          </p:nvSpPr>
          <p:spPr bwMode="auto">
            <a:xfrm>
              <a:off x="3024" y="3224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grpSp>
          <p:nvGrpSpPr>
            <p:cNvPr id="578620" name="Group 60"/>
            <p:cNvGrpSpPr>
              <a:grpSpLocks/>
            </p:cNvGrpSpPr>
            <p:nvPr/>
          </p:nvGrpSpPr>
          <p:grpSpPr bwMode="auto">
            <a:xfrm>
              <a:off x="3155" y="2648"/>
              <a:ext cx="349" cy="361"/>
              <a:chOff x="5075" y="1592"/>
              <a:chExt cx="349" cy="361"/>
            </a:xfrm>
          </p:grpSpPr>
          <p:sp>
            <p:nvSpPr>
              <p:cNvPr id="578621" name="Rectangle 61"/>
              <p:cNvSpPr>
                <a:spLocks noChangeArrowheads="1"/>
              </p:cNvSpPr>
              <p:nvPr/>
            </p:nvSpPr>
            <p:spPr bwMode="auto">
              <a:xfrm>
                <a:off x="5232" y="1592"/>
                <a:ext cx="192" cy="96"/>
              </a:xfrm>
              <a:prstGeom prst="rect">
                <a:avLst/>
              </a:prstGeom>
              <a:solidFill>
                <a:srgbClr val="8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622" name="Line 62"/>
              <p:cNvSpPr>
                <a:spLocks noChangeShapeType="1"/>
              </p:cNvSpPr>
              <p:nvPr/>
            </p:nvSpPr>
            <p:spPr bwMode="auto">
              <a:xfrm flipH="1">
                <a:off x="5075" y="1670"/>
                <a:ext cx="201" cy="283"/>
              </a:xfrm>
              <a:prstGeom prst="line">
                <a:avLst/>
              </a:prstGeom>
              <a:noFill/>
              <a:ln w="5080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Min &amp; Max of a BST</a:t>
            </a:r>
          </a:p>
        </p:txBody>
      </p:sp>
      <p:sp>
        <p:nvSpPr>
          <p:cNvPr id="578565" name="Rectangle 5"/>
          <p:cNvSpPr>
            <a:spLocks noChangeArrowheads="1"/>
          </p:cNvSpPr>
          <p:nvPr/>
        </p:nvSpPr>
        <p:spPr bwMode="auto">
          <a:xfrm>
            <a:off x="404813" y="966788"/>
            <a:ext cx="8793162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How do we find the </a:t>
            </a:r>
            <a:r>
              <a:rPr lang="en-US">
                <a:solidFill>
                  <a:schemeClr val="accent2"/>
                </a:solidFill>
              </a:rPr>
              <a:t>minimum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>
                <a:solidFill>
                  <a:schemeClr val="accent2"/>
                </a:solidFill>
              </a:rPr>
              <a:t>maximum</a:t>
            </a:r>
            <a:r>
              <a:rPr lang="en-US">
                <a:solidFill>
                  <a:schemeClr val="tx1"/>
                </a:solidFill>
              </a:rPr>
              <a:t> values in a BST?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sz="1000">
              <a:solidFill>
                <a:schemeClr val="tx1"/>
              </a:solidFill>
            </a:endParaRPr>
          </a:p>
          <a:p>
            <a:pPr lvl="1" algn="l" eaLnBrk="0" hangingPunct="0">
              <a:lnSpc>
                <a:spcPct val="90000"/>
              </a:lnSpc>
              <a:spcBef>
                <a:spcPct val="20000"/>
              </a:spcBef>
              <a:buFont typeface="Times New Roman" pitchFamily="18" charset="0"/>
              <a:buChar char="»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78569" name="Text Box 9"/>
          <p:cNvSpPr txBox="1">
            <a:spLocks noChangeArrowheads="1"/>
          </p:cNvSpPr>
          <p:nvPr/>
        </p:nvSpPr>
        <p:spPr bwMode="auto">
          <a:xfrm>
            <a:off x="330200" y="2743200"/>
            <a:ext cx="4267200" cy="2841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int GetMin(node *pRoot)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(pRoot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return(-1);  // empty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while (pRoot-&gt;left !=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pRoot = pRoot-&gt;left;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return(pRoot-&gt;value);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578570" name="Text Box 10"/>
          <p:cNvSpPr txBox="1">
            <a:spLocks noChangeArrowheads="1"/>
          </p:cNvSpPr>
          <p:nvPr/>
        </p:nvSpPr>
        <p:spPr bwMode="auto">
          <a:xfrm>
            <a:off x="4633913" y="2743200"/>
            <a:ext cx="4306887" cy="2841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int GetMax(node *pRoot)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(pRoot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return(-1);  // empty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while (pRoot-&gt;right !=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pRoot = pRoot-&gt;right;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return(pRoot-&gt;value);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578625" name="Rectangle 65"/>
          <p:cNvSpPr>
            <a:spLocks noChangeArrowheads="1"/>
          </p:cNvSpPr>
          <p:nvPr/>
        </p:nvSpPr>
        <p:spPr bwMode="auto">
          <a:xfrm>
            <a:off x="509588" y="1498600"/>
            <a:ext cx="8335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The </a:t>
            </a:r>
            <a:r>
              <a:rPr lang="en-US">
                <a:solidFill>
                  <a:schemeClr val="accent2"/>
                </a:solidFill>
              </a:rPr>
              <a:t>minimum</a:t>
            </a:r>
            <a:r>
              <a:rPr lang="en-US">
                <a:solidFill>
                  <a:schemeClr val="tx1"/>
                </a:solidFill>
              </a:rPr>
              <a:t> value is located at the </a:t>
            </a:r>
            <a:r>
              <a:rPr lang="en-US">
                <a:solidFill>
                  <a:schemeClr val="accent2"/>
                </a:solidFill>
              </a:rPr>
              <a:t>left-most</a:t>
            </a:r>
            <a:r>
              <a:rPr lang="en-US">
                <a:solidFill>
                  <a:schemeClr val="tx1"/>
                </a:solidFill>
              </a:rPr>
              <a:t> node.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 The </a:t>
            </a:r>
            <a:r>
              <a:rPr lang="en-US">
                <a:solidFill>
                  <a:schemeClr val="accent2"/>
                </a:solidFill>
              </a:rPr>
              <a:t>maximum</a:t>
            </a:r>
            <a:r>
              <a:rPr lang="en-US">
                <a:solidFill>
                  <a:schemeClr val="tx1"/>
                </a:solidFill>
              </a:rPr>
              <a:t> value is located at the</a:t>
            </a:r>
            <a:r>
              <a:rPr lang="en-US">
                <a:solidFill>
                  <a:schemeClr val="accent2"/>
                </a:solidFill>
              </a:rPr>
              <a:t> right-most</a:t>
            </a:r>
            <a:r>
              <a:rPr lang="en-US">
                <a:solidFill>
                  <a:schemeClr val="tx1"/>
                </a:solidFill>
              </a:rPr>
              <a:t> node.</a:t>
            </a:r>
          </a:p>
        </p:txBody>
      </p:sp>
      <p:sp>
        <p:nvSpPr>
          <p:cNvPr id="578624" name="Rectangle 64"/>
          <p:cNvSpPr>
            <a:spLocks noChangeArrowheads="1"/>
          </p:cNvSpPr>
          <p:nvPr/>
        </p:nvSpPr>
        <p:spPr bwMode="auto">
          <a:xfrm>
            <a:off x="304800" y="1447800"/>
            <a:ext cx="8610600" cy="10668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8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8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8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8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8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8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72" grpId="0"/>
      <p:bldP spid="578569" grpId="0" animBg="1"/>
      <p:bldP spid="578570" grpId="0" animBg="1"/>
      <p:bldP spid="578625" grpId="0"/>
      <p:bldP spid="5786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C64C-DE6A-4644-A58F-84BE02261785}" type="slidenum">
              <a:rPr lang="en-US"/>
              <a:pPr/>
              <a:t>38</a:t>
            </a:fld>
            <a:endParaRPr lang="en-US"/>
          </a:p>
        </p:txBody>
      </p:sp>
      <p:sp>
        <p:nvSpPr>
          <p:cNvPr id="607234" name="Text Box 2"/>
          <p:cNvSpPr txBox="1">
            <a:spLocks noChangeArrowheads="1"/>
          </p:cNvSpPr>
          <p:nvPr/>
        </p:nvSpPr>
        <p:spPr bwMode="auto">
          <a:xfrm>
            <a:off x="530225" y="5394325"/>
            <a:ext cx="81486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Hopefully you’re getting the idea that most tree functions can be done </a:t>
            </a:r>
            <a:r>
              <a:rPr lang="en-US">
                <a:solidFill>
                  <a:schemeClr val="accent2"/>
                </a:solidFill>
              </a:rPr>
              <a:t>recursively</a:t>
            </a:r>
            <a:r>
              <a:rPr lang="en-US"/>
              <a:t>…</a:t>
            </a:r>
          </a:p>
        </p:txBody>
      </p:sp>
      <p:sp>
        <p:nvSpPr>
          <p:cNvPr id="607282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Min &amp; Max of a BST</a:t>
            </a:r>
          </a:p>
        </p:txBody>
      </p:sp>
      <p:sp>
        <p:nvSpPr>
          <p:cNvPr id="607283" name="Rectangle 51"/>
          <p:cNvSpPr>
            <a:spLocks noChangeArrowheads="1"/>
          </p:cNvSpPr>
          <p:nvPr/>
        </p:nvSpPr>
        <p:spPr bwMode="auto">
          <a:xfrm>
            <a:off x="457200" y="1006475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And here are recursive versions for you…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07284" name="Text Box 52"/>
          <p:cNvSpPr txBox="1">
            <a:spLocks noChangeArrowheads="1"/>
          </p:cNvSpPr>
          <p:nvPr/>
        </p:nvSpPr>
        <p:spPr bwMode="auto">
          <a:xfrm>
            <a:off x="177800" y="2057400"/>
            <a:ext cx="4319588" cy="2841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int </a:t>
            </a:r>
            <a:r>
              <a:rPr lang="en-US" sz="1800" b="1">
                <a:solidFill>
                  <a:srgbClr val="9900CC"/>
                </a:solidFill>
                <a:latin typeface="Courier New" pitchFamily="49" charset="0"/>
              </a:rPr>
              <a:t>GetMin</a:t>
            </a:r>
            <a:r>
              <a:rPr lang="en-US" sz="1800" b="1">
                <a:latin typeface="Courier New" pitchFamily="49" charset="0"/>
              </a:rPr>
              <a:t>(node *pRoot)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(pRoot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return(-1);  // empty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if (pRoot-&gt;left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return(pRoot-&gt;value);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return(</a:t>
            </a:r>
            <a:r>
              <a:rPr lang="en-US" sz="1800" b="1">
                <a:solidFill>
                  <a:srgbClr val="9900CC"/>
                </a:solidFill>
                <a:latin typeface="Courier New" pitchFamily="49" charset="0"/>
              </a:rPr>
              <a:t>GetMin</a:t>
            </a:r>
            <a:r>
              <a:rPr lang="en-US" sz="1800" b="1">
                <a:latin typeface="Courier New" pitchFamily="49" charset="0"/>
              </a:rPr>
              <a:t>(pRoot-&gt;left));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607286" name="Text Box 54"/>
          <p:cNvSpPr txBox="1">
            <a:spLocks noChangeArrowheads="1"/>
          </p:cNvSpPr>
          <p:nvPr/>
        </p:nvSpPr>
        <p:spPr bwMode="auto">
          <a:xfrm>
            <a:off x="4527550" y="2070100"/>
            <a:ext cx="4503738" cy="2841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int </a:t>
            </a:r>
            <a:r>
              <a:rPr lang="en-US" sz="1800" b="1">
                <a:solidFill>
                  <a:srgbClr val="9900CC"/>
                </a:solidFill>
                <a:latin typeface="Courier New" pitchFamily="49" charset="0"/>
              </a:rPr>
              <a:t>GetMax</a:t>
            </a:r>
            <a:r>
              <a:rPr lang="en-US" sz="1800" b="1">
                <a:latin typeface="Courier New" pitchFamily="49" charset="0"/>
              </a:rPr>
              <a:t>(node *pRoot)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(pRoot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return(-1);  // empty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if (pRoot-&gt;right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return(pRoot-&gt;value);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return(</a:t>
            </a:r>
            <a:r>
              <a:rPr lang="en-US" sz="1800" b="1">
                <a:solidFill>
                  <a:srgbClr val="9900CC"/>
                </a:solidFill>
                <a:latin typeface="Courier New" pitchFamily="49" charset="0"/>
              </a:rPr>
              <a:t>GetMax</a:t>
            </a:r>
            <a:r>
              <a:rPr lang="en-US" sz="1800" b="1">
                <a:latin typeface="Courier New" pitchFamily="49" charset="0"/>
              </a:rPr>
              <a:t>(pRoot-&gt;right));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47E6-D3A7-416C-9574-325A2AFE8B9E}" type="slidenum">
              <a:rPr lang="en-US"/>
              <a:pPr/>
              <a:t>39</a:t>
            </a:fld>
            <a:endParaRPr lang="en-US"/>
          </a:p>
        </p:txBody>
      </p:sp>
      <p:sp>
        <p:nvSpPr>
          <p:cNvPr id="614404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465888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InOrder(Node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  // if empty, return…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InOrder(cur-&gt;left);     // </a:t>
            </a:r>
            <a:r>
              <a:rPr lang="en-US" sz="1800">
                <a:solidFill>
                  <a:schemeClr val="accent2"/>
                </a:solidFill>
              </a:rPr>
              <a:t>Process nodes in </a:t>
            </a:r>
            <a:r>
              <a:rPr lang="en-US" sz="1800">
                <a:solidFill>
                  <a:srgbClr val="FF3300"/>
                </a:solidFill>
              </a:rPr>
              <a:t>left sub-tree</a:t>
            </a:r>
            <a:r>
              <a:rPr lang="en-US" sz="180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800"/>
              <a:t>    cout &lt;&lt; cur-&gt;value;      // </a:t>
            </a:r>
            <a:r>
              <a:rPr lang="en-US" sz="1800">
                <a:solidFill>
                  <a:schemeClr val="accent2"/>
                </a:solidFill>
              </a:rPr>
              <a:t>Process the </a:t>
            </a:r>
            <a:r>
              <a:rPr lang="en-US" sz="1800">
                <a:solidFill>
                  <a:srgbClr val="FF3300"/>
                </a:solidFill>
              </a:rPr>
              <a:t>current</a:t>
            </a:r>
            <a:r>
              <a:rPr lang="en-US" sz="180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 InOrder(cur-&gt; right);  // </a:t>
            </a:r>
            <a:r>
              <a:rPr lang="en-US" sz="1800">
                <a:solidFill>
                  <a:schemeClr val="accent2"/>
                </a:solidFill>
              </a:rPr>
              <a:t>Process nodes in </a:t>
            </a:r>
            <a:r>
              <a:rPr lang="en-US" sz="1800">
                <a:solidFill>
                  <a:srgbClr val="FF3300"/>
                </a:solidFill>
              </a:rPr>
              <a:t>left sub-tree</a:t>
            </a:r>
            <a:r>
              <a:rPr lang="en-US" sz="180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/>
              <a:t>}</a:t>
            </a:r>
          </a:p>
        </p:txBody>
      </p:sp>
      <p:grpSp>
        <p:nvGrpSpPr>
          <p:cNvPr id="614405" name="Group 5"/>
          <p:cNvGrpSpPr>
            <a:grpSpLocks/>
          </p:cNvGrpSpPr>
          <p:nvPr/>
        </p:nvGrpSpPr>
        <p:grpSpPr bwMode="auto">
          <a:xfrm>
            <a:off x="5549900" y="1114425"/>
            <a:ext cx="3668713" cy="2892425"/>
            <a:chOff x="3506" y="509"/>
            <a:chExt cx="2311" cy="1822"/>
          </a:xfrm>
        </p:grpSpPr>
        <p:grpSp>
          <p:nvGrpSpPr>
            <p:cNvPr id="614406" name="Group 6"/>
            <p:cNvGrpSpPr>
              <a:grpSpLocks/>
            </p:cNvGrpSpPr>
            <p:nvPr/>
          </p:nvGrpSpPr>
          <p:grpSpPr bwMode="auto">
            <a:xfrm>
              <a:off x="3506" y="672"/>
              <a:ext cx="2311" cy="1659"/>
              <a:chOff x="3443" y="693"/>
              <a:chExt cx="2311" cy="1659"/>
            </a:xfrm>
          </p:grpSpPr>
          <p:grpSp>
            <p:nvGrpSpPr>
              <p:cNvPr id="614407" name="Group 7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614408" name="Rectangle 8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09" name="Rectangle 9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0" name="Rectangle 10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1" name="Rectangle 11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4412" name="Group 12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614413" name="Rectangle 13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4" name="Rectangle 14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5" name="Rectangle 15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6" name="Rectangle 16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4417" name="Group 17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614418" name="Rectangle 18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9" name="Rectangle 19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20" name="Rectangle 20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21" name="Rectangle 21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14422" name="Line 22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23" name="Line 23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24" name="Text Box 24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614425" name="Text Box 25"/>
              <p:cNvSpPr txBox="1">
                <a:spLocks noChangeArrowheads="1"/>
              </p:cNvSpPr>
              <p:nvPr/>
            </p:nvSpPr>
            <p:spPr bwMode="auto">
              <a:xfrm>
                <a:off x="4376" y="705"/>
                <a:ext cx="8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“jane”     </a:t>
                </a:r>
              </a:p>
            </p:txBody>
          </p:sp>
          <p:sp>
            <p:nvSpPr>
              <p:cNvPr id="614426" name="Text Box 26"/>
              <p:cNvSpPr txBox="1">
                <a:spLocks noChangeArrowheads="1"/>
              </p:cNvSpPr>
              <p:nvPr/>
            </p:nvSpPr>
            <p:spPr bwMode="auto">
              <a:xfrm>
                <a:off x="3800" y="1353"/>
                <a:ext cx="91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“danny”     </a:t>
                </a:r>
              </a:p>
            </p:txBody>
          </p:sp>
          <p:sp>
            <p:nvSpPr>
              <p:cNvPr id="614427" name="Text Box 27"/>
              <p:cNvSpPr txBox="1">
                <a:spLocks noChangeArrowheads="1"/>
              </p:cNvSpPr>
              <p:nvPr/>
            </p:nvSpPr>
            <p:spPr bwMode="auto">
              <a:xfrm>
                <a:off x="4847" y="1351"/>
                <a:ext cx="9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“waa”      </a:t>
                </a:r>
              </a:p>
            </p:txBody>
          </p:sp>
          <p:sp>
            <p:nvSpPr>
              <p:cNvPr id="614428" name="Text Box 28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614429" name="Line 29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14430" name="Group 30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614431" name="Rectangle 31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32" name="Rectangle 32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33" name="Rectangle 33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34" name="Rectangle 34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14435" name="Text Box 35"/>
              <p:cNvSpPr txBox="1">
                <a:spLocks noChangeArrowheads="1"/>
              </p:cNvSpPr>
              <p:nvPr/>
            </p:nvSpPr>
            <p:spPr bwMode="auto">
              <a:xfrm>
                <a:off x="3443" y="1986"/>
                <a:ext cx="69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“bill”   </a:t>
                </a:r>
              </a:p>
            </p:txBody>
          </p:sp>
          <p:sp>
            <p:nvSpPr>
              <p:cNvPr id="614436" name="Text Box 36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614437" name="Text Box 37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614438" name="Group 38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614439" name="Rectangle 3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40" name="Rectangle 4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41" name="Rectangle 4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42" name="Rectangle 4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14443" name="Line 43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44" name="Text Box 44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614445" name="Text Box 45"/>
              <p:cNvSpPr txBox="1">
                <a:spLocks noChangeArrowheads="1"/>
              </p:cNvSpPr>
              <p:nvPr/>
            </p:nvSpPr>
            <p:spPr bwMode="auto">
              <a:xfrm>
                <a:off x="4226" y="1978"/>
                <a:ext cx="102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“frank”      </a:t>
                </a:r>
              </a:p>
            </p:txBody>
          </p:sp>
          <p:sp>
            <p:nvSpPr>
              <p:cNvPr id="614446" name="Text Box 46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614447" name="Rectangle 47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48" name="Text Box 48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root</a:t>
              </a:r>
            </a:p>
          </p:txBody>
        </p:sp>
        <p:sp>
          <p:nvSpPr>
            <p:cNvPr id="614449" name="Line 49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50" name="Text Box 50"/>
          <p:cNvSpPr txBox="1">
            <a:spLocks noChangeArrowheads="1"/>
          </p:cNvSpPr>
          <p:nvPr/>
        </p:nvSpPr>
        <p:spPr bwMode="auto">
          <a:xfrm>
            <a:off x="6810375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Output:</a:t>
            </a:r>
          </a:p>
        </p:txBody>
      </p:sp>
      <p:grpSp>
        <p:nvGrpSpPr>
          <p:cNvPr id="614451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614452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53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grpSp>
        <p:nvGrpSpPr>
          <p:cNvPr id="614454" name="Group 54"/>
          <p:cNvGrpSpPr>
            <a:grpSpLocks/>
          </p:cNvGrpSpPr>
          <p:nvPr/>
        </p:nvGrpSpPr>
        <p:grpSpPr bwMode="auto">
          <a:xfrm>
            <a:off x="5305425" y="1412875"/>
            <a:ext cx="1890713" cy="1476375"/>
            <a:chOff x="3342" y="890"/>
            <a:chExt cx="1191" cy="930"/>
          </a:xfrm>
        </p:grpSpPr>
        <p:grpSp>
          <p:nvGrpSpPr>
            <p:cNvPr id="614455" name="Group 55"/>
            <p:cNvGrpSpPr>
              <a:grpSpLocks/>
            </p:cNvGrpSpPr>
            <p:nvPr/>
          </p:nvGrpSpPr>
          <p:grpSpPr bwMode="auto">
            <a:xfrm>
              <a:off x="3342" y="1532"/>
              <a:ext cx="584" cy="288"/>
              <a:chOff x="1240" y="1132"/>
              <a:chExt cx="584" cy="288"/>
            </a:xfrm>
          </p:grpSpPr>
          <p:sp>
            <p:nvSpPr>
              <p:cNvPr id="614456" name="Line 56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57" name="Text Box 57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58" name="Rectangle 58"/>
            <p:cNvSpPr>
              <a:spLocks noChangeArrowheads="1"/>
            </p:cNvSpPr>
            <p:nvPr/>
          </p:nvSpPr>
          <p:spPr bwMode="auto">
            <a:xfrm>
              <a:off x="3778" y="890"/>
              <a:ext cx="755" cy="26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459" name="Group 59"/>
          <p:cNvGrpSpPr>
            <a:grpSpLocks/>
          </p:cNvGrpSpPr>
          <p:nvPr/>
        </p:nvGrpSpPr>
        <p:grpSpPr bwMode="auto">
          <a:xfrm>
            <a:off x="4364038" y="2443163"/>
            <a:ext cx="1890712" cy="1476375"/>
            <a:chOff x="3342" y="890"/>
            <a:chExt cx="1191" cy="930"/>
          </a:xfrm>
        </p:grpSpPr>
        <p:grpSp>
          <p:nvGrpSpPr>
            <p:cNvPr id="614460" name="Group 60"/>
            <p:cNvGrpSpPr>
              <a:grpSpLocks/>
            </p:cNvGrpSpPr>
            <p:nvPr/>
          </p:nvGrpSpPr>
          <p:grpSpPr bwMode="auto">
            <a:xfrm>
              <a:off x="3342" y="1532"/>
              <a:ext cx="584" cy="288"/>
              <a:chOff x="1240" y="1132"/>
              <a:chExt cx="584" cy="288"/>
            </a:xfrm>
          </p:grpSpPr>
          <p:sp>
            <p:nvSpPr>
              <p:cNvPr id="614461" name="Line 61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62" name="Text Box 62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63" name="Rectangle 63"/>
            <p:cNvSpPr>
              <a:spLocks noChangeArrowheads="1"/>
            </p:cNvSpPr>
            <p:nvPr/>
          </p:nvSpPr>
          <p:spPr bwMode="auto">
            <a:xfrm>
              <a:off x="3778" y="890"/>
              <a:ext cx="755" cy="26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64" name="Text Box 64"/>
          <p:cNvSpPr txBox="1">
            <a:spLocks noChangeArrowheads="1"/>
          </p:cNvSpPr>
          <p:nvPr/>
        </p:nvSpPr>
        <p:spPr bwMode="auto">
          <a:xfrm>
            <a:off x="7312025" y="5062538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bill</a:t>
            </a:r>
          </a:p>
        </p:txBody>
      </p:sp>
      <p:grpSp>
        <p:nvGrpSpPr>
          <p:cNvPr id="614465" name="Group 65"/>
          <p:cNvGrpSpPr>
            <a:grpSpLocks/>
          </p:cNvGrpSpPr>
          <p:nvPr/>
        </p:nvGrpSpPr>
        <p:grpSpPr bwMode="auto">
          <a:xfrm>
            <a:off x="4114800" y="2438400"/>
            <a:ext cx="2124075" cy="1524000"/>
            <a:chOff x="2592" y="1536"/>
            <a:chExt cx="1338" cy="960"/>
          </a:xfrm>
        </p:grpSpPr>
        <p:grpSp>
          <p:nvGrpSpPr>
            <p:cNvPr id="614466" name="Group 66"/>
            <p:cNvGrpSpPr>
              <a:grpSpLocks/>
            </p:cNvGrpSpPr>
            <p:nvPr/>
          </p:nvGrpSpPr>
          <p:grpSpPr bwMode="auto">
            <a:xfrm>
              <a:off x="3346" y="1536"/>
              <a:ext cx="584" cy="288"/>
              <a:chOff x="1240" y="1132"/>
              <a:chExt cx="584" cy="288"/>
            </a:xfrm>
          </p:grpSpPr>
          <p:sp>
            <p:nvSpPr>
              <p:cNvPr id="614467" name="Line 67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68" name="Text Box 68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69" name="Rectangle 69"/>
            <p:cNvSpPr>
              <a:spLocks noChangeArrowheads="1"/>
            </p:cNvSpPr>
            <p:nvPr/>
          </p:nvSpPr>
          <p:spPr bwMode="auto">
            <a:xfrm>
              <a:off x="2592" y="2208"/>
              <a:ext cx="864" cy="2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470" name="Group 70"/>
          <p:cNvGrpSpPr>
            <a:grpSpLocks/>
          </p:cNvGrpSpPr>
          <p:nvPr/>
        </p:nvGrpSpPr>
        <p:grpSpPr bwMode="auto">
          <a:xfrm>
            <a:off x="5192713" y="2424113"/>
            <a:ext cx="3613150" cy="1573212"/>
            <a:chOff x="3299" y="1010"/>
            <a:chExt cx="2276" cy="991"/>
          </a:xfrm>
        </p:grpSpPr>
        <p:grpSp>
          <p:nvGrpSpPr>
            <p:cNvPr id="614471" name="Group 71"/>
            <p:cNvGrpSpPr>
              <a:grpSpLocks/>
            </p:cNvGrpSpPr>
            <p:nvPr/>
          </p:nvGrpSpPr>
          <p:grpSpPr bwMode="auto">
            <a:xfrm>
              <a:off x="5015" y="1713"/>
              <a:ext cx="560" cy="288"/>
              <a:chOff x="3818" y="404"/>
              <a:chExt cx="560" cy="288"/>
            </a:xfrm>
          </p:grpSpPr>
          <p:sp>
            <p:nvSpPr>
              <p:cNvPr id="614472" name="Line 72"/>
              <p:cNvSpPr>
                <a:spLocks noChangeShapeType="1"/>
              </p:cNvSpPr>
              <p:nvPr/>
            </p:nvSpPr>
            <p:spPr bwMode="auto">
              <a:xfrm>
                <a:off x="3818" y="56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73" name="Text Box 73"/>
              <p:cNvSpPr txBox="1">
                <a:spLocks noChangeArrowheads="1"/>
              </p:cNvSpPr>
              <p:nvPr/>
            </p:nvSpPr>
            <p:spPr bwMode="auto">
              <a:xfrm>
                <a:off x="3971" y="404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74" name="Rectangle 74"/>
            <p:cNvSpPr>
              <a:spLocks noChangeArrowheads="1"/>
            </p:cNvSpPr>
            <p:nvPr/>
          </p:nvSpPr>
          <p:spPr bwMode="auto">
            <a:xfrm>
              <a:off x="3299" y="1010"/>
              <a:ext cx="658" cy="30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75" name="Rectangle 75"/>
          <p:cNvSpPr>
            <a:spLocks noChangeArrowheads="1"/>
          </p:cNvSpPr>
          <p:nvPr/>
        </p:nvSpPr>
        <p:spPr bwMode="auto">
          <a:xfrm>
            <a:off x="7302500" y="5346700"/>
            <a:ext cx="99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danny</a:t>
            </a:r>
          </a:p>
        </p:txBody>
      </p:sp>
      <p:sp>
        <p:nvSpPr>
          <p:cNvPr id="614476" name="Rectangle 76"/>
          <p:cNvSpPr>
            <a:spLocks noChangeArrowheads="1"/>
          </p:cNvSpPr>
          <p:nvPr/>
        </p:nvSpPr>
        <p:spPr bwMode="auto">
          <a:xfrm>
            <a:off x="7289800" y="5675313"/>
            <a:ext cx="966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frank</a:t>
            </a:r>
          </a:p>
        </p:txBody>
      </p:sp>
      <p:grpSp>
        <p:nvGrpSpPr>
          <p:cNvPr id="614477" name="Group 77"/>
          <p:cNvGrpSpPr>
            <a:grpSpLocks/>
          </p:cNvGrpSpPr>
          <p:nvPr/>
        </p:nvGrpSpPr>
        <p:grpSpPr bwMode="auto">
          <a:xfrm>
            <a:off x="4113213" y="2438400"/>
            <a:ext cx="4792662" cy="1828800"/>
            <a:chOff x="2591" y="1536"/>
            <a:chExt cx="3019" cy="1152"/>
          </a:xfrm>
        </p:grpSpPr>
        <p:grpSp>
          <p:nvGrpSpPr>
            <p:cNvPr id="614478" name="Group 78"/>
            <p:cNvGrpSpPr>
              <a:grpSpLocks/>
            </p:cNvGrpSpPr>
            <p:nvPr/>
          </p:nvGrpSpPr>
          <p:grpSpPr bwMode="auto">
            <a:xfrm>
              <a:off x="2591" y="1536"/>
              <a:ext cx="1338" cy="960"/>
              <a:chOff x="2592" y="1536"/>
              <a:chExt cx="1338" cy="960"/>
            </a:xfrm>
          </p:grpSpPr>
          <p:grpSp>
            <p:nvGrpSpPr>
              <p:cNvPr id="614479" name="Group 79"/>
              <p:cNvGrpSpPr>
                <a:grpSpLocks/>
              </p:cNvGrpSpPr>
              <p:nvPr/>
            </p:nvGrpSpPr>
            <p:grpSpPr bwMode="auto">
              <a:xfrm>
                <a:off x="3346" y="1536"/>
                <a:ext cx="584" cy="288"/>
                <a:chOff x="1240" y="1132"/>
                <a:chExt cx="584" cy="288"/>
              </a:xfrm>
            </p:grpSpPr>
            <p:sp>
              <p:nvSpPr>
                <p:cNvPr id="614480" name="Line 80"/>
                <p:cNvSpPr>
                  <a:spLocks noChangeShapeType="1"/>
                </p:cNvSpPr>
                <p:nvPr/>
              </p:nvSpPr>
              <p:spPr bwMode="auto">
                <a:xfrm>
                  <a:off x="1632" y="1296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8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81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240" y="1132"/>
                  <a:ext cx="40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cur</a:t>
                  </a:r>
                </a:p>
              </p:txBody>
            </p:sp>
          </p:grpSp>
          <p:sp>
            <p:nvSpPr>
              <p:cNvPr id="614482" name="Rectangle 82"/>
              <p:cNvSpPr>
                <a:spLocks noChangeArrowheads="1"/>
              </p:cNvSpPr>
              <p:nvPr/>
            </p:nvSpPr>
            <p:spPr bwMode="auto">
              <a:xfrm>
                <a:off x="2592" y="2208"/>
                <a:ext cx="864" cy="2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4483" name="Rectangle 83"/>
            <p:cNvSpPr>
              <a:spLocks noChangeArrowheads="1"/>
            </p:cNvSpPr>
            <p:nvPr/>
          </p:nvSpPr>
          <p:spPr bwMode="auto">
            <a:xfrm>
              <a:off x="4992" y="2208"/>
              <a:ext cx="618" cy="4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484" name="Group 84"/>
          <p:cNvGrpSpPr>
            <a:grpSpLocks/>
          </p:cNvGrpSpPr>
          <p:nvPr/>
        </p:nvGrpSpPr>
        <p:grpSpPr bwMode="auto">
          <a:xfrm>
            <a:off x="4876800" y="1403350"/>
            <a:ext cx="2293938" cy="1524000"/>
            <a:chOff x="3072" y="884"/>
            <a:chExt cx="1445" cy="960"/>
          </a:xfrm>
        </p:grpSpPr>
        <p:grpSp>
          <p:nvGrpSpPr>
            <p:cNvPr id="614485" name="Group 85"/>
            <p:cNvGrpSpPr>
              <a:grpSpLocks/>
            </p:cNvGrpSpPr>
            <p:nvPr/>
          </p:nvGrpSpPr>
          <p:grpSpPr bwMode="auto">
            <a:xfrm>
              <a:off x="3933" y="884"/>
              <a:ext cx="584" cy="288"/>
              <a:chOff x="1240" y="1132"/>
              <a:chExt cx="584" cy="288"/>
            </a:xfrm>
          </p:grpSpPr>
          <p:sp>
            <p:nvSpPr>
              <p:cNvPr id="614486" name="Line 86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87" name="Text Box 87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88" name="Rectangle 88"/>
            <p:cNvSpPr>
              <a:spLocks noChangeArrowheads="1"/>
            </p:cNvSpPr>
            <p:nvPr/>
          </p:nvSpPr>
          <p:spPr bwMode="auto">
            <a:xfrm>
              <a:off x="3072" y="1616"/>
              <a:ext cx="864" cy="2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89" name="Rectangle 89"/>
          <p:cNvSpPr>
            <a:spLocks noChangeArrowheads="1"/>
          </p:cNvSpPr>
          <p:nvPr/>
        </p:nvSpPr>
        <p:spPr bwMode="auto">
          <a:xfrm>
            <a:off x="7302500" y="5934075"/>
            <a:ext cx="788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jane</a:t>
            </a:r>
          </a:p>
        </p:txBody>
      </p:sp>
      <p:grpSp>
        <p:nvGrpSpPr>
          <p:cNvPr id="614490" name="Group 90"/>
          <p:cNvGrpSpPr>
            <a:grpSpLocks/>
          </p:cNvGrpSpPr>
          <p:nvPr/>
        </p:nvGrpSpPr>
        <p:grpSpPr bwMode="auto">
          <a:xfrm>
            <a:off x="6186488" y="1341438"/>
            <a:ext cx="1816100" cy="1560512"/>
            <a:chOff x="3897" y="845"/>
            <a:chExt cx="1144" cy="983"/>
          </a:xfrm>
        </p:grpSpPr>
        <p:grpSp>
          <p:nvGrpSpPr>
            <p:cNvPr id="614491" name="Group 91"/>
            <p:cNvGrpSpPr>
              <a:grpSpLocks/>
            </p:cNvGrpSpPr>
            <p:nvPr/>
          </p:nvGrpSpPr>
          <p:grpSpPr bwMode="auto">
            <a:xfrm>
              <a:off x="4457" y="1540"/>
              <a:ext cx="584" cy="288"/>
              <a:chOff x="1240" y="1132"/>
              <a:chExt cx="584" cy="288"/>
            </a:xfrm>
          </p:grpSpPr>
          <p:sp>
            <p:nvSpPr>
              <p:cNvPr id="614492" name="Line 92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93" name="Text Box 93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94" name="Rectangle 94"/>
            <p:cNvSpPr>
              <a:spLocks noChangeArrowheads="1"/>
            </p:cNvSpPr>
            <p:nvPr/>
          </p:nvSpPr>
          <p:spPr bwMode="auto">
            <a:xfrm>
              <a:off x="3897" y="845"/>
              <a:ext cx="621" cy="33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95" name="Rectangle 95"/>
          <p:cNvSpPr>
            <a:spLocks noChangeArrowheads="1"/>
          </p:cNvSpPr>
          <p:nvPr/>
        </p:nvSpPr>
        <p:spPr bwMode="auto">
          <a:xfrm>
            <a:off x="7315200" y="6248400"/>
            <a:ext cx="703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waa</a:t>
            </a:r>
          </a:p>
        </p:txBody>
      </p:sp>
      <p:grpSp>
        <p:nvGrpSpPr>
          <p:cNvPr id="614496" name="Group 96"/>
          <p:cNvGrpSpPr>
            <a:grpSpLocks/>
          </p:cNvGrpSpPr>
          <p:nvPr/>
        </p:nvGrpSpPr>
        <p:grpSpPr bwMode="auto">
          <a:xfrm>
            <a:off x="6246813" y="1403350"/>
            <a:ext cx="1733550" cy="1506538"/>
            <a:chOff x="3935" y="884"/>
            <a:chExt cx="1092" cy="949"/>
          </a:xfrm>
        </p:grpSpPr>
        <p:grpSp>
          <p:nvGrpSpPr>
            <p:cNvPr id="614497" name="Group 97"/>
            <p:cNvGrpSpPr>
              <a:grpSpLocks/>
            </p:cNvGrpSpPr>
            <p:nvPr/>
          </p:nvGrpSpPr>
          <p:grpSpPr bwMode="auto">
            <a:xfrm>
              <a:off x="3935" y="884"/>
              <a:ext cx="584" cy="288"/>
              <a:chOff x="1240" y="1132"/>
              <a:chExt cx="584" cy="288"/>
            </a:xfrm>
          </p:grpSpPr>
          <p:sp>
            <p:nvSpPr>
              <p:cNvPr id="614498" name="Line 98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99" name="Text Box 99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500" name="Rectangle 100"/>
            <p:cNvSpPr>
              <a:spLocks noChangeArrowheads="1"/>
            </p:cNvSpPr>
            <p:nvPr/>
          </p:nvSpPr>
          <p:spPr bwMode="auto">
            <a:xfrm>
              <a:off x="4512" y="1536"/>
              <a:ext cx="515" cy="29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502" name="Rectangle 10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000"/>
              <a:t>Printing a BST In Alphabetical Order</a:t>
            </a:r>
          </a:p>
        </p:txBody>
      </p:sp>
      <p:sp>
        <p:nvSpPr>
          <p:cNvPr id="614503" name="Text Box 103"/>
          <p:cNvSpPr txBox="1">
            <a:spLocks noChangeArrowheads="1"/>
          </p:cNvSpPr>
          <p:nvPr/>
        </p:nvSpPr>
        <p:spPr bwMode="auto">
          <a:xfrm>
            <a:off x="669925" y="1219200"/>
            <a:ext cx="29813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Can anyone guess what algorithm we use to print out a BST </a:t>
            </a:r>
            <a:r>
              <a:rPr lang="en-US">
                <a:solidFill>
                  <a:srgbClr val="990000"/>
                </a:solidFill>
              </a:rPr>
              <a:t>in</a:t>
            </a:r>
            <a:r>
              <a:rPr lang="en-US"/>
              <a:t> alphabetical </a:t>
            </a:r>
            <a:r>
              <a:rPr lang="en-US">
                <a:solidFill>
                  <a:srgbClr val="990000"/>
                </a:solidFill>
              </a:rPr>
              <a:t>order</a:t>
            </a:r>
            <a:r>
              <a:rPr lang="en-US"/>
              <a:t>?</a:t>
            </a:r>
          </a:p>
        </p:txBody>
      </p:sp>
      <p:sp>
        <p:nvSpPr>
          <p:cNvPr id="614504" name="Rectangle 104"/>
          <p:cNvSpPr>
            <a:spLocks noChangeArrowheads="1"/>
          </p:cNvSpPr>
          <p:nvPr/>
        </p:nvSpPr>
        <p:spPr bwMode="auto">
          <a:xfrm>
            <a:off x="0" y="4027488"/>
            <a:ext cx="6627813" cy="279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4505" name="Rectangle 105"/>
          <p:cNvSpPr>
            <a:spLocks noChangeArrowheads="1"/>
          </p:cNvSpPr>
          <p:nvPr/>
        </p:nvSpPr>
        <p:spPr bwMode="auto">
          <a:xfrm>
            <a:off x="103188" y="4160838"/>
            <a:ext cx="4779962" cy="2651125"/>
          </a:xfrm>
          <a:prstGeom prst="rect">
            <a:avLst/>
          </a:prstGeom>
          <a:solidFill>
            <a:srgbClr val="6C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Big-oh Alert!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So what’s the big-Oh of printing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all the items in the tree?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14506" name="Text Box 106"/>
          <p:cNvSpPr txBox="1">
            <a:spLocks noChangeArrowheads="1"/>
          </p:cNvSpPr>
          <p:nvPr/>
        </p:nvSpPr>
        <p:spPr bwMode="auto">
          <a:xfrm>
            <a:off x="25400" y="5867400"/>
            <a:ext cx="4926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D7"/>
                </a:solidFill>
              </a:rPr>
              <a:t>Right! O(n) since we have to visit </a:t>
            </a:r>
            <a:br>
              <a:rPr lang="en-US">
                <a:solidFill>
                  <a:srgbClr val="FFFFD7"/>
                </a:solidFill>
              </a:rPr>
            </a:br>
            <a:r>
              <a:rPr lang="en-US">
                <a:solidFill>
                  <a:srgbClr val="FFFFD7"/>
                </a:solidFill>
              </a:rPr>
              <a:t>and print all n items.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14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4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4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4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4" grpId="0" autoUpdateAnimBg="0"/>
      <p:bldP spid="614475" grpId="0" autoUpdateAnimBg="0"/>
      <p:bldP spid="614476" grpId="0" autoUpdateAnimBg="0"/>
      <p:bldP spid="614489" grpId="0" autoUpdateAnimBg="0"/>
      <p:bldP spid="614495" grpId="0" autoUpdateAnimBg="0"/>
      <p:bldP spid="614504" grpId="0" animBg="1"/>
      <p:bldP spid="614504" grpId="1" animBg="1"/>
      <p:bldP spid="614505" grpId="0" animBg="1"/>
      <p:bldP spid="6145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6391-2DBB-48EE-B655-50939C390C6D}" type="slidenum">
              <a:rPr lang="en-US"/>
              <a:pPr/>
              <a:t>4</a:t>
            </a:fld>
            <a:endParaRPr lang="en-US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In-order Traversal</a:t>
            </a:r>
          </a:p>
        </p:txBody>
      </p:sp>
      <p:sp>
        <p:nvSpPr>
          <p:cNvPr id="587779" name="Text Box 3"/>
          <p:cNvSpPr txBox="1">
            <a:spLocks noChangeArrowheads="1"/>
          </p:cNvSpPr>
          <p:nvPr/>
        </p:nvSpPr>
        <p:spPr bwMode="auto">
          <a:xfrm>
            <a:off x="288925" y="1033463"/>
            <a:ext cx="53276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nodes in the left sub-tree.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current node.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nodes in the right sub-tree.</a:t>
            </a:r>
          </a:p>
          <a:p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465888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InOrder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 dirty="0"/>
              <a:t/>
            </a:r>
            <a:br>
              <a:rPr lang="en-US" sz="1000" dirty="0"/>
            </a:b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grpSp>
        <p:nvGrpSpPr>
          <p:cNvPr id="587783" name="Group 7"/>
          <p:cNvGrpSpPr>
            <a:grpSpLocks/>
          </p:cNvGrpSpPr>
          <p:nvPr/>
        </p:nvGrpSpPr>
        <p:grpSpPr bwMode="auto">
          <a:xfrm>
            <a:off x="6267450" y="2379663"/>
            <a:ext cx="792163" cy="592138"/>
            <a:chOff x="3511" y="3072"/>
            <a:chExt cx="729" cy="624"/>
          </a:xfrm>
        </p:grpSpPr>
        <p:sp>
          <p:nvSpPr>
            <p:cNvPr id="587784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5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6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7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788" name="Group 12"/>
          <p:cNvGrpSpPr>
            <a:grpSpLocks/>
          </p:cNvGrpSpPr>
          <p:nvPr/>
        </p:nvGrpSpPr>
        <p:grpSpPr bwMode="auto">
          <a:xfrm>
            <a:off x="7216775" y="1373188"/>
            <a:ext cx="792163" cy="592138"/>
            <a:chOff x="3511" y="3072"/>
            <a:chExt cx="729" cy="624"/>
          </a:xfrm>
        </p:grpSpPr>
        <p:sp>
          <p:nvSpPr>
            <p:cNvPr id="587789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0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1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2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793" name="Group 17"/>
          <p:cNvGrpSpPr>
            <a:grpSpLocks/>
          </p:cNvGrpSpPr>
          <p:nvPr/>
        </p:nvGrpSpPr>
        <p:grpSpPr bwMode="auto">
          <a:xfrm>
            <a:off x="7989888" y="2379663"/>
            <a:ext cx="790575" cy="592138"/>
            <a:chOff x="3511" y="3072"/>
            <a:chExt cx="729" cy="624"/>
          </a:xfrm>
        </p:grpSpPr>
        <p:sp>
          <p:nvSpPr>
            <p:cNvPr id="587794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5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6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7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7798" name="Line 22"/>
          <p:cNvSpPr>
            <a:spLocks noChangeShapeType="1"/>
          </p:cNvSpPr>
          <p:nvPr/>
        </p:nvSpPr>
        <p:spPr bwMode="auto">
          <a:xfrm flipH="1">
            <a:off x="6846087" y="1847851"/>
            <a:ext cx="550076" cy="5302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799" name="Line 23"/>
          <p:cNvSpPr>
            <a:spLocks noChangeShapeType="1"/>
          </p:cNvSpPr>
          <p:nvPr/>
        </p:nvSpPr>
        <p:spPr bwMode="auto">
          <a:xfrm>
            <a:off x="7800975" y="1846263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00" name="Text Box 24"/>
          <p:cNvSpPr txBox="1">
            <a:spLocks noChangeArrowheads="1"/>
          </p:cNvSpPr>
          <p:nvPr/>
        </p:nvSpPr>
        <p:spPr bwMode="auto">
          <a:xfrm>
            <a:off x="7964488" y="27670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01" name="Text Box 25"/>
          <p:cNvSpPr txBox="1">
            <a:spLocks noChangeArrowheads="1"/>
          </p:cNvSpPr>
          <p:nvPr/>
        </p:nvSpPr>
        <p:spPr bwMode="auto">
          <a:xfrm>
            <a:off x="7162800" y="1392238"/>
            <a:ext cx="687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587802" name="Text Box 26"/>
          <p:cNvSpPr txBox="1">
            <a:spLocks noChangeArrowheads="1"/>
          </p:cNvSpPr>
          <p:nvPr/>
        </p:nvSpPr>
        <p:spPr bwMode="auto">
          <a:xfrm>
            <a:off x="6248400" y="2420938"/>
            <a:ext cx="636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587803" name="Text Box 27"/>
          <p:cNvSpPr txBox="1">
            <a:spLocks noChangeArrowheads="1"/>
          </p:cNvSpPr>
          <p:nvPr/>
        </p:nvSpPr>
        <p:spPr bwMode="auto">
          <a:xfrm>
            <a:off x="7891463" y="2417763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587804" name="Text Box 28"/>
          <p:cNvSpPr txBox="1">
            <a:spLocks noChangeArrowheads="1"/>
          </p:cNvSpPr>
          <p:nvPr/>
        </p:nvSpPr>
        <p:spPr bwMode="auto">
          <a:xfrm>
            <a:off x="8310563" y="2751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0" name="Text Box 44"/>
          <p:cNvSpPr txBox="1">
            <a:spLocks noChangeArrowheads="1"/>
          </p:cNvSpPr>
          <p:nvPr/>
        </p:nvSpPr>
        <p:spPr bwMode="auto">
          <a:xfrm>
            <a:off x="6210845" y="275175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2" name="Text Box 46"/>
          <p:cNvSpPr txBox="1">
            <a:spLocks noChangeArrowheads="1"/>
          </p:cNvSpPr>
          <p:nvPr/>
        </p:nvSpPr>
        <p:spPr bwMode="auto">
          <a:xfrm>
            <a:off x="6581533" y="2738506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 dirty="0" smtClean="0">
                <a:solidFill>
                  <a:srgbClr val="FFFFCC"/>
                </a:solidFill>
              </a:rPr>
              <a:t>NULL</a:t>
            </a:r>
            <a:endParaRPr lang="en-US" sz="1000" b="1" dirty="0">
              <a:solidFill>
                <a:srgbClr val="FFFFCC"/>
              </a:solidFill>
            </a:endParaRPr>
          </a:p>
        </p:txBody>
      </p:sp>
      <p:sp>
        <p:nvSpPr>
          <p:cNvPr id="587823" name="Rectangle 47"/>
          <p:cNvSpPr>
            <a:spLocks noChangeArrowheads="1"/>
          </p:cNvSpPr>
          <p:nvPr/>
        </p:nvSpPr>
        <p:spPr bwMode="auto">
          <a:xfrm>
            <a:off x="8213725" y="1114425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24" name="Text Box 48"/>
          <p:cNvSpPr txBox="1">
            <a:spLocks noChangeArrowheads="1"/>
          </p:cNvSpPr>
          <p:nvPr/>
        </p:nvSpPr>
        <p:spPr bwMode="auto">
          <a:xfrm>
            <a:off x="8315325" y="1266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587825" name="Line 49"/>
          <p:cNvSpPr>
            <a:spLocks noChangeShapeType="1"/>
          </p:cNvSpPr>
          <p:nvPr/>
        </p:nvSpPr>
        <p:spPr bwMode="auto">
          <a:xfrm flipH="1">
            <a:off x="8001000" y="1244600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26" name="Text Box 50"/>
          <p:cNvSpPr txBox="1">
            <a:spLocks noChangeArrowheads="1"/>
          </p:cNvSpPr>
          <p:nvPr/>
        </p:nvSpPr>
        <p:spPr bwMode="auto">
          <a:xfrm>
            <a:off x="6810375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Output:</a:t>
            </a:r>
          </a:p>
        </p:txBody>
      </p:sp>
      <p:grpSp>
        <p:nvGrpSpPr>
          <p:cNvPr id="587827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587828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829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04" name="Line 4"/>
          <p:cNvSpPr>
            <a:spLocks noChangeShapeType="1"/>
          </p:cNvSpPr>
          <p:nvPr/>
        </p:nvSpPr>
        <p:spPr bwMode="auto">
          <a:xfrm>
            <a:off x="218660" y="5460033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21" name="Text Box 85"/>
          <p:cNvSpPr txBox="1">
            <a:spLocks noChangeArrowheads="1"/>
          </p:cNvSpPr>
          <p:nvPr/>
        </p:nvSpPr>
        <p:spPr bwMode="auto">
          <a:xfrm>
            <a:off x="7322790" y="5065298"/>
            <a:ext cx="3674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b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55" name="Line 4"/>
          <p:cNvSpPr>
            <a:spLocks noChangeShapeType="1"/>
          </p:cNvSpPr>
          <p:nvPr/>
        </p:nvSpPr>
        <p:spPr bwMode="auto">
          <a:xfrm>
            <a:off x="205408" y="590715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56" name="Text Box 85"/>
          <p:cNvSpPr txBox="1">
            <a:spLocks noChangeArrowheads="1"/>
          </p:cNvSpPr>
          <p:nvPr/>
        </p:nvSpPr>
        <p:spPr bwMode="auto">
          <a:xfrm>
            <a:off x="7586352" y="5078896"/>
            <a:ext cx="3417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7" name="Line 4"/>
          <p:cNvSpPr>
            <a:spLocks noChangeShapeType="1"/>
          </p:cNvSpPr>
          <p:nvPr/>
        </p:nvSpPr>
        <p:spPr bwMode="auto">
          <a:xfrm>
            <a:off x="192156" y="629809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 bwMode="auto">
          <a:xfrm>
            <a:off x="7805979" y="1846263"/>
            <a:ext cx="539509" cy="525187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 Box 4"/>
          <p:cNvSpPr txBox="1">
            <a:spLocks noChangeArrowheads="1"/>
          </p:cNvSpPr>
          <p:nvPr/>
        </p:nvSpPr>
        <p:spPr bwMode="auto">
          <a:xfrm>
            <a:off x="371060" y="3624263"/>
            <a:ext cx="6465888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InOrder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 dirty="0"/>
              <a:t/>
            </a:r>
            <a:br>
              <a:rPr lang="en-US" sz="1000" dirty="0"/>
            </a:b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247570" y="880787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" name="Line 4"/>
          <p:cNvSpPr>
            <a:spLocks noChangeShapeType="1"/>
          </p:cNvSpPr>
          <p:nvPr/>
        </p:nvSpPr>
        <p:spPr bwMode="auto">
          <a:xfrm>
            <a:off x="136525" y="3810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grpSp>
        <p:nvGrpSpPr>
          <p:cNvPr id="62" name="Group 51"/>
          <p:cNvGrpSpPr>
            <a:grpSpLocks/>
          </p:cNvGrpSpPr>
          <p:nvPr/>
        </p:nvGrpSpPr>
        <p:grpSpPr bwMode="auto">
          <a:xfrm>
            <a:off x="7053344" y="2392294"/>
            <a:ext cx="927100" cy="457200"/>
            <a:chOff x="1240" y="1132"/>
            <a:chExt cx="584" cy="288"/>
          </a:xfrm>
        </p:grpSpPr>
        <p:sp>
          <p:nvSpPr>
            <p:cNvPr id="63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65" name="Line 4"/>
          <p:cNvSpPr>
            <a:spLocks noChangeShapeType="1"/>
          </p:cNvSpPr>
          <p:nvPr/>
        </p:nvSpPr>
        <p:spPr bwMode="auto">
          <a:xfrm>
            <a:off x="405572" y="4343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66" name="Line 4"/>
          <p:cNvSpPr>
            <a:spLocks noChangeShapeType="1"/>
          </p:cNvSpPr>
          <p:nvPr/>
        </p:nvSpPr>
        <p:spPr bwMode="auto">
          <a:xfrm>
            <a:off x="428073" y="50652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7824731" y="2827405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Line 4"/>
          <p:cNvSpPr>
            <a:spLocks noChangeShapeType="1"/>
          </p:cNvSpPr>
          <p:nvPr/>
        </p:nvSpPr>
        <p:spPr bwMode="auto">
          <a:xfrm>
            <a:off x="428073" y="549613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69" name="Line 4"/>
          <p:cNvSpPr>
            <a:spLocks noChangeShapeType="1"/>
          </p:cNvSpPr>
          <p:nvPr/>
        </p:nvSpPr>
        <p:spPr bwMode="auto">
          <a:xfrm>
            <a:off x="441325" y="59204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8547584" y="2849494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Text Box 85"/>
          <p:cNvSpPr txBox="1">
            <a:spLocks noChangeArrowheads="1"/>
          </p:cNvSpPr>
          <p:nvPr/>
        </p:nvSpPr>
        <p:spPr bwMode="auto">
          <a:xfrm>
            <a:off x="7810105" y="5078549"/>
            <a:ext cx="343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c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6019800" y="2371450"/>
            <a:ext cx="1101325" cy="1112387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97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55" grpId="0" animBg="1"/>
      <p:bldP spid="55" grpId="1" animBg="1"/>
      <p:bldP spid="56" grpId="0"/>
      <p:bldP spid="57" grpId="0" animBg="1"/>
      <p:bldP spid="59" grpId="0" animBg="1"/>
      <p:bldP spid="60" grpId="0" animBg="1"/>
      <p:bldP spid="61" grpId="0" animBg="1"/>
      <p:bldP spid="61" grpId="1" animBg="1"/>
      <p:bldP spid="65" grpId="0" animBg="1"/>
      <p:bldP spid="65" grpId="1" animBg="1"/>
      <p:bldP spid="66" grpId="0" animBg="1"/>
      <p:bldP spid="66" grpId="1" animBg="1"/>
      <p:bldP spid="68" grpId="0" animBg="1"/>
      <p:bldP spid="68" grpId="1" animBg="1"/>
      <p:bldP spid="69" grpId="0" animBg="1"/>
      <p:bldP spid="69" grpId="1" animBg="1"/>
      <p:bldP spid="71" grpId="0"/>
      <p:bldP spid="7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F50D-EA95-4796-88B2-599CD08D269D}" type="slidenum">
              <a:rPr lang="en-US"/>
              <a:pPr/>
              <a:t>40</a:t>
            </a:fld>
            <a:endParaRPr lang="en-US"/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sp>
        <p:nvSpPr>
          <p:cNvPr id="608260" name="Text Box 4"/>
          <p:cNvSpPr txBox="1">
            <a:spLocks noChangeArrowheads="1"/>
          </p:cNvSpPr>
          <p:nvPr/>
        </p:nvSpPr>
        <p:spPr bwMode="auto">
          <a:xfrm>
            <a:off x="441325" y="1143000"/>
            <a:ext cx="8308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When we are done with our BST, we have to free every node in the tree, one at a time.</a:t>
            </a:r>
          </a:p>
        </p:txBody>
      </p:sp>
      <p:sp>
        <p:nvSpPr>
          <p:cNvPr id="608261" name="Text Box 5"/>
          <p:cNvSpPr txBox="1">
            <a:spLocks noChangeArrowheads="1"/>
          </p:cNvSpPr>
          <p:nvPr/>
        </p:nvSpPr>
        <p:spPr bwMode="auto">
          <a:xfrm>
            <a:off x="304800" y="2286000"/>
            <a:ext cx="830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Can anyone think of an algorithm for this?</a:t>
            </a:r>
          </a:p>
        </p:txBody>
      </p:sp>
      <p:sp>
        <p:nvSpPr>
          <p:cNvPr id="608264" name="Text Box 8"/>
          <p:cNvSpPr txBox="1">
            <a:spLocks noChangeArrowheads="1"/>
          </p:cNvSpPr>
          <p:nvPr/>
        </p:nvSpPr>
        <p:spPr bwMode="auto">
          <a:xfrm>
            <a:off x="1306513" y="3429000"/>
            <a:ext cx="6532562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  // if empty, return…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    // </a:t>
            </a:r>
            <a:r>
              <a:rPr lang="en-US" sz="1800">
                <a:solidFill>
                  <a:schemeClr val="accent2"/>
                </a:solidFill>
              </a:rPr>
              <a:t>Delete nodes in </a:t>
            </a:r>
            <a:r>
              <a:rPr lang="en-US" sz="1800">
                <a:solidFill>
                  <a:srgbClr val="FF3300"/>
                </a:solidFill>
              </a:rPr>
              <a:t>left sub-tree</a:t>
            </a:r>
            <a:r>
              <a:rPr lang="en-US" sz="180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// </a:t>
            </a:r>
            <a:r>
              <a:rPr lang="en-US" sz="1800">
                <a:solidFill>
                  <a:schemeClr val="accent2"/>
                </a:solidFill>
              </a:rPr>
              <a:t>Delete nodes in </a:t>
            </a:r>
            <a:r>
              <a:rPr lang="en-US" sz="1800">
                <a:solidFill>
                  <a:srgbClr val="FF3300"/>
                </a:solidFill>
              </a:rPr>
              <a:t>left sub-tree</a:t>
            </a:r>
            <a:r>
              <a:rPr lang="en-US" sz="180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// </a:t>
            </a:r>
            <a:r>
              <a:rPr lang="en-US" sz="1800">
                <a:solidFill>
                  <a:schemeClr val="accent2"/>
                </a:solidFill>
              </a:rPr>
              <a:t>Free</a:t>
            </a:r>
            <a:r>
              <a:rPr lang="en-US" sz="1800"/>
              <a:t> the current node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08265" name="Rectangle 9"/>
          <p:cNvSpPr>
            <a:spLocks noChangeArrowheads="1"/>
          </p:cNvSpPr>
          <p:nvPr/>
        </p:nvSpPr>
        <p:spPr bwMode="auto">
          <a:xfrm>
            <a:off x="838200" y="3200400"/>
            <a:ext cx="7443788" cy="3173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4" grpId="0" animBg="1"/>
      <p:bldP spid="60826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6C32-5865-467E-8E3B-A228E8419031}" type="slidenum">
              <a:rPr lang="en-US"/>
              <a:pPr/>
              <a:t>41</a:t>
            </a:fld>
            <a:endParaRPr lang="en-US"/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sp>
        <p:nvSpPr>
          <p:cNvPr id="609284" name="Text Box 4"/>
          <p:cNvSpPr txBox="1">
            <a:spLocks noChangeArrowheads="1"/>
          </p:cNvSpPr>
          <p:nvPr/>
        </p:nvSpPr>
        <p:spPr bwMode="auto">
          <a:xfrm>
            <a:off x="249238" y="3840163"/>
            <a:ext cx="3054350" cy="28717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grpSp>
        <p:nvGrpSpPr>
          <p:cNvPr id="609286" name="Group 6"/>
          <p:cNvGrpSpPr>
            <a:grpSpLocks/>
          </p:cNvGrpSpPr>
          <p:nvPr/>
        </p:nvGrpSpPr>
        <p:grpSpPr bwMode="auto">
          <a:xfrm>
            <a:off x="6248400" y="2073275"/>
            <a:ext cx="792163" cy="592138"/>
            <a:chOff x="3511" y="3072"/>
            <a:chExt cx="729" cy="624"/>
          </a:xfrm>
        </p:grpSpPr>
        <p:sp>
          <p:nvSpPr>
            <p:cNvPr id="609287" name="Rectangle 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88" name="Rectangle 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89" name="Rectangle 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0" name="Rectangle 1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9291" name="Group 11"/>
          <p:cNvGrpSpPr>
            <a:grpSpLocks/>
          </p:cNvGrpSpPr>
          <p:nvPr/>
        </p:nvGrpSpPr>
        <p:grpSpPr bwMode="auto">
          <a:xfrm>
            <a:off x="7197725" y="1066800"/>
            <a:ext cx="792163" cy="592138"/>
            <a:chOff x="3511" y="3072"/>
            <a:chExt cx="729" cy="624"/>
          </a:xfrm>
        </p:grpSpPr>
        <p:sp>
          <p:nvSpPr>
            <p:cNvPr id="609292" name="Rectangle 12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3" name="Rectangle 13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4" name="Rectangle 14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5" name="Rectangle 15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9296" name="Group 16"/>
          <p:cNvGrpSpPr>
            <a:grpSpLocks/>
          </p:cNvGrpSpPr>
          <p:nvPr/>
        </p:nvGrpSpPr>
        <p:grpSpPr bwMode="auto">
          <a:xfrm>
            <a:off x="7970838" y="2073275"/>
            <a:ext cx="790575" cy="592138"/>
            <a:chOff x="3511" y="3072"/>
            <a:chExt cx="729" cy="624"/>
          </a:xfrm>
        </p:grpSpPr>
        <p:sp>
          <p:nvSpPr>
            <p:cNvPr id="609297" name="Rectangle 1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8" name="Rectangle 1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9" name="Rectangle 1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00" name="Rectangle 2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9301" name="Line 21"/>
          <p:cNvSpPr>
            <a:spLocks noChangeShapeType="1"/>
          </p:cNvSpPr>
          <p:nvPr/>
        </p:nvSpPr>
        <p:spPr bwMode="auto">
          <a:xfrm flipH="1">
            <a:off x="6723063" y="154146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9302" name="Line 22"/>
          <p:cNvSpPr>
            <a:spLocks noChangeShapeType="1"/>
          </p:cNvSpPr>
          <p:nvPr/>
        </p:nvSpPr>
        <p:spPr bwMode="auto">
          <a:xfrm>
            <a:off x="7781925" y="153987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9303" name="Text Box 23"/>
          <p:cNvSpPr txBox="1">
            <a:spLocks noChangeArrowheads="1"/>
          </p:cNvSpPr>
          <p:nvPr/>
        </p:nvSpPr>
        <p:spPr bwMode="auto">
          <a:xfrm>
            <a:off x="7945438" y="24352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04" name="Text Box 24"/>
          <p:cNvSpPr txBox="1">
            <a:spLocks noChangeArrowheads="1"/>
          </p:cNvSpPr>
          <p:nvPr/>
        </p:nvSpPr>
        <p:spPr bwMode="auto">
          <a:xfrm>
            <a:off x="6973888" y="10858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09305" name="Text Box 25"/>
          <p:cNvSpPr txBox="1">
            <a:spLocks noChangeArrowheads="1"/>
          </p:cNvSpPr>
          <p:nvPr/>
        </p:nvSpPr>
        <p:spPr bwMode="auto">
          <a:xfrm>
            <a:off x="6072188" y="208915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09306" name="Text Box 26"/>
          <p:cNvSpPr txBox="1">
            <a:spLocks noChangeArrowheads="1"/>
          </p:cNvSpPr>
          <p:nvPr/>
        </p:nvSpPr>
        <p:spPr bwMode="auto">
          <a:xfrm>
            <a:off x="7604125" y="208597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09307" name="Line 27"/>
          <p:cNvSpPr>
            <a:spLocks noChangeShapeType="1"/>
          </p:cNvSpPr>
          <p:nvPr/>
        </p:nvSpPr>
        <p:spPr bwMode="auto">
          <a:xfrm flipH="1">
            <a:off x="6270625" y="256063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9308" name="Group 28"/>
          <p:cNvGrpSpPr>
            <a:grpSpLocks/>
          </p:cNvGrpSpPr>
          <p:nvPr/>
        </p:nvGrpSpPr>
        <p:grpSpPr bwMode="auto">
          <a:xfrm>
            <a:off x="5648325" y="3065463"/>
            <a:ext cx="792163" cy="592137"/>
            <a:chOff x="3511" y="3072"/>
            <a:chExt cx="729" cy="624"/>
          </a:xfrm>
        </p:grpSpPr>
        <p:sp>
          <p:nvSpPr>
            <p:cNvPr id="609309" name="Rectangle 2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10" name="Rectangle 3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11" name="Rectangle 3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12" name="Rectangle 3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9313" name="Text Box 33"/>
          <p:cNvSpPr txBox="1">
            <a:spLocks noChangeArrowheads="1"/>
          </p:cNvSpPr>
          <p:nvPr/>
        </p:nvSpPr>
        <p:spPr bwMode="auto">
          <a:xfrm>
            <a:off x="5602288" y="34194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14" name="Text Box 34"/>
          <p:cNvSpPr txBox="1">
            <a:spLocks noChangeArrowheads="1"/>
          </p:cNvSpPr>
          <p:nvPr/>
        </p:nvSpPr>
        <p:spPr bwMode="auto">
          <a:xfrm>
            <a:off x="5978525" y="34337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15" name="Text Box 35"/>
          <p:cNvSpPr txBox="1">
            <a:spLocks noChangeArrowheads="1"/>
          </p:cNvSpPr>
          <p:nvPr/>
        </p:nvSpPr>
        <p:spPr bwMode="auto">
          <a:xfrm>
            <a:off x="8302625" y="2420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16" name="Text Box 36"/>
          <p:cNvSpPr txBox="1">
            <a:spLocks noChangeArrowheads="1"/>
          </p:cNvSpPr>
          <p:nvPr/>
        </p:nvSpPr>
        <p:spPr bwMode="auto">
          <a:xfrm>
            <a:off x="5334000" y="3090863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“Barry”</a:t>
            </a:r>
          </a:p>
        </p:txBody>
      </p:sp>
      <p:grpSp>
        <p:nvGrpSpPr>
          <p:cNvPr id="609317" name="Group 37"/>
          <p:cNvGrpSpPr>
            <a:grpSpLocks/>
          </p:cNvGrpSpPr>
          <p:nvPr/>
        </p:nvGrpSpPr>
        <p:grpSpPr bwMode="auto">
          <a:xfrm>
            <a:off x="6943725" y="3059113"/>
            <a:ext cx="1106488" cy="612775"/>
            <a:chOff x="4494" y="3780"/>
            <a:chExt cx="697" cy="386"/>
          </a:xfrm>
        </p:grpSpPr>
        <p:grpSp>
          <p:nvGrpSpPr>
            <p:cNvPr id="609318" name="Group 38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09319" name="Rectangle 3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320" name="Rectangle 4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321" name="Rectangle 4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322" name="Rectangle 4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9323" name="Text Box 43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09324" name="Text Box 44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09325" name="Text Box 45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09326" name="Text Box 46"/>
          <p:cNvSpPr txBox="1">
            <a:spLocks noChangeArrowheads="1"/>
          </p:cNvSpPr>
          <p:nvPr/>
        </p:nvSpPr>
        <p:spPr bwMode="auto">
          <a:xfrm>
            <a:off x="7146925" y="3063875"/>
            <a:ext cx="1120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“Gabby”</a:t>
            </a:r>
          </a:p>
        </p:txBody>
      </p:sp>
      <p:sp>
        <p:nvSpPr>
          <p:cNvPr id="609327" name="Rectangle 47"/>
          <p:cNvSpPr>
            <a:spLocks noChangeArrowheads="1"/>
          </p:cNvSpPr>
          <p:nvPr/>
        </p:nvSpPr>
        <p:spPr bwMode="auto">
          <a:xfrm>
            <a:off x="7210425" y="34321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28" name="Rectangle 48"/>
          <p:cNvSpPr>
            <a:spLocks noChangeArrowheads="1"/>
          </p:cNvSpPr>
          <p:nvPr/>
        </p:nvSpPr>
        <p:spPr bwMode="auto">
          <a:xfrm>
            <a:off x="7581900" y="34099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32" name="Text Box 52"/>
          <p:cNvSpPr txBox="1">
            <a:spLocks noChangeArrowheads="1"/>
          </p:cNvSpPr>
          <p:nvPr/>
        </p:nvSpPr>
        <p:spPr bwMode="auto">
          <a:xfrm>
            <a:off x="6365875" y="9779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09333" name="Line 53"/>
          <p:cNvSpPr>
            <a:spLocks noChangeShapeType="1"/>
          </p:cNvSpPr>
          <p:nvPr/>
        </p:nvSpPr>
        <p:spPr bwMode="auto">
          <a:xfrm>
            <a:off x="0" y="4038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34" name="Line 54"/>
          <p:cNvSpPr>
            <a:spLocks noChangeShapeType="1"/>
          </p:cNvSpPr>
          <p:nvPr/>
        </p:nvSpPr>
        <p:spPr bwMode="auto">
          <a:xfrm>
            <a:off x="190500" y="45593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35" name="Line 55"/>
          <p:cNvSpPr>
            <a:spLocks noChangeShapeType="1"/>
          </p:cNvSpPr>
          <p:nvPr/>
        </p:nvSpPr>
        <p:spPr bwMode="auto">
          <a:xfrm>
            <a:off x="203200" y="5257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36" name="Line 56"/>
          <p:cNvSpPr>
            <a:spLocks noChangeShapeType="1"/>
          </p:cNvSpPr>
          <p:nvPr/>
        </p:nvSpPr>
        <p:spPr bwMode="auto">
          <a:xfrm>
            <a:off x="6834188" y="2554288"/>
            <a:ext cx="541337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9339" name="Group 59"/>
          <p:cNvGrpSpPr>
            <a:grpSpLocks/>
          </p:cNvGrpSpPr>
          <p:nvPr/>
        </p:nvGrpSpPr>
        <p:grpSpPr bwMode="auto">
          <a:xfrm>
            <a:off x="5684838" y="795338"/>
            <a:ext cx="3235325" cy="2247900"/>
            <a:chOff x="3581" y="501"/>
            <a:chExt cx="2038" cy="1416"/>
          </a:xfrm>
        </p:grpSpPr>
        <p:sp>
          <p:nvSpPr>
            <p:cNvPr id="609337" name="Rectangle 57"/>
            <p:cNvSpPr>
              <a:spLocks noChangeArrowheads="1"/>
            </p:cNvSpPr>
            <p:nvPr/>
          </p:nvSpPr>
          <p:spPr bwMode="auto">
            <a:xfrm>
              <a:off x="3581" y="501"/>
              <a:ext cx="1991" cy="803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09338" name="Rectangle 58"/>
            <p:cNvSpPr>
              <a:spLocks noChangeArrowheads="1"/>
            </p:cNvSpPr>
            <p:nvPr/>
          </p:nvSpPr>
          <p:spPr bwMode="auto">
            <a:xfrm>
              <a:off x="4721" y="1298"/>
              <a:ext cx="898" cy="61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09341" name="Text Box 61"/>
          <p:cNvSpPr txBox="1">
            <a:spLocks noChangeArrowheads="1"/>
          </p:cNvSpPr>
          <p:nvPr/>
        </p:nvSpPr>
        <p:spPr bwMode="auto">
          <a:xfrm>
            <a:off x="527050" y="35052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09342" name="Line 62"/>
          <p:cNvSpPr>
            <a:spLocks noChangeShapeType="1"/>
          </p:cNvSpPr>
          <p:nvPr/>
        </p:nvSpPr>
        <p:spPr bwMode="auto">
          <a:xfrm>
            <a:off x="266700" y="3695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43" name="Text Box 63"/>
          <p:cNvSpPr txBox="1">
            <a:spLocks noChangeArrowheads="1"/>
          </p:cNvSpPr>
          <p:nvPr/>
        </p:nvSpPr>
        <p:spPr bwMode="auto">
          <a:xfrm>
            <a:off x="5461000" y="19431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09344" name="Line 64"/>
          <p:cNvSpPr>
            <a:spLocks noChangeShapeType="1"/>
          </p:cNvSpPr>
          <p:nvPr/>
        </p:nvSpPr>
        <p:spPr bwMode="auto">
          <a:xfrm>
            <a:off x="482600" y="4203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45" name="Line 65"/>
          <p:cNvSpPr>
            <a:spLocks noChangeShapeType="1"/>
          </p:cNvSpPr>
          <p:nvPr/>
        </p:nvSpPr>
        <p:spPr bwMode="auto">
          <a:xfrm>
            <a:off x="495300" y="4927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09348" name="Group 68"/>
          <p:cNvGrpSpPr>
            <a:grpSpLocks/>
          </p:cNvGrpSpPr>
          <p:nvPr/>
        </p:nvGrpSpPr>
        <p:grpSpPr bwMode="auto">
          <a:xfrm>
            <a:off x="5394325" y="2066925"/>
            <a:ext cx="3201988" cy="1989138"/>
            <a:chOff x="3398" y="1302"/>
            <a:chExt cx="2017" cy="1253"/>
          </a:xfrm>
        </p:grpSpPr>
        <p:sp>
          <p:nvSpPr>
            <p:cNvPr id="609346" name="Rectangle 66"/>
            <p:cNvSpPr>
              <a:spLocks noChangeArrowheads="1"/>
            </p:cNvSpPr>
            <p:nvPr/>
          </p:nvSpPr>
          <p:spPr bwMode="auto">
            <a:xfrm>
              <a:off x="3398" y="1302"/>
              <a:ext cx="1511" cy="635"/>
            </a:xfrm>
            <a:prstGeom prst="rect">
              <a:avLst/>
            </a:prstGeom>
            <a:solidFill>
              <a:schemeClr val="bg1">
                <a:alpha val="82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09347" name="Rectangle 67"/>
            <p:cNvSpPr>
              <a:spLocks noChangeArrowheads="1"/>
            </p:cNvSpPr>
            <p:nvPr/>
          </p:nvSpPr>
          <p:spPr bwMode="auto">
            <a:xfrm>
              <a:off x="4297" y="1920"/>
              <a:ext cx="1118" cy="635"/>
            </a:xfrm>
            <a:prstGeom prst="rect">
              <a:avLst/>
            </a:prstGeom>
            <a:solidFill>
              <a:schemeClr val="bg1">
                <a:alpha val="82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09349" name="Text Box 69"/>
          <p:cNvSpPr txBox="1">
            <a:spLocks noChangeArrowheads="1"/>
          </p:cNvSpPr>
          <p:nvPr/>
        </p:nvSpPr>
        <p:spPr bwMode="auto">
          <a:xfrm>
            <a:off x="831850" y="32004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09350" name="Line 70"/>
          <p:cNvSpPr>
            <a:spLocks noChangeShapeType="1"/>
          </p:cNvSpPr>
          <p:nvPr/>
        </p:nvSpPr>
        <p:spPr bwMode="auto">
          <a:xfrm>
            <a:off x="508000" y="3403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1" name="Text Box 71"/>
          <p:cNvSpPr txBox="1">
            <a:spLocks noChangeArrowheads="1"/>
          </p:cNvSpPr>
          <p:nvPr/>
        </p:nvSpPr>
        <p:spPr bwMode="auto">
          <a:xfrm>
            <a:off x="4833938" y="2971800"/>
            <a:ext cx="8302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09352" name="Line 72"/>
          <p:cNvSpPr>
            <a:spLocks noChangeShapeType="1"/>
          </p:cNvSpPr>
          <p:nvPr/>
        </p:nvSpPr>
        <p:spPr bwMode="auto">
          <a:xfrm>
            <a:off x="762000" y="3911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3" name="Line 73"/>
          <p:cNvSpPr>
            <a:spLocks noChangeShapeType="1"/>
          </p:cNvSpPr>
          <p:nvPr/>
        </p:nvSpPr>
        <p:spPr bwMode="auto">
          <a:xfrm>
            <a:off x="762000" y="46101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4" name="Rectangle 74"/>
          <p:cNvSpPr>
            <a:spLocks noChangeArrowheads="1"/>
          </p:cNvSpPr>
          <p:nvPr/>
        </p:nvSpPr>
        <p:spPr bwMode="auto">
          <a:xfrm>
            <a:off x="4584700" y="3048000"/>
            <a:ext cx="2266950" cy="1033463"/>
          </a:xfrm>
          <a:prstGeom prst="rect">
            <a:avLst/>
          </a:prstGeom>
          <a:solidFill>
            <a:schemeClr val="bg1">
              <a:alpha val="8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9355" name="Text Box 75"/>
          <p:cNvSpPr txBox="1">
            <a:spLocks noChangeArrowheads="1"/>
          </p:cNvSpPr>
          <p:nvPr/>
        </p:nvSpPr>
        <p:spPr bwMode="auto">
          <a:xfrm>
            <a:off x="1066800" y="28956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09356" name="Line 76"/>
          <p:cNvSpPr>
            <a:spLocks noChangeShapeType="1"/>
          </p:cNvSpPr>
          <p:nvPr/>
        </p:nvSpPr>
        <p:spPr bwMode="auto">
          <a:xfrm>
            <a:off x="762000" y="30861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7" name="Text Box 77"/>
          <p:cNvSpPr txBox="1">
            <a:spLocks noChangeArrowheads="1"/>
          </p:cNvSpPr>
          <p:nvPr/>
        </p:nvSpPr>
        <p:spPr bwMode="auto">
          <a:xfrm>
            <a:off x="2263775" y="2365375"/>
            <a:ext cx="178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cur</a:t>
            </a:r>
            <a:r>
              <a:rPr lang="en-US">
                <a:solidFill>
                  <a:srgbClr val="FF3300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=</a:t>
            </a:r>
            <a:r>
              <a:rPr lang="en-US">
                <a:solidFill>
                  <a:srgbClr val="FF3300"/>
                </a:solidFill>
              </a:rPr>
              <a:t> NULL</a:t>
            </a:r>
          </a:p>
        </p:txBody>
      </p:sp>
      <p:sp>
        <p:nvSpPr>
          <p:cNvPr id="609358" name="Line 78"/>
          <p:cNvSpPr>
            <a:spLocks noChangeShapeType="1"/>
          </p:cNvSpPr>
          <p:nvPr/>
        </p:nvSpPr>
        <p:spPr bwMode="auto">
          <a:xfrm>
            <a:off x="1016000" y="3632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9" name="Line 79"/>
          <p:cNvSpPr>
            <a:spLocks noChangeShapeType="1"/>
          </p:cNvSpPr>
          <p:nvPr/>
        </p:nvSpPr>
        <p:spPr bwMode="auto">
          <a:xfrm>
            <a:off x="1358900" y="3911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61" name="Line 81"/>
          <p:cNvSpPr>
            <a:spLocks noChangeShapeType="1"/>
          </p:cNvSpPr>
          <p:nvPr/>
        </p:nvSpPr>
        <p:spPr bwMode="auto">
          <a:xfrm flipH="1">
            <a:off x="5613400" y="3535363"/>
            <a:ext cx="192088" cy="3063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0" fill="hold"/>
                                        <p:tgtEl>
                                          <p:spTgt spid="6093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6093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9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9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6093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6093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9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09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0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6093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6093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09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09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332" grpId="0"/>
      <p:bldP spid="609333" grpId="0" animBg="1"/>
      <p:bldP spid="609333" grpId="1" animBg="1"/>
      <p:bldP spid="609334" grpId="0" animBg="1"/>
      <p:bldP spid="609334" grpId="1" animBg="1"/>
      <p:bldP spid="609335" grpId="0" animBg="1"/>
      <p:bldP spid="609341" grpId="0" animBg="1"/>
      <p:bldP spid="609342" grpId="0" animBg="1"/>
      <p:bldP spid="609342" grpId="1" animBg="1"/>
      <p:bldP spid="609343" grpId="0"/>
      <p:bldP spid="609344" grpId="0" animBg="1"/>
      <p:bldP spid="609344" grpId="1" animBg="1"/>
      <p:bldP spid="609345" grpId="0" animBg="1"/>
      <p:bldP spid="609349" grpId="0" animBg="1"/>
      <p:bldP spid="609350" grpId="0" animBg="1"/>
      <p:bldP spid="609350" grpId="1" animBg="1"/>
      <p:bldP spid="609351" grpId="0"/>
      <p:bldP spid="609352" grpId="0" animBg="1"/>
      <p:bldP spid="609352" grpId="1" animBg="1"/>
      <p:bldP spid="609353" grpId="0" animBg="1"/>
      <p:bldP spid="609354" grpId="0" animBg="1"/>
      <p:bldP spid="609355" grpId="0" animBg="1"/>
      <p:bldP spid="609356" grpId="0" animBg="1"/>
      <p:bldP spid="609356" grpId="1" animBg="1"/>
      <p:bldP spid="609357" grpId="0"/>
      <p:bldP spid="609358" grpId="0" animBg="1"/>
      <p:bldP spid="609358" grpId="1" animBg="1"/>
      <p:bldP spid="609359" grpId="0" animBg="1"/>
      <p:bldP spid="609359" grpId="1" animBg="1"/>
      <p:bldP spid="60936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AFDB-35BC-438F-9AC3-9DDB677E3F0B}" type="slidenum">
              <a:rPr lang="en-US"/>
              <a:pPr/>
              <a:t>42</a:t>
            </a:fld>
            <a:endParaRPr lang="en-US"/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grpSp>
        <p:nvGrpSpPr>
          <p:cNvPr id="610308" name="Group 4"/>
          <p:cNvGrpSpPr>
            <a:grpSpLocks/>
          </p:cNvGrpSpPr>
          <p:nvPr/>
        </p:nvGrpSpPr>
        <p:grpSpPr bwMode="auto">
          <a:xfrm>
            <a:off x="6248400" y="2073275"/>
            <a:ext cx="792163" cy="592138"/>
            <a:chOff x="3511" y="3072"/>
            <a:chExt cx="729" cy="624"/>
          </a:xfrm>
        </p:grpSpPr>
        <p:sp>
          <p:nvSpPr>
            <p:cNvPr id="610309" name="Rectangle 5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0" name="Rectangle 6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1" name="Rectangle 7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2" name="Rectangle 8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0313" name="Group 9"/>
          <p:cNvGrpSpPr>
            <a:grpSpLocks/>
          </p:cNvGrpSpPr>
          <p:nvPr/>
        </p:nvGrpSpPr>
        <p:grpSpPr bwMode="auto">
          <a:xfrm>
            <a:off x="7197725" y="1066800"/>
            <a:ext cx="792163" cy="592138"/>
            <a:chOff x="3511" y="3072"/>
            <a:chExt cx="729" cy="624"/>
          </a:xfrm>
        </p:grpSpPr>
        <p:sp>
          <p:nvSpPr>
            <p:cNvPr id="610314" name="Rectangle 1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5" name="Rectangle 1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6" name="Rectangle 1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7" name="Rectangle 1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0318" name="Group 14"/>
          <p:cNvGrpSpPr>
            <a:grpSpLocks/>
          </p:cNvGrpSpPr>
          <p:nvPr/>
        </p:nvGrpSpPr>
        <p:grpSpPr bwMode="auto">
          <a:xfrm>
            <a:off x="7970838" y="2073275"/>
            <a:ext cx="790575" cy="592138"/>
            <a:chOff x="3511" y="3072"/>
            <a:chExt cx="729" cy="624"/>
          </a:xfrm>
        </p:grpSpPr>
        <p:sp>
          <p:nvSpPr>
            <p:cNvPr id="610319" name="Rectangle 15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20" name="Rectangle 16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21" name="Rectangle 17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22" name="Rectangle 18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0323" name="Line 19"/>
          <p:cNvSpPr>
            <a:spLocks noChangeShapeType="1"/>
          </p:cNvSpPr>
          <p:nvPr/>
        </p:nvSpPr>
        <p:spPr bwMode="auto">
          <a:xfrm flipH="1">
            <a:off x="6723063" y="154146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24" name="Line 20"/>
          <p:cNvSpPr>
            <a:spLocks noChangeShapeType="1"/>
          </p:cNvSpPr>
          <p:nvPr/>
        </p:nvSpPr>
        <p:spPr bwMode="auto">
          <a:xfrm>
            <a:off x="7781925" y="153987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25" name="Text Box 21"/>
          <p:cNvSpPr txBox="1">
            <a:spLocks noChangeArrowheads="1"/>
          </p:cNvSpPr>
          <p:nvPr/>
        </p:nvSpPr>
        <p:spPr bwMode="auto">
          <a:xfrm>
            <a:off x="7945438" y="24352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26" name="Text Box 22"/>
          <p:cNvSpPr txBox="1">
            <a:spLocks noChangeArrowheads="1"/>
          </p:cNvSpPr>
          <p:nvPr/>
        </p:nvSpPr>
        <p:spPr bwMode="auto">
          <a:xfrm>
            <a:off x="6973888" y="10858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10327" name="Text Box 23"/>
          <p:cNvSpPr txBox="1">
            <a:spLocks noChangeArrowheads="1"/>
          </p:cNvSpPr>
          <p:nvPr/>
        </p:nvSpPr>
        <p:spPr bwMode="auto">
          <a:xfrm>
            <a:off x="6072188" y="208915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10328" name="Text Box 24"/>
          <p:cNvSpPr txBox="1">
            <a:spLocks noChangeArrowheads="1"/>
          </p:cNvSpPr>
          <p:nvPr/>
        </p:nvSpPr>
        <p:spPr bwMode="auto">
          <a:xfrm>
            <a:off x="7604125" y="208597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10329" name="Line 25"/>
          <p:cNvSpPr>
            <a:spLocks noChangeShapeType="1"/>
          </p:cNvSpPr>
          <p:nvPr/>
        </p:nvSpPr>
        <p:spPr bwMode="auto">
          <a:xfrm flipH="1">
            <a:off x="6270625" y="256063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0330" name="Group 26"/>
          <p:cNvGrpSpPr>
            <a:grpSpLocks/>
          </p:cNvGrpSpPr>
          <p:nvPr/>
        </p:nvGrpSpPr>
        <p:grpSpPr bwMode="auto">
          <a:xfrm>
            <a:off x="5648325" y="3065463"/>
            <a:ext cx="792163" cy="592137"/>
            <a:chOff x="3511" y="3072"/>
            <a:chExt cx="729" cy="624"/>
          </a:xfrm>
        </p:grpSpPr>
        <p:sp>
          <p:nvSpPr>
            <p:cNvPr id="610331" name="Rectangle 2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32" name="Rectangle 2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33" name="Rectangle 2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34" name="Rectangle 3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0335" name="Text Box 31"/>
          <p:cNvSpPr txBox="1">
            <a:spLocks noChangeArrowheads="1"/>
          </p:cNvSpPr>
          <p:nvPr/>
        </p:nvSpPr>
        <p:spPr bwMode="auto">
          <a:xfrm>
            <a:off x="5602288" y="34194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36" name="Text Box 32"/>
          <p:cNvSpPr txBox="1">
            <a:spLocks noChangeArrowheads="1"/>
          </p:cNvSpPr>
          <p:nvPr/>
        </p:nvSpPr>
        <p:spPr bwMode="auto">
          <a:xfrm>
            <a:off x="5978525" y="34337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37" name="Text Box 33"/>
          <p:cNvSpPr txBox="1">
            <a:spLocks noChangeArrowheads="1"/>
          </p:cNvSpPr>
          <p:nvPr/>
        </p:nvSpPr>
        <p:spPr bwMode="auto">
          <a:xfrm>
            <a:off x="8302625" y="2420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38" name="Text Box 34"/>
          <p:cNvSpPr txBox="1">
            <a:spLocks noChangeArrowheads="1"/>
          </p:cNvSpPr>
          <p:nvPr/>
        </p:nvSpPr>
        <p:spPr bwMode="auto">
          <a:xfrm>
            <a:off x="5334000" y="3090863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“Barry”</a:t>
            </a:r>
          </a:p>
        </p:txBody>
      </p:sp>
      <p:grpSp>
        <p:nvGrpSpPr>
          <p:cNvPr id="610339" name="Group 35"/>
          <p:cNvGrpSpPr>
            <a:grpSpLocks/>
          </p:cNvGrpSpPr>
          <p:nvPr/>
        </p:nvGrpSpPr>
        <p:grpSpPr bwMode="auto">
          <a:xfrm>
            <a:off x="6943725" y="3059113"/>
            <a:ext cx="1106488" cy="612775"/>
            <a:chOff x="4494" y="3780"/>
            <a:chExt cx="697" cy="386"/>
          </a:xfrm>
        </p:grpSpPr>
        <p:grpSp>
          <p:nvGrpSpPr>
            <p:cNvPr id="610340" name="Group 36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10341" name="Rectangle 37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42" name="Rectangle 38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43" name="Rectangle 39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44" name="Rectangle 40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0345" name="Text Box 41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10346" name="Text Box 42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10347" name="Text Box 43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10348" name="Text Box 44"/>
          <p:cNvSpPr txBox="1">
            <a:spLocks noChangeArrowheads="1"/>
          </p:cNvSpPr>
          <p:nvPr/>
        </p:nvSpPr>
        <p:spPr bwMode="auto">
          <a:xfrm>
            <a:off x="7146925" y="3063875"/>
            <a:ext cx="1120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“Gabby”</a:t>
            </a:r>
          </a:p>
        </p:txBody>
      </p:sp>
      <p:sp>
        <p:nvSpPr>
          <p:cNvPr id="610349" name="Rectangle 45"/>
          <p:cNvSpPr>
            <a:spLocks noChangeArrowheads="1"/>
          </p:cNvSpPr>
          <p:nvPr/>
        </p:nvSpPr>
        <p:spPr bwMode="auto">
          <a:xfrm>
            <a:off x="7210425" y="34321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50" name="Rectangle 46"/>
          <p:cNvSpPr>
            <a:spLocks noChangeArrowheads="1"/>
          </p:cNvSpPr>
          <p:nvPr/>
        </p:nvSpPr>
        <p:spPr bwMode="auto">
          <a:xfrm>
            <a:off x="7581900" y="34099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51" name="Text Box 47"/>
          <p:cNvSpPr txBox="1">
            <a:spLocks noChangeArrowheads="1"/>
          </p:cNvSpPr>
          <p:nvPr/>
        </p:nvSpPr>
        <p:spPr bwMode="auto">
          <a:xfrm>
            <a:off x="6365875" y="9779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0355" name="Line 51"/>
          <p:cNvSpPr>
            <a:spLocks noChangeShapeType="1"/>
          </p:cNvSpPr>
          <p:nvPr/>
        </p:nvSpPr>
        <p:spPr bwMode="auto">
          <a:xfrm>
            <a:off x="6834188" y="2554288"/>
            <a:ext cx="541337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0356" name="Group 52"/>
          <p:cNvGrpSpPr>
            <a:grpSpLocks/>
          </p:cNvGrpSpPr>
          <p:nvPr/>
        </p:nvGrpSpPr>
        <p:grpSpPr bwMode="auto">
          <a:xfrm>
            <a:off x="5684838" y="795338"/>
            <a:ext cx="3235325" cy="2247900"/>
            <a:chOff x="3581" y="501"/>
            <a:chExt cx="2038" cy="1416"/>
          </a:xfrm>
        </p:grpSpPr>
        <p:sp>
          <p:nvSpPr>
            <p:cNvPr id="610357" name="Rectangle 53"/>
            <p:cNvSpPr>
              <a:spLocks noChangeArrowheads="1"/>
            </p:cNvSpPr>
            <p:nvPr/>
          </p:nvSpPr>
          <p:spPr bwMode="auto">
            <a:xfrm>
              <a:off x="3581" y="501"/>
              <a:ext cx="1991" cy="803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0358" name="Rectangle 54"/>
            <p:cNvSpPr>
              <a:spLocks noChangeArrowheads="1"/>
            </p:cNvSpPr>
            <p:nvPr/>
          </p:nvSpPr>
          <p:spPr bwMode="auto">
            <a:xfrm>
              <a:off x="4721" y="1298"/>
              <a:ext cx="898" cy="61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0361" name="Text Box 57"/>
          <p:cNvSpPr txBox="1">
            <a:spLocks noChangeArrowheads="1"/>
          </p:cNvSpPr>
          <p:nvPr/>
        </p:nvSpPr>
        <p:spPr bwMode="auto">
          <a:xfrm>
            <a:off x="5461000" y="19431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grpSp>
        <p:nvGrpSpPr>
          <p:cNvPr id="610364" name="Group 60"/>
          <p:cNvGrpSpPr>
            <a:grpSpLocks/>
          </p:cNvGrpSpPr>
          <p:nvPr/>
        </p:nvGrpSpPr>
        <p:grpSpPr bwMode="auto">
          <a:xfrm>
            <a:off x="5394325" y="2066925"/>
            <a:ext cx="3201988" cy="1989138"/>
            <a:chOff x="3398" y="1302"/>
            <a:chExt cx="2017" cy="1253"/>
          </a:xfrm>
        </p:grpSpPr>
        <p:sp>
          <p:nvSpPr>
            <p:cNvPr id="610365" name="Rectangle 61"/>
            <p:cNvSpPr>
              <a:spLocks noChangeArrowheads="1"/>
            </p:cNvSpPr>
            <p:nvPr/>
          </p:nvSpPr>
          <p:spPr bwMode="auto">
            <a:xfrm>
              <a:off x="3398" y="1302"/>
              <a:ext cx="1511" cy="635"/>
            </a:xfrm>
            <a:prstGeom prst="rect">
              <a:avLst/>
            </a:prstGeom>
            <a:solidFill>
              <a:schemeClr val="bg1">
                <a:alpha val="82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0366" name="Rectangle 62"/>
            <p:cNvSpPr>
              <a:spLocks noChangeArrowheads="1"/>
            </p:cNvSpPr>
            <p:nvPr/>
          </p:nvSpPr>
          <p:spPr bwMode="auto">
            <a:xfrm>
              <a:off x="4297" y="1920"/>
              <a:ext cx="1118" cy="635"/>
            </a:xfrm>
            <a:prstGeom prst="rect">
              <a:avLst/>
            </a:prstGeom>
            <a:solidFill>
              <a:schemeClr val="bg1">
                <a:alpha val="82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0307" name="Text Box 3"/>
          <p:cNvSpPr txBox="1">
            <a:spLocks noChangeArrowheads="1"/>
          </p:cNvSpPr>
          <p:nvPr/>
        </p:nvSpPr>
        <p:spPr bwMode="auto">
          <a:xfrm>
            <a:off x="249238" y="3840163"/>
            <a:ext cx="3054350" cy="28717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0359" name="Text Box 55"/>
          <p:cNvSpPr txBox="1">
            <a:spLocks noChangeArrowheads="1"/>
          </p:cNvSpPr>
          <p:nvPr/>
        </p:nvSpPr>
        <p:spPr bwMode="auto">
          <a:xfrm>
            <a:off x="527050" y="35052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0367" name="Text Box 63"/>
          <p:cNvSpPr txBox="1">
            <a:spLocks noChangeArrowheads="1"/>
          </p:cNvSpPr>
          <p:nvPr/>
        </p:nvSpPr>
        <p:spPr bwMode="auto">
          <a:xfrm>
            <a:off x="831850" y="32004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0369" name="Text Box 65"/>
          <p:cNvSpPr txBox="1">
            <a:spLocks noChangeArrowheads="1"/>
          </p:cNvSpPr>
          <p:nvPr/>
        </p:nvSpPr>
        <p:spPr bwMode="auto">
          <a:xfrm>
            <a:off x="4833938" y="2971800"/>
            <a:ext cx="8302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0379" name="Line 75"/>
          <p:cNvSpPr>
            <a:spLocks noChangeShapeType="1"/>
          </p:cNvSpPr>
          <p:nvPr/>
        </p:nvSpPr>
        <p:spPr bwMode="auto">
          <a:xfrm>
            <a:off x="800100" y="4622800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0380" name="Line 76"/>
          <p:cNvSpPr>
            <a:spLocks noChangeShapeType="1"/>
          </p:cNvSpPr>
          <p:nvPr/>
        </p:nvSpPr>
        <p:spPr bwMode="auto">
          <a:xfrm>
            <a:off x="825500" y="50419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0382" name="Line 78"/>
          <p:cNvSpPr>
            <a:spLocks noChangeShapeType="1"/>
          </p:cNvSpPr>
          <p:nvPr/>
        </p:nvSpPr>
        <p:spPr bwMode="auto">
          <a:xfrm>
            <a:off x="6296025" y="3562350"/>
            <a:ext cx="112713" cy="3333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83" name="Line 79"/>
          <p:cNvSpPr>
            <a:spLocks noChangeShapeType="1"/>
          </p:cNvSpPr>
          <p:nvPr/>
        </p:nvSpPr>
        <p:spPr bwMode="auto">
          <a:xfrm>
            <a:off x="736600" y="5613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10386" name="Group 82"/>
          <p:cNvGrpSpPr>
            <a:grpSpLocks/>
          </p:cNvGrpSpPr>
          <p:nvPr/>
        </p:nvGrpSpPr>
        <p:grpSpPr bwMode="auto">
          <a:xfrm>
            <a:off x="5757863" y="3054350"/>
            <a:ext cx="533400" cy="685800"/>
            <a:chOff x="3360" y="2784"/>
            <a:chExt cx="336" cy="432"/>
          </a:xfrm>
        </p:grpSpPr>
        <p:sp>
          <p:nvSpPr>
            <p:cNvPr id="610384" name="Line 80"/>
            <p:cNvSpPr>
              <a:spLocks noChangeShapeType="1"/>
            </p:cNvSpPr>
            <p:nvPr/>
          </p:nvSpPr>
          <p:spPr bwMode="auto">
            <a:xfrm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0385" name="Line 81"/>
            <p:cNvSpPr>
              <a:spLocks noChangeShapeType="1"/>
            </p:cNvSpPr>
            <p:nvPr/>
          </p:nvSpPr>
          <p:spPr bwMode="auto">
            <a:xfrm flipH="1"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10387" name="Rectangle 83"/>
          <p:cNvSpPr>
            <a:spLocks noChangeArrowheads="1"/>
          </p:cNvSpPr>
          <p:nvPr/>
        </p:nvSpPr>
        <p:spPr bwMode="auto">
          <a:xfrm>
            <a:off x="4837113" y="3035300"/>
            <a:ext cx="1792287" cy="1435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0388" name="Line 84"/>
          <p:cNvSpPr>
            <a:spLocks noChangeShapeType="1"/>
          </p:cNvSpPr>
          <p:nvPr/>
        </p:nvSpPr>
        <p:spPr bwMode="auto">
          <a:xfrm>
            <a:off x="584200" y="5892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1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79" grpId="0" animBg="1"/>
      <p:bldP spid="610379" grpId="1" animBg="1"/>
      <p:bldP spid="610380" grpId="0" animBg="1"/>
      <p:bldP spid="610380" grpId="1" animBg="1"/>
      <p:bldP spid="610382" grpId="0" animBg="1"/>
      <p:bldP spid="610382" grpId="1" animBg="1"/>
      <p:bldP spid="610383" grpId="0" animBg="1"/>
      <p:bldP spid="610383" grpId="1" animBg="1"/>
      <p:bldP spid="610387" grpId="0" animBg="1"/>
      <p:bldP spid="610388" grpId="0" animBg="1"/>
      <p:bldP spid="610388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D877-0CC9-4240-8005-7FBFEDD71519}" type="slidenum">
              <a:rPr lang="en-US"/>
              <a:pPr/>
              <a:t>43</a:t>
            </a:fld>
            <a:endParaRPr lang="en-US"/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grpSp>
        <p:nvGrpSpPr>
          <p:cNvPr id="611331" name="Group 3"/>
          <p:cNvGrpSpPr>
            <a:grpSpLocks/>
          </p:cNvGrpSpPr>
          <p:nvPr/>
        </p:nvGrpSpPr>
        <p:grpSpPr bwMode="auto">
          <a:xfrm>
            <a:off x="6248400" y="2073275"/>
            <a:ext cx="792163" cy="592138"/>
            <a:chOff x="3511" y="3072"/>
            <a:chExt cx="729" cy="624"/>
          </a:xfrm>
        </p:grpSpPr>
        <p:sp>
          <p:nvSpPr>
            <p:cNvPr id="611332" name="Rectangle 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3" name="Rectangle 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4" name="Rectangle 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5" name="Rectangle 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1336" name="Group 8"/>
          <p:cNvGrpSpPr>
            <a:grpSpLocks/>
          </p:cNvGrpSpPr>
          <p:nvPr/>
        </p:nvGrpSpPr>
        <p:grpSpPr bwMode="auto">
          <a:xfrm>
            <a:off x="7197725" y="1066800"/>
            <a:ext cx="792163" cy="592138"/>
            <a:chOff x="3511" y="3072"/>
            <a:chExt cx="729" cy="624"/>
          </a:xfrm>
        </p:grpSpPr>
        <p:sp>
          <p:nvSpPr>
            <p:cNvPr id="611337" name="Rectangle 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8" name="Rectangle 1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9" name="Rectangle 1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40" name="Rectangle 1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1341" name="Group 13"/>
          <p:cNvGrpSpPr>
            <a:grpSpLocks/>
          </p:cNvGrpSpPr>
          <p:nvPr/>
        </p:nvGrpSpPr>
        <p:grpSpPr bwMode="auto">
          <a:xfrm>
            <a:off x="7970838" y="2073275"/>
            <a:ext cx="790575" cy="592138"/>
            <a:chOff x="3511" y="3072"/>
            <a:chExt cx="729" cy="624"/>
          </a:xfrm>
        </p:grpSpPr>
        <p:sp>
          <p:nvSpPr>
            <p:cNvPr id="611342" name="Rectangle 1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43" name="Rectangle 1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44" name="Rectangle 1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45" name="Rectangle 1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1346" name="Line 18"/>
          <p:cNvSpPr>
            <a:spLocks noChangeShapeType="1"/>
          </p:cNvSpPr>
          <p:nvPr/>
        </p:nvSpPr>
        <p:spPr bwMode="auto">
          <a:xfrm flipH="1">
            <a:off x="6723063" y="154146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47" name="Line 19"/>
          <p:cNvSpPr>
            <a:spLocks noChangeShapeType="1"/>
          </p:cNvSpPr>
          <p:nvPr/>
        </p:nvSpPr>
        <p:spPr bwMode="auto">
          <a:xfrm>
            <a:off x="7781925" y="153987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48" name="Text Box 20"/>
          <p:cNvSpPr txBox="1">
            <a:spLocks noChangeArrowheads="1"/>
          </p:cNvSpPr>
          <p:nvPr/>
        </p:nvSpPr>
        <p:spPr bwMode="auto">
          <a:xfrm>
            <a:off x="7945438" y="24352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1349" name="Text Box 21"/>
          <p:cNvSpPr txBox="1">
            <a:spLocks noChangeArrowheads="1"/>
          </p:cNvSpPr>
          <p:nvPr/>
        </p:nvSpPr>
        <p:spPr bwMode="auto">
          <a:xfrm>
            <a:off x="6973888" y="10858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11350" name="Text Box 22"/>
          <p:cNvSpPr txBox="1">
            <a:spLocks noChangeArrowheads="1"/>
          </p:cNvSpPr>
          <p:nvPr/>
        </p:nvSpPr>
        <p:spPr bwMode="auto">
          <a:xfrm>
            <a:off x="6072188" y="208915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11351" name="Text Box 23"/>
          <p:cNvSpPr txBox="1">
            <a:spLocks noChangeArrowheads="1"/>
          </p:cNvSpPr>
          <p:nvPr/>
        </p:nvSpPr>
        <p:spPr bwMode="auto">
          <a:xfrm>
            <a:off x="7604125" y="208597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11352" name="Line 24"/>
          <p:cNvSpPr>
            <a:spLocks noChangeShapeType="1"/>
          </p:cNvSpPr>
          <p:nvPr/>
        </p:nvSpPr>
        <p:spPr bwMode="auto">
          <a:xfrm flipH="1">
            <a:off x="6270625" y="256063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60" name="Text Box 32"/>
          <p:cNvSpPr txBox="1">
            <a:spLocks noChangeArrowheads="1"/>
          </p:cNvSpPr>
          <p:nvPr/>
        </p:nvSpPr>
        <p:spPr bwMode="auto">
          <a:xfrm>
            <a:off x="8302625" y="2420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611362" name="Group 34"/>
          <p:cNvGrpSpPr>
            <a:grpSpLocks/>
          </p:cNvGrpSpPr>
          <p:nvPr/>
        </p:nvGrpSpPr>
        <p:grpSpPr bwMode="auto">
          <a:xfrm>
            <a:off x="6943725" y="3059113"/>
            <a:ext cx="1106488" cy="612775"/>
            <a:chOff x="4494" y="3780"/>
            <a:chExt cx="697" cy="386"/>
          </a:xfrm>
        </p:grpSpPr>
        <p:grpSp>
          <p:nvGrpSpPr>
            <p:cNvPr id="611363" name="Group 35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11364" name="Rectangle 36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365" name="Rectangle 37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366" name="Rectangle 38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367" name="Rectangle 39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1368" name="Text Box 40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11369" name="Text Box 41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11370" name="Text Box 42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11371" name="Text Box 43"/>
          <p:cNvSpPr txBox="1">
            <a:spLocks noChangeArrowheads="1"/>
          </p:cNvSpPr>
          <p:nvPr/>
        </p:nvSpPr>
        <p:spPr bwMode="auto">
          <a:xfrm>
            <a:off x="7146925" y="3063875"/>
            <a:ext cx="1120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“Gabby”</a:t>
            </a:r>
          </a:p>
        </p:txBody>
      </p:sp>
      <p:sp>
        <p:nvSpPr>
          <p:cNvPr id="611372" name="Rectangle 44"/>
          <p:cNvSpPr>
            <a:spLocks noChangeArrowheads="1"/>
          </p:cNvSpPr>
          <p:nvPr/>
        </p:nvSpPr>
        <p:spPr bwMode="auto">
          <a:xfrm>
            <a:off x="7210425" y="34321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1373" name="Rectangle 45"/>
          <p:cNvSpPr>
            <a:spLocks noChangeArrowheads="1"/>
          </p:cNvSpPr>
          <p:nvPr/>
        </p:nvSpPr>
        <p:spPr bwMode="auto">
          <a:xfrm>
            <a:off x="7581900" y="34099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1374" name="Text Box 46"/>
          <p:cNvSpPr txBox="1">
            <a:spLocks noChangeArrowheads="1"/>
          </p:cNvSpPr>
          <p:nvPr/>
        </p:nvSpPr>
        <p:spPr bwMode="auto">
          <a:xfrm>
            <a:off x="6365875" y="9779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1375" name="Line 47"/>
          <p:cNvSpPr>
            <a:spLocks noChangeShapeType="1"/>
          </p:cNvSpPr>
          <p:nvPr/>
        </p:nvSpPr>
        <p:spPr bwMode="auto">
          <a:xfrm>
            <a:off x="6834188" y="2554288"/>
            <a:ext cx="541337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1376" name="Group 48"/>
          <p:cNvGrpSpPr>
            <a:grpSpLocks/>
          </p:cNvGrpSpPr>
          <p:nvPr/>
        </p:nvGrpSpPr>
        <p:grpSpPr bwMode="auto">
          <a:xfrm>
            <a:off x="5684838" y="795338"/>
            <a:ext cx="3235325" cy="2247900"/>
            <a:chOff x="3581" y="501"/>
            <a:chExt cx="2038" cy="1416"/>
          </a:xfrm>
        </p:grpSpPr>
        <p:sp>
          <p:nvSpPr>
            <p:cNvPr id="611377" name="Rectangle 49"/>
            <p:cNvSpPr>
              <a:spLocks noChangeArrowheads="1"/>
            </p:cNvSpPr>
            <p:nvPr/>
          </p:nvSpPr>
          <p:spPr bwMode="auto">
            <a:xfrm>
              <a:off x="3581" y="501"/>
              <a:ext cx="1991" cy="803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1378" name="Rectangle 50"/>
            <p:cNvSpPr>
              <a:spLocks noChangeArrowheads="1"/>
            </p:cNvSpPr>
            <p:nvPr/>
          </p:nvSpPr>
          <p:spPr bwMode="auto">
            <a:xfrm>
              <a:off x="4721" y="1298"/>
              <a:ext cx="898" cy="61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1379" name="Text Box 51"/>
          <p:cNvSpPr txBox="1">
            <a:spLocks noChangeArrowheads="1"/>
          </p:cNvSpPr>
          <p:nvPr/>
        </p:nvSpPr>
        <p:spPr bwMode="auto">
          <a:xfrm>
            <a:off x="5461000" y="19431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1383" name="Text Box 55"/>
          <p:cNvSpPr txBox="1">
            <a:spLocks noChangeArrowheads="1"/>
          </p:cNvSpPr>
          <p:nvPr/>
        </p:nvSpPr>
        <p:spPr bwMode="auto">
          <a:xfrm>
            <a:off x="249238" y="3840163"/>
            <a:ext cx="3054350" cy="28717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1384" name="Text Box 56"/>
          <p:cNvSpPr txBox="1">
            <a:spLocks noChangeArrowheads="1"/>
          </p:cNvSpPr>
          <p:nvPr/>
        </p:nvSpPr>
        <p:spPr bwMode="auto">
          <a:xfrm>
            <a:off x="527050" y="35052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1396" name="Line 68"/>
          <p:cNvSpPr>
            <a:spLocks noChangeShapeType="1"/>
          </p:cNvSpPr>
          <p:nvPr/>
        </p:nvSpPr>
        <p:spPr bwMode="auto">
          <a:xfrm>
            <a:off x="482600" y="4927600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397" name="Line 69"/>
          <p:cNvSpPr>
            <a:spLocks noChangeShapeType="1"/>
          </p:cNvSpPr>
          <p:nvPr/>
        </p:nvSpPr>
        <p:spPr bwMode="auto">
          <a:xfrm>
            <a:off x="482600" y="5346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398" name="Rectangle 70"/>
          <p:cNvSpPr>
            <a:spLocks noChangeArrowheads="1"/>
          </p:cNvSpPr>
          <p:nvPr/>
        </p:nvSpPr>
        <p:spPr bwMode="auto">
          <a:xfrm>
            <a:off x="5137150" y="2014538"/>
            <a:ext cx="2266950" cy="1033462"/>
          </a:xfrm>
          <a:prstGeom prst="rect">
            <a:avLst/>
          </a:prstGeom>
          <a:solidFill>
            <a:schemeClr val="bg1">
              <a:alpha val="8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1399" name="Text Box 71"/>
          <p:cNvSpPr txBox="1">
            <a:spLocks noChangeArrowheads="1"/>
          </p:cNvSpPr>
          <p:nvPr/>
        </p:nvSpPr>
        <p:spPr bwMode="auto">
          <a:xfrm>
            <a:off x="755650" y="32766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1400" name="Line 72"/>
          <p:cNvSpPr>
            <a:spLocks noChangeShapeType="1"/>
          </p:cNvSpPr>
          <p:nvPr/>
        </p:nvSpPr>
        <p:spPr bwMode="auto">
          <a:xfrm>
            <a:off x="469900" y="34671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401" name="Text Box 73"/>
          <p:cNvSpPr txBox="1">
            <a:spLocks noChangeArrowheads="1"/>
          </p:cNvSpPr>
          <p:nvPr/>
        </p:nvSpPr>
        <p:spPr bwMode="auto">
          <a:xfrm>
            <a:off x="6472238" y="2925763"/>
            <a:ext cx="83026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1402" name="Line 74"/>
          <p:cNvSpPr>
            <a:spLocks noChangeShapeType="1"/>
          </p:cNvSpPr>
          <p:nvPr/>
        </p:nvSpPr>
        <p:spPr bwMode="auto">
          <a:xfrm>
            <a:off x="685800" y="4013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403" name="Line 75"/>
          <p:cNvSpPr>
            <a:spLocks noChangeShapeType="1"/>
          </p:cNvSpPr>
          <p:nvPr/>
        </p:nvSpPr>
        <p:spPr bwMode="auto">
          <a:xfrm>
            <a:off x="736600" y="4711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404" name="Line 76"/>
          <p:cNvSpPr>
            <a:spLocks noChangeShapeType="1"/>
          </p:cNvSpPr>
          <p:nvPr/>
        </p:nvSpPr>
        <p:spPr bwMode="auto">
          <a:xfrm flipH="1">
            <a:off x="7275513" y="3535363"/>
            <a:ext cx="192087" cy="3063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405" name="Line 77"/>
          <p:cNvSpPr>
            <a:spLocks noChangeShapeType="1"/>
          </p:cNvSpPr>
          <p:nvPr/>
        </p:nvSpPr>
        <p:spPr bwMode="auto">
          <a:xfrm>
            <a:off x="749300" y="5130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406" name="Line 78"/>
          <p:cNvSpPr>
            <a:spLocks noChangeShapeType="1"/>
          </p:cNvSpPr>
          <p:nvPr/>
        </p:nvSpPr>
        <p:spPr bwMode="auto">
          <a:xfrm>
            <a:off x="7848600" y="3554413"/>
            <a:ext cx="192088" cy="3063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407" name="Line 79"/>
          <p:cNvSpPr>
            <a:spLocks noChangeShapeType="1"/>
          </p:cNvSpPr>
          <p:nvPr/>
        </p:nvSpPr>
        <p:spPr bwMode="auto">
          <a:xfrm>
            <a:off x="685800" y="57023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11418" name="Group 90"/>
          <p:cNvGrpSpPr>
            <a:grpSpLocks/>
          </p:cNvGrpSpPr>
          <p:nvPr/>
        </p:nvGrpSpPr>
        <p:grpSpPr bwMode="auto">
          <a:xfrm>
            <a:off x="7366000" y="2984500"/>
            <a:ext cx="533400" cy="685800"/>
            <a:chOff x="3360" y="2784"/>
            <a:chExt cx="336" cy="432"/>
          </a:xfrm>
        </p:grpSpPr>
        <p:sp>
          <p:nvSpPr>
            <p:cNvPr id="611419" name="Line 91"/>
            <p:cNvSpPr>
              <a:spLocks noChangeShapeType="1"/>
            </p:cNvSpPr>
            <p:nvPr/>
          </p:nvSpPr>
          <p:spPr bwMode="auto">
            <a:xfrm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1420" name="Line 92"/>
            <p:cNvSpPr>
              <a:spLocks noChangeShapeType="1"/>
            </p:cNvSpPr>
            <p:nvPr/>
          </p:nvSpPr>
          <p:spPr bwMode="auto">
            <a:xfrm flipH="1"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11421" name="Rectangle 93"/>
          <p:cNvSpPr>
            <a:spLocks noChangeArrowheads="1"/>
          </p:cNvSpPr>
          <p:nvPr/>
        </p:nvSpPr>
        <p:spPr bwMode="auto">
          <a:xfrm>
            <a:off x="6378575" y="2971800"/>
            <a:ext cx="2136775" cy="1435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6113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113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1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1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1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96" grpId="0" animBg="1"/>
      <p:bldP spid="611397" grpId="0" animBg="1"/>
      <p:bldP spid="611398" grpId="0" animBg="1"/>
      <p:bldP spid="611399" grpId="0" animBg="1"/>
      <p:bldP spid="611400" grpId="0" animBg="1"/>
      <p:bldP spid="611400" grpId="1" animBg="1"/>
      <p:bldP spid="611401" grpId="0"/>
      <p:bldP spid="611402" grpId="0" animBg="1"/>
      <p:bldP spid="611402" grpId="1" animBg="1"/>
      <p:bldP spid="611403" grpId="0" animBg="1"/>
      <p:bldP spid="611403" grpId="1" animBg="1"/>
      <p:bldP spid="611404" grpId="0" animBg="1"/>
      <p:bldP spid="611404" grpId="1" animBg="1"/>
      <p:bldP spid="611405" grpId="0" animBg="1"/>
      <p:bldP spid="611405" grpId="1" animBg="1"/>
      <p:bldP spid="611406" grpId="0" animBg="1"/>
      <p:bldP spid="611406" grpId="1" animBg="1"/>
      <p:bldP spid="611407" grpId="0" animBg="1"/>
      <p:bldP spid="611407" grpId="1" animBg="1"/>
      <p:bldP spid="61142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9D32-1F53-468E-8F96-5BB1E74C9123}" type="slidenum">
              <a:rPr lang="en-US"/>
              <a:pPr/>
              <a:t>44</a:t>
            </a:fld>
            <a:endParaRPr lang="en-US"/>
          </a:p>
        </p:txBody>
      </p:sp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grpSp>
        <p:nvGrpSpPr>
          <p:cNvPr id="612355" name="Group 3"/>
          <p:cNvGrpSpPr>
            <a:grpSpLocks/>
          </p:cNvGrpSpPr>
          <p:nvPr/>
        </p:nvGrpSpPr>
        <p:grpSpPr bwMode="auto">
          <a:xfrm>
            <a:off x="6248400" y="2073275"/>
            <a:ext cx="792163" cy="592138"/>
            <a:chOff x="3511" y="3072"/>
            <a:chExt cx="729" cy="624"/>
          </a:xfrm>
        </p:grpSpPr>
        <p:sp>
          <p:nvSpPr>
            <p:cNvPr id="612356" name="Rectangle 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57" name="Rectangle 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58" name="Rectangle 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59" name="Rectangle 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2360" name="Group 8"/>
          <p:cNvGrpSpPr>
            <a:grpSpLocks/>
          </p:cNvGrpSpPr>
          <p:nvPr/>
        </p:nvGrpSpPr>
        <p:grpSpPr bwMode="auto">
          <a:xfrm>
            <a:off x="7197725" y="1066800"/>
            <a:ext cx="792163" cy="592138"/>
            <a:chOff x="3511" y="3072"/>
            <a:chExt cx="729" cy="624"/>
          </a:xfrm>
        </p:grpSpPr>
        <p:sp>
          <p:nvSpPr>
            <p:cNvPr id="612361" name="Rectangle 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2" name="Rectangle 1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3" name="Rectangle 1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4" name="Rectangle 1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2365" name="Group 13"/>
          <p:cNvGrpSpPr>
            <a:grpSpLocks/>
          </p:cNvGrpSpPr>
          <p:nvPr/>
        </p:nvGrpSpPr>
        <p:grpSpPr bwMode="auto">
          <a:xfrm>
            <a:off x="7970838" y="2073275"/>
            <a:ext cx="790575" cy="592138"/>
            <a:chOff x="3511" y="3072"/>
            <a:chExt cx="729" cy="624"/>
          </a:xfrm>
        </p:grpSpPr>
        <p:sp>
          <p:nvSpPr>
            <p:cNvPr id="612366" name="Rectangle 1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7" name="Rectangle 1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8" name="Rectangle 1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9" name="Rectangle 1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2370" name="Line 18"/>
          <p:cNvSpPr>
            <a:spLocks noChangeShapeType="1"/>
          </p:cNvSpPr>
          <p:nvPr/>
        </p:nvSpPr>
        <p:spPr bwMode="auto">
          <a:xfrm flipH="1">
            <a:off x="6723063" y="154146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1" name="Line 19"/>
          <p:cNvSpPr>
            <a:spLocks noChangeShapeType="1"/>
          </p:cNvSpPr>
          <p:nvPr/>
        </p:nvSpPr>
        <p:spPr bwMode="auto">
          <a:xfrm>
            <a:off x="7781925" y="153987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2" name="Text Box 20"/>
          <p:cNvSpPr txBox="1">
            <a:spLocks noChangeArrowheads="1"/>
          </p:cNvSpPr>
          <p:nvPr/>
        </p:nvSpPr>
        <p:spPr bwMode="auto">
          <a:xfrm>
            <a:off x="7945438" y="24352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2373" name="Text Box 21"/>
          <p:cNvSpPr txBox="1">
            <a:spLocks noChangeArrowheads="1"/>
          </p:cNvSpPr>
          <p:nvPr/>
        </p:nvSpPr>
        <p:spPr bwMode="auto">
          <a:xfrm>
            <a:off x="6973888" y="10858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12374" name="Text Box 22"/>
          <p:cNvSpPr txBox="1">
            <a:spLocks noChangeArrowheads="1"/>
          </p:cNvSpPr>
          <p:nvPr/>
        </p:nvSpPr>
        <p:spPr bwMode="auto">
          <a:xfrm>
            <a:off x="6072188" y="208915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12375" name="Text Box 23"/>
          <p:cNvSpPr txBox="1">
            <a:spLocks noChangeArrowheads="1"/>
          </p:cNvSpPr>
          <p:nvPr/>
        </p:nvSpPr>
        <p:spPr bwMode="auto">
          <a:xfrm>
            <a:off x="7604125" y="208597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12376" name="Line 24"/>
          <p:cNvSpPr>
            <a:spLocks noChangeShapeType="1"/>
          </p:cNvSpPr>
          <p:nvPr/>
        </p:nvSpPr>
        <p:spPr bwMode="auto">
          <a:xfrm flipH="1">
            <a:off x="6270625" y="256063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7" name="Text Box 25"/>
          <p:cNvSpPr txBox="1">
            <a:spLocks noChangeArrowheads="1"/>
          </p:cNvSpPr>
          <p:nvPr/>
        </p:nvSpPr>
        <p:spPr bwMode="auto">
          <a:xfrm>
            <a:off x="8302625" y="2420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2390" name="Text Box 38"/>
          <p:cNvSpPr txBox="1">
            <a:spLocks noChangeArrowheads="1"/>
          </p:cNvSpPr>
          <p:nvPr/>
        </p:nvSpPr>
        <p:spPr bwMode="auto">
          <a:xfrm>
            <a:off x="6365875" y="9779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2391" name="Line 39"/>
          <p:cNvSpPr>
            <a:spLocks noChangeShapeType="1"/>
          </p:cNvSpPr>
          <p:nvPr/>
        </p:nvSpPr>
        <p:spPr bwMode="auto">
          <a:xfrm>
            <a:off x="6834188" y="2554288"/>
            <a:ext cx="541337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2392" name="Group 40"/>
          <p:cNvGrpSpPr>
            <a:grpSpLocks/>
          </p:cNvGrpSpPr>
          <p:nvPr/>
        </p:nvGrpSpPr>
        <p:grpSpPr bwMode="auto">
          <a:xfrm>
            <a:off x="5684838" y="795338"/>
            <a:ext cx="3235325" cy="2247900"/>
            <a:chOff x="3581" y="501"/>
            <a:chExt cx="2038" cy="1416"/>
          </a:xfrm>
        </p:grpSpPr>
        <p:sp>
          <p:nvSpPr>
            <p:cNvPr id="612393" name="Rectangle 41"/>
            <p:cNvSpPr>
              <a:spLocks noChangeArrowheads="1"/>
            </p:cNvSpPr>
            <p:nvPr/>
          </p:nvSpPr>
          <p:spPr bwMode="auto">
            <a:xfrm>
              <a:off x="3581" y="501"/>
              <a:ext cx="1991" cy="803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2394" name="Rectangle 42"/>
            <p:cNvSpPr>
              <a:spLocks noChangeArrowheads="1"/>
            </p:cNvSpPr>
            <p:nvPr/>
          </p:nvSpPr>
          <p:spPr bwMode="auto">
            <a:xfrm>
              <a:off x="4721" y="1298"/>
              <a:ext cx="898" cy="61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2395" name="Text Box 43"/>
          <p:cNvSpPr txBox="1">
            <a:spLocks noChangeArrowheads="1"/>
          </p:cNvSpPr>
          <p:nvPr/>
        </p:nvSpPr>
        <p:spPr bwMode="auto">
          <a:xfrm>
            <a:off x="5461000" y="19431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2396" name="Text Box 44"/>
          <p:cNvSpPr txBox="1">
            <a:spLocks noChangeArrowheads="1"/>
          </p:cNvSpPr>
          <p:nvPr/>
        </p:nvSpPr>
        <p:spPr bwMode="auto">
          <a:xfrm>
            <a:off x="249238" y="3840163"/>
            <a:ext cx="3054350" cy="28717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2397" name="Text Box 45"/>
          <p:cNvSpPr txBox="1">
            <a:spLocks noChangeArrowheads="1"/>
          </p:cNvSpPr>
          <p:nvPr/>
        </p:nvSpPr>
        <p:spPr bwMode="auto">
          <a:xfrm>
            <a:off x="527050" y="35052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2414" name="Line 62"/>
          <p:cNvSpPr>
            <a:spLocks noChangeShapeType="1"/>
          </p:cNvSpPr>
          <p:nvPr/>
        </p:nvSpPr>
        <p:spPr bwMode="auto">
          <a:xfrm>
            <a:off x="482600" y="5346700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2415" name="Line 63"/>
          <p:cNvSpPr>
            <a:spLocks noChangeShapeType="1"/>
          </p:cNvSpPr>
          <p:nvPr/>
        </p:nvSpPr>
        <p:spPr bwMode="auto">
          <a:xfrm>
            <a:off x="457200" y="591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12431" name="Group 79"/>
          <p:cNvGrpSpPr>
            <a:grpSpLocks/>
          </p:cNvGrpSpPr>
          <p:nvPr/>
        </p:nvGrpSpPr>
        <p:grpSpPr bwMode="auto">
          <a:xfrm>
            <a:off x="6324600" y="1981200"/>
            <a:ext cx="533400" cy="685800"/>
            <a:chOff x="3360" y="2784"/>
            <a:chExt cx="336" cy="432"/>
          </a:xfrm>
        </p:grpSpPr>
        <p:sp>
          <p:nvSpPr>
            <p:cNvPr id="612432" name="Line 80"/>
            <p:cNvSpPr>
              <a:spLocks noChangeShapeType="1"/>
            </p:cNvSpPr>
            <p:nvPr/>
          </p:nvSpPr>
          <p:spPr bwMode="auto">
            <a:xfrm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2433" name="Line 81"/>
            <p:cNvSpPr>
              <a:spLocks noChangeShapeType="1"/>
            </p:cNvSpPr>
            <p:nvPr/>
          </p:nvSpPr>
          <p:spPr bwMode="auto">
            <a:xfrm flipH="1"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12434" name="Rectangle 82"/>
          <p:cNvSpPr>
            <a:spLocks noChangeArrowheads="1"/>
          </p:cNvSpPr>
          <p:nvPr/>
        </p:nvSpPr>
        <p:spPr bwMode="auto">
          <a:xfrm>
            <a:off x="5334000" y="1955800"/>
            <a:ext cx="2136775" cy="1435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2435" name="Text Box 83"/>
          <p:cNvSpPr txBox="1">
            <a:spLocks noChangeArrowheads="1"/>
          </p:cNvSpPr>
          <p:nvPr/>
        </p:nvSpPr>
        <p:spPr bwMode="auto">
          <a:xfrm>
            <a:off x="5089525" y="4465638"/>
            <a:ext cx="176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And so on…</a:t>
            </a:r>
          </a:p>
        </p:txBody>
      </p:sp>
      <p:sp>
        <p:nvSpPr>
          <p:cNvPr id="612436" name="Rectangle 84"/>
          <p:cNvSpPr>
            <a:spLocks noChangeArrowheads="1"/>
          </p:cNvSpPr>
          <p:nvPr/>
        </p:nvSpPr>
        <p:spPr bwMode="auto">
          <a:xfrm>
            <a:off x="4321175" y="4038600"/>
            <a:ext cx="4716463" cy="2651125"/>
          </a:xfrm>
          <a:prstGeom prst="rect">
            <a:avLst/>
          </a:prstGeom>
          <a:solidFill>
            <a:srgbClr val="6C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Big-oh Alert!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So what’s the big-Oh of freeing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all the items in the tree?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12437" name="Text Box 85"/>
          <p:cNvSpPr txBox="1">
            <a:spLocks noChangeArrowheads="1"/>
          </p:cNvSpPr>
          <p:nvPr/>
        </p:nvSpPr>
        <p:spPr bwMode="auto">
          <a:xfrm>
            <a:off x="4840288" y="5791200"/>
            <a:ext cx="4148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D7"/>
                </a:solidFill>
              </a:rPr>
              <a:t>It’s still O(n) since we have </a:t>
            </a:r>
            <a:br>
              <a:rPr lang="en-US">
                <a:solidFill>
                  <a:srgbClr val="FFFFD7"/>
                </a:solidFill>
              </a:rPr>
            </a:br>
            <a:r>
              <a:rPr lang="en-US">
                <a:solidFill>
                  <a:srgbClr val="FFFFD7"/>
                </a:solidFill>
              </a:rPr>
              <a:t>to visit all n items.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2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2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414" grpId="0" animBg="1"/>
      <p:bldP spid="612415" grpId="0" animBg="1"/>
      <p:bldP spid="612415" grpId="1" animBg="1"/>
      <p:bldP spid="612434" grpId="0" animBg="1"/>
      <p:bldP spid="612435" grpId="0"/>
      <p:bldP spid="612436" grpId="0" animBg="1"/>
      <p:bldP spid="61243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F32F-707F-4AC6-BA8B-3927C3094EF6}" type="slidenum">
              <a:rPr lang="en-US"/>
              <a:pPr/>
              <a:t>45</a:t>
            </a:fld>
            <a:endParaRPr lang="en-US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 Slides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C565-3029-4386-AA9A-389C9410A98E}" type="slidenum">
              <a:rPr lang="en-US"/>
              <a:pPr/>
              <a:t>46</a:t>
            </a:fld>
            <a:endParaRPr lang="en-US"/>
          </a:p>
        </p:txBody>
      </p:sp>
      <p:sp>
        <p:nvSpPr>
          <p:cNvPr id="605188" name="Rectangle 4"/>
          <p:cNvSpPr>
            <a:spLocks noGrp="1" noChangeArrowheads="1"/>
          </p:cNvSpPr>
          <p:nvPr>
            <p:ph type="title"/>
          </p:nvPr>
        </p:nvSpPr>
        <p:spPr>
          <a:xfrm>
            <a:off x="141288" y="-76200"/>
            <a:ext cx="8953500" cy="1143000"/>
          </a:xfrm>
          <a:noFill/>
          <a:ln/>
        </p:spPr>
        <p:txBody>
          <a:bodyPr/>
          <a:lstStyle/>
          <a:p>
            <a:r>
              <a:rPr lang="en-US" sz="4000"/>
              <a:t>Inserting A New Value Into A BST </a:t>
            </a:r>
          </a:p>
        </p:txBody>
      </p:sp>
      <p:grpSp>
        <p:nvGrpSpPr>
          <p:cNvPr id="605190" name="Group 6"/>
          <p:cNvGrpSpPr>
            <a:grpSpLocks/>
          </p:cNvGrpSpPr>
          <p:nvPr/>
        </p:nvGrpSpPr>
        <p:grpSpPr bwMode="auto">
          <a:xfrm>
            <a:off x="6515100" y="2130425"/>
            <a:ext cx="792163" cy="592138"/>
            <a:chOff x="3511" y="3072"/>
            <a:chExt cx="729" cy="624"/>
          </a:xfrm>
        </p:grpSpPr>
        <p:sp>
          <p:nvSpPr>
            <p:cNvPr id="605191" name="Rectangle 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2" name="Rectangle 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3" name="Rectangle 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4" name="Rectangle 1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5195" name="Group 11"/>
          <p:cNvGrpSpPr>
            <a:grpSpLocks/>
          </p:cNvGrpSpPr>
          <p:nvPr/>
        </p:nvGrpSpPr>
        <p:grpSpPr bwMode="auto">
          <a:xfrm>
            <a:off x="7464425" y="1123950"/>
            <a:ext cx="792163" cy="592138"/>
            <a:chOff x="3511" y="3072"/>
            <a:chExt cx="729" cy="624"/>
          </a:xfrm>
        </p:grpSpPr>
        <p:sp>
          <p:nvSpPr>
            <p:cNvPr id="605196" name="Rectangle 12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7" name="Rectangle 13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8" name="Rectangle 14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9" name="Rectangle 15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5200" name="Group 16"/>
          <p:cNvGrpSpPr>
            <a:grpSpLocks/>
          </p:cNvGrpSpPr>
          <p:nvPr/>
        </p:nvGrpSpPr>
        <p:grpSpPr bwMode="auto">
          <a:xfrm>
            <a:off x="8237538" y="2130425"/>
            <a:ext cx="790575" cy="592138"/>
            <a:chOff x="3511" y="3072"/>
            <a:chExt cx="729" cy="624"/>
          </a:xfrm>
        </p:grpSpPr>
        <p:sp>
          <p:nvSpPr>
            <p:cNvPr id="605201" name="Rectangle 1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02" name="Rectangle 1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03" name="Rectangle 1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04" name="Rectangle 2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5205" name="Line 21"/>
          <p:cNvSpPr>
            <a:spLocks noChangeShapeType="1"/>
          </p:cNvSpPr>
          <p:nvPr/>
        </p:nvSpPr>
        <p:spPr bwMode="auto">
          <a:xfrm flipH="1">
            <a:off x="6989763" y="159861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6" name="Line 22"/>
          <p:cNvSpPr>
            <a:spLocks noChangeShapeType="1"/>
          </p:cNvSpPr>
          <p:nvPr/>
        </p:nvSpPr>
        <p:spPr bwMode="auto">
          <a:xfrm>
            <a:off x="8048625" y="159702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7" name="Text Box 23"/>
          <p:cNvSpPr txBox="1">
            <a:spLocks noChangeArrowheads="1"/>
          </p:cNvSpPr>
          <p:nvPr/>
        </p:nvSpPr>
        <p:spPr bwMode="auto">
          <a:xfrm>
            <a:off x="8212138" y="24923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08" name="Text Box 24"/>
          <p:cNvSpPr txBox="1">
            <a:spLocks noChangeArrowheads="1"/>
          </p:cNvSpPr>
          <p:nvPr/>
        </p:nvSpPr>
        <p:spPr bwMode="auto">
          <a:xfrm>
            <a:off x="7240588" y="114300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05209" name="Text Box 25"/>
          <p:cNvSpPr txBox="1">
            <a:spLocks noChangeArrowheads="1"/>
          </p:cNvSpPr>
          <p:nvPr/>
        </p:nvSpPr>
        <p:spPr bwMode="auto">
          <a:xfrm>
            <a:off x="6338888" y="214630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05210" name="Text Box 26"/>
          <p:cNvSpPr txBox="1">
            <a:spLocks noChangeArrowheads="1"/>
          </p:cNvSpPr>
          <p:nvPr/>
        </p:nvSpPr>
        <p:spPr bwMode="auto">
          <a:xfrm>
            <a:off x="7870825" y="214312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05211" name="Line 27"/>
          <p:cNvSpPr>
            <a:spLocks noChangeShapeType="1"/>
          </p:cNvSpPr>
          <p:nvPr/>
        </p:nvSpPr>
        <p:spPr bwMode="auto">
          <a:xfrm flipH="1">
            <a:off x="6537325" y="261778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5212" name="Group 28"/>
          <p:cNvGrpSpPr>
            <a:grpSpLocks/>
          </p:cNvGrpSpPr>
          <p:nvPr/>
        </p:nvGrpSpPr>
        <p:grpSpPr bwMode="auto">
          <a:xfrm>
            <a:off x="5915025" y="3122613"/>
            <a:ext cx="792163" cy="592137"/>
            <a:chOff x="3511" y="3072"/>
            <a:chExt cx="729" cy="624"/>
          </a:xfrm>
        </p:grpSpPr>
        <p:sp>
          <p:nvSpPr>
            <p:cNvPr id="605213" name="Rectangle 2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4" name="Rectangle 3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5" name="Rectangle 3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6" name="Rectangle 3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5217" name="Text Box 33"/>
          <p:cNvSpPr txBox="1">
            <a:spLocks noChangeArrowheads="1"/>
          </p:cNvSpPr>
          <p:nvPr/>
        </p:nvSpPr>
        <p:spPr bwMode="auto">
          <a:xfrm>
            <a:off x="5868988" y="34766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18" name="Text Box 34"/>
          <p:cNvSpPr txBox="1">
            <a:spLocks noChangeArrowheads="1"/>
          </p:cNvSpPr>
          <p:nvPr/>
        </p:nvSpPr>
        <p:spPr bwMode="auto">
          <a:xfrm>
            <a:off x="6245225" y="34909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28" name="Text Box 44"/>
          <p:cNvSpPr txBox="1">
            <a:spLocks noChangeArrowheads="1"/>
          </p:cNvSpPr>
          <p:nvPr/>
        </p:nvSpPr>
        <p:spPr bwMode="auto">
          <a:xfrm>
            <a:off x="8569325" y="24780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29" name="Text Box 45"/>
          <p:cNvSpPr txBox="1">
            <a:spLocks noChangeArrowheads="1"/>
          </p:cNvSpPr>
          <p:nvPr/>
        </p:nvSpPr>
        <p:spPr bwMode="auto">
          <a:xfrm>
            <a:off x="5600700" y="3148013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“Barry”</a:t>
            </a:r>
          </a:p>
        </p:txBody>
      </p:sp>
      <p:sp>
        <p:nvSpPr>
          <p:cNvPr id="605233" name="Text Box 49"/>
          <p:cNvSpPr txBox="1">
            <a:spLocks noChangeArrowheads="1"/>
          </p:cNvSpPr>
          <p:nvPr/>
        </p:nvSpPr>
        <p:spPr bwMode="auto">
          <a:xfrm>
            <a:off x="3267075" y="5943600"/>
            <a:ext cx="242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Lets insert </a:t>
            </a:r>
            <a:r>
              <a:rPr lang="en-US">
                <a:solidFill>
                  <a:srgbClr val="6600CC"/>
                </a:solidFill>
              </a:rPr>
              <a:t>Phil</a:t>
            </a:r>
            <a:r>
              <a:rPr lang="en-US"/>
              <a:t>.</a:t>
            </a:r>
          </a:p>
        </p:txBody>
      </p:sp>
      <p:grpSp>
        <p:nvGrpSpPr>
          <p:cNvPr id="605242" name="Group 58"/>
          <p:cNvGrpSpPr>
            <a:grpSpLocks/>
          </p:cNvGrpSpPr>
          <p:nvPr/>
        </p:nvGrpSpPr>
        <p:grpSpPr bwMode="auto">
          <a:xfrm>
            <a:off x="7210425" y="3090863"/>
            <a:ext cx="1106488" cy="612775"/>
            <a:chOff x="4494" y="3780"/>
            <a:chExt cx="697" cy="386"/>
          </a:xfrm>
        </p:grpSpPr>
        <p:grpSp>
          <p:nvGrpSpPr>
            <p:cNvPr id="605234" name="Group 50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05235" name="Rectangle 5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236" name="Rectangle 5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237" name="Rectangle 5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238" name="Rectangle 5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5239" name="Text Box 55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05240" name="Text Box 56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05241" name="Text Box 57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05243" name="Line 59"/>
          <p:cNvSpPr>
            <a:spLocks noChangeShapeType="1"/>
          </p:cNvSpPr>
          <p:nvPr/>
        </p:nvSpPr>
        <p:spPr bwMode="auto">
          <a:xfrm>
            <a:off x="0" y="1295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4" name="Rectangle 60"/>
          <p:cNvSpPr>
            <a:spLocks noChangeArrowheads="1"/>
          </p:cNvSpPr>
          <p:nvPr/>
        </p:nvSpPr>
        <p:spPr bwMode="auto">
          <a:xfrm>
            <a:off x="457200" y="1143000"/>
            <a:ext cx="9009063" cy="454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006666"/>
                </a:solidFill>
              </a:rPr>
              <a:t>If the tree is empty</a:t>
            </a:r>
          </a:p>
          <a:p>
            <a:pPr algn="l"/>
            <a:r>
              <a:rPr lang="en-US" sz="1800">
                <a:solidFill>
                  <a:srgbClr val="006666"/>
                </a:solidFill>
              </a:rPr>
              <a:t>   </a:t>
            </a:r>
            <a:r>
              <a:rPr lang="en-US" sz="1800">
                <a:solidFill>
                  <a:srgbClr val="990000"/>
                </a:solidFill>
              </a:rPr>
              <a:t>Allocate a new node and put V into it</a:t>
            </a:r>
          </a:p>
          <a:p>
            <a:pPr algn="l"/>
            <a:r>
              <a:rPr lang="en-US" sz="1800">
                <a:solidFill>
                  <a:srgbClr val="990000"/>
                </a:solidFill>
              </a:rPr>
              <a:t>   Point the </a:t>
            </a:r>
            <a:r>
              <a:rPr lang="en-US" sz="1800">
                <a:solidFill>
                  <a:srgbClr val="6600CC"/>
                </a:solidFill>
              </a:rPr>
              <a:t>root pointer</a:t>
            </a:r>
            <a:r>
              <a:rPr lang="en-US" sz="1800">
                <a:solidFill>
                  <a:srgbClr val="990000"/>
                </a:solidFill>
              </a:rPr>
              <a:t> to our new node. DONE! </a:t>
            </a:r>
          </a:p>
          <a:p>
            <a:pPr algn="l"/>
            <a:endParaRPr lang="en-US" sz="1000">
              <a:solidFill>
                <a:srgbClr val="990000"/>
              </a:solidFill>
            </a:endParaRPr>
          </a:p>
          <a:p>
            <a:pPr algn="l"/>
            <a:r>
              <a:rPr lang="en-US" sz="1800">
                <a:solidFill>
                  <a:srgbClr val="006666"/>
                </a:solidFill>
              </a:rPr>
              <a:t>Start at the </a:t>
            </a:r>
            <a:r>
              <a:rPr lang="en-US" sz="1800">
                <a:solidFill>
                  <a:srgbClr val="6600CC"/>
                </a:solidFill>
              </a:rPr>
              <a:t>root</a:t>
            </a:r>
            <a:r>
              <a:rPr lang="en-US" sz="1800">
                <a:solidFill>
                  <a:srgbClr val="006666"/>
                </a:solidFill>
              </a:rPr>
              <a:t> of the tree</a:t>
            </a:r>
          </a:p>
          <a:p>
            <a:pPr algn="l"/>
            <a:r>
              <a:rPr lang="en-US" sz="1800">
                <a:solidFill>
                  <a:srgbClr val="006666"/>
                </a:solidFill>
              </a:rPr>
              <a:t>While we’re not done…</a:t>
            </a:r>
            <a:endParaRPr lang="en-US" sz="1800">
              <a:solidFill>
                <a:srgbClr val="6600CC"/>
              </a:solidFill>
            </a:endParaRPr>
          </a:p>
          <a:p>
            <a:pPr algn="l"/>
            <a:endParaRPr lang="en-US" sz="1000">
              <a:solidFill>
                <a:srgbClr val="6600CC"/>
              </a:solidFill>
            </a:endParaRPr>
          </a:p>
          <a:p>
            <a:pPr algn="l"/>
            <a:r>
              <a:rPr lang="en-US" sz="1800">
                <a:solidFill>
                  <a:srgbClr val="006666"/>
                </a:solidFill>
              </a:rPr>
              <a:t>  If V is </a:t>
            </a:r>
            <a:r>
              <a:rPr lang="en-US" sz="1800">
                <a:solidFill>
                  <a:srgbClr val="6600CC"/>
                </a:solidFill>
              </a:rPr>
              <a:t>equal</a:t>
            </a:r>
            <a:r>
              <a:rPr lang="en-US" sz="1800">
                <a:solidFill>
                  <a:srgbClr val="006666"/>
                </a:solidFill>
              </a:rPr>
              <a:t> to current node’s value, DONE! </a:t>
            </a:r>
          </a:p>
          <a:p>
            <a:pPr algn="l"/>
            <a:endParaRPr lang="en-US" sz="1000">
              <a:solidFill>
                <a:srgbClr val="006666"/>
              </a:solidFill>
            </a:endParaRPr>
          </a:p>
          <a:p>
            <a:pPr algn="l"/>
            <a:r>
              <a:rPr lang="en-US" sz="1800">
                <a:solidFill>
                  <a:srgbClr val="006666"/>
                </a:solidFill>
              </a:rPr>
              <a:t>  If V is </a:t>
            </a:r>
            <a:r>
              <a:rPr lang="en-US" sz="1800">
                <a:solidFill>
                  <a:srgbClr val="6600CC"/>
                </a:solidFill>
              </a:rPr>
              <a:t>less</a:t>
            </a:r>
            <a:r>
              <a:rPr lang="en-US" sz="1800">
                <a:solidFill>
                  <a:srgbClr val="006666"/>
                </a:solidFill>
              </a:rPr>
              <a:t> than current node’s value</a:t>
            </a:r>
          </a:p>
          <a:p>
            <a:pPr algn="l"/>
            <a:r>
              <a:rPr lang="en-US" sz="1800">
                <a:solidFill>
                  <a:srgbClr val="006666"/>
                </a:solidFill>
              </a:rPr>
              <a:t>     </a:t>
            </a:r>
            <a:r>
              <a:rPr lang="en-US" sz="1800">
                <a:solidFill>
                  <a:srgbClr val="990000"/>
                </a:solidFill>
              </a:rPr>
              <a:t>If there is a left child, then </a:t>
            </a:r>
            <a:r>
              <a:rPr lang="en-US" sz="1800">
                <a:solidFill>
                  <a:srgbClr val="6600CC"/>
                </a:solidFill>
              </a:rPr>
              <a:t>go left</a:t>
            </a:r>
          </a:p>
          <a:p>
            <a:pPr algn="l"/>
            <a:r>
              <a:rPr lang="en-US" sz="1800">
                <a:solidFill>
                  <a:srgbClr val="990000"/>
                </a:solidFill>
              </a:rPr>
              <a:t>     ELSE allocate a new node and put V into it</a:t>
            </a:r>
          </a:p>
          <a:p>
            <a:pPr algn="l"/>
            <a:r>
              <a:rPr lang="en-US" sz="1800">
                <a:solidFill>
                  <a:srgbClr val="990000"/>
                </a:solidFill>
              </a:rPr>
              <a:t>     AND set current node’s </a:t>
            </a:r>
            <a:r>
              <a:rPr lang="en-US" sz="1800">
                <a:solidFill>
                  <a:srgbClr val="6600CC"/>
                </a:solidFill>
              </a:rPr>
              <a:t>left</a:t>
            </a:r>
            <a:r>
              <a:rPr lang="en-US" sz="1800">
                <a:solidFill>
                  <a:srgbClr val="990000"/>
                </a:solidFill>
              </a:rPr>
              <a:t> pointer to new node. DONE!</a:t>
            </a:r>
          </a:p>
          <a:p>
            <a:pPr algn="l"/>
            <a:endParaRPr lang="en-US" sz="1000">
              <a:solidFill>
                <a:srgbClr val="990000"/>
              </a:solidFill>
            </a:endParaRPr>
          </a:p>
          <a:p>
            <a:pPr algn="l"/>
            <a:r>
              <a:rPr lang="en-US" sz="1800">
                <a:solidFill>
                  <a:srgbClr val="006666"/>
                </a:solidFill>
              </a:rPr>
              <a:t>  If V is </a:t>
            </a:r>
            <a:r>
              <a:rPr lang="en-US" sz="1800">
                <a:solidFill>
                  <a:srgbClr val="6600CC"/>
                </a:solidFill>
              </a:rPr>
              <a:t>greater</a:t>
            </a:r>
            <a:r>
              <a:rPr lang="en-US" sz="1800">
                <a:solidFill>
                  <a:srgbClr val="006666"/>
                </a:solidFill>
              </a:rPr>
              <a:t> than current node’s value</a:t>
            </a:r>
          </a:p>
          <a:p>
            <a:pPr algn="l"/>
            <a:r>
              <a:rPr lang="en-US" sz="1800">
                <a:solidFill>
                  <a:srgbClr val="006666"/>
                </a:solidFill>
              </a:rPr>
              <a:t>     </a:t>
            </a:r>
            <a:r>
              <a:rPr lang="en-US" sz="1800">
                <a:solidFill>
                  <a:srgbClr val="990000"/>
                </a:solidFill>
              </a:rPr>
              <a:t>If there is a right child, then </a:t>
            </a:r>
            <a:r>
              <a:rPr lang="en-US" sz="1800">
                <a:solidFill>
                  <a:srgbClr val="6600CC"/>
                </a:solidFill>
              </a:rPr>
              <a:t>go right</a:t>
            </a:r>
          </a:p>
          <a:p>
            <a:pPr algn="l"/>
            <a:r>
              <a:rPr lang="en-US" sz="1800"/>
              <a:t>     </a:t>
            </a:r>
            <a:r>
              <a:rPr lang="en-US" sz="1800">
                <a:solidFill>
                  <a:srgbClr val="990000"/>
                </a:solidFill>
              </a:rPr>
              <a:t>ELSE allocate a new node and put V into it</a:t>
            </a:r>
          </a:p>
          <a:p>
            <a:pPr algn="l"/>
            <a:r>
              <a:rPr lang="en-US" sz="1800">
                <a:solidFill>
                  <a:srgbClr val="990000"/>
                </a:solidFill>
              </a:rPr>
              <a:t>     AND set current node’s </a:t>
            </a:r>
            <a:r>
              <a:rPr lang="en-US" sz="1800">
                <a:solidFill>
                  <a:srgbClr val="6600CC"/>
                </a:solidFill>
              </a:rPr>
              <a:t>right </a:t>
            </a:r>
            <a:r>
              <a:rPr lang="en-US" sz="1800">
                <a:solidFill>
                  <a:srgbClr val="990000"/>
                </a:solidFill>
              </a:rPr>
              <a:t>pointer to new node. DONE!</a:t>
            </a:r>
          </a:p>
        </p:txBody>
      </p:sp>
      <p:sp>
        <p:nvSpPr>
          <p:cNvPr id="605245" name="Line 61"/>
          <p:cNvSpPr>
            <a:spLocks noChangeShapeType="1"/>
          </p:cNvSpPr>
          <p:nvPr/>
        </p:nvSpPr>
        <p:spPr bwMode="auto">
          <a:xfrm>
            <a:off x="63500" y="2298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6" name="Oval 62"/>
          <p:cNvSpPr>
            <a:spLocks noChangeArrowheads="1"/>
          </p:cNvSpPr>
          <p:nvPr/>
        </p:nvSpPr>
        <p:spPr bwMode="auto">
          <a:xfrm>
            <a:off x="7413625" y="938213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7" name="Line 63"/>
          <p:cNvSpPr>
            <a:spLocks noChangeShapeType="1"/>
          </p:cNvSpPr>
          <p:nvPr/>
        </p:nvSpPr>
        <p:spPr bwMode="auto">
          <a:xfrm>
            <a:off x="76200" y="2540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8" name="Line 64"/>
          <p:cNvSpPr>
            <a:spLocks noChangeShapeType="1"/>
          </p:cNvSpPr>
          <p:nvPr/>
        </p:nvSpPr>
        <p:spPr bwMode="auto">
          <a:xfrm>
            <a:off x="203200" y="2984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9" name="Text Box 65"/>
          <p:cNvSpPr txBox="1">
            <a:spLocks noChangeArrowheads="1"/>
          </p:cNvSpPr>
          <p:nvPr/>
        </p:nvSpPr>
        <p:spPr bwMode="auto">
          <a:xfrm>
            <a:off x="6478588" y="5668963"/>
            <a:ext cx="227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== Larry??</a:t>
            </a:r>
          </a:p>
        </p:txBody>
      </p:sp>
      <p:sp>
        <p:nvSpPr>
          <p:cNvPr id="605250" name="Line 66"/>
          <p:cNvSpPr>
            <a:spLocks noChangeShapeType="1"/>
          </p:cNvSpPr>
          <p:nvPr/>
        </p:nvSpPr>
        <p:spPr bwMode="auto">
          <a:xfrm>
            <a:off x="215900" y="3390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51" name="Text Box 67"/>
          <p:cNvSpPr txBox="1">
            <a:spLocks noChangeArrowheads="1"/>
          </p:cNvSpPr>
          <p:nvPr/>
        </p:nvSpPr>
        <p:spPr bwMode="auto">
          <a:xfrm>
            <a:off x="6565900" y="5676900"/>
            <a:ext cx="208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&lt; Larry??</a:t>
            </a:r>
          </a:p>
        </p:txBody>
      </p:sp>
      <p:sp>
        <p:nvSpPr>
          <p:cNvPr id="605252" name="Line 68"/>
          <p:cNvSpPr>
            <a:spLocks noChangeShapeType="1"/>
          </p:cNvSpPr>
          <p:nvPr/>
        </p:nvSpPr>
        <p:spPr bwMode="auto">
          <a:xfrm>
            <a:off x="215900" y="4660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53" name="Text Box 69"/>
          <p:cNvSpPr txBox="1">
            <a:spLocks noChangeArrowheads="1"/>
          </p:cNvSpPr>
          <p:nvPr/>
        </p:nvSpPr>
        <p:spPr bwMode="auto">
          <a:xfrm>
            <a:off x="6515100" y="5664200"/>
            <a:ext cx="208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&gt; Larry??</a:t>
            </a:r>
          </a:p>
        </p:txBody>
      </p:sp>
      <p:sp>
        <p:nvSpPr>
          <p:cNvPr id="605254" name="Line 70"/>
          <p:cNvSpPr>
            <a:spLocks noChangeShapeType="1"/>
          </p:cNvSpPr>
          <p:nvPr/>
        </p:nvSpPr>
        <p:spPr bwMode="auto">
          <a:xfrm>
            <a:off x="381000" y="4927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55" name="Text Box 71"/>
          <p:cNvSpPr txBox="1">
            <a:spLocks noChangeArrowheads="1"/>
          </p:cNvSpPr>
          <p:nvPr/>
        </p:nvSpPr>
        <p:spPr bwMode="auto">
          <a:xfrm>
            <a:off x="8331200" y="15494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605256" name="Line 72"/>
          <p:cNvSpPr>
            <a:spLocks noChangeShapeType="1"/>
          </p:cNvSpPr>
          <p:nvPr/>
        </p:nvSpPr>
        <p:spPr bwMode="auto">
          <a:xfrm>
            <a:off x="4152900" y="4519613"/>
            <a:ext cx="258763" cy="3571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58" name="Oval 74"/>
          <p:cNvSpPr>
            <a:spLocks noChangeArrowheads="1"/>
          </p:cNvSpPr>
          <p:nvPr/>
        </p:nvSpPr>
        <p:spPr bwMode="auto">
          <a:xfrm>
            <a:off x="8178800" y="2006600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59" name="Line 75"/>
          <p:cNvSpPr>
            <a:spLocks noChangeShapeType="1"/>
          </p:cNvSpPr>
          <p:nvPr/>
        </p:nvSpPr>
        <p:spPr bwMode="auto">
          <a:xfrm>
            <a:off x="76200" y="2540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60" name="Line 76"/>
          <p:cNvSpPr>
            <a:spLocks noChangeShapeType="1"/>
          </p:cNvSpPr>
          <p:nvPr/>
        </p:nvSpPr>
        <p:spPr bwMode="auto">
          <a:xfrm>
            <a:off x="203200" y="2997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61" name="Text Box 77"/>
          <p:cNvSpPr txBox="1">
            <a:spLocks noChangeArrowheads="1"/>
          </p:cNvSpPr>
          <p:nvPr/>
        </p:nvSpPr>
        <p:spPr bwMode="auto">
          <a:xfrm>
            <a:off x="6553200" y="5715000"/>
            <a:ext cx="234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== Ronda??</a:t>
            </a:r>
          </a:p>
        </p:txBody>
      </p:sp>
      <p:sp>
        <p:nvSpPr>
          <p:cNvPr id="605262" name="Line 78"/>
          <p:cNvSpPr>
            <a:spLocks noChangeShapeType="1"/>
          </p:cNvSpPr>
          <p:nvPr/>
        </p:nvSpPr>
        <p:spPr bwMode="auto">
          <a:xfrm>
            <a:off x="215900" y="3403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63" name="Text Box 79"/>
          <p:cNvSpPr txBox="1">
            <a:spLocks noChangeArrowheads="1"/>
          </p:cNvSpPr>
          <p:nvPr/>
        </p:nvSpPr>
        <p:spPr bwMode="auto">
          <a:xfrm>
            <a:off x="6553200" y="5689600"/>
            <a:ext cx="2154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&lt; Ronda??</a:t>
            </a:r>
          </a:p>
        </p:txBody>
      </p:sp>
      <p:sp>
        <p:nvSpPr>
          <p:cNvPr id="605264" name="Line 80"/>
          <p:cNvSpPr>
            <a:spLocks noChangeShapeType="1"/>
          </p:cNvSpPr>
          <p:nvPr/>
        </p:nvSpPr>
        <p:spPr bwMode="auto">
          <a:xfrm>
            <a:off x="368300" y="3695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65" name="Text Box 81"/>
          <p:cNvSpPr txBox="1">
            <a:spLocks noChangeArrowheads="1"/>
          </p:cNvSpPr>
          <p:nvPr/>
        </p:nvSpPr>
        <p:spPr bwMode="auto">
          <a:xfrm>
            <a:off x="7948613" y="262890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605266" name="Line 82"/>
          <p:cNvSpPr>
            <a:spLocks noChangeShapeType="1"/>
          </p:cNvSpPr>
          <p:nvPr/>
        </p:nvSpPr>
        <p:spPr bwMode="auto">
          <a:xfrm>
            <a:off x="381000" y="3949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67" name="Text Box 83"/>
          <p:cNvSpPr txBox="1">
            <a:spLocks noChangeArrowheads="1"/>
          </p:cNvSpPr>
          <p:nvPr/>
        </p:nvSpPr>
        <p:spPr bwMode="auto">
          <a:xfrm>
            <a:off x="7516813" y="3071813"/>
            <a:ext cx="86518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9900CC"/>
                </a:solidFill>
              </a:rPr>
              <a:t>“Phil”</a:t>
            </a:r>
          </a:p>
        </p:txBody>
      </p:sp>
      <p:sp>
        <p:nvSpPr>
          <p:cNvPr id="605268" name="Rectangle 84"/>
          <p:cNvSpPr>
            <a:spLocks noChangeArrowheads="1"/>
          </p:cNvSpPr>
          <p:nvPr/>
        </p:nvSpPr>
        <p:spPr bwMode="auto">
          <a:xfrm>
            <a:off x="7477125" y="34639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69" name="Rectangle 85"/>
          <p:cNvSpPr>
            <a:spLocks noChangeArrowheads="1"/>
          </p:cNvSpPr>
          <p:nvPr/>
        </p:nvSpPr>
        <p:spPr bwMode="auto">
          <a:xfrm>
            <a:off x="7848600" y="34417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70" name="Line 86"/>
          <p:cNvSpPr>
            <a:spLocks noChangeShapeType="1"/>
          </p:cNvSpPr>
          <p:nvPr/>
        </p:nvSpPr>
        <p:spPr bwMode="auto">
          <a:xfrm>
            <a:off x="381000" y="4241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5273" name="Group 89"/>
          <p:cNvGrpSpPr>
            <a:grpSpLocks/>
          </p:cNvGrpSpPr>
          <p:nvPr/>
        </p:nvGrpSpPr>
        <p:grpSpPr bwMode="auto">
          <a:xfrm>
            <a:off x="8056563" y="2527300"/>
            <a:ext cx="554037" cy="573088"/>
            <a:chOff x="5075" y="1592"/>
            <a:chExt cx="349" cy="361"/>
          </a:xfrm>
        </p:grpSpPr>
        <p:sp>
          <p:nvSpPr>
            <p:cNvPr id="605271" name="Rectangle 87"/>
            <p:cNvSpPr>
              <a:spLocks noChangeArrowheads="1"/>
            </p:cNvSpPr>
            <p:nvPr/>
          </p:nvSpPr>
          <p:spPr bwMode="auto">
            <a:xfrm>
              <a:off x="5232" y="1592"/>
              <a:ext cx="192" cy="9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72" name="Line 88"/>
            <p:cNvSpPr>
              <a:spLocks noChangeShapeType="1"/>
            </p:cNvSpPr>
            <p:nvPr/>
          </p:nvSpPr>
          <p:spPr bwMode="auto">
            <a:xfrm flipH="1">
              <a:off x="5075" y="1670"/>
              <a:ext cx="201" cy="283"/>
            </a:xfrm>
            <a:prstGeom prst="line">
              <a:avLst/>
            </a:prstGeom>
            <a:noFill/>
            <a:ln w="5080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5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5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60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60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60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60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60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33" grpId="0"/>
      <p:bldP spid="605243" grpId="0" animBg="1"/>
      <p:bldP spid="605243" grpId="1" animBg="1"/>
      <p:bldP spid="605245" grpId="0" animBg="1"/>
      <p:bldP spid="605245" grpId="1" animBg="1"/>
      <p:bldP spid="605246" grpId="0" animBg="1"/>
      <p:bldP spid="605246" grpId="1" animBg="1"/>
      <p:bldP spid="605247" grpId="0" animBg="1"/>
      <p:bldP spid="605247" grpId="1" animBg="1"/>
      <p:bldP spid="605248" grpId="0" animBg="1"/>
      <p:bldP spid="605248" grpId="1" animBg="1"/>
      <p:bldP spid="605249" grpId="0"/>
      <p:bldP spid="605249" grpId="1"/>
      <p:bldP spid="605250" grpId="0" animBg="1"/>
      <p:bldP spid="605250" grpId="1" animBg="1"/>
      <p:bldP spid="605251" grpId="0"/>
      <p:bldP spid="605251" grpId="1"/>
      <p:bldP spid="605252" grpId="0" animBg="1"/>
      <p:bldP spid="605252" grpId="1" animBg="1"/>
      <p:bldP spid="605253" grpId="0"/>
      <p:bldP spid="605253" grpId="1"/>
      <p:bldP spid="605254" grpId="0" animBg="1"/>
      <p:bldP spid="605254" grpId="1" animBg="1"/>
      <p:bldP spid="605255" grpId="0"/>
      <p:bldP spid="605255" grpId="1"/>
      <p:bldP spid="605256" grpId="0" animBg="1"/>
      <p:bldP spid="605256" grpId="1" animBg="1"/>
      <p:bldP spid="605258" grpId="0" animBg="1"/>
      <p:bldP spid="605259" grpId="0" animBg="1"/>
      <p:bldP spid="605259" grpId="1" animBg="1"/>
      <p:bldP spid="605260" grpId="0" animBg="1"/>
      <p:bldP spid="605260" grpId="1" animBg="1"/>
      <p:bldP spid="605261" grpId="0"/>
      <p:bldP spid="605261" grpId="1"/>
      <p:bldP spid="605262" grpId="0" animBg="1"/>
      <p:bldP spid="605262" grpId="1" animBg="1"/>
      <p:bldP spid="605263" grpId="0"/>
      <p:bldP spid="605263" grpId="1"/>
      <p:bldP spid="605264" grpId="0" animBg="1"/>
      <p:bldP spid="605264" grpId="1" animBg="1"/>
      <p:bldP spid="605265" grpId="0"/>
      <p:bldP spid="605265" grpId="1"/>
      <p:bldP spid="605266" grpId="0" animBg="1"/>
      <p:bldP spid="605266" grpId="1" animBg="1"/>
      <p:bldP spid="605267" grpId="0"/>
      <p:bldP spid="605268" grpId="0"/>
      <p:bldP spid="605269" grpId="0"/>
      <p:bldP spid="605270" grpId="0" animBg="1"/>
      <p:bldP spid="60527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DB60-F28C-45CF-A933-933B8DF0A8D6}" type="slidenum">
              <a:rPr lang="en-US"/>
              <a:pPr/>
              <a:t>5</a:t>
            </a:fld>
            <a:endParaRPr lang="en-US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Post-order Traversal</a:t>
            </a:r>
          </a:p>
        </p:txBody>
      </p:sp>
      <p:sp>
        <p:nvSpPr>
          <p:cNvPr id="588803" name="Text Box 3"/>
          <p:cNvSpPr txBox="1">
            <a:spLocks noChangeArrowheads="1"/>
          </p:cNvSpPr>
          <p:nvPr/>
        </p:nvSpPr>
        <p:spPr bwMode="auto">
          <a:xfrm>
            <a:off x="288925" y="1033463"/>
            <a:ext cx="53276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nodes in the left sub-tree.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nodes in the right sub-tree.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current node.</a:t>
            </a:r>
          </a:p>
          <a:p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88804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765925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PostOrder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PostOrder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</a:t>
            </a:r>
            <a:r>
              <a:rPr lang="en-US" sz="1800" dirty="0"/>
              <a:t>  </a:t>
            </a:r>
            <a:r>
              <a:rPr lang="en-US" sz="1800" dirty="0" err="1"/>
              <a:t>PostOrder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588850" name="Text Box 50"/>
          <p:cNvSpPr txBox="1">
            <a:spLocks noChangeArrowheads="1"/>
          </p:cNvSpPr>
          <p:nvPr/>
        </p:nvSpPr>
        <p:spPr bwMode="auto">
          <a:xfrm>
            <a:off x="7326312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/>
              <a:t>Output:</a:t>
            </a:r>
          </a:p>
        </p:txBody>
      </p:sp>
      <p:grpSp>
        <p:nvGrpSpPr>
          <p:cNvPr id="100" name="Group 7"/>
          <p:cNvGrpSpPr>
            <a:grpSpLocks/>
          </p:cNvGrpSpPr>
          <p:nvPr/>
        </p:nvGrpSpPr>
        <p:grpSpPr bwMode="auto">
          <a:xfrm>
            <a:off x="6267450" y="2379663"/>
            <a:ext cx="792163" cy="592138"/>
            <a:chOff x="3511" y="3072"/>
            <a:chExt cx="729" cy="624"/>
          </a:xfrm>
        </p:grpSpPr>
        <p:sp>
          <p:nvSpPr>
            <p:cNvPr id="101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" name="Group 12"/>
          <p:cNvGrpSpPr>
            <a:grpSpLocks/>
          </p:cNvGrpSpPr>
          <p:nvPr/>
        </p:nvGrpSpPr>
        <p:grpSpPr bwMode="auto">
          <a:xfrm>
            <a:off x="7216775" y="1373188"/>
            <a:ext cx="792163" cy="592138"/>
            <a:chOff x="3511" y="3072"/>
            <a:chExt cx="729" cy="624"/>
          </a:xfrm>
        </p:grpSpPr>
        <p:sp>
          <p:nvSpPr>
            <p:cNvPr id="106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" name="Group 17"/>
          <p:cNvGrpSpPr>
            <a:grpSpLocks/>
          </p:cNvGrpSpPr>
          <p:nvPr/>
        </p:nvGrpSpPr>
        <p:grpSpPr bwMode="auto">
          <a:xfrm>
            <a:off x="7989888" y="2379663"/>
            <a:ext cx="790575" cy="592138"/>
            <a:chOff x="3511" y="3072"/>
            <a:chExt cx="729" cy="624"/>
          </a:xfrm>
        </p:grpSpPr>
        <p:sp>
          <p:nvSpPr>
            <p:cNvPr id="111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5" name="Line 22"/>
          <p:cNvSpPr>
            <a:spLocks noChangeShapeType="1"/>
          </p:cNvSpPr>
          <p:nvPr/>
        </p:nvSpPr>
        <p:spPr bwMode="auto">
          <a:xfrm flipH="1">
            <a:off x="6846087" y="1847851"/>
            <a:ext cx="550076" cy="5302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23"/>
          <p:cNvSpPr>
            <a:spLocks noChangeShapeType="1"/>
          </p:cNvSpPr>
          <p:nvPr/>
        </p:nvSpPr>
        <p:spPr bwMode="auto">
          <a:xfrm>
            <a:off x="7800975" y="1846263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Text Box 24"/>
          <p:cNvSpPr txBox="1">
            <a:spLocks noChangeArrowheads="1"/>
          </p:cNvSpPr>
          <p:nvPr/>
        </p:nvSpPr>
        <p:spPr bwMode="auto">
          <a:xfrm>
            <a:off x="7964488" y="27670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18" name="Text Box 25"/>
          <p:cNvSpPr txBox="1">
            <a:spLocks noChangeArrowheads="1"/>
          </p:cNvSpPr>
          <p:nvPr/>
        </p:nvSpPr>
        <p:spPr bwMode="auto">
          <a:xfrm>
            <a:off x="7162800" y="1392238"/>
            <a:ext cx="687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119" name="Text Box 26"/>
          <p:cNvSpPr txBox="1">
            <a:spLocks noChangeArrowheads="1"/>
          </p:cNvSpPr>
          <p:nvPr/>
        </p:nvSpPr>
        <p:spPr bwMode="auto">
          <a:xfrm>
            <a:off x="6248400" y="2420938"/>
            <a:ext cx="636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120" name="Text Box 27"/>
          <p:cNvSpPr txBox="1">
            <a:spLocks noChangeArrowheads="1"/>
          </p:cNvSpPr>
          <p:nvPr/>
        </p:nvSpPr>
        <p:spPr bwMode="auto">
          <a:xfrm>
            <a:off x="7891463" y="2417763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121" name="Text Box 28"/>
          <p:cNvSpPr txBox="1">
            <a:spLocks noChangeArrowheads="1"/>
          </p:cNvSpPr>
          <p:nvPr/>
        </p:nvSpPr>
        <p:spPr bwMode="auto">
          <a:xfrm>
            <a:off x="8310563" y="2751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2" name="Text Box 44"/>
          <p:cNvSpPr txBox="1">
            <a:spLocks noChangeArrowheads="1"/>
          </p:cNvSpPr>
          <p:nvPr/>
        </p:nvSpPr>
        <p:spPr bwMode="auto">
          <a:xfrm>
            <a:off x="6210845" y="275175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3" name="Text Box 46"/>
          <p:cNvSpPr txBox="1">
            <a:spLocks noChangeArrowheads="1"/>
          </p:cNvSpPr>
          <p:nvPr/>
        </p:nvSpPr>
        <p:spPr bwMode="auto">
          <a:xfrm>
            <a:off x="6581533" y="2738506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 dirty="0" smtClean="0">
                <a:solidFill>
                  <a:srgbClr val="FFFFCC"/>
                </a:solidFill>
              </a:rPr>
              <a:t>NULL</a:t>
            </a:r>
            <a:endParaRPr lang="en-US" sz="1000" b="1" dirty="0">
              <a:solidFill>
                <a:srgbClr val="FFFFCC"/>
              </a:solidFill>
            </a:endParaRPr>
          </a:p>
        </p:txBody>
      </p:sp>
      <p:sp>
        <p:nvSpPr>
          <p:cNvPr id="124" name="Rectangle 47"/>
          <p:cNvSpPr>
            <a:spLocks noChangeArrowheads="1"/>
          </p:cNvSpPr>
          <p:nvPr/>
        </p:nvSpPr>
        <p:spPr bwMode="auto">
          <a:xfrm>
            <a:off x="8213725" y="1114425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Text Box 48"/>
          <p:cNvSpPr txBox="1">
            <a:spLocks noChangeArrowheads="1"/>
          </p:cNvSpPr>
          <p:nvPr/>
        </p:nvSpPr>
        <p:spPr bwMode="auto">
          <a:xfrm>
            <a:off x="8315325" y="1266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126" name="Line 49"/>
          <p:cNvSpPr>
            <a:spLocks noChangeShapeType="1"/>
          </p:cNvSpPr>
          <p:nvPr/>
        </p:nvSpPr>
        <p:spPr bwMode="auto">
          <a:xfrm flipH="1">
            <a:off x="8001000" y="1244600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4"/>
          <p:cNvSpPr>
            <a:spLocks noChangeShapeType="1"/>
          </p:cNvSpPr>
          <p:nvPr/>
        </p:nvSpPr>
        <p:spPr bwMode="auto">
          <a:xfrm>
            <a:off x="-22225" y="421419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34" name="Line 4"/>
          <p:cNvSpPr>
            <a:spLocks noChangeShapeType="1"/>
          </p:cNvSpPr>
          <p:nvPr/>
        </p:nvSpPr>
        <p:spPr bwMode="auto">
          <a:xfrm>
            <a:off x="154056" y="475718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grpSp>
        <p:nvGrpSpPr>
          <p:cNvPr id="135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136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38" name="Line 4"/>
          <p:cNvSpPr>
            <a:spLocks noChangeShapeType="1"/>
          </p:cNvSpPr>
          <p:nvPr/>
        </p:nvSpPr>
        <p:spPr bwMode="auto">
          <a:xfrm>
            <a:off x="167308" y="544678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40" name="Straight Arrow Connector 139"/>
          <p:cNvCxnSpPr/>
          <p:nvPr/>
        </p:nvCxnSpPr>
        <p:spPr bwMode="auto">
          <a:xfrm flipH="1">
            <a:off x="6852222" y="1806647"/>
            <a:ext cx="568298" cy="571429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1" name="Text Box 4"/>
          <p:cNvSpPr txBox="1">
            <a:spLocks noChangeArrowheads="1"/>
          </p:cNvSpPr>
          <p:nvPr/>
        </p:nvSpPr>
        <p:spPr bwMode="auto">
          <a:xfrm>
            <a:off x="371060" y="3624263"/>
            <a:ext cx="6827510" cy="276998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smtClean="0"/>
              <a:t>void </a:t>
            </a:r>
            <a:r>
              <a:rPr lang="en-US" sz="1800" dirty="0" err="1" smtClean="0"/>
              <a:t>PostOrder</a:t>
            </a:r>
            <a:r>
              <a:rPr lang="en-US" sz="1800" dirty="0" smtClean="0"/>
              <a:t>(Node *cur)</a:t>
            </a:r>
          </a:p>
          <a:p>
            <a:pPr algn="l"/>
            <a:r>
              <a:rPr lang="en-US" sz="1800" dirty="0" smtClean="0"/>
              <a:t>{</a:t>
            </a:r>
          </a:p>
          <a:p>
            <a:pPr algn="l"/>
            <a:r>
              <a:rPr lang="en-US" sz="1800" dirty="0" smtClean="0"/>
              <a:t>    if (cur == NULL)  	  // if empty, return…</a:t>
            </a:r>
          </a:p>
          <a:p>
            <a:pPr algn="l"/>
            <a:r>
              <a:rPr lang="en-US" sz="1800" dirty="0" smtClean="0"/>
              <a:t>         return;</a:t>
            </a:r>
          </a:p>
          <a:p>
            <a:pPr algn="l"/>
            <a:endParaRPr lang="en-US" sz="1000" dirty="0" smtClean="0"/>
          </a:p>
          <a:p>
            <a:pPr algn="l"/>
            <a:r>
              <a:rPr lang="en-US" sz="1800" dirty="0" smtClean="0"/>
              <a:t>    </a:t>
            </a:r>
            <a:r>
              <a:rPr lang="en-US" sz="1800" dirty="0" err="1" smtClean="0"/>
              <a:t>PostOrder</a:t>
            </a:r>
            <a:r>
              <a:rPr lang="en-US" sz="1800" dirty="0" smtClean="0"/>
              <a:t>(cur-&gt;left);     // </a:t>
            </a:r>
            <a:r>
              <a:rPr lang="en-US" sz="1800" dirty="0" smtClean="0">
                <a:solidFill>
                  <a:schemeClr val="accent2"/>
                </a:solidFill>
              </a:rPr>
              <a:t>Process nodes in </a:t>
            </a:r>
            <a:r>
              <a:rPr lang="en-US" sz="1800" dirty="0" smtClean="0">
                <a:solidFill>
                  <a:srgbClr val="FF3300"/>
                </a:solidFill>
              </a:rPr>
              <a:t>left sub-tree</a:t>
            </a:r>
            <a:r>
              <a:rPr lang="en-US" sz="1800" dirty="0" smtClean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   </a:t>
            </a:r>
            <a:r>
              <a:rPr lang="en-US" sz="1800" dirty="0" smtClean="0"/>
              <a:t>  </a:t>
            </a:r>
            <a:r>
              <a:rPr lang="en-US" sz="1800" dirty="0" err="1" smtClean="0"/>
              <a:t>PostOrder</a:t>
            </a:r>
            <a:r>
              <a:rPr lang="en-US" sz="1800" dirty="0" smtClean="0"/>
              <a:t>(cur-&gt; right);  // </a:t>
            </a:r>
            <a:r>
              <a:rPr lang="en-US" sz="1800" dirty="0" smtClean="0">
                <a:solidFill>
                  <a:schemeClr val="accent2"/>
                </a:solidFill>
              </a:rPr>
              <a:t>Process nodes in </a:t>
            </a:r>
            <a:r>
              <a:rPr lang="en-US" sz="1800" dirty="0" smtClean="0">
                <a:solidFill>
                  <a:srgbClr val="FF3300"/>
                </a:solidFill>
              </a:rPr>
              <a:t>right sub-tree</a:t>
            </a:r>
            <a:r>
              <a:rPr lang="en-US" sz="1800" dirty="0" smtClean="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000" dirty="0" smtClean="0">
              <a:solidFill>
                <a:schemeClr val="accent2"/>
              </a:solidFill>
            </a:endParaRPr>
          </a:p>
          <a:p>
            <a:pPr algn="l"/>
            <a:r>
              <a:rPr lang="en-US" sz="1800" dirty="0" smtClean="0"/>
              <a:t>    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cur-&gt;value;      // </a:t>
            </a:r>
            <a:r>
              <a:rPr lang="en-US" sz="1800" dirty="0" smtClean="0">
                <a:solidFill>
                  <a:schemeClr val="accent2"/>
                </a:solidFill>
              </a:rPr>
              <a:t>Process the </a:t>
            </a:r>
            <a:r>
              <a:rPr lang="en-US" sz="1800" dirty="0" smtClean="0">
                <a:solidFill>
                  <a:srgbClr val="FF3300"/>
                </a:solidFill>
              </a:rPr>
              <a:t>current</a:t>
            </a:r>
            <a:r>
              <a:rPr lang="en-US" sz="1800" dirty="0" smtClean="0">
                <a:solidFill>
                  <a:schemeClr val="accent2"/>
                </a:solidFill>
              </a:rPr>
              <a:t> node.</a:t>
            </a:r>
          </a:p>
          <a:p>
            <a:pPr algn="l"/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142" name="Rectangle 141"/>
          <p:cNvSpPr/>
          <p:nvPr/>
        </p:nvSpPr>
        <p:spPr bwMode="auto">
          <a:xfrm>
            <a:off x="6247570" y="880787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7795412" y="2372204"/>
            <a:ext cx="1225521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4" name="Line 4"/>
          <p:cNvSpPr>
            <a:spLocks noChangeShapeType="1"/>
          </p:cNvSpPr>
          <p:nvPr/>
        </p:nvSpPr>
        <p:spPr bwMode="auto">
          <a:xfrm>
            <a:off x="193811" y="381634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grpSp>
        <p:nvGrpSpPr>
          <p:cNvPr id="145" name="Group 51"/>
          <p:cNvGrpSpPr>
            <a:grpSpLocks/>
          </p:cNvGrpSpPr>
          <p:nvPr/>
        </p:nvGrpSpPr>
        <p:grpSpPr bwMode="auto">
          <a:xfrm>
            <a:off x="5317193" y="2375694"/>
            <a:ext cx="927100" cy="457200"/>
            <a:chOff x="1240" y="1132"/>
            <a:chExt cx="584" cy="288"/>
          </a:xfrm>
        </p:grpSpPr>
        <p:sp>
          <p:nvSpPr>
            <p:cNvPr id="146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48" name="Line 4"/>
          <p:cNvSpPr>
            <a:spLocks noChangeShapeType="1"/>
          </p:cNvSpPr>
          <p:nvPr/>
        </p:nvSpPr>
        <p:spPr bwMode="auto">
          <a:xfrm>
            <a:off x="419100" y="435665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49" name="Line 4"/>
          <p:cNvSpPr>
            <a:spLocks noChangeShapeType="1"/>
          </p:cNvSpPr>
          <p:nvPr/>
        </p:nvSpPr>
        <p:spPr bwMode="auto">
          <a:xfrm>
            <a:off x="400879" y="50652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50" name="Straight Arrow Connector 149"/>
          <p:cNvCxnSpPr/>
          <p:nvPr/>
        </p:nvCxnSpPr>
        <p:spPr bwMode="auto">
          <a:xfrm flipH="1">
            <a:off x="6071510" y="2854132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" name="Straight Arrow Connector 150"/>
          <p:cNvCxnSpPr/>
          <p:nvPr/>
        </p:nvCxnSpPr>
        <p:spPr bwMode="auto">
          <a:xfrm>
            <a:off x="6794363" y="2876221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" name="Line 4"/>
          <p:cNvSpPr>
            <a:spLocks noChangeShapeType="1"/>
          </p:cNvSpPr>
          <p:nvPr/>
        </p:nvSpPr>
        <p:spPr bwMode="auto">
          <a:xfrm>
            <a:off x="405848" y="549634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53" name="Line 4"/>
          <p:cNvSpPr>
            <a:spLocks noChangeShapeType="1"/>
          </p:cNvSpPr>
          <p:nvPr/>
        </p:nvSpPr>
        <p:spPr bwMode="auto">
          <a:xfrm>
            <a:off x="434007" y="5943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54" name="Text Box 85"/>
          <p:cNvSpPr txBox="1">
            <a:spLocks noChangeArrowheads="1"/>
          </p:cNvSpPr>
          <p:nvPr/>
        </p:nvSpPr>
        <p:spPr bwMode="auto">
          <a:xfrm>
            <a:off x="7506494" y="5078549"/>
            <a:ext cx="3674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b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155" name="Line 4"/>
          <p:cNvSpPr>
            <a:spLocks noChangeShapeType="1"/>
          </p:cNvSpPr>
          <p:nvPr/>
        </p:nvSpPr>
        <p:spPr bwMode="auto">
          <a:xfrm>
            <a:off x="167308" y="619539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3" grpId="1" animBg="1"/>
      <p:bldP spid="134" grpId="0" animBg="1"/>
      <p:bldP spid="134" grpId="1" animBg="1"/>
      <p:bldP spid="138" grpId="0" animBg="1"/>
      <p:bldP spid="141" grpId="0" animBg="1"/>
      <p:bldP spid="142" grpId="0" animBg="1"/>
      <p:bldP spid="143" grpId="0" animBg="1"/>
      <p:bldP spid="144" grpId="0" animBg="1"/>
      <p:bldP spid="144" grpId="1" animBg="1"/>
      <p:bldP spid="148" grpId="0" animBg="1"/>
      <p:bldP spid="148" grpId="1" animBg="1"/>
      <p:bldP spid="149" grpId="0" animBg="1"/>
      <p:bldP spid="149" grpId="1" animBg="1"/>
      <p:bldP spid="152" grpId="0" animBg="1"/>
      <p:bldP spid="152" grpId="1" animBg="1"/>
      <p:bldP spid="153" grpId="0" animBg="1"/>
      <p:bldP spid="153" grpId="1" animBg="1"/>
      <p:bldP spid="154" grpId="0"/>
      <p:bldP spid="155" grpId="0" animBg="1"/>
      <p:bldP spid="15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DB60-F28C-45CF-A933-933B8DF0A8D6}" type="slidenum">
              <a:rPr lang="en-US"/>
              <a:pPr/>
              <a:t>6</a:t>
            </a:fld>
            <a:endParaRPr lang="en-US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Post-order Traversal</a:t>
            </a:r>
          </a:p>
        </p:txBody>
      </p:sp>
      <p:sp>
        <p:nvSpPr>
          <p:cNvPr id="588803" name="Text Box 3"/>
          <p:cNvSpPr txBox="1">
            <a:spLocks noChangeArrowheads="1"/>
          </p:cNvSpPr>
          <p:nvPr/>
        </p:nvSpPr>
        <p:spPr bwMode="auto">
          <a:xfrm>
            <a:off x="288925" y="1033463"/>
            <a:ext cx="53276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nodes in the left sub-tree.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nodes in the right sub-tree.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current node.</a:t>
            </a:r>
          </a:p>
          <a:p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88804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765925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PostOrder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PostOrder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</a:t>
            </a:r>
            <a:r>
              <a:rPr lang="en-US" sz="1800" dirty="0"/>
              <a:t>  </a:t>
            </a:r>
            <a:r>
              <a:rPr lang="en-US" sz="1800" dirty="0" err="1"/>
              <a:t>PostOrder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588850" name="Text Box 50"/>
          <p:cNvSpPr txBox="1">
            <a:spLocks noChangeArrowheads="1"/>
          </p:cNvSpPr>
          <p:nvPr/>
        </p:nvSpPr>
        <p:spPr bwMode="auto">
          <a:xfrm>
            <a:off x="7326312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/>
              <a:t>Output:</a:t>
            </a:r>
          </a:p>
        </p:txBody>
      </p:sp>
      <p:grpSp>
        <p:nvGrpSpPr>
          <p:cNvPr id="100" name="Group 7"/>
          <p:cNvGrpSpPr>
            <a:grpSpLocks/>
          </p:cNvGrpSpPr>
          <p:nvPr/>
        </p:nvGrpSpPr>
        <p:grpSpPr bwMode="auto">
          <a:xfrm>
            <a:off x="6267450" y="2379663"/>
            <a:ext cx="792163" cy="592138"/>
            <a:chOff x="3511" y="3072"/>
            <a:chExt cx="729" cy="624"/>
          </a:xfrm>
        </p:grpSpPr>
        <p:sp>
          <p:nvSpPr>
            <p:cNvPr id="101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" name="Group 12"/>
          <p:cNvGrpSpPr>
            <a:grpSpLocks/>
          </p:cNvGrpSpPr>
          <p:nvPr/>
        </p:nvGrpSpPr>
        <p:grpSpPr bwMode="auto">
          <a:xfrm>
            <a:off x="7216775" y="1373188"/>
            <a:ext cx="792163" cy="592138"/>
            <a:chOff x="3511" y="3072"/>
            <a:chExt cx="729" cy="624"/>
          </a:xfrm>
        </p:grpSpPr>
        <p:sp>
          <p:nvSpPr>
            <p:cNvPr id="106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" name="Group 17"/>
          <p:cNvGrpSpPr>
            <a:grpSpLocks/>
          </p:cNvGrpSpPr>
          <p:nvPr/>
        </p:nvGrpSpPr>
        <p:grpSpPr bwMode="auto">
          <a:xfrm>
            <a:off x="7989888" y="2379663"/>
            <a:ext cx="790575" cy="592138"/>
            <a:chOff x="3511" y="3072"/>
            <a:chExt cx="729" cy="624"/>
          </a:xfrm>
        </p:grpSpPr>
        <p:sp>
          <p:nvSpPr>
            <p:cNvPr id="111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5" name="Line 22"/>
          <p:cNvSpPr>
            <a:spLocks noChangeShapeType="1"/>
          </p:cNvSpPr>
          <p:nvPr/>
        </p:nvSpPr>
        <p:spPr bwMode="auto">
          <a:xfrm flipH="1">
            <a:off x="6846087" y="1847851"/>
            <a:ext cx="550076" cy="5302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23"/>
          <p:cNvSpPr>
            <a:spLocks noChangeShapeType="1"/>
          </p:cNvSpPr>
          <p:nvPr/>
        </p:nvSpPr>
        <p:spPr bwMode="auto">
          <a:xfrm>
            <a:off x="7800975" y="1846263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Text Box 24"/>
          <p:cNvSpPr txBox="1">
            <a:spLocks noChangeArrowheads="1"/>
          </p:cNvSpPr>
          <p:nvPr/>
        </p:nvSpPr>
        <p:spPr bwMode="auto">
          <a:xfrm>
            <a:off x="7964488" y="27670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18" name="Text Box 25"/>
          <p:cNvSpPr txBox="1">
            <a:spLocks noChangeArrowheads="1"/>
          </p:cNvSpPr>
          <p:nvPr/>
        </p:nvSpPr>
        <p:spPr bwMode="auto">
          <a:xfrm>
            <a:off x="7162800" y="1392238"/>
            <a:ext cx="687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119" name="Text Box 26"/>
          <p:cNvSpPr txBox="1">
            <a:spLocks noChangeArrowheads="1"/>
          </p:cNvSpPr>
          <p:nvPr/>
        </p:nvSpPr>
        <p:spPr bwMode="auto">
          <a:xfrm>
            <a:off x="6248400" y="2420938"/>
            <a:ext cx="636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120" name="Text Box 27"/>
          <p:cNvSpPr txBox="1">
            <a:spLocks noChangeArrowheads="1"/>
          </p:cNvSpPr>
          <p:nvPr/>
        </p:nvSpPr>
        <p:spPr bwMode="auto">
          <a:xfrm>
            <a:off x="7891463" y="2417763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121" name="Text Box 28"/>
          <p:cNvSpPr txBox="1">
            <a:spLocks noChangeArrowheads="1"/>
          </p:cNvSpPr>
          <p:nvPr/>
        </p:nvSpPr>
        <p:spPr bwMode="auto">
          <a:xfrm>
            <a:off x="8310563" y="2751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2" name="Text Box 44"/>
          <p:cNvSpPr txBox="1">
            <a:spLocks noChangeArrowheads="1"/>
          </p:cNvSpPr>
          <p:nvPr/>
        </p:nvSpPr>
        <p:spPr bwMode="auto">
          <a:xfrm>
            <a:off x="6210845" y="275175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3" name="Text Box 46"/>
          <p:cNvSpPr txBox="1">
            <a:spLocks noChangeArrowheads="1"/>
          </p:cNvSpPr>
          <p:nvPr/>
        </p:nvSpPr>
        <p:spPr bwMode="auto">
          <a:xfrm>
            <a:off x="6581533" y="2738506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 dirty="0" smtClean="0">
                <a:solidFill>
                  <a:srgbClr val="FFFFCC"/>
                </a:solidFill>
              </a:rPr>
              <a:t>NULL</a:t>
            </a:r>
            <a:endParaRPr lang="en-US" sz="1000" b="1" dirty="0">
              <a:solidFill>
                <a:srgbClr val="FFFFCC"/>
              </a:solidFill>
            </a:endParaRPr>
          </a:p>
        </p:txBody>
      </p:sp>
      <p:sp>
        <p:nvSpPr>
          <p:cNvPr id="124" name="Rectangle 47"/>
          <p:cNvSpPr>
            <a:spLocks noChangeArrowheads="1"/>
          </p:cNvSpPr>
          <p:nvPr/>
        </p:nvSpPr>
        <p:spPr bwMode="auto">
          <a:xfrm>
            <a:off x="8213725" y="1114425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Text Box 48"/>
          <p:cNvSpPr txBox="1">
            <a:spLocks noChangeArrowheads="1"/>
          </p:cNvSpPr>
          <p:nvPr/>
        </p:nvSpPr>
        <p:spPr bwMode="auto">
          <a:xfrm>
            <a:off x="8315325" y="1266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126" name="Line 49"/>
          <p:cNvSpPr>
            <a:spLocks noChangeShapeType="1"/>
          </p:cNvSpPr>
          <p:nvPr/>
        </p:nvSpPr>
        <p:spPr bwMode="auto">
          <a:xfrm flipH="1">
            <a:off x="8001000" y="1244600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5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136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38" name="Line 4"/>
          <p:cNvSpPr>
            <a:spLocks noChangeShapeType="1"/>
          </p:cNvSpPr>
          <p:nvPr/>
        </p:nvSpPr>
        <p:spPr bwMode="auto">
          <a:xfrm>
            <a:off x="167308" y="5446781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54" name="Text Box 85"/>
          <p:cNvSpPr txBox="1">
            <a:spLocks noChangeArrowheads="1"/>
          </p:cNvSpPr>
          <p:nvPr/>
        </p:nvSpPr>
        <p:spPr bwMode="auto">
          <a:xfrm>
            <a:off x="7506494" y="5078549"/>
            <a:ext cx="3674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b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56" name="Line 4"/>
          <p:cNvSpPr>
            <a:spLocks noChangeShapeType="1"/>
          </p:cNvSpPr>
          <p:nvPr/>
        </p:nvSpPr>
        <p:spPr bwMode="auto">
          <a:xfrm>
            <a:off x="154056" y="588065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57" name="Straight Arrow Connector 56"/>
          <p:cNvCxnSpPr>
            <a:endCxn id="116" idx="1"/>
          </p:cNvCxnSpPr>
          <p:nvPr/>
        </p:nvCxnSpPr>
        <p:spPr bwMode="auto">
          <a:xfrm>
            <a:off x="7800975" y="1838185"/>
            <a:ext cx="541338" cy="539891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 Box 4"/>
          <p:cNvSpPr txBox="1">
            <a:spLocks noChangeArrowheads="1"/>
          </p:cNvSpPr>
          <p:nvPr/>
        </p:nvSpPr>
        <p:spPr bwMode="auto">
          <a:xfrm>
            <a:off x="371060" y="3624263"/>
            <a:ext cx="6827510" cy="276998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smtClean="0"/>
              <a:t>void </a:t>
            </a:r>
            <a:r>
              <a:rPr lang="en-US" sz="1800" dirty="0" err="1" smtClean="0"/>
              <a:t>PostOrder</a:t>
            </a:r>
            <a:r>
              <a:rPr lang="en-US" sz="1800" dirty="0" smtClean="0"/>
              <a:t>(Node *cur)</a:t>
            </a:r>
          </a:p>
          <a:p>
            <a:pPr algn="l"/>
            <a:r>
              <a:rPr lang="en-US" sz="1800" dirty="0" smtClean="0"/>
              <a:t>{</a:t>
            </a:r>
          </a:p>
          <a:p>
            <a:pPr algn="l"/>
            <a:r>
              <a:rPr lang="en-US" sz="1800" dirty="0" smtClean="0"/>
              <a:t>    if (cur == NULL)  	  // if empty, return…</a:t>
            </a:r>
          </a:p>
          <a:p>
            <a:pPr algn="l"/>
            <a:r>
              <a:rPr lang="en-US" sz="1800" dirty="0" smtClean="0"/>
              <a:t>         return;</a:t>
            </a:r>
          </a:p>
          <a:p>
            <a:pPr algn="l"/>
            <a:endParaRPr lang="en-US" sz="1000" dirty="0" smtClean="0"/>
          </a:p>
          <a:p>
            <a:pPr algn="l"/>
            <a:r>
              <a:rPr lang="en-US" sz="1800" dirty="0" smtClean="0"/>
              <a:t>    </a:t>
            </a:r>
            <a:r>
              <a:rPr lang="en-US" sz="1800" dirty="0" err="1" smtClean="0"/>
              <a:t>PostOrder</a:t>
            </a:r>
            <a:r>
              <a:rPr lang="en-US" sz="1800" dirty="0" smtClean="0"/>
              <a:t>(cur-&gt;left);     // </a:t>
            </a:r>
            <a:r>
              <a:rPr lang="en-US" sz="1800" dirty="0" smtClean="0">
                <a:solidFill>
                  <a:schemeClr val="accent2"/>
                </a:solidFill>
              </a:rPr>
              <a:t>Process nodes in </a:t>
            </a:r>
            <a:r>
              <a:rPr lang="en-US" sz="1800" dirty="0" smtClean="0">
                <a:solidFill>
                  <a:srgbClr val="FF3300"/>
                </a:solidFill>
              </a:rPr>
              <a:t>left sub-tree</a:t>
            </a:r>
            <a:r>
              <a:rPr lang="en-US" sz="1800" dirty="0" smtClean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   </a:t>
            </a:r>
            <a:r>
              <a:rPr lang="en-US" sz="1800" dirty="0" smtClean="0"/>
              <a:t>  </a:t>
            </a:r>
            <a:r>
              <a:rPr lang="en-US" sz="1800" dirty="0" err="1" smtClean="0"/>
              <a:t>PostOrder</a:t>
            </a:r>
            <a:r>
              <a:rPr lang="en-US" sz="1800" dirty="0" smtClean="0"/>
              <a:t>(cur-&gt; right);  // </a:t>
            </a:r>
            <a:r>
              <a:rPr lang="en-US" sz="1800" dirty="0" smtClean="0">
                <a:solidFill>
                  <a:schemeClr val="accent2"/>
                </a:solidFill>
              </a:rPr>
              <a:t>Process nodes in </a:t>
            </a:r>
            <a:r>
              <a:rPr lang="en-US" sz="1800" dirty="0" smtClean="0">
                <a:solidFill>
                  <a:srgbClr val="FF3300"/>
                </a:solidFill>
              </a:rPr>
              <a:t>right sub-tree</a:t>
            </a:r>
            <a:r>
              <a:rPr lang="en-US" sz="1800" dirty="0" smtClean="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000" dirty="0" smtClean="0">
              <a:solidFill>
                <a:schemeClr val="accent2"/>
              </a:solidFill>
            </a:endParaRPr>
          </a:p>
          <a:p>
            <a:pPr algn="l"/>
            <a:r>
              <a:rPr lang="en-US" sz="1800" dirty="0" smtClean="0"/>
              <a:t>    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cur-&gt;value;      // </a:t>
            </a:r>
            <a:r>
              <a:rPr lang="en-US" sz="1800" dirty="0" smtClean="0">
                <a:solidFill>
                  <a:schemeClr val="accent2"/>
                </a:solidFill>
              </a:rPr>
              <a:t>Process the </a:t>
            </a:r>
            <a:r>
              <a:rPr lang="en-US" sz="1800" dirty="0" smtClean="0">
                <a:solidFill>
                  <a:srgbClr val="FF3300"/>
                </a:solidFill>
              </a:rPr>
              <a:t>current</a:t>
            </a:r>
            <a:r>
              <a:rPr lang="en-US" sz="1800" dirty="0" smtClean="0">
                <a:solidFill>
                  <a:schemeClr val="accent2"/>
                </a:solidFill>
              </a:rPr>
              <a:t> node.</a:t>
            </a:r>
          </a:p>
          <a:p>
            <a:pPr algn="l"/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60" name="Line 4"/>
          <p:cNvSpPr>
            <a:spLocks noChangeShapeType="1"/>
          </p:cNvSpPr>
          <p:nvPr/>
        </p:nvSpPr>
        <p:spPr bwMode="auto">
          <a:xfrm>
            <a:off x="193811" y="381634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61" name="Rectangle 60"/>
          <p:cNvSpPr/>
          <p:nvPr/>
        </p:nvSpPr>
        <p:spPr bwMode="auto">
          <a:xfrm>
            <a:off x="6236044" y="879022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6100791" y="2369685"/>
            <a:ext cx="1225521" cy="1125576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3" name="Group 51"/>
          <p:cNvGrpSpPr>
            <a:grpSpLocks/>
          </p:cNvGrpSpPr>
          <p:nvPr/>
        </p:nvGrpSpPr>
        <p:grpSpPr bwMode="auto">
          <a:xfrm>
            <a:off x="7062788" y="2403543"/>
            <a:ext cx="927100" cy="457200"/>
            <a:chOff x="1240" y="1132"/>
            <a:chExt cx="584" cy="288"/>
          </a:xfrm>
        </p:grpSpPr>
        <p:sp>
          <p:nvSpPr>
            <p:cNvPr id="64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66" name="Line 4"/>
          <p:cNvSpPr>
            <a:spLocks noChangeShapeType="1"/>
          </p:cNvSpPr>
          <p:nvPr/>
        </p:nvSpPr>
        <p:spPr bwMode="auto">
          <a:xfrm>
            <a:off x="419100" y="4343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67" name="Line 4"/>
          <p:cNvSpPr>
            <a:spLocks noChangeShapeType="1"/>
          </p:cNvSpPr>
          <p:nvPr/>
        </p:nvSpPr>
        <p:spPr bwMode="auto">
          <a:xfrm>
            <a:off x="419100" y="506861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68" name="Line 4"/>
          <p:cNvSpPr>
            <a:spLocks noChangeShapeType="1"/>
          </p:cNvSpPr>
          <p:nvPr/>
        </p:nvSpPr>
        <p:spPr bwMode="auto">
          <a:xfrm>
            <a:off x="392596" y="547360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 bwMode="auto">
          <a:xfrm flipH="1">
            <a:off x="7754145" y="2867161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Arrow Connector 69"/>
          <p:cNvCxnSpPr/>
          <p:nvPr/>
        </p:nvCxnSpPr>
        <p:spPr bwMode="auto">
          <a:xfrm>
            <a:off x="8476998" y="2889250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Line 4"/>
          <p:cNvSpPr>
            <a:spLocks noChangeShapeType="1"/>
          </p:cNvSpPr>
          <p:nvPr/>
        </p:nvSpPr>
        <p:spPr bwMode="auto">
          <a:xfrm>
            <a:off x="432352" y="59204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72" name="Text Box 85"/>
          <p:cNvSpPr txBox="1">
            <a:spLocks noChangeArrowheads="1"/>
          </p:cNvSpPr>
          <p:nvPr/>
        </p:nvSpPr>
        <p:spPr bwMode="auto">
          <a:xfrm>
            <a:off x="7733836" y="5082208"/>
            <a:ext cx="343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c</a:t>
            </a:r>
          </a:p>
        </p:txBody>
      </p:sp>
      <p:sp>
        <p:nvSpPr>
          <p:cNvPr id="74" name="Line 4"/>
          <p:cNvSpPr>
            <a:spLocks noChangeShapeType="1"/>
          </p:cNvSpPr>
          <p:nvPr/>
        </p:nvSpPr>
        <p:spPr bwMode="auto">
          <a:xfrm>
            <a:off x="167308" y="620201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75" name="Line 4"/>
          <p:cNvSpPr>
            <a:spLocks noChangeShapeType="1"/>
          </p:cNvSpPr>
          <p:nvPr/>
        </p:nvSpPr>
        <p:spPr bwMode="auto">
          <a:xfrm>
            <a:off x="165652" y="633785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76" name="Text Box 85"/>
          <p:cNvSpPr txBox="1">
            <a:spLocks noChangeArrowheads="1"/>
          </p:cNvSpPr>
          <p:nvPr/>
        </p:nvSpPr>
        <p:spPr bwMode="auto">
          <a:xfrm>
            <a:off x="7977292" y="5078896"/>
            <a:ext cx="3417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a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77" name="Line 4"/>
          <p:cNvSpPr>
            <a:spLocks noChangeShapeType="1"/>
          </p:cNvSpPr>
          <p:nvPr/>
        </p:nvSpPr>
        <p:spPr bwMode="auto">
          <a:xfrm>
            <a:off x="-38101" y="6629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0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56" grpId="0" animBg="1"/>
      <p:bldP spid="56" grpId="1" animBg="1"/>
      <p:bldP spid="59" grpId="0" animBg="1"/>
      <p:bldP spid="59" grpId="1" animBg="1"/>
      <p:bldP spid="59" grpId="2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1" grpId="0" animBg="1"/>
      <p:bldP spid="71" grpId="1" animBg="1"/>
      <p:bldP spid="72" grpId="0"/>
      <p:bldP spid="74" grpId="0" animBg="1"/>
      <p:bldP spid="74" grpId="1" animBg="1"/>
      <p:bldP spid="75" grpId="0" animBg="1"/>
      <p:bldP spid="75" grpId="1" animBg="1"/>
      <p:bldP spid="76" grpId="0"/>
      <p:bldP spid="77" grpId="0" animBg="1"/>
      <p:bldP spid="7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31BC-E48B-44CA-ADF1-C8B4FEA88220}" type="slidenum">
              <a:rPr lang="en-US"/>
              <a:pPr/>
              <a:t>7</a:t>
            </a:fld>
            <a:endParaRPr lang="en-US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Level Order Traversal</a:t>
            </a:r>
          </a:p>
        </p:txBody>
      </p:sp>
      <p:sp>
        <p:nvSpPr>
          <p:cNvPr id="592900" name="Text Box 4"/>
          <p:cNvSpPr txBox="1">
            <a:spLocks noChangeArrowheads="1"/>
          </p:cNvSpPr>
          <p:nvPr/>
        </p:nvSpPr>
        <p:spPr bwMode="auto">
          <a:xfrm>
            <a:off x="411163" y="1066800"/>
            <a:ext cx="85201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In a </a:t>
            </a:r>
            <a:r>
              <a:rPr lang="en-US" i="1">
                <a:solidFill>
                  <a:srgbClr val="6600CC"/>
                </a:solidFill>
              </a:rPr>
              <a:t>level order traversal </a:t>
            </a:r>
            <a:r>
              <a:rPr lang="en-US"/>
              <a:t>we visit each level’s nodes, from left to right, before visiting nodes in the next level.</a:t>
            </a:r>
          </a:p>
        </p:txBody>
      </p:sp>
      <p:grpSp>
        <p:nvGrpSpPr>
          <p:cNvPr id="592903" name="Group 7"/>
          <p:cNvGrpSpPr>
            <a:grpSpLocks/>
          </p:cNvGrpSpPr>
          <p:nvPr/>
        </p:nvGrpSpPr>
        <p:grpSpPr bwMode="auto">
          <a:xfrm>
            <a:off x="6267450" y="3703638"/>
            <a:ext cx="792163" cy="592137"/>
            <a:chOff x="3511" y="3072"/>
            <a:chExt cx="729" cy="624"/>
          </a:xfrm>
        </p:grpSpPr>
        <p:sp>
          <p:nvSpPr>
            <p:cNvPr id="592904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5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6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7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2908" name="Group 12"/>
          <p:cNvGrpSpPr>
            <a:grpSpLocks/>
          </p:cNvGrpSpPr>
          <p:nvPr/>
        </p:nvGrpSpPr>
        <p:grpSpPr bwMode="auto">
          <a:xfrm>
            <a:off x="7216775" y="2697163"/>
            <a:ext cx="792163" cy="592137"/>
            <a:chOff x="3511" y="3072"/>
            <a:chExt cx="729" cy="624"/>
          </a:xfrm>
        </p:grpSpPr>
        <p:sp>
          <p:nvSpPr>
            <p:cNvPr id="592909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0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1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2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2913" name="Group 17"/>
          <p:cNvGrpSpPr>
            <a:grpSpLocks/>
          </p:cNvGrpSpPr>
          <p:nvPr/>
        </p:nvGrpSpPr>
        <p:grpSpPr bwMode="auto">
          <a:xfrm>
            <a:off x="7989888" y="3703638"/>
            <a:ext cx="790575" cy="592137"/>
            <a:chOff x="3511" y="3072"/>
            <a:chExt cx="729" cy="624"/>
          </a:xfrm>
        </p:grpSpPr>
        <p:sp>
          <p:nvSpPr>
            <p:cNvPr id="592914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5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6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7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18" name="Line 22"/>
          <p:cNvSpPr>
            <a:spLocks noChangeShapeType="1"/>
          </p:cNvSpPr>
          <p:nvPr/>
        </p:nvSpPr>
        <p:spPr bwMode="auto">
          <a:xfrm flipH="1">
            <a:off x="6742113" y="3171825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19" name="Line 23"/>
          <p:cNvSpPr>
            <a:spLocks noChangeShapeType="1"/>
          </p:cNvSpPr>
          <p:nvPr/>
        </p:nvSpPr>
        <p:spPr bwMode="auto">
          <a:xfrm>
            <a:off x="7800975" y="3170238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20" name="Text Box 24"/>
          <p:cNvSpPr txBox="1">
            <a:spLocks noChangeArrowheads="1"/>
          </p:cNvSpPr>
          <p:nvPr/>
        </p:nvSpPr>
        <p:spPr bwMode="auto">
          <a:xfrm>
            <a:off x="7951788" y="40528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2921" name="Text Box 25"/>
          <p:cNvSpPr txBox="1">
            <a:spLocks noChangeArrowheads="1"/>
          </p:cNvSpPr>
          <p:nvPr/>
        </p:nvSpPr>
        <p:spPr bwMode="auto">
          <a:xfrm>
            <a:off x="7162800" y="2716213"/>
            <a:ext cx="687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592922" name="Text Box 26"/>
          <p:cNvSpPr txBox="1">
            <a:spLocks noChangeArrowheads="1"/>
          </p:cNvSpPr>
          <p:nvPr/>
        </p:nvSpPr>
        <p:spPr bwMode="auto">
          <a:xfrm>
            <a:off x="6248400" y="3744913"/>
            <a:ext cx="636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592923" name="Text Box 27"/>
          <p:cNvSpPr txBox="1">
            <a:spLocks noChangeArrowheads="1"/>
          </p:cNvSpPr>
          <p:nvPr/>
        </p:nvSpPr>
        <p:spPr bwMode="auto">
          <a:xfrm>
            <a:off x="7891463" y="3741738"/>
            <a:ext cx="75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592925" name="Line 29"/>
          <p:cNvSpPr>
            <a:spLocks noChangeShapeType="1"/>
          </p:cNvSpPr>
          <p:nvPr/>
        </p:nvSpPr>
        <p:spPr bwMode="auto">
          <a:xfrm flipH="1">
            <a:off x="5919788" y="41910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2926" name="Group 30"/>
          <p:cNvGrpSpPr>
            <a:grpSpLocks/>
          </p:cNvGrpSpPr>
          <p:nvPr/>
        </p:nvGrpSpPr>
        <p:grpSpPr bwMode="auto">
          <a:xfrm>
            <a:off x="5634038" y="4708525"/>
            <a:ext cx="792162" cy="592138"/>
            <a:chOff x="3511" y="3072"/>
            <a:chExt cx="729" cy="624"/>
          </a:xfrm>
        </p:grpSpPr>
        <p:sp>
          <p:nvSpPr>
            <p:cNvPr id="592927" name="Rectangle 3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28" name="Rectangle 3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29" name="Rectangle 3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30" name="Rectangle 3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31" name="Text Box 35"/>
          <p:cNvSpPr txBox="1">
            <a:spLocks noChangeArrowheads="1"/>
          </p:cNvSpPr>
          <p:nvPr/>
        </p:nvSpPr>
        <p:spPr bwMode="auto">
          <a:xfrm>
            <a:off x="5614988" y="4749800"/>
            <a:ext cx="704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“d”</a:t>
            </a:r>
          </a:p>
        </p:txBody>
      </p:sp>
      <p:sp>
        <p:nvSpPr>
          <p:cNvPr id="592932" name="Text Box 36"/>
          <p:cNvSpPr txBox="1">
            <a:spLocks noChangeArrowheads="1"/>
          </p:cNvSpPr>
          <p:nvPr/>
        </p:nvSpPr>
        <p:spPr bwMode="auto">
          <a:xfrm>
            <a:off x="5588000" y="50625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2933" name="Text Box 37"/>
          <p:cNvSpPr txBox="1">
            <a:spLocks noChangeArrowheads="1"/>
          </p:cNvSpPr>
          <p:nvPr/>
        </p:nvSpPr>
        <p:spPr bwMode="auto">
          <a:xfrm>
            <a:off x="5964238" y="50768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2934" name="Group 38"/>
          <p:cNvGrpSpPr>
            <a:grpSpLocks/>
          </p:cNvGrpSpPr>
          <p:nvPr/>
        </p:nvGrpSpPr>
        <p:grpSpPr bwMode="auto">
          <a:xfrm>
            <a:off x="7056438" y="4699000"/>
            <a:ext cx="790575" cy="592138"/>
            <a:chOff x="3511" y="3072"/>
            <a:chExt cx="729" cy="624"/>
          </a:xfrm>
        </p:grpSpPr>
        <p:sp>
          <p:nvSpPr>
            <p:cNvPr id="592935" name="Rectangle 3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36" name="Rectangle 4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37" name="Rectangle 4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38" name="Rectangle 4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39" name="Line 43"/>
          <p:cNvSpPr>
            <a:spLocks noChangeShapeType="1"/>
          </p:cNvSpPr>
          <p:nvPr/>
        </p:nvSpPr>
        <p:spPr bwMode="auto">
          <a:xfrm>
            <a:off x="6867525" y="4165600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40" name="Text Box 44"/>
          <p:cNvSpPr txBox="1">
            <a:spLocks noChangeArrowheads="1"/>
          </p:cNvSpPr>
          <p:nvPr/>
        </p:nvSpPr>
        <p:spPr bwMode="auto">
          <a:xfrm>
            <a:off x="7031038" y="50863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2941" name="Text Box 45"/>
          <p:cNvSpPr txBox="1">
            <a:spLocks noChangeArrowheads="1"/>
          </p:cNvSpPr>
          <p:nvPr/>
        </p:nvSpPr>
        <p:spPr bwMode="auto">
          <a:xfrm>
            <a:off x="6958013" y="4737100"/>
            <a:ext cx="763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“e”</a:t>
            </a:r>
          </a:p>
        </p:txBody>
      </p:sp>
      <p:sp>
        <p:nvSpPr>
          <p:cNvPr id="592942" name="Text Box 46"/>
          <p:cNvSpPr txBox="1">
            <a:spLocks noChangeArrowheads="1"/>
          </p:cNvSpPr>
          <p:nvPr/>
        </p:nvSpPr>
        <p:spPr bwMode="auto">
          <a:xfrm>
            <a:off x="7377113" y="50704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2943" name="Rectangle 47"/>
          <p:cNvSpPr>
            <a:spLocks noChangeArrowheads="1"/>
          </p:cNvSpPr>
          <p:nvPr/>
        </p:nvSpPr>
        <p:spPr bwMode="auto">
          <a:xfrm>
            <a:off x="8213725" y="2438400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44" name="Text Box 48"/>
          <p:cNvSpPr txBox="1">
            <a:spLocks noChangeArrowheads="1"/>
          </p:cNvSpPr>
          <p:nvPr/>
        </p:nvSpPr>
        <p:spPr bwMode="auto">
          <a:xfrm>
            <a:off x="8315325" y="25908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592945" name="Line 49"/>
          <p:cNvSpPr>
            <a:spLocks noChangeShapeType="1"/>
          </p:cNvSpPr>
          <p:nvPr/>
        </p:nvSpPr>
        <p:spPr bwMode="auto">
          <a:xfrm flipH="1">
            <a:off x="8001000" y="2568575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79" name="Text Box 83"/>
          <p:cNvSpPr txBox="1">
            <a:spLocks noChangeArrowheads="1"/>
          </p:cNvSpPr>
          <p:nvPr/>
        </p:nvSpPr>
        <p:spPr bwMode="auto">
          <a:xfrm>
            <a:off x="495300" y="2133600"/>
            <a:ext cx="320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Here’s the algorithm:</a:t>
            </a:r>
          </a:p>
        </p:txBody>
      </p:sp>
      <p:sp>
        <p:nvSpPr>
          <p:cNvPr id="592980" name="Text Box 84"/>
          <p:cNvSpPr txBox="1">
            <a:spLocks noChangeArrowheads="1"/>
          </p:cNvSpPr>
          <p:nvPr/>
        </p:nvSpPr>
        <p:spPr bwMode="auto">
          <a:xfrm>
            <a:off x="457200" y="2590800"/>
            <a:ext cx="52800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Use a temp pointer variable and a queue of node pointers. 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Insert the root node pointer into the queue.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While the queue is not empty:</a:t>
            </a:r>
          </a:p>
          <a:p>
            <a:pPr lvl="1">
              <a:buFontTx/>
              <a:buAutoNum type="alphaUcPeriod"/>
            </a:pPr>
            <a:r>
              <a:rPr lang="en-US" dirty="0" err="1">
                <a:solidFill>
                  <a:schemeClr val="tx2"/>
                </a:solidFill>
                <a:latin typeface="Comic Sans MS" pitchFamily="66" charset="0"/>
              </a:rPr>
              <a:t>Dequeue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the top node pointer and put it in temp.</a:t>
            </a:r>
          </a:p>
          <a:p>
            <a:pPr lvl="1">
              <a:buFontTx/>
              <a:buAutoNum type="alphaU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node.</a:t>
            </a:r>
          </a:p>
          <a:p>
            <a:pPr lvl="1">
              <a:buFontTx/>
              <a:buAutoNum type="alphaU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Add the node’s children to queue if they are not NULL.</a:t>
            </a:r>
          </a:p>
        </p:txBody>
      </p:sp>
      <p:grpSp>
        <p:nvGrpSpPr>
          <p:cNvPr id="592992" name="Group 96"/>
          <p:cNvGrpSpPr>
            <a:grpSpLocks/>
          </p:cNvGrpSpPr>
          <p:nvPr/>
        </p:nvGrpSpPr>
        <p:grpSpPr bwMode="auto">
          <a:xfrm>
            <a:off x="5865813" y="5943600"/>
            <a:ext cx="3173412" cy="838200"/>
            <a:chOff x="3695" y="3744"/>
            <a:chExt cx="1537" cy="528"/>
          </a:xfrm>
        </p:grpSpPr>
        <p:sp>
          <p:nvSpPr>
            <p:cNvPr id="592984" name="Rectangle 88"/>
            <p:cNvSpPr>
              <a:spLocks noChangeArrowheads="1"/>
            </p:cNvSpPr>
            <p:nvPr/>
          </p:nvSpPr>
          <p:spPr bwMode="auto">
            <a:xfrm>
              <a:off x="379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5" name="Rectangle 89"/>
            <p:cNvSpPr>
              <a:spLocks noChangeArrowheads="1"/>
            </p:cNvSpPr>
            <p:nvPr/>
          </p:nvSpPr>
          <p:spPr bwMode="auto">
            <a:xfrm>
              <a:off x="403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6" name="Rectangle 90"/>
            <p:cNvSpPr>
              <a:spLocks noChangeArrowheads="1"/>
            </p:cNvSpPr>
            <p:nvPr/>
          </p:nvSpPr>
          <p:spPr bwMode="auto">
            <a:xfrm>
              <a:off x="427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7" name="Rectangle 91"/>
            <p:cNvSpPr>
              <a:spLocks noChangeArrowheads="1"/>
            </p:cNvSpPr>
            <p:nvPr/>
          </p:nvSpPr>
          <p:spPr bwMode="auto">
            <a:xfrm>
              <a:off x="451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8" name="Rectangle 92"/>
            <p:cNvSpPr>
              <a:spLocks noChangeArrowheads="1"/>
            </p:cNvSpPr>
            <p:nvPr/>
          </p:nvSpPr>
          <p:spPr bwMode="auto">
            <a:xfrm>
              <a:off x="475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9" name="Rectangle 93"/>
            <p:cNvSpPr>
              <a:spLocks noChangeArrowheads="1"/>
            </p:cNvSpPr>
            <p:nvPr/>
          </p:nvSpPr>
          <p:spPr bwMode="auto">
            <a:xfrm>
              <a:off x="499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90" name="Text Box 94"/>
            <p:cNvSpPr txBox="1">
              <a:spLocks noChangeArrowheads="1"/>
            </p:cNvSpPr>
            <p:nvPr/>
          </p:nvSpPr>
          <p:spPr bwMode="auto">
            <a:xfrm>
              <a:off x="3695" y="3984"/>
              <a:ext cx="4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front</a:t>
              </a:r>
            </a:p>
          </p:txBody>
        </p:sp>
        <p:sp>
          <p:nvSpPr>
            <p:cNvPr id="592991" name="Text Box 95"/>
            <p:cNvSpPr txBox="1">
              <a:spLocks noChangeArrowheads="1"/>
            </p:cNvSpPr>
            <p:nvPr/>
          </p:nvSpPr>
          <p:spPr bwMode="auto">
            <a:xfrm>
              <a:off x="4800" y="3984"/>
              <a:ext cx="3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rear</a:t>
              </a:r>
            </a:p>
          </p:txBody>
        </p:sp>
      </p:grpSp>
      <p:sp>
        <p:nvSpPr>
          <p:cNvPr id="592993" name="Line 97"/>
          <p:cNvSpPr>
            <a:spLocks noChangeShapeType="1"/>
          </p:cNvSpPr>
          <p:nvPr/>
        </p:nvSpPr>
        <p:spPr bwMode="auto">
          <a:xfrm>
            <a:off x="150744" y="2819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94" name="Line 98"/>
          <p:cNvSpPr>
            <a:spLocks noChangeShapeType="1"/>
          </p:cNvSpPr>
          <p:nvPr/>
        </p:nvSpPr>
        <p:spPr bwMode="auto">
          <a:xfrm>
            <a:off x="176144" y="35433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95" name="Text Box 99"/>
          <p:cNvSpPr txBox="1">
            <a:spLocks noChangeArrowheads="1"/>
          </p:cNvSpPr>
          <p:nvPr/>
        </p:nvSpPr>
        <p:spPr bwMode="auto">
          <a:xfrm>
            <a:off x="6699250" y="25781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700</a:t>
            </a:r>
          </a:p>
        </p:txBody>
      </p:sp>
      <p:sp>
        <p:nvSpPr>
          <p:cNvPr id="592996" name="Text Box 100"/>
          <p:cNvSpPr txBox="1">
            <a:spLocks noChangeArrowheads="1"/>
          </p:cNvSpPr>
          <p:nvPr/>
        </p:nvSpPr>
        <p:spPr bwMode="auto">
          <a:xfrm>
            <a:off x="5740400" y="3595688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720</a:t>
            </a:r>
          </a:p>
        </p:txBody>
      </p:sp>
      <p:sp>
        <p:nvSpPr>
          <p:cNvPr id="592997" name="Text Box 101"/>
          <p:cNvSpPr txBox="1">
            <a:spLocks noChangeArrowheads="1"/>
          </p:cNvSpPr>
          <p:nvPr/>
        </p:nvSpPr>
        <p:spPr bwMode="auto">
          <a:xfrm>
            <a:off x="7461250" y="36068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780</a:t>
            </a:r>
          </a:p>
        </p:txBody>
      </p:sp>
      <p:sp>
        <p:nvSpPr>
          <p:cNvPr id="592998" name="Text Box 102"/>
          <p:cNvSpPr txBox="1">
            <a:spLocks noChangeArrowheads="1"/>
          </p:cNvSpPr>
          <p:nvPr/>
        </p:nvSpPr>
        <p:spPr bwMode="auto">
          <a:xfrm>
            <a:off x="5111750" y="4662488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800</a:t>
            </a:r>
          </a:p>
        </p:txBody>
      </p:sp>
      <p:sp>
        <p:nvSpPr>
          <p:cNvPr id="592999" name="Text Box 103"/>
          <p:cNvSpPr txBox="1">
            <a:spLocks noChangeArrowheads="1"/>
          </p:cNvSpPr>
          <p:nvPr/>
        </p:nvSpPr>
        <p:spPr bwMode="auto">
          <a:xfrm>
            <a:off x="6540500" y="46482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760</a:t>
            </a:r>
          </a:p>
        </p:txBody>
      </p:sp>
      <p:grpSp>
        <p:nvGrpSpPr>
          <p:cNvPr id="593002" name="Group 106"/>
          <p:cNvGrpSpPr>
            <a:grpSpLocks/>
          </p:cNvGrpSpPr>
          <p:nvPr/>
        </p:nvGrpSpPr>
        <p:grpSpPr bwMode="auto">
          <a:xfrm>
            <a:off x="7162800" y="3009900"/>
            <a:ext cx="555625" cy="336550"/>
            <a:chOff x="4586" y="1296"/>
            <a:chExt cx="350" cy="212"/>
          </a:xfrm>
        </p:grpSpPr>
        <p:sp>
          <p:nvSpPr>
            <p:cNvPr id="593000" name="Rectangle 104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01" name="Text Box 105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720</a:t>
              </a:r>
            </a:p>
          </p:txBody>
        </p:sp>
      </p:grpSp>
      <p:grpSp>
        <p:nvGrpSpPr>
          <p:cNvPr id="593003" name="Group 107"/>
          <p:cNvGrpSpPr>
            <a:grpSpLocks/>
          </p:cNvGrpSpPr>
          <p:nvPr/>
        </p:nvGrpSpPr>
        <p:grpSpPr bwMode="auto">
          <a:xfrm>
            <a:off x="7531100" y="3022600"/>
            <a:ext cx="555625" cy="336550"/>
            <a:chOff x="4586" y="1296"/>
            <a:chExt cx="350" cy="212"/>
          </a:xfrm>
        </p:grpSpPr>
        <p:sp>
          <p:nvSpPr>
            <p:cNvPr id="593004" name="Rectangle 108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05" name="Text Box 109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780</a:t>
              </a:r>
            </a:p>
          </p:txBody>
        </p:sp>
      </p:grpSp>
      <p:grpSp>
        <p:nvGrpSpPr>
          <p:cNvPr id="593006" name="Group 110"/>
          <p:cNvGrpSpPr>
            <a:grpSpLocks/>
          </p:cNvGrpSpPr>
          <p:nvPr/>
        </p:nvGrpSpPr>
        <p:grpSpPr bwMode="auto">
          <a:xfrm>
            <a:off x="6197600" y="4006850"/>
            <a:ext cx="555625" cy="336550"/>
            <a:chOff x="4586" y="1296"/>
            <a:chExt cx="350" cy="212"/>
          </a:xfrm>
        </p:grpSpPr>
        <p:sp>
          <p:nvSpPr>
            <p:cNvPr id="593007" name="Rectangle 111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08" name="Text Box 112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800</a:t>
              </a:r>
            </a:p>
          </p:txBody>
        </p:sp>
      </p:grpSp>
      <p:grpSp>
        <p:nvGrpSpPr>
          <p:cNvPr id="593009" name="Group 113"/>
          <p:cNvGrpSpPr>
            <a:grpSpLocks/>
          </p:cNvGrpSpPr>
          <p:nvPr/>
        </p:nvGrpSpPr>
        <p:grpSpPr bwMode="auto">
          <a:xfrm>
            <a:off x="6569075" y="4000500"/>
            <a:ext cx="555625" cy="336550"/>
            <a:chOff x="4586" y="1296"/>
            <a:chExt cx="350" cy="212"/>
          </a:xfrm>
        </p:grpSpPr>
        <p:sp>
          <p:nvSpPr>
            <p:cNvPr id="593010" name="Rectangle 114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11" name="Text Box 115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760</a:t>
              </a:r>
            </a:p>
          </p:txBody>
        </p:sp>
      </p:grpSp>
      <p:sp>
        <p:nvSpPr>
          <p:cNvPr id="593012" name="Rectangle 116"/>
          <p:cNvSpPr>
            <a:spLocks noChangeArrowheads="1"/>
          </p:cNvSpPr>
          <p:nvPr/>
        </p:nvSpPr>
        <p:spPr bwMode="auto">
          <a:xfrm>
            <a:off x="8258175" y="2360613"/>
            <a:ext cx="6937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700</a:t>
            </a:r>
          </a:p>
        </p:txBody>
      </p:sp>
      <p:sp>
        <p:nvSpPr>
          <p:cNvPr id="593013" name="Rectangle 117"/>
          <p:cNvSpPr>
            <a:spLocks noChangeArrowheads="1"/>
          </p:cNvSpPr>
          <p:nvPr/>
        </p:nvSpPr>
        <p:spPr bwMode="auto">
          <a:xfrm>
            <a:off x="5973763" y="594360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700</a:t>
            </a:r>
          </a:p>
        </p:txBody>
      </p:sp>
      <p:sp>
        <p:nvSpPr>
          <p:cNvPr id="593014" name="Line 118"/>
          <p:cNvSpPr>
            <a:spLocks noChangeShapeType="1"/>
          </p:cNvSpPr>
          <p:nvPr/>
        </p:nvSpPr>
        <p:spPr bwMode="auto">
          <a:xfrm>
            <a:off x="188844" y="4267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15" name="Line 119"/>
          <p:cNvSpPr>
            <a:spLocks noChangeShapeType="1"/>
          </p:cNvSpPr>
          <p:nvPr/>
        </p:nvSpPr>
        <p:spPr bwMode="auto">
          <a:xfrm>
            <a:off x="646044" y="464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3019" name="Group 123"/>
          <p:cNvGrpSpPr>
            <a:grpSpLocks/>
          </p:cNvGrpSpPr>
          <p:nvPr/>
        </p:nvGrpSpPr>
        <p:grpSpPr bwMode="auto">
          <a:xfrm>
            <a:off x="5132388" y="1924050"/>
            <a:ext cx="1498600" cy="457200"/>
            <a:chOff x="2880" y="1344"/>
            <a:chExt cx="944" cy="288"/>
          </a:xfrm>
        </p:grpSpPr>
        <p:sp>
          <p:nvSpPr>
            <p:cNvPr id="593016" name="Rectangle 120"/>
            <p:cNvSpPr>
              <a:spLocks noChangeArrowheads="1"/>
            </p:cNvSpPr>
            <p:nvPr/>
          </p:nvSpPr>
          <p:spPr bwMode="auto">
            <a:xfrm>
              <a:off x="3394" y="1424"/>
              <a:ext cx="430" cy="16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18" name="Text Box 122"/>
            <p:cNvSpPr txBox="1">
              <a:spLocks noChangeArrowheads="1"/>
            </p:cNvSpPr>
            <p:nvPr/>
          </p:nvSpPr>
          <p:spPr bwMode="auto">
            <a:xfrm>
              <a:off x="2880" y="1344"/>
              <a:ext cx="5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temp</a:t>
              </a:r>
            </a:p>
          </p:txBody>
        </p:sp>
      </p:grpSp>
      <p:sp>
        <p:nvSpPr>
          <p:cNvPr id="593020" name="Rectangle 124"/>
          <p:cNvSpPr>
            <a:spLocks noChangeArrowheads="1"/>
          </p:cNvSpPr>
          <p:nvPr/>
        </p:nvSpPr>
        <p:spPr bwMode="auto">
          <a:xfrm>
            <a:off x="5943600" y="19812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700</a:t>
            </a:r>
          </a:p>
        </p:txBody>
      </p:sp>
      <p:cxnSp>
        <p:nvCxnSpPr>
          <p:cNvPr id="593021" name="AutoShape 125"/>
          <p:cNvCxnSpPr>
            <a:cxnSpLocks noChangeShapeType="1"/>
          </p:cNvCxnSpPr>
          <p:nvPr/>
        </p:nvCxnSpPr>
        <p:spPr bwMode="auto">
          <a:xfrm rot="16200000" flipH="1">
            <a:off x="6330156" y="2262982"/>
            <a:ext cx="784225" cy="881062"/>
          </a:xfrm>
          <a:prstGeom prst="curvedConnector2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3022" name="Line 126"/>
          <p:cNvSpPr>
            <a:spLocks noChangeShapeType="1"/>
          </p:cNvSpPr>
          <p:nvPr/>
        </p:nvSpPr>
        <p:spPr bwMode="auto">
          <a:xfrm>
            <a:off x="569844" y="5359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23" name="Text Box 127"/>
          <p:cNvSpPr txBox="1">
            <a:spLocks noChangeArrowheads="1"/>
          </p:cNvSpPr>
          <p:nvPr/>
        </p:nvSpPr>
        <p:spPr bwMode="auto">
          <a:xfrm>
            <a:off x="212725" y="637063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93024" name="Line 128"/>
          <p:cNvSpPr>
            <a:spLocks noChangeShapeType="1"/>
          </p:cNvSpPr>
          <p:nvPr/>
        </p:nvSpPr>
        <p:spPr bwMode="auto">
          <a:xfrm>
            <a:off x="582544" y="5715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25" name="Oval 129"/>
          <p:cNvSpPr>
            <a:spLocks noChangeArrowheads="1"/>
          </p:cNvSpPr>
          <p:nvPr/>
        </p:nvSpPr>
        <p:spPr bwMode="auto">
          <a:xfrm>
            <a:off x="7086600" y="29718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26" name="Rectangle 130"/>
          <p:cNvSpPr>
            <a:spLocks noChangeArrowheads="1"/>
          </p:cNvSpPr>
          <p:nvPr/>
        </p:nvSpPr>
        <p:spPr bwMode="auto">
          <a:xfrm>
            <a:off x="5994400" y="59436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720</a:t>
            </a:r>
          </a:p>
        </p:txBody>
      </p:sp>
      <p:sp>
        <p:nvSpPr>
          <p:cNvPr id="593027" name="Oval 131"/>
          <p:cNvSpPr>
            <a:spLocks noChangeArrowheads="1"/>
          </p:cNvSpPr>
          <p:nvPr/>
        </p:nvSpPr>
        <p:spPr bwMode="auto">
          <a:xfrm>
            <a:off x="7505700" y="29718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28" name="Rectangle 132"/>
          <p:cNvSpPr>
            <a:spLocks noChangeArrowheads="1"/>
          </p:cNvSpPr>
          <p:nvPr/>
        </p:nvSpPr>
        <p:spPr bwMode="auto">
          <a:xfrm>
            <a:off x="6488113" y="593725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780</a:t>
            </a:r>
          </a:p>
        </p:txBody>
      </p:sp>
      <p:sp>
        <p:nvSpPr>
          <p:cNvPr id="593029" name="Line 133"/>
          <p:cNvSpPr>
            <a:spLocks noChangeShapeType="1"/>
          </p:cNvSpPr>
          <p:nvPr/>
        </p:nvSpPr>
        <p:spPr bwMode="auto">
          <a:xfrm>
            <a:off x="188844" y="4267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30" name="Line 134"/>
          <p:cNvSpPr>
            <a:spLocks noChangeShapeType="1"/>
          </p:cNvSpPr>
          <p:nvPr/>
        </p:nvSpPr>
        <p:spPr bwMode="auto">
          <a:xfrm>
            <a:off x="646044" y="464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31" name="Rectangle 135"/>
          <p:cNvSpPr>
            <a:spLocks noChangeArrowheads="1"/>
          </p:cNvSpPr>
          <p:nvPr/>
        </p:nvSpPr>
        <p:spPr bwMode="auto">
          <a:xfrm>
            <a:off x="5943600" y="19812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720</a:t>
            </a:r>
          </a:p>
        </p:txBody>
      </p:sp>
      <p:sp>
        <p:nvSpPr>
          <p:cNvPr id="593032" name="Rectangle 136"/>
          <p:cNvSpPr>
            <a:spLocks noChangeArrowheads="1"/>
          </p:cNvSpPr>
          <p:nvPr/>
        </p:nvSpPr>
        <p:spPr bwMode="auto">
          <a:xfrm>
            <a:off x="5980113" y="594360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780</a:t>
            </a:r>
          </a:p>
        </p:txBody>
      </p:sp>
      <p:cxnSp>
        <p:nvCxnSpPr>
          <p:cNvPr id="593033" name="AutoShape 137"/>
          <p:cNvCxnSpPr>
            <a:cxnSpLocks noChangeShapeType="1"/>
          </p:cNvCxnSpPr>
          <p:nvPr/>
        </p:nvCxnSpPr>
        <p:spPr bwMode="auto">
          <a:xfrm rot="5400000">
            <a:off x="5356225" y="2733675"/>
            <a:ext cx="1436688" cy="541338"/>
          </a:xfrm>
          <a:prstGeom prst="curvedConnector4">
            <a:avLst>
              <a:gd name="adj1" fmla="val 43537"/>
              <a:gd name="adj2" fmla="val 142227"/>
            </a:avLst>
          </a:prstGeom>
          <a:noFill/>
          <a:ln w="2222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3034" name="Line 138"/>
          <p:cNvSpPr>
            <a:spLocks noChangeShapeType="1"/>
          </p:cNvSpPr>
          <p:nvPr/>
        </p:nvSpPr>
        <p:spPr bwMode="auto">
          <a:xfrm>
            <a:off x="569844" y="5346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35" name="Text Box 139"/>
          <p:cNvSpPr txBox="1">
            <a:spLocks noChangeArrowheads="1"/>
          </p:cNvSpPr>
          <p:nvPr/>
        </p:nvSpPr>
        <p:spPr bwMode="auto">
          <a:xfrm>
            <a:off x="403225" y="637540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93036" name="Line 140"/>
          <p:cNvSpPr>
            <a:spLocks noChangeShapeType="1"/>
          </p:cNvSpPr>
          <p:nvPr/>
        </p:nvSpPr>
        <p:spPr bwMode="auto">
          <a:xfrm>
            <a:off x="569844" y="5715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37" name="Oval 141"/>
          <p:cNvSpPr>
            <a:spLocks noChangeArrowheads="1"/>
          </p:cNvSpPr>
          <p:nvPr/>
        </p:nvSpPr>
        <p:spPr bwMode="auto">
          <a:xfrm>
            <a:off x="6172200" y="39243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38" name="Rectangle 142"/>
          <p:cNvSpPr>
            <a:spLocks noChangeArrowheads="1"/>
          </p:cNvSpPr>
          <p:nvPr/>
        </p:nvSpPr>
        <p:spPr bwMode="auto">
          <a:xfrm>
            <a:off x="6489700" y="59436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593039" name="Oval 143"/>
          <p:cNvSpPr>
            <a:spLocks noChangeArrowheads="1"/>
          </p:cNvSpPr>
          <p:nvPr/>
        </p:nvSpPr>
        <p:spPr bwMode="auto">
          <a:xfrm>
            <a:off x="6553200" y="39370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40" name="Rectangle 144"/>
          <p:cNvSpPr>
            <a:spLocks noChangeArrowheads="1"/>
          </p:cNvSpPr>
          <p:nvPr/>
        </p:nvSpPr>
        <p:spPr bwMode="auto">
          <a:xfrm>
            <a:off x="6983413" y="594360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760</a:t>
            </a:r>
          </a:p>
        </p:txBody>
      </p:sp>
      <p:sp>
        <p:nvSpPr>
          <p:cNvPr id="593041" name="Line 145"/>
          <p:cNvSpPr>
            <a:spLocks noChangeShapeType="1"/>
          </p:cNvSpPr>
          <p:nvPr/>
        </p:nvSpPr>
        <p:spPr bwMode="auto">
          <a:xfrm>
            <a:off x="188844" y="4267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42" name="Line 146"/>
          <p:cNvSpPr>
            <a:spLocks noChangeShapeType="1"/>
          </p:cNvSpPr>
          <p:nvPr/>
        </p:nvSpPr>
        <p:spPr bwMode="auto">
          <a:xfrm>
            <a:off x="646044" y="464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43" name="Rectangle 147"/>
          <p:cNvSpPr>
            <a:spLocks noChangeArrowheads="1"/>
          </p:cNvSpPr>
          <p:nvPr/>
        </p:nvSpPr>
        <p:spPr bwMode="auto">
          <a:xfrm>
            <a:off x="5943600" y="19812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780</a:t>
            </a:r>
          </a:p>
        </p:txBody>
      </p:sp>
      <p:sp>
        <p:nvSpPr>
          <p:cNvPr id="593044" name="Rectangle 148"/>
          <p:cNvSpPr>
            <a:spLocks noChangeArrowheads="1"/>
          </p:cNvSpPr>
          <p:nvPr/>
        </p:nvSpPr>
        <p:spPr bwMode="auto">
          <a:xfrm>
            <a:off x="5981700" y="594995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593045" name="Rectangle 149"/>
          <p:cNvSpPr>
            <a:spLocks noChangeArrowheads="1"/>
          </p:cNvSpPr>
          <p:nvPr/>
        </p:nvSpPr>
        <p:spPr bwMode="auto">
          <a:xfrm>
            <a:off x="6475413" y="594995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760</a:t>
            </a:r>
          </a:p>
        </p:txBody>
      </p:sp>
      <p:cxnSp>
        <p:nvCxnSpPr>
          <p:cNvPr id="593047" name="AutoShape 151"/>
          <p:cNvCxnSpPr>
            <a:cxnSpLocks noChangeShapeType="1"/>
            <a:stCxn id="593043" idx="2"/>
            <a:endCxn id="592923" idx="1"/>
          </p:cNvCxnSpPr>
          <p:nvPr/>
        </p:nvCxnSpPr>
        <p:spPr bwMode="auto">
          <a:xfrm rot="16200000" flipH="1">
            <a:off x="6320632" y="2355056"/>
            <a:ext cx="1531938" cy="1609725"/>
          </a:xfrm>
          <a:prstGeom prst="curvedConnector2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3048" name="Line 152"/>
          <p:cNvSpPr>
            <a:spLocks noChangeShapeType="1"/>
          </p:cNvSpPr>
          <p:nvPr/>
        </p:nvSpPr>
        <p:spPr bwMode="auto">
          <a:xfrm>
            <a:off x="569844" y="5359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49" name="Text Box 153"/>
          <p:cNvSpPr txBox="1">
            <a:spLocks noChangeArrowheads="1"/>
          </p:cNvSpPr>
          <p:nvPr/>
        </p:nvSpPr>
        <p:spPr bwMode="auto">
          <a:xfrm>
            <a:off x="611188" y="6375400"/>
            <a:ext cx="341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c</a:t>
            </a:r>
          </a:p>
        </p:txBody>
      </p:sp>
      <p:sp>
        <p:nvSpPr>
          <p:cNvPr id="593050" name="Line 154"/>
          <p:cNvSpPr>
            <a:spLocks noChangeShapeType="1"/>
          </p:cNvSpPr>
          <p:nvPr/>
        </p:nvSpPr>
        <p:spPr bwMode="auto">
          <a:xfrm>
            <a:off x="569844" y="5715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3051" name="Group 155"/>
          <p:cNvGrpSpPr>
            <a:grpSpLocks/>
          </p:cNvGrpSpPr>
          <p:nvPr/>
        </p:nvGrpSpPr>
        <p:grpSpPr bwMode="auto">
          <a:xfrm>
            <a:off x="8353425" y="4648200"/>
            <a:ext cx="790575" cy="592138"/>
            <a:chOff x="3511" y="3072"/>
            <a:chExt cx="729" cy="624"/>
          </a:xfrm>
        </p:grpSpPr>
        <p:sp>
          <p:nvSpPr>
            <p:cNvPr id="593052" name="Rectangle 15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53" name="Rectangle 15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54" name="Rectangle 15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55" name="Rectangle 15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3056" name="Line 160"/>
          <p:cNvSpPr>
            <a:spLocks noChangeShapeType="1"/>
          </p:cNvSpPr>
          <p:nvPr/>
        </p:nvSpPr>
        <p:spPr bwMode="auto">
          <a:xfrm>
            <a:off x="8615363" y="4248150"/>
            <a:ext cx="90487" cy="39846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57" name="Text Box 161"/>
          <p:cNvSpPr txBox="1">
            <a:spLocks noChangeArrowheads="1"/>
          </p:cNvSpPr>
          <p:nvPr/>
        </p:nvSpPr>
        <p:spPr bwMode="auto">
          <a:xfrm>
            <a:off x="8328025" y="50355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3058" name="Text Box 162"/>
          <p:cNvSpPr txBox="1">
            <a:spLocks noChangeArrowheads="1"/>
          </p:cNvSpPr>
          <p:nvPr/>
        </p:nvSpPr>
        <p:spPr bwMode="auto">
          <a:xfrm>
            <a:off x="8255000" y="4686300"/>
            <a:ext cx="754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“f”</a:t>
            </a:r>
          </a:p>
        </p:txBody>
      </p:sp>
      <p:sp>
        <p:nvSpPr>
          <p:cNvPr id="593059" name="Text Box 163"/>
          <p:cNvSpPr txBox="1">
            <a:spLocks noChangeArrowheads="1"/>
          </p:cNvSpPr>
          <p:nvPr/>
        </p:nvSpPr>
        <p:spPr bwMode="auto">
          <a:xfrm>
            <a:off x="8674100" y="50196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3060" name="Text Box 164"/>
          <p:cNvSpPr txBox="1">
            <a:spLocks noChangeArrowheads="1"/>
          </p:cNvSpPr>
          <p:nvPr/>
        </p:nvSpPr>
        <p:spPr bwMode="auto">
          <a:xfrm>
            <a:off x="7850188" y="45974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900</a:t>
            </a:r>
          </a:p>
        </p:txBody>
      </p:sp>
      <p:grpSp>
        <p:nvGrpSpPr>
          <p:cNvPr id="593061" name="Group 165"/>
          <p:cNvGrpSpPr>
            <a:grpSpLocks/>
          </p:cNvGrpSpPr>
          <p:nvPr/>
        </p:nvGrpSpPr>
        <p:grpSpPr bwMode="auto">
          <a:xfrm>
            <a:off x="8308975" y="4019550"/>
            <a:ext cx="555625" cy="336550"/>
            <a:chOff x="4586" y="1296"/>
            <a:chExt cx="350" cy="212"/>
          </a:xfrm>
        </p:grpSpPr>
        <p:sp>
          <p:nvSpPr>
            <p:cNvPr id="593062" name="Rectangle 166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63" name="Text Box 167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900</a:t>
              </a:r>
            </a:p>
          </p:txBody>
        </p:sp>
      </p:grpSp>
      <p:sp>
        <p:nvSpPr>
          <p:cNvPr id="593064" name="Oval 168"/>
          <p:cNvSpPr>
            <a:spLocks noChangeArrowheads="1"/>
          </p:cNvSpPr>
          <p:nvPr/>
        </p:nvSpPr>
        <p:spPr bwMode="auto">
          <a:xfrm>
            <a:off x="7870825" y="395605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65" name="Oval 169"/>
          <p:cNvSpPr>
            <a:spLocks noChangeArrowheads="1"/>
          </p:cNvSpPr>
          <p:nvPr/>
        </p:nvSpPr>
        <p:spPr bwMode="auto">
          <a:xfrm>
            <a:off x="8280400" y="39624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66" name="Rectangle 170"/>
          <p:cNvSpPr>
            <a:spLocks noChangeArrowheads="1"/>
          </p:cNvSpPr>
          <p:nvPr/>
        </p:nvSpPr>
        <p:spPr bwMode="auto">
          <a:xfrm>
            <a:off x="6985000" y="59436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900</a:t>
            </a:r>
          </a:p>
        </p:txBody>
      </p:sp>
      <p:sp>
        <p:nvSpPr>
          <p:cNvPr id="593067" name="Line 171"/>
          <p:cNvSpPr>
            <a:spLocks noChangeShapeType="1"/>
          </p:cNvSpPr>
          <p:nvPr/>
        </p:nvSpPr>
        <p:spPr bwMode="auto">
          <a:xfrm>
            <a:off x="188844" y="4267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68" name="Line 172"/>
          <p:cNvSpPr>
            <a:spLocks noChangeShapeType="1"/>
          </p:cNvSpPr>
          <p:nvPr/>
        </p:nvSpPr>
        <p:spPr bwMode="auto">
          <a:xfrm>
            <a:off x="646044" y="464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69" name="Rectangle 173"/>
          <p:cNvSpPr>
            <a:spLocks noChangeArrowheads="1"/>
          </p:cNvSpPr>
          <p:nvPr/>
        </p:nvSpPr>
        <p:spPr bwMode="auto">
          <a:xfrm>
            <a:off x="5943600" y="19812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593070" name="Rectangle 174"/>
          <p:cNvSpPr>
            <a:spLocks noChangeArrowheads="1"/>
          </p:cNvSpPr>
          <p:nvPr/>
        </p:nvSpPr>
        <p:spPr bwMode="auto">
          <a:xfrm>
            <a:off x="5970588" y="594995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760</a:t>
            </a:r>
          </a:p>
        </p:txBody>
      </p:sp>
      <p:sp>
        <p:nvSpPr>
          <p:cNvPr id="593071" name="Rectangle 175"/>
          <p:cNvSpPr>
            <a:spLocks noChangeArrowheads="1"/>
          </p:cNvSpPr>
          <p:nvPr/>
        </p:nvSpPr>
        <p:spPr bwMode="auto">
          <a:xfrm>
            <a:off x="6480175" y="59436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900</a:t>
            </a:r>
          </a:p>
        </p:txBody>
      </p:sp>
      <p:sp>
        <p:nvSpPr>
          <p:cNvPr id="593073" name="Text Box 177"/>
          <p:cNvSpPr txBox="1">
            <a:spLocks noChangeArrowheads="1"/>
          </p:cNvSpPr>
          <p:nvPr/>
        </p:nvSpPr>
        <p:spPr bwMode="auto">
          <a:xfrm>
            <a:off x="5607050" y="44973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93074" name="AutoShape 178"/>
          <p:cNvCxnSpPr>
            <a:cxnSpLocks noChangeShapeType="1"/>
            <a:stCxn id="593069" idx="2"/>
            <a:endCxn id="593073" idx="1"/>
          </p:cNvCxnSpPr>
          <p:nvPr/>
        </p:nvCxnSpPr>
        <p:spPr bwMode="auto">
          <a:xfrm rot="5400000">
            <a:off x="4778375" y="3222625"/>
            <a:ext cx="2332038" cy="674688"/>
          </a:xfrm>
          <a:prstGeom prst="curvedConnector4">
            <a:avLst>
              <a:gd name="adj1" fmla="val 45065"/>
              <a:gd name="adj2" fmla="val 133884"/>
            </a:avLst>
          </a:prstGeom>
          <a:noFill/>
          <a:ln w="2222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3075" name="Line 179"/>
          <p:cNvSpPr>
            <a:spLocks noChangeShapeType="1"/>
          </p:cNvSpPr>
          <p:nvPr/>
        </p:nvSpPr>
        <p:spPr bwMode="auto">
          <a:xfrm>
            <a:off x="569844" y="5359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76" name="Text Box 180"/>
          <p:cNvSpPr txBox="1">
            <a:spLocks noChangeArrowheads="1"/>
          </p:cNvSpPr>
          <p:nvPr/>
        </p:nvSpPr>
        <p:spPr bwMode="auto">
          <a:xfrm>
            <a:off x="788988" y="6375400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d</a:t>
            </a:r>
          </a:p>
        </p:txBody>
      </p:sp>
      <p:sp>
        <p:nvSpPr>
          <p:cNvPr id="593077" name="Line 181"/>
          <p:cNvSpPr>
            <a:spLocks noChangeShapeType="1"/>
          </p:cNvSpPr>
          <p:nvPr/>
        </p:nvSpPr>
        <p:spPr bwMode="auto">
          <a:xfrm>
            <a:off x="569844" y="5715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78" name="Oval 182"/>
          <p:cNvSpPr>
            <a:spLocks noChangeArrowheads="1"/>
          </p:cNvSpPr>
          <p:nvPr/>
        </p:nvSpPr>
        <p:spPr bwMode="auto">
          <a:xfrm>
            <a:off x="5534025" y="49530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79" name="Oval 183"/>
          <p:cNvSpPr>
            <a:spLocks noChangeArrowheads="1"/>
          </p:cNvSpPr>
          <p:nvPr/>
        </p:nvSpPr>
        <p:spPr bwMode="auto">
          <a:xfrm>
            <a:off x="5943600" y="495935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80" name="Line 184"/>
          <p:cNvSpPr>
            <a:spLocks noChangeShapeType="1"/>
          </p:cNvSpPr>
          <p:nvPr/>
        </p:nvSpPr>
        <p:spPr bwMode="auto">
          <a:xfrm>
            <a:off x="188844" y="4267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81" name="Text Box 185"/>
          <p:cNvSpPr txBox="1">
            <a:spLocks noChangeArrowheads="1"/>
          </p:cNvSpPr>
          <p:nvPr/>
        </p:nvSpPr>
        <p:spPr bwMode="auto">
          <a:xfrm>
            <a:off x="1230313" y="6384925"/>
            <a:ext cx="881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Etc…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2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2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9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59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59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 nodeType="clickPar">
                      <p:stCondLst>
                        <p:cond delay="indefinite"/>
                      </p:stCondLst>
                      <p:childTnLst>
                        <p:par>
                          <p:cTn id="2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 nodeType="clickPar">
                      <p:stCondLst>
                        <p:cond delay="indefinite"/>
                      </p:stCondLst>
                      <p:childTnLst>
                        <p:par>
                          <p:cTn id="2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 nodeType="clickPar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 nodeType="clickPar">
                      <p:stCondLst>
                        <p:cond delay="indefinite"/>
                      </p:stCondLst>
                      <p:childTnLst>
                        <p:par>
                          <p:cTn id="3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 nodeType="clickPar">
                      <p:stCondLst>
                        <p:cond delay="indefinite"/>
                      </p:stCondLst>
                      <p:childTnLst>
                        <p:par>
                          <p:cTn id="3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 nodeType="clickPar">
                      <p:stCondLst>
                        <p:cond delay="indefinite"/>
                      </p:stCondLst>
                      <p:childTnLst>
                        <p:par>
                          <p:cTn id="3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 nodeType="clickPar">
                      <p:stCondLst>
                        <p:cond delay="indefinite"/>
                      </p:stCondLst>
                      <p:childTnLst>
                        <p:par>
                          <p:cTn id="3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59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 nodeType="clickPar">
                      <p:stCondLst>
                        <p:cond delay="indefinite"/>
                      </p:stCondLst>
                      <p:childTnLst>
                        <p:par>
                          <p:cTn id="3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 nodeType="clickPar">
                      <p:stCondLst>
                        <p:cond delay="indefinite"/>
                      </p:stCondLst>
                      <p:childTnLst>
                        <p:par>
                          <p:cTn id="3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 nodeType="clickPar">
                      <p:stCondLst>
                        <p:cond delay="indefinite"/>
                      </p:stCondLst>
                      <p:childTnLst>
                        <p:par>
                          <p:cTn id="3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 nodeType="clickPar">
                      <p:stCondLst>
                        <p:cond delay="indefinite"/>
                      </p:stCondLst>
                      <p:childTnLst>
                        <p:par>
                          <p:cTn id="3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1" dur="500" fill="hold"/>
                                        <p:tgtEl>
                                          <p:spTgt spid="59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2" dur="500" fill="hold"/>
                                        <p:tgtEl>
                                          <p:spTgt spid="59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80" grpId="0" uiExpand="1" build="p" bldLvl="2"/>
      <p:bldP spid="592993" grpId="0" animBg="1"/>
      <p:bldP spid="592993" grpId="1" animBg="1"/>
      <p:bldP spid="592994" grpId="0" animBg="1"/>
      <p:bldP spid="592994" grpId="1" animBg="1"/>
      <p:bldP spid="593013" grpId="0"/>
      <p:bldP spid="593013" grpId="1"/>
      <p:bldP spid="593014" grpId="0" animBg="1"/>
      <p:bldP spid="593014" grpId="1" animBg="1"/>
      <p:bldP spid="593015" grpId="0" animBg="1"/>
      <p:bldP spid="593015" grpId="1" animBg="1"/>
      <p:bldP spid="593020" grpId="0"/>
      <p:bldP spid="593020" grpId="1"/>
      <p:bldP spid="593022" grpId="0" animBg="1"/>
      <p:bldP spid="593022" grpId="1" animBg="1"/>
      <p:bldP spid="593023" grpId="0"/>
      <p:bldP spid="593024" grpId="0" animBg="1"/>
      <p:bldP spid="593024" grpId="1" animBg="1"/>
      <p:bldP spid="593025" grpId="0" animBg="1"/>
      <p:bldP spid="593025" grpId="1" animBg="1"/>
      <p:bldP spid="593026" grpId="0"/>
      <p:bldP spid="593026" grpId="1"/>
      <p:bldP spid="593027" grpId="0" animBg="1"/>
      <p:bldP spid="593027" grpId="1" animBg="1"/>
      <p:bldP spid="593028" grpId="0"/>
      <p:bldP spid="593028" grpId="1"/>
      <p:bldP spid="593029" grpId="0" animBg="1"/>
      <p:bldP spid="593029" grpId="1" animBg="1"/>
      <p:bldP spid="593030" grpId="0" animBg="1"/>
      <p:bldP spid="593030" grpId="1" animBg="1"/>
      <p:bldP spid="593031" grpId="0"/>
      <p:bldP spid="593031" grpId="1"/>
      <p:bldP spid="593032" grpId="0"/>
      <p:bldP spid="593032" grpId="1"/>
      <p:bldP spid="593034" grpId="0" animBg="1"/>
      <p:bldP spid="593034" grpId="1" animBg="1"/>
      <p:bldP spid="593035" grpId="0"/>
      <p:bldP spid="593036" grpId="0" animBg="1"/>
      <p:bldP spid="593036" grpId="1" animBg="1"/>
      <p:bldP spid="593037" grpId="0" animBg="1"/>
      <p:bldP spid="593037" grpId="1" animBg="1"/>
      <p:bldP spid="593038" grpId="0"/>
      <p:bldP spid="593038" grpId="1"/>
      <p:bldP spid="593039" grpId="0" animBg="1"/>
      <p:bldP spid="593039" grpId="1" animBg="1"/>
      <p:bldP spid="593040" grpId="0"/>
      <p:bldP spid="593040" grpId="1"/>
      <p:bldP spid="593041" grpId="0" animBg="1"/>
      <p:bldP spid="593041" grpId="1" animBg="1"/>
      <p:bldP spid="593042" grpId="0" animBg="1"/>
      <p:bldP spid="593042" grpId="1" animBg="1"/>
      <p:bldP spid="593043" grpId="0"/>
      <p:bldP spid="593043" grpId="1"/>
      <p:bldP spid="593044" grpId="0"/>
      <p:bldP spid="593044" grpId="1"/>
      <p:bldP spid="593045" grpId="0"/>
      <p:bldP spid="593045" grpId="1"/>
      <p:bldP spid="593048" grpId="0" animBg="1"/>
      <p:bldP spid="593048" grpId="1" animBg="1"/>
      <p:bldP spid="593049" grpId="0"/>
      <p:bldP spid="593050" grpId="0" animBg="1"/>
      <p:bldP spid="593050" grpId="1" animBg="1"/>
      <p:bldP spid="593064" grpId="0" animBg="1"/>
      <p:bldP spid="593064" grpId="1" animBg="1"/>
      <p:bldP spid="593065" grpId="0" animBg="1"/>
      <p:bldP spid="593065" grpId="1" animBg="1"/>
      <p:bldP spid="593066" grpId="0"/>
      <p:bldP spid="593067" grpId="0" animBg="1"/>
      <p:bldP spid="593067" grpId="1" animBg="1"/>
      <p:bldP spid="593068" grpId="0" animBg="1"/>
      <p:bldP spid="593068" grpId="1" animBg="1"/>
      <p:bldP spid="593069" grpId="0"/>
      <p:bldP spid="593075" grpId="0" animBg="1"/>
      <p:bldP spid="593075" grpId="1" animBg="1"/>
      <p:bldP spid="593076" grpId="0"/>
      <p:bldP spid="593077" grpId="0" animBg="1"/>
      <p:bldP spid="593077" grpId="1" animBg="1"/>
      <p:bldP spid="593078" grpId="0" animBg="1"/>
      <p:bldP spid="593078" grpId="1" animBg="1"/>
      <p:bldP spid="593079" grpId="0" animBg="1"/>
      <p:bldP spid="593079" grpId="1" animBg="1"/>
      <p:bldP spid="593080" grpId="0" animBg="1"/>
      <p:bldP spid="593080" grpId="1" animBg="1"/>
      <p:bldP spid="5930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Traversal Overview, Part 1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60A2-44D9-428E-87B2-AB775A44949E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7589" y="1479777"/>
            <a:ext cx="4478951" cy="4006623"/>
            <a:chOff x="3552" y="509"/>
            <a:chExt cx="2218" cy="1822"/>
          </a:xfrm>
        </p:grpSpPr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29" name="Group 2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65" name="Rectangle 6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6" name="Rectangle 6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7" name="Rectangle 6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8" name="Rectangle 6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0" name="Group 29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2" name="Rectangle 6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3" name="Rectangle 6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4" name="Rectangle 6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1" name="Group 30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7" name="Rectangle 56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8" name="Rectangle 57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9" name="Rectangle 58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32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35" name="Text Box 26"/>
              <p:cNvSpPr txBox="1">
                <a:spLocks noChangeArrowheads="1"/>
              </p:cNvSpPr>
              <p:nvPr/>
            </p:nvSpPr>
            <p:spPr bwMode="auto">
              <a:xfrm>
                <a:off x="4541" y="729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 “a”</a:t>
                </a:r>
              </a:p>
            </p:txBody>
          </p:sp>
          <p:sp>
            <p:nvSpPr>
              <p:cNvPr id="36" name="Text Box 27"/>
              <p:cNvSpPr txBox="1">
                <a:spLocks noChangeArrowheads="1"/>
              </p:cNvSpPr>
              <p:nvPr/>
            </p:nvSpPr>
            <p:spPr bwMode="auto">
              <a:xfrm>
                <a:off x="3980" y="1357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“b”</a:t>
                </a:r>
              </a:p>
            </p:txBody>
          </p:sp>
          <p:sp>
            <p:nvSpPr>
              <p:cNvPr id="37" name="Text Box 28"/>
              <p:cNvSpPr txBox="1">
                <a:spLocks noChangeArrowheads="1"/>
              </p:cNvSpPr>
              <p:nvPr/>
            </p:nvSpPr>
            <p:spPr bwMode="auto">
              <a:xfrm>
                <a:off x="5000" y="1367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38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39" name="Line 30"/>
              <p:cNvSpPr>
                <a:spLocks noChangeShapeType="1"/>
              </p:cNvSpPr>
              <p:nvPr/>
            </p:nvSpPr>
            <p:spPr bwMode="auto">
              <a:xfrm flipH="1">
                <a:off x="3644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40" name="Group 39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5" name="Rectangle 5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6" name="Rectangle 5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41" name="Text Box 36"/>
              <p:cNvSpPr txBox="1">
                <a:spLocks noChangeArrowheads="1"/>
              </p:cNvSpPr>
              <p:nvPr/>
            </p:nvSpPr>
            <p:spPr bwMode="auto">
              <a:xfrm>
                <a:off x="3556" y="1994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 “d”</a:t>
                </a:r>
              </a:p>
            </p:txBody>
          </p:sp>
          <p:sp>
            <p:nvSpPr>
              <p:cNvPr id="42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43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44" name="Group 43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49" name="Rectangle 48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0" name="Rectangle 49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1" name="Rectangle 50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2" name="Rectangle 51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45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4402" y="1986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48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7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r>
                <a:rPr lang="en-US"/>
                <a:t>root</a:t>
              </a:r>
            </a:p>
          </p:txBody>
        </p:sp>
        <p:sp>
          <p:nvSpPr>
            <p:cNvPr id="28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702696" y="1008384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Pre-order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 bwMode="auto">
          <a:xfrm flipH="1">
            <a:off x="1647895" y="2495458"/>
            <a:ext cx="584200" cy="49174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4" name="Group 73"/>
          <p:cNvGrpSpPr/>
          <p:nvPr/>
        </p:nvGrpSpPr>
        <p:grpSpPr>
          <a:xfrm>
            <a:off x="2244440" y="1764870"/>
            <a:ext cx="436557" cy="325639"/>
            <a:chOff x="208002" y="1141223"/>
            <a:chExt cx="450765" cy="338554"/>
          </a:xfrm>
        </p:grpSpPr>
        <p:sp>
          <p:nvSpPr>
            <p:cNvPr id="73" name="Oval 72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30987" y="1179750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</a:t>
              </a:r>
              <a:endParaRPr lang="en-US" sz="12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604036" y="2353517"/>
            <a:ext cx="436557" cy="325639"/>
            <a:chOff x="208002" y="1141223"/>
            <a:chExt cx="450765" cy="338554"/>
          </a:xfrm>
        </p:grpSpPr>
        <p:sp>
          <p:nvSpPr>
            <p:cNvPr id="76" name="Oval 75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11507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#2</a:t>
              </a:r>
              <a:endParaRPr lang="en-US" sz="12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00525" y="3018929"/>
            <a:ext cx="436557" cy="325639"/>
            <a:chOff x="208002" y="1141223"/>
            <a:chExt cx="450765" cy="338554"/>
          </a:xfrm>
        </p:grpSpPr>
        <p:sp>
          <p:nvSpPr>
            <p:cNvPr id="79" name="Oval 78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#3</a:t>
              </a:r>
              <a:endParaRPr lang="en-US" sz="1200" dirty="0"/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H="1">
            <a:off x="508011" y="4011887"/>
            <a:ext cx="584200" cy="49174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2" name="Group 81"/>
          <p:cNvGrpSpPr/>
          <p:nvPr/>
        </p:nvGrpSpPr>
        <p:grpSpPr>
          <a:xfrm>
            <a:off x="439915" y="3920959"/>
            <a:ext cx="436557" cy="325639"/>
            <a:chOff x="208002" y="1141223"/>
            <a:chExt cx="450765" cy="338554"/>
          </a:xfrm>
        </p:grpSpPr>
        <p:sp>
          <p:nvSpPr>
            <p:cNvPr id="83" name="Oval 82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11507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#4</a:t>
              </a:r>
              <a:endParaRPr lang="en-US" sz="12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27901" y="4551074"/>
            <a:ext cx="436557" cy="325639"/>
            <a:chOff x="208002" y="1141223"/>
            <a:chExt cx="450765" cy="338554"/>
          </a:xfrm>
        </p:grpSpPr>
        <p:sp>
          <p:nvSpPr>
            <p:cNvPr id="86" name="Oval 85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#5</a:t>
              </a:r>
              <a:endParaRPr lang="en-US" sz="1200" dirty="0"/>
            </a:p>
          </p:txBody>
        </p:sp>
      </p:grpSp>
      <p:cxnSp>
        <p:nvCxnSpPr>
          <p:cNvPr id="88" name="Straight Arrow Connector 87"/>
          <p:cNvCxnSpPr/>
          <p:nvPr/>
        </p:nvCxnSpPr>
        <p:spPr bwMode="auto">
          <a:xfrm flipV="1">
            <a:off x="949941" y="4107613"/>
            <a:ext cx="511217" cy="45495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1" name="Group 90"/>
          <p:cNvGrpSpPr/>
          <p:nvPr/>
        </p:nvGrpSpPr>
        <p:grpSpPr>
          <a:xfrm>
            <a:off x="1191555" y="4298743"/>
            <a:ext cx="436557" cy="325639"/>
            <a:chOff x="208002" y="1141223"/>
            <a:chExt cx="450765" cy="338554"/>
          </a:xfrm>
        </p:grpSpPr>
        <p:sp>
          <p:nvSpPr>
            <p:cNvPr id="92" name="Oval 91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#8</a:t>
              </a:r>
              <a:endParaRPr lang="en-US" sz="1200" dirty="0"/>
            </a:p>
          </p:txBody>
        </p:sp>
      </p:grpSp>
      <p:cxnSp>
        <p:nvCxnSpPr>
          <p:cNvPr id="94" name="Straight Arrow Connector 93"/>
          <p:cNvCxnSpPr/>
          <p:nvPr/>
        </p:nvCxnSpPr>
        <p:spPr bwMode="auto">
          <a:xfrm>
            <a:off x="1887056" y="4115253"/>
            <a:ext cx="379645" cy="388374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5" name="Group 94"/>
          <p:cNvGrpSpPr/>
          <p:nvPr/>
        </p:nvGrpSpPr>
        <p:grpSpPr>
          <a:xfrm>
            <a:off x="1710617" y="4306421"/>
            <a:ext cx="436557" cy="325639"/>
            <a:chOff x="208002" y="1141223"/>
            <a:chExt cx="450765" cy="338554"/>
          </a:xfrm>
        </p:grpSpPr>
        <p:sp>
          <p:nvSpPr>
            <p:cNvPr id="96" name="Oval 95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#9</a:t>
              </a:r>
              <a:endParaRPr lang="en-US" sz="1200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883872" y="4497178"/>
            <a:ext cx="478016" cy="325639"/>
            <a:chOff x="175921" y="1141223"/>
            <a:chExt cx="493573" cy="338554"/>
          </a:xfrm>
        </p:grpSpPr>
        <p:sp>
          <p:nvSpPr>
            <p:cNvPr id="104" name="Oval 103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75921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#10</a:t>
              </a:r>
              <a:endParaRPr lang="en-US" sz="1200" dirty="0"/>
            </a:p>
          </p:txBody>
        </p:sp>
      </p:grpSp>
      <p:cxnSp>
        <p:nvCxnSpPr>
          <p:cNvPr id="106" name="Straight Arrow Connector 105"/>
          <p:cNvCxnSpPr/>
          <p:nvPr/>
        </p:nvCxnSpPr>
        <p:spPr bwMode="auto">
          <a:xfrm flipH="1" flipV="1">
            <a:off x="2209301" y="3907500"/>
            <a:ext cx="428752" cy="459429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8" name="Group 107"/>
          <p:cNvGrpSpPr/>
          <p:nvPr/>
        </p:nvGrpSpPr>
        <p:grpSpPr>
          <a:xfrm>
            <a:off x="2350742" y="3789614"/>
            <a:ext cx="478016" cy="325639"/>
            <a:chOff x="175920" y="1141223"/>
            <a:chExt cx="493573" cy="338554"/>
          </a:xfrm>
        </p:grpSpPr>
        <p:sp>
          <p:nvSpPr>
            <p:cNvPr id="109" name="Oval 108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#13</a:t>
              </a:r>
              <a:endParaRPr lang="en-US" sz="1200" dirty="0"/>
            </a:p>
          </p:txBody>
        </p:sp>
      </p:grpSp>
      <p:cxnSp>
        <p:nvCxnSpPr>
          <p:cNvPr id="111" name="Straight Arrow Connector 110"/>
          <p:cNvCxnSpPr/>
          <p:nvPr/>
        </p:nvCxnSpPr>
        <p:spPr bwMode="auto">
          <a:xfrm flipV="1">
            <a:off x="2118107" y="2741328"/>
            <a:ext cx="445306" cy="42364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" name="Group 111"/>
          <p:cNvGrpSpPr/>
          <p:nvPr/>
        </p:nvGrpSpPr>
        <p:grpSpPr>
          <a:xfrm>
            <a:off x="2202981" y="2972941"/>
            <a:ext cx="478016" cy="325639"/>
            <a:chOff x="175920" y="1141223"/>
            <a:chExt cx="493573" cy="338554"/>
          </a:xfrm>
        </p:grpSpPr>
        <p:sp>
          <p:nvSpPr>
            <p:cNvPr id="113" name="Oval 112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#14</a:t>
              </a:r>
              <a:endParaRPr lang="en-US" sz="1200" dirty="0"/>
            </a:p>
          </p:txBody>
        </p:sp>
      </p:grpSp>
      <p:cxnSp>
        <p:nvCxnSpPr>
          <p:cNvPr id="116" name="Straight Arrow Connector 115"/>
          <p:cNvCxnSpPr/>
          <p:nvPr/>
        </p:nvCxnSpPr>
        <p:spPr bwMode="auto">
          <a:xfrm>
            <a:off x="3107002" y="2734182"/>
            <a:ext cx="379645" cy="388374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7" name="Group 116"/>
          <p:cNvGrpSpPr/>
          <p:nvPr/>
        </p:nvGrpSpPr>
        <p:grpSpPr>
          <a:xfrm>
            <a:off x="2871221" y="2906760"/>
            <a:ext cx="478016" cy="325639"/>
            <a:chOff x="175920" y="1141223"/>
            <a:chExt cx="493573" cy="338554"/>
          </a:xfrm>
        </p:grpSpPr>
        <p:sp>
          <p:nvSpPr>
            <p:cNvPr id="118" name="Oval 117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#15</a:t>
              </a:r>
              <a:endParaRPr lang="en-US" sz="12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104189" y="3122556"/>
            <a:ext cx="478016" cy="325639"/>
            <a:chOff x="175921" y="1141223"/>
            <a:chExt cx="493572" cy="338554"/>
          </a:xfrm>
        </p:grpSpPr>
        <p:sp>
          <p:nvSpPr>
            <p:cNvPr id="121" name="Oval 120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75921" y="1179750"/>
              <a:ext cx="493572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#16</a:t>
              </a:r>
              <a:endParaRPr lang="en-US" sz="1200" dirty="0"/>
            </a:p>
          </p:txBody>
        </p:sp>
      </p:grpSp>
      <p:cxnSp>
        <p:nvCxnSpPr>
          <p:cNvPr id="123" name="Straight Arrow Connector 122"/>
          <p:cNvCxnSpPr/>
          <p:nvPr/>
        </p:nvCxnSpPr>
        <p:spPr bwMode="auto">
          <a:xfrm flipH="1" flipV="1">
            <a:off x="3459387" y="2617705"/>
            <a:ext cx="428752" cy="459429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4" name="Group 123"/>
          <p:cNvGrpSpPr/>
          <p:nvPr/>
        </p:nvGrpSpPr>
        <p:grpSpPr>
          <a:xfrm>
            <a:off x="3616629" y="2491515"/>
            <a:ext cx="478016" cy="325639"/>
            <a:chOff x="175920" y="1141223"/>
            <a:chExt cx="493573" cy="338554"/>
          </a:xfrm>
        </p:grpSpPr>
        <p:sp>
          <p:nvSpPr>
            <p:cNvPr id="125" name="Oval 124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#19</a:t>
              </a:r>
              <a:endParaRPr lang="en-US" sz="1200" dirty="0"/>
            </a:p>
          </p:txBody>
        </p:sp>
      </p:grpSp>
      <p:grpSp>
        <p:nvGrpSpPr>
          <p:cNvPr id="127" name="Group 126"/>
          <p:cNvGrpSpPr>
            <a:grpSpLocks/>
          </p:cNvGrpSpPr>
          <p:nvPr/>
        </p:nvGrpSpPr>
        <p:grpSpPr bwMode="auto">
          <a:xfrm>
            <a:off x="4651394" y="1545800"/>
            <a:ext cx="4478951" cy="4006623"/>
            <a:chOff x="3552" y="509"/>
            <a:chExt cx="2218" cy="1822"/>
          </a:xfrm>
        </p:grpSpPr>
        <p:grpSp>
          <p:nvGrpSpPr>
            <p:cNvPr id="128" name="Group 12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132" name="Group 131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168" name="Rectangle 167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9" name="Rectangle 168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0" name="Rectangle 169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1" name="Rectangle 170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33" name="Group 132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164" name="Rectangle 163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5" name="Rectangle 164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6" name="Rectangle 165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7" name="Rectangle 166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34" name="Group 133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160" name="Rectangle 15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1" name="Rectangle 16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2" name="Rectangle 16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3" name="Rectangle 16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135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6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7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38" name="Text Box 26"/>
              <p:cNvSpPr txBox="1">
                <a:spLocks noChangeArrowheads="1"/>
              </p:cNvSpPr>
              <p:nvPr/>
            </p:nvSpPr>
            <p:spPr bwMode="auto">
              <a:xfrm>
                <a:off x="4541" y="729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 “a”</a:t>
                </a:r>
              </a:p>
            </p:txBody>
          </p:sp>
          <p:sp>
            <p:nvSpPr>
              <p:cNvPr id="139" name="Text Box 27"/>
              <p:cNvSpPr txBox="1">
                <a:spLocks noChangeArrowheads="1"/>
              </p:cNvSpPr>
              <p:nvPr/>
            </p:nvSpPr>
            <p:spPr bwMode="auto">
              <a:xfrm>
                <a:off x="3980" y="1357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“b”</a:t>
                </a:r>
              </a:p>
            </p:txBody>
          </p:sp>
          <p:sp>
            <p:nvSpPr>
              <p:cNvPr id="140" name="Text Box 28"/>
              <p:cNvSpPr txBox="1">
                <a:spLocks noChangeArrowheads="1"/>
              </p:cNvSpPr>
              <p:nvPr/>
            </p:nvSpPr>
            <p:spPr bwMode="auto">
              <a:xfrm>
                <a:off x="5000" y="1367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141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42" name="Line 30"/>
              <p:cNvSpPr>
                <a:spLocks noChangeShapeType="1"/>
              </p:cNvSpPr>
              <p:nvPr/>
            </p:nvSpPr>
            <p:spPr bwMode="auto">
              <a:xfrm flipH="1">
                <a:off x="3644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143" name="Group 142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156" name="Rectangle 155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7" name="Rectangle 156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8" name="Rectangle 157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9" name="Rectangle 158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144" name="Text Box 36"/>
              <p:cNvSpPr txBox="1">
                <a:spLocks noChangeArrowheads="1"/>
              </p:cNvSpPr>
              <p:nvPr/>
            </p:nvSpPr>
            <p:spPr bwMode="auto">
              <a:xfrm>
                <a:off x="3556" y="1994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 “d”</a:t>
                </a:r>
              </a:p>
            </p:txBody>
          </p:sp>
          <p:sp>
            <p:nvSpPr>
              <p:cNvPr id="145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46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147" name="Group 146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152" name="Rectangle 151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3" name="Rectangle 152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4" name="Rectangle 153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5" name="Rectangle 154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148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9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50" name="Text Box 46"/>
              <p:cNvSpPr txBox="1">
                <a:spLocks noChangeArrowheads="1"/>
              </p:cNvSpPr>
              <p:nvPr/>
            </p:nvSpPr>
            <p:spPr bwMode="auto">
              <a:xfrm>
                <a:off x="4402" y="1986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151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30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r>
                <a:rPr lang="en-US"/>
                <a:t>root</a:t>
              </a:r>
            </a:p>
          </p:txBody>
        </p:sp>
        <p:sp>
          <p:nvSpPr>
            <p:cNvPr id="131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6139437" y="1074407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In-order</a:t>
            </a:r>
            <a:endParaRPr lang="en-US" dirty="0"/>
          </a:p>
        </p:txBody>
      </p:sp>
      <p:cxnSp>
        <p:nvCxnSpPr>
          <p:cNvPr id="173" name="Straight Arrow Connector 172"/>
          <p:cNvCxnSpPr/>
          <p:nvPr/>
        </p:nvCxnSpPr>
        <p:spPr bwMode="auto">
          <a:xfrm flipH="1">
            <a:off x="6011700" y="2561481"/>
            <a:ext cx="584200" cy="49174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4" name="Group 173"/>
          <p:cNvGrpSpPr/>
          <p:nvPr/>
        </p:nvGrpSpPr>
        <p:grpSpPr>
          <a:xfrm>
            <a:off x="6577174" y="1830893"/>
            <a:ext cx="478016" cy="325639"/>
            <a:chOff x="175920" y="1141223"/>
            <a:chExt cx="493573" cy="338554"/>
          </a:xfrm>
        </p:grpSpPr>
        <p:sp>
          <p:nvSpPr>
            <p:cNvPr id="175" name="Oval 174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#14</a:t>
              </a:r>
              <a:endParaRPr lang="en-US" sz="1200" dirty="0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5967841" y="2419540"/>
            <a:ext cx="436557" cy="325639"/>
            <a:chOff x="208002" y="1141223"/>
            <a:chExt cx="450765" cy="338554"/>
          </a:xfrm>
        </p:grpSpPr>
        <p:sp>
          <p:nvSpPr>
            <p:cNvPr id="178" name="Oval 177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24749" y="1179750"/>
              <a:ext cx="395917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</a:t>
              </a:r>
              <a:endParaRPr lang="en-US" sz="1200" dirty="0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5364330" y="3084952"/>
            <a:ext cx="436557" cy="325639"/>
            <a:chOff x="208002" y="1141223"/>
            <a:chExt cx="450765" cy="338554"/>
          </a:xfrm>
        </p:grpSpPr>
        <p:sp>
          <p:nvSpPr>
            <p:cNvPr id="181" name="Oval 180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#7</a:t>
              </a:r>
              <a:endParaRPr lang="en-US" sz="1200" dirty="0"/>
            </a:p>
          </p:txBody>
        </p:sp>
      </p:grpSp>
      <p:cxnSp>
        <p:nvCxnSpPr>
          <p:cNvPr id="183" name="Straight Arrow Connector 182"/>
          <p:cNvCxnSpPr/>
          <p:nvPr/>
        </p:nvCxnSpPr>
        <p:spPr bwMode="auto">
          <a:xfrm flipH="1">
            <a:off x="4871816" y="4077910"/>
            <a:ext cx="584200" cy="49174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84" name="Group 183"/>
          <p:cNvGrpSpPr/>
          <p:nvPr/>
        </p:nvGrpSpPr>
        <p:grpSpPr>
          <a:xfrm>
            <a:off x="4803720" y="3986982"/>
            <a:ext cx="436557" cy="325639"/>
            <a:chOff x="208002" y="1141223"/>
            <a:chExt cx="450765" cy="338554"/>
          </a:xfrm>
        </p:grpSpPr>
        <p:sp>
          <p:nvSpPr>
            <p:cNvPr id="185" name="Oval 184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11507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#2</a:t>
              </a:r>
              <a:endParaRPr lang="en-US" sz="1200" dirty="0"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4491706" y="4617097"/>
            <a:ext cx="436557" cy="325639"/>
            <a:chOff x="208002" y="1141223"/>
            <a:chExt cx="450765" cy="338554"/>
          </a:xfrm>
        </p:grpSpPr>
        <p:sp>
          <p:nvSpPr>
            <p:cNvPr id="188" name="Oval 187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211508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#4</a:t>
              </a:r>
              <a:endParaRPr lang="en-US" sz="1200" dirty="0"/>
            </a:p>
          </p:txBody>
        </p:sp>
      </p:grpSp>
      <p:cxnSp>
        <p:nvCxnSpPr>
          <p:cNvPr id="190" name="Straight Arrow Connector 189"/>
          <p:cNvCxnSpPr/>
          <p:nvPr/>
        </p:nvCxnSpPr>
        <p:spPr bwMode="auto">
          <a:xfrm flipV="1">
            <a:off x="5313746" y="4173636"/>
            <a:ext cx="511217" cy="45495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1" name="Group 190"/>
          <p:cNvGrpSpPr/>
          <p:nvPr/>
        </p:nvGrpSpPr>
        <p:grpSpPr>
          <a:xfrm>
            <a:off x="5555360" y="4364766"/>
            <a:ext cx="436557" cy="325639"/>
            <a:chOff x="208002" y="1141223"/>
            <a:chExt cx="450765" cy="338554"/>
          </a:xfrm>
        </p:grpSpPr>
        <p:sp>
          <p:nvSpPr>
            <p:cNvPr id="192" name="Oval 191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#6</a:t>
              </a:r>
              <a:endParaRPr lang="en-US" sz="1200" dirty="0"/>
            </a:p>
          </p:txBody>
        </p:sp>
      </p:grpSp>
      <p:cxnSp>
        <p:nvCxnSpPr>
          <p:cNvPr id="194" name="Straight Arrow Connector 193"/>
          <p:cNvCxnSpPr/>
          <p:nvPr/>
        </p:nvCxnSpPr>
        <p:spPr bwMode="auto">
          <a:xfrm>
            <a:off x="6250861" y="4181276"/>
            <a:ext cx="379645" cy="388374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5" name="Group 194"/>
          <p:cNvGrpSpPr/>
          <p:nvPr/>
        </p:nvGrpSpPr>
        <p:grpSpPr>
          <a:xfrm>
            <a:off x="6074422" y="4372444"/>
            <a:ext cx="436557" cy="325639"/>
            <a:chOff x="208002" y="1141223"/>
            <a:chExt cx="450765" cy="338554"/>
          </a:xfrm>
        </p:grpSpPr>
        <p:sp>
          <p:nvSpPr>
            <p:cNvPr id="196" name="Oval 195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#8</a:t>
              </a:r>
              <a:endParaRPr lang="en-US" sz="1200" dirty="0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7247677" y="4563201"/>
            <a:ext cx="478016" cy="325639"/>
            <a:chOff x="175921" y="1141223"/>
            <a:chExt cx="493573" cy="338554"/>
          </a:xfrm>
        </p:grpSpPr>
        <p:sp>
          <p:nvSpPr>
            <p:cNvPr id="199" name="Oval 198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75921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#10</a:t>
              </a:r>
              <a:endParaRPr lang="en-US" sz="1200" dirty="0"/>
            </a:p>
          </p:txBody>
        </p:sp>
      </p:grpSp>
      <p:cxnSp>
        <p:nvCxnSpPr>
          <p:cNvPr id="201" name="Straight Arrow Connector 200"/>
          <p:cNvCxnSpPr/>
          <p:nvPr/>
        </p:nvCxnSpPr>
        <p:spPr bwMode="auto">
          <a:xfrm flipH="1" flipV="1">
            <a:off x="6573106" y="3973523"/>
            <a:ext cx="428752" cy="459429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2" name="Group 201"/>
          <p:cNvGrpSpPr/>
          <p:nvPr/>
        </p:nvGrpSpPr>
        <p:grpSpPr>
          <a:xfrm>
            <a:off x="6714547" y="3855637"/>
            <a:ext cx="478016" cy="325639"/>
            <a:chOff x="175920" y="1141223"/>
            <a:chExt cx="493573" cy="338554"/>
          </a:xfrm>
        </p:grpSpPr>
        <p:sp>
          <p:nvSpPr>
            <p:cNvPr id="203" name="Oval 202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#12</a:t>
              </a:r>
              <a:endParaRPr lang="en-US" sz="1200" dirty="0"/>
            </a:p>
          </p:txBody>
        </p:sp>
      </p:grpSp>
      <p:cxnSp>
        <p:nvCxnSpPr>
          <p:cNvPr id="205" name="Straight Arrow Connector 204"/>
          <p:cNvCxnSpPr/>
          <p:nvPr/>
        </p:nvCxnSpPr>
        <p:spPr bwMode="auto">
          <a:xfrm flipV="1">
            <a:off x="6481912" y="2807351"/>
            <a:ext cx="445306" cy="42364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6" name="Group 205"/>
          <p:cNvGrpSpPr/>
          <p:nvPr/>
        </p:nvGrpSpPr>
        <p:grpSpPr>
          <a:xfrm>
            <a:off x="6566787" y="3038964"/>
            <a:ext cx="478016" cy="325639"/>
            <a:chOff x="175921" y="1141223"/>
            <a:chExt cx="493573" cy="338554"/>
          </a:xfrm>
        </p:grpSpPr>
        <p:sp>
          <p:nvSpPr>
            <p:cNvPr id="207" name="Oval 206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75921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#13</a:t>
              </a:r>
              <a:endParaRPr lang="en-US" sz="1200" dirty="0"/>
            </a:p>
          </p:txBody>
        </p:sp>
      </p:grpSp>
      <p:cxnSp>
        <p:nvCxnSpPr>
          <p:cNvPr id="209" name="Straight Arrow Connector 208"/>
          <p:cNvCxnSpPr/>
          <p:nvPr/>
        </p:nvCxnSpPr>
        <p:spPr bwMode="auto">
          <a:xfrm>
            <a:off x="7470807" y="2800205"/>
            <a:ext cx="379645" cy="388374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0" name="Group 209"/>
          <p:cNvGrpSpPr/>
          <p:nvPr/>
        </p:nvGrpSpPr>
        <p:grpSpPr>
          <a:xfrm>
            <a:off x="7235026" y="2972783"/>
            <a:ext cx="478016" cy="325639"/>
            <a:chOff x="175920" y="1141223"/>
            <a:chExt cx="493573" cy="338554"/>
          </a:xfrm>
        </p:grpSpPr>
        <p:sp>
          <p:nvSpPr>
            <p:cNvPr id="211" name="Oval 210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#15</a:t>
              </a:r>
              <a:endParaRPr lang="en-US" sz="1200" dirty="0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8467993" y="3188579"/>
            <a:ext cx="478016" cy="325639"/>
            <a:chOff x="175920" y="1141223"/>
            <a:chExt cx="493573" cy="338554"/>
          </a:xfrm>
        </p:grpSpPr>
        <p:sp>
          <p:nvSpPr>
            <p:cNvPr id="214" name="Oval 213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#17</a:t>
              </a:r>
              <a:endParaRPr lang="en-US" sz="1200" dirty="0"/>
            </a:p>
          </p:txBody>
        </p:sp>
      </p:grpSp>
      <p:cxnSp>
        <p:nvCxnSpPr>
          <p:cNvPr id="216" name="Straight Arrow Connector 215"/>
          <p:cNvCxnSpPr/>
          <p:nvPr/>
        </p:nvCxnSpPr>
        <p:spPr bwMode="auto">
          <a:xfrm flipH="1" flipV="1">
            <a:off x="7823192" y="2683728"/>
            <a:ext cx="428752" cy="459429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7" name="Group 216"/>
          <p:cNvGrpSpPr/>
          <p:nvPr/>
        </p:nvGrpSpPr>
        <p:grpSpPr>
          <a:xfrm>
            <a:off x="7980434" y="2557538"/>
            <a:ext cx="478016" cy="325639"/>
            <a:chOff x="175920" y="1141223"/>
            <a:chExt cx="493573" cy="338554"/>
          </a:xfrm>
        </p:grpSpPr>
        <p:sp>
          <p:nvSpPr>
            <p:cNvPr id="218" name="Oval 217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#19</a:t>
              </a:r>
              <a:endParaRPr lang="en-US" sz="1200" dirty="0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292159" y="5482599"/>
            <a:ext cx="436557" cy="325639"/>
            <a:chOff x="208002" y="1141223"/>
            <a:chExt cx="450765" cy="338554"/>
          </a:xfrm>
        </p:grpSpPr>
        <p:sp>
          <p:nvSpPr>
            <p:cNvPr id="225" name="Oval 224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#6</a:t>
              </a:r>
              <a:endParaRPr lang="en-US" sz="1200" dirty="0"/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870759" y="5480526"/>
            <a:ext cx="436557" cy="325639"/>
            <a:chOff x="208002" y="1141223"/>
            <a:chExt cx="450765" cy="338554"/>
          </a:xfrm>
        </p:grpSpPr>
        <p:sp>
          <p:nvSpPr>
            <p:cNvPr id="228" name="Oval 227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#7</a:t>
              </a:r>
              <a:endParaRPr lang="en-US" sz="1200" dirty="0"/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2109533" y="5469742"/>
            <a:ext cx="454803" cy="325639"/>
            <a:chOff x="189162" y="1141223"/>
            <a:chExt cx="469605" cy="338554"/>
          </a:xfrm>
        </p:grpSpPr>
        <p:sp>
          <p:nvSpPr>
            <p:cNvPr id="231" name="Oval 230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89162" y="1179750"/>
              <a:ext cx="46709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#11</a:t>
              </a:r>
              <a:endParaRPr lang="en-US" sz="1200" dirty="0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2675309" y="5467669"/>
            <a:ext cx="478016" cy="325639"/>
            <a:chOff x="175921" y="1141223"/>
            <a:chExt cx="493573" cy="338554"/>
          </a:xfrm>
        </p:grpSpPr>
        <p:sp>
          <p:nvSpPr>
            <p:cNvPr id="234" name="Oval 233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75921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#12</a:t>
              </a:r>
              <a:endParaRPr lang="en-US" sz="1200" dirty="0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3321754" y="4094937"/>
            <a:ext cx="478016" cy="325639"/>
            <a:chOff x="175919" y="1141223"/>
            <a:chExt cx="493573" cy="338554"/>
          </a:xfrm>
        </p:grpSpPr>
        <p:sp>
          <p:nvSpPr>
            <p:cNvPr id="237" name="Oval 236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175919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#17</a:t>
              </a:r>
              <a:endParaRPr lang="en-US" sz="1200" dirty="0"/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3900355" y="4092864"/>
            <a:ext cx="478016" cy="325639"/>
            <a:chOff x="175921" y="1141223"/>
            <a:chExt cx="493572" cy="338554"/>
          </a:xfrm>
        </p:grpSpPr>
        <p:sp>
          <p:nvSpPr>
            <p:cNvPr id="240" name="Oval 239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175921" y="1179750"/>
              <a:ext cx="493572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#18</a:t>
              </a:r>
              <a:endParaRPr lang="en-US" sz="1200" dirty="0"/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4652934" y="5558930"/>
            <a:ext cx="436557" cy="325639"/>
            <a:chOff x="208002" y="1141223"/>
            <a:chExt cx="450765" cy="338554"/>
          </a:xfrm>
        </p:grpSpPr>
        <p:sp>
          <p:nvSpPr>
            <p:cNvPr id="243" name="Oval 242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#3</a:t>
              </a:r>
              <a:endParaRPr lang="en-US" sz="1200" dirty="0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5231534" y="5556857"/>
            <a:ext cx="436557" cy="325639"/>
            <a:chOff x="208002" y="1141223"/>
            <a:chExt cx="450765" cy="338554"/>
          </a:xfrm>
        </p:grpSpPr>
        <p:sp>
          <p:nvSpPr>
            <p:cNvPr id="246" name="Oval 245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#5</a:t>
              </a:r>
              <a:endParaRPr lang="en-US" sz="1200" dirty="0"/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6490812" y="5533688"/>
            <a:ext cx="436557" cy="325639"/>
            <a:chOff x="208002" y="1141223"/>
            <a:chExt cx="450765" cy="338554"/>
          </a:xfrm>
        </p:grpSpPr>
        <p:sp>
          <p:nvSpPr>
            <p:cNvPr id="249" name="Oval 248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#9</a:t>
              </a:r>
              <a:endParaRPr lang="en-US" sz="1200" dirty="0"/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7051166" y="5531615"/>
            <a:ext cx="454803" cy="325639"/>
            <a:chOff x="189162" y="1141223"/>
            <a:chExt cx="469605" cy="338554"/>
          </a:xfrm>
        </p:grpSpPr>
        <p:sp>
          <p:nvSpPr>
            <p:cNvPr id="252" name="Oval 251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189162" y="1179750"/>
              <a:ext cx="46709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#11</a:t>
              </a:r>
              <a:endParaRPr lang="en-US" sz="1200" dirty="0"/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7681456" y="4198165"/>
            <a:ext cx="478016" cy="325639"/>
            <a:chOff x="175920" y="1141223"/>
            <a:chExt cx="493572" cy="338554"/>
          </a:xfrm>
        </p:grpSpPr>
        <p:sp>
          <p:nvSpPr>
            <p:cNvPr id="255" name="Oval 254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75920" y="1179750"/>
              <a:ext cx="493572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#16</a:t>
              </a:r>
              <a:endParaRPr lang="en-US" sz="1200" dirty="0"/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8260056" y="4196092"/>
            <a:ext cx="478016" cy="325639"/>
            <a:chOff x="175920" y="1141223"/>
            <a:chExt cx="493572" cy="338554"/>
          </a:xfrm>
        </p:grpSpPr>
        <p:sp>
          <p:nvSpPr>
            <p:cNvPr id="258" name="Oval 257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175920" y="1179750"/>
              <a:ext cx="493572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#18</a:t>
              </a:r>
              <a:endParaRPr lang="en-US" sz="1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31040" y="5923480"/>
            <a:ext cx="2417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1. Process current node</a:t>
            </a:r>
          </a:p>
          <a:p>
            <a:pPr algn="l"/>
            <a:r>
              <a:rPr lang="en-US" sz="1600" dirty="0" smtClean="0">
                <a:solidFill>
                  <a:srgbClr val="993300"/>
                </a:solidFill>
              </a:rPr>
              <a:t>2. Traverse left</a:t>
            </a:r>
          </a:p>
          <a:p>
            <a:pPr algn="l"/>
            <a:r>
              <a:rPr lang="en-US" sz="1600" dirty="0" smtClean="0">
                <a:solidFill>
                  <a:srgbClr val="993300"/>
                </a:solidFill>
              </a:rPr>
              <a:t>3. Traverse right</a:t>
            </a:r>
            <a:endParaRPr lang="en-US" sz="1600" dirty="0">
              <a:solidFill>
                <a:srgbClr val="993300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6114512" y="5929301"/>
            <a:ext cx="2449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993300"/>
                </a:solidFill>
              </a:rPr>
              <a:t>1. Traverse left</a:t>
            </a:r>
            <a:endParaRPr lang="en-US" sz="1600" dirty="0">
              <a:solidFill>
                <a:srgbClr val="993300"/>
              </a:solidFill>
            </a:endParaRPr>
          </a:p>
          <a:p>
            <a:pPr algn="l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. Process current node</a:t>
            </a:r>
          </a:p>
          <a:p>
            <a:pPr algn="l"/>
            <a:r>
              <a:rPr lang="en-US" sz="1600" dirty="0" smtClean="0">
                <a:solidFill>
                  <a:srgbClr val="993300"/>
                </a:solidFill>
              </a:rPr>
              <a:t>3. Traverse right</a:t>
            </a:r>
            <a:endParaRPr lang="en-US" sz="1600" dirty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9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Traversal Overview, Part 2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60A2-44D9-428E-87B2-AB775A44949E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7589" y="1479777"/>
            <a:ext cx="4478951" cy="4006623"/>
            <a:chOff x="3552" y="509"/>
            <a:chExt cx="2218" cy="1822"/>
          </a:xfrm>
        </p:grpSpPr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29" name="Group 2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65" name="Rectangle 6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6" name="Rectangle 6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7" name="Rectangle 6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8" name="Rectangle 6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0" name="Group 29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2" name="Rectangle 6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3" name="Rectangle 6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4" name="Rectangle 6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1" name="Group 30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7" name="Rectangle 56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8" name="Rectangle 57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9" name="Rectangle 58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32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35" name="Text Box 26"/>
              <p:cNvSpPr txBox="1">
                <a:spLocks noChangeArrowheads="1"/>
              </p:cNvSpPr>
              <p:nvPr/>
            </p:nvSpPr>
            <p:spPr bwMode="auto">
              <a:xfrm>
                <a:off x="4541" y="729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 “a”</a:t>
                </a:r>
              </a:p>
            </p:txBody>
          </p:sp>
          <p:sp>
            <p:nvSpPr>
              <p:cNvPr id="36" name="Text Box 27"/>
              <p:cNvSpPr txBox="1">
                <a:spLocks noChangeArrowheads="1"/>
              </p:cNvSpPr>
              <p:nvPr/>
            </p:nvSpPr>
            <p:spPr bwMode="auto">
              <a:xfrm>
                <a:off x="3980" y="1357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“b”</a:t>
                </a:r>
              </a:p>
            </p:txBody>
          </p:sp>
          <p:sp>
            <p:nvSpPr>
              <p:cNvPr id="37" name="Text Box 28"/>
              <p:cNvSpPr txBox="1">
                <a:spLocks noChangeArrowheads="1"/>
              </p:cNvSpPr>
              <p:nvPr/>
            </p:nvSpPr>
            <p:spPr bwMode="auto">
              <a:xfrm>
                <a:off x="5000" y="1367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38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39" name="Line 30"/>
              <p:cNvSpPr>
                <a:spLocks noChangeShapeType="1"/>
              </p:cNvSpPr>
              <p:nvPr/>
            </p:nvSpPr>
            <p:spPr bwMode="auto">
              <a:xfrm flipH="1">
                <a:off x="3644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40" name="Group 39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5" name="Rectangle 5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6" name="Rectangle 5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41" name="Text Box 36"/>
              <p:cNvSpPr txBox="1">
                <a:spLocks noChangeArrowheads="1"/>
              </p:cNvSpPr>
              <p:nvPr/>
            </p:nvSpPr>
            <p:spPr bwMode="auto">
              <a:xfrm>
                <a:off x="3556" y="1994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 “d”</a:t>
                </a:r>
              </a:p>
            </p:txBody>
          </p:sp>
          <p:sp>
            <p:nvSpPr>
              <p:cNvPr id="42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43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44" name="Group 43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49" name="Rectangle 48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0" name="Rectangle 49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1" name="Rectangle 50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2" name="Rectangle 51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45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4402" y="1986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48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7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r>
                <a:rPr lang="en-US"/>
                <a:t>root</a:t>
              </a:r>
            </a:p>
          </p:txBody>
        </p:sp>
        <p:sp>
          <p:nvSpPr>
            <p:cNvPr id="28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632965" y="1008384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Post-order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 bwMode="auto">
          <a:xfrm flipH="1">
            <a:off x="1647895" y="2495458"/>
            <a:ext cx="584200" cy="49174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4" name="Group 73"/>
          <p:cNvGrpSpPr/>
          <p:nvPr/>
        </p:nvGrpSpPr>
        <p:grpSpPr>
          <a:xfrm>
            <a:off x="2213369" y="1764870"/>
            <a:ext cx="478016" cy="325639"/>
            <a:chOff x="175920" y="1141223"/>
            <a:chExt cx="493573" cy="338554"/>
          </a:xfrm>
        </p:grpSpPr>
        <p:sp>
          <p:nvSpPr>
            <p:cNvPr id="73" name="Oval 72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#19</a:t>
              </a:r>
              <a:endParaRPr lang="en-US" sz="12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604036" y="2353517"/>
            <a:ext cx="436557" cy="325639"/>
            <a:chOff x="208002" y="1141223"/>
            <a:chExt cx="450765" cy="338554"/>
          </a:xfrm>
        </p:grpSpPr>
        <p:sp>
          <p:nvSpPr>
            <p:cNvPr id="76" name="Oval 75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4749" y="1179750"/>
              <a:ext cx="395917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</a:t>
              </a:r>
              <a:endParaRPr lang="en-US" sz="12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969454" y="3018929"/>
            <a:ext cx="478016" cy="325639"/>
            <a:chOff x="175920" y="1141223"/>
            <a:chExt cx="493573" cy="338554"/>
          </a:xfrm>
        </p:grpSpPr>
        <p:sp>
          <p:nvSpPr>
            <p:cNvPr id="79" name="Oval 78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#12</a:t>
              </a:r>
              <a:endParaRPr lang="en-US" sz="1200" dirty="0"/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H="1">
            <a:off x="508011" y="4011887"/>
            <a:ext cx="584200" cy="49174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2" name="Group 81"/>
          <p:cNvGrpSpPr/>
          <p:nvPr/>
        </p:nvGrpSpPr>
        <p:grpSpPr>
          <a:xfrm>
            <a:off x="439915" y="3920959"/>
            <a:ext cx="436557" cy="325639"/>
            <a:chOff x="208002" y="1141223"/>
            <a:chExt cx="450765" cy="338554"/>
          </a:xfrm>
        </p:grpSpPr>
        <p:sp>
          <p:nvSpPr>
            <p:cNvPr id="83" name="Oval 82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11507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#2</a:t>
              </a:r>
              <a:endParaRPr lang="en-US" sz="12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27901" y="4551074"/>
            <a:ext cx="436557" cy="325639"/>
            <a:chOff x="208002" y="1141223"/>
            <a:chExt cx="450765" cy="338554"/>
          </a:xfrm>
        </p:grpSpPr>
        <p:sp>
          <p:nvSpPr>
            <p:cNvPr id="86" name="Oval 85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#5</a:t>
              </a:r>
              <a:endParaRPr lang="en-US" sz="1200" dirty="0"/>
            </a:p>
          </p:txBody>
        </p:sp>
      </p:grpSp>
      <p:cxnSp>
        <p:nvCxnSpPr>
          <p:cNvPr id="88" name="Straight Arrow Connector 87"/>
          <p:cNvCxnSpPr/>
          <p:nvPr/>
        </p:nvCxnSpPr>
        <p:spPr bwMode="auto">
          <a:xfrm flipV="1">
            <a:off x="949941" y="4107613"/>
            <a:ext cx="511217" cy="45495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1" name="Group 90"/>
          <p:cNvGrpSpPr/>
          <p:nvPr/>
        </p:nvGrpSpPr>
        <p:grpSpPr>
          <a:xfrm>
            <a:off x="1191555" y="4298743"/>
            <a:ext cx="436557" cy="325639"/>
            <a:chOff x="208002" y="1141223"/>
            <a:chExt cx="450765" cy="338554"/>
          </a:xfrm>
        </p:grpSpPr>
        <p:sp>
          <p:nvSpPr>
            <p:cNvPr id="92" name="Oval 91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#6</a:t>
              </a:r>
              <a:endParaRPr lang="en-US" sz="1200" dirty="0"/>
            </a:p>
          </p:txBody>
        </p:sp>
      </p:grpSp>
      <p:cxnSp>
        <p:nvCxnSpPr>
          <p:cNvPr id="94" name="Straight Arrow Connector 93"/>
          <p:cNvCxnSpPr/>
          <p:nvPr/>
        </p:nvCxnSpPr>
        <p:spPr bwMode="auto">
          <a:xfrm>
            <a:off x="1887056" y="4115253"/>
            <a:ext cx="379645" cy="388374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5" name="Group 94"/>
          <p:cNvGrpSpPr/>
          <p:nvPr/>
        </p:nvGrpSpPr>
        <p:grpSpPr>
          <a:xfrm>
            <a:off x="1710617" y="4306421"/>
            <a:ext cx="436557" cy="325639"/>
            <a:chOff x="208002" y="1141223"/>
            <a:chExt cx="450765" cy="338554"/>
          </a:xfrm>
        </p:grpSpPr>
        <p:sp>
          <p:nvSpPr>
            <p:cNvPr id="96" name="Oval 95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#7</a:t>
              </a:r>
              <a:endParaRPr lang="en-US" sz="1200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883871" y="4497178"/>
            <a:ext cx="478016" cy="325639"/>
            <a:chOff x="175920" y="1141223"/>
            <a:chExt cx="493573" cy="338554"/>
          </a:xfrm>
        </p:grpSpPr>
        <p:sp>
          <p:nvSpPr>
            <p:cNvPr id="104" name="Oval 103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#10</a:t>
              </a:r>
              <a:endParaRPr lang="en-US" sz="1200" dirty="0"/>
            </a:p>
          </p:txBody>
        </p:sp>
      </p:grpSp>
      <p:cxnSp>
        <p:nvCxnSpPr>
          <p:cNvPr id="106" name="Straight Arrow Connector 105"/>
          <p:cNvCxnSpPr/>
          <p:nvPr/>
        </p:nvCxnSpPr>
        <p:spPr bwMode="auto">
          <a:xfrm flipH="1" flipV="1">
            <a:off x="2209301" y="3907500"/>
            <a:ext cx="428752" cy="459429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8" name="Group 107"/>
          <p:cNvGrpSpPr/>
          <p:nvPr/>
        </p:nvGrpSpPr>
        <p:grpSpPr>
          <a:xfrm>
            <a:off x="2363566" y="3789614"/>
            <a:ext cx="454804" cy="325639"/>
            <a:chOff x="189161" y="1141223"/>
            <a:chExt cx="469606" cy="338554"/>
          </a:xfrm>
        </p:grpSpPr>
        <p:sp>
          <p:nvSpPr>
            <p:cNvPr id="109" name="Oval 108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89161" y="1179750"/>
              <a:ext cx="46709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#11</a:t>
              </a:r>
              <a:endParaRPr lang="en-US" sz="1200" dirty="0"/>
            </a:p>
          </p:txBody>
        </p:sp>
      </p:grpSp>
      <p:cxnSp>
        <p:nvCxnSpPr>
          <p:cNvPr id="111" name="Straight Arrow Connector 110"/>
          <p:cNvCxnSpPr/>
          <p:nvPr/>
        </p:nvCxnSpPr>
        <p:spPr bwMode="auto">
          <a:xfrm flipV="1">
            <a:off x="2118107" y="2741328"/>
            <a:ext cx="445306" cy="42364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" name="Group 111"/>
          <p:cNvGrpSpPr/>
          <p:nvPr/>
        </p:nvGrpSpPr>
        <p:grpSpPr>
          <a:xfrm>
            <a:off x="2202982" y="2972941"/>
            <a:ext cx="478016" cy="325639"/>
            <a:chOff x="175921" y="1141223"/>
            <a:chExt cx="493573" cy="338554"/>
          </a:xfrm>
        </p:grpSpPr>
        <p:sp>
          <p:nvSpPr>
            <p:cNvPr id="113" name="Oval 112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75921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#13</a:t>
              </a:r>
              <a:endParaRPr lang="en-US" sz="1200" dirty="0"/>
            </a:p>
          </p:txBody>
        </p:sp>
      </p:grpSp>
      <p:cxnSp>
        <p:nvCxnSpPr>
          <p:cNvPr id="116" name="Straight Arrow Connector 115"/>
          <p:cNvCxnSpPr/>
          <p:nvPr/>
        </p:nvCxnSpPr>
        <p:spPr bwMode="auto">
          <a:xfrm>
            <a:off x="3107002" y="2734182"/>
            <a:ext cx="379645" cy="388374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7" name="Group 116"/>
          <p:cNvGrpSpPr/>
          <p:nvPr/>
        </p:nvGrpSpPr>
        <p:grpSpPr>
          <a:xfrm>
            <a:off x="2871221" y="2906760"/>
            <a:ext cx="478016" cy="325639"/>
            <a:chOff x="175920" y="1141223"/>
            <a:chExt cx="493573" cy="338554"/>
          </a:xfrm>
        </p:grpSpPr>
        <p:sp>
          <p:nvSpPr>
            <p:cNvPr id="118" name="Oval 117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#14</a:t>
              </a:r>
              <a:endParaRPr lang="en-US" sz="12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104188" y="3122556"/>
            <a:ext cx="478016" cy="325639"/>
            <a:chOff x="175920" y="1141223"/>
            <a:chExt cx="493573" cy="338554"/>
          </a:xfrm>
        </p:grpSpPr>
        <p:sp>
          <p:nvSpPr>
            <p:cNvPr id="121" name="Oval 120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#17</a:t>
              </a:r>
              <a:endParaRPr lang="en-US" sz="1200" dirty="0"/>
            </a:p>
          </p:txBody>
        </p:sp>
      </p:grpSp>
      <p:cxnSp>
        <p:nvCxnSpPr>
          <p:cNvPr id="123" name="Straight Arrow Connector 122"/>
          <p:cNvCxnSpPr/>
          <p:nvPr/>
        </p:nvCxnSpPr>
        <p:spPr bwMode="auto">
          <a:xfrm flipH="1" flipV="1">
            <a:off x="3459387" y="2617705"/>
            <a:ext cx="428752" cy="459429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4" name="Group 123"/>
          <p:cNvGrpSpPr/>
          <p:nvPr/>
        </p:nvGrpSpPr>
        <p:grpSpPr>
          <a:xfrm>
            <a:off x="3616629" y="2491515"/>
            <a:ext cx="478016" cy="325639"/>
            <a:chOff x="175920" y="1141223"/>
            <a:chExt cx="493573" cy="338554"/>
          </a:xfrm>
        </p:grpSpPr>
        <p:sp>
          <p:nvSpPr>
            <p:cNvPr id="125" name="Oval 124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#18</a:t>
              </a:r>
              <a:endParaRPr lang="en-US" sz="1200" dirty="0"/>
            </a:p>
          </p:txBody>
        </p:sp>
      </p:grpSp>
      <p:grpSp>
        <p:nvGrpSpPr>
          <p:cNvPr id="127" name="Group 126"/>
          <p:cNvGrpSpPr>
            <a:grpSpLocks/>
          </p:cNvGrpSpPr>
          <p:nvPr/>
        </p:nvGrpSpPr>
        <p:grpSpPr bwMode="auto">
          <a:xfrm>
            <a:off x="4651394" y="1545800"/>
            <a:ext cx="4478951" cy="4006623"/>
            <a:chOff x="3552" y="509"/>
            <a:chExt cx="2218" cy="1822"/>
          </a:xfrm>
        </p:grpSpPr>
        <p:grpSp>
          <p:nvGrpSpPr>
            <p:cNvPr id="128" name="Group 12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132" name="Group 131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168" name="Rectangle 167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9" name="Rectangle 168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0" name="Rectangle 169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1" name="Rectangle 170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33" name="Group 132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164" name="Rectangle 163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5" name="Rectangle 164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6" name="Rectangle 165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7" name="Rectangle 166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34" name="Group 133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160" name="Rectangle 15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1" name="Rectangle 16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2" name="Rectangle 16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3" name="Rectangle 16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135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6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7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38" name="Text Box 26"/>
              <p:cNvSpPr txBox="1">
                <a:spLocks noChangeArrowheads="1"/>
              </p:cNvSpPr>
              <p:nvPr/>
            </p:nvSpPr>
            <p:spPr bwMode="auto">
              <a:xfrm>
                <a:off x="4541" y="729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 “a”</a:t>
                </a:r>
              </a:p>
            </p:txBody>
          </p:sp>
          <p:sp>
            <p:nvSpPr>
              <p:cNvPr id="139" name="Text Box 27"/>
              <p:cNvSpPr txBox="1">
                <a:spLocks noChangeArrowheads="1"/>
              </p:cNvSpPr>
              <p:nvPr/>
            </p:nvSpPr>
            <p:spPr bwMode="auto">
              <a:xfrm>
                <a:off x="3980" y="1357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“b”</a:t>
                </a:r>
              </a:p>
            </p:txBody>
          </p:sp>
          <p:sp>
            <p:nvSpPr>
              <p:cNvPr id="140" name="Text Box 28"/>
              <p:cNvSpPr txBox="1">
                <a:spLocks noChangeArrowheads="1"/>
              </p:cNvSpPr>
              <p:nvPr/>
            </p:nvSpPr>
            <p:spPr bwMode="auto">
              <a:xfrm>
                <a:off x="5000" y="1367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141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42" name="Line 30"/>
              <p:cNvSpPr>
                <a:spLocks noChangeShapeType="1"/>
              </p:cNvSpPr>
              <p:nvPr/>
            </p:nvSpPr>
            <p:spPr bwMode="auto">
              <a:xfrm flipH="1">
                <a:off x="3644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143" name="Group 142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156" name="Rectangle 155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7" name="Rectangle 156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8" name="Rectangle 157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9" name="Rectangle 158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144" name="Text Box 36"/>
              <p:cNvSpPr txBox="1">
                <a:spLocks noChangeArrowheads="1"/>
              </p:cNvSpPr>
              <p:nvPr/>
            </p:nvSpPr>
            <p:spPr bwMode="auto">
              <a:xfrm>
                <a:off x="3556" y="1994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 “d”</a:t>
                </a:r>
              </a:p>
            </p:txBody>
          </p:sp>
          <p:sp>
            <p:nvSpPr>
              <p:cNvPr id="145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46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147" name="Group 146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152" name="Rectangle 151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3" name="Rectangle 152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4" name="Rectangle 153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5" name="Rectangle 154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148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9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50" name="Text Box 46"/>
              <p:cNvSpPr txBox="1">
                <a:spLocks noChangeArrowheads="1"/>
              </p:cNvSpPr>
              <p:nvPr/>
            </p:nvSpPr>
            <p:spPr bwMode="auto">
              <a:xfrm>
                <a:off x="4402" y="1986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151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30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r>
                <a:rPr lang="en-US"/>
                <a:t>root</a:t>
              </a:r>
            </a:p>
          </p:txBody>
        </p:sp>
        <p:sp>
          <p:nvSpPr>
            <p:cNvPr id="131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5934253" y="1074407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Level-order</a:t>
            </a:r>
            <a:endParaRPr lang="en-US" dirty="0"/>
          </a:p>
        </p:txBody>
      </p:sp>
      <p:grpSp>
        <p:nvGrpSpPr>
          <p:cNvPr id="174" name="Group 173"/>
          <p:cNvGrpSpPr/>
          <p:nvPr/>
        </p:nvGrpSpPr>
        <p:grpSpPr>
          <a:xfrm>
            <a:off x="6608245" y="1830893"/>
            <a:ext cx="436557" cy="325639"/>
            <a:chOff x="208002" y="1141223"/>
            <a:chExt cx="450765" cy="338554"/>
          </a:xfrm>
        </p:grpSpPr>
        <p:sp>
          <p:nvSpPr>
            <p:cNvPr id="175" name="Oval 174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24748" y="1179750"/>
              <a:ext cx="395917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</a:t>
              </a:r>
              <a:endParaRPr lang="en-US" sz="1200" dirty="0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5364330" y="3084952"/>
            <a:ext cx="436557" cy="325639"/>
            <a:chOff x="208002" y="1141223"/>
            <a:chExt cx="450765" cy="338554"/>
          </a:xfrm>
        </p:grpSpPr>
        <p:sp>
          <p:nvSpPr>
            <p:cNvPr id="181" name="Oval 180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#2</a:t>
              </a:r>
              <a:endParaRPr lang="en-US" sz="1200" dirty="0"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4491706" y="4617097"/>
            <a:ext cx="436557" cy="325639"/>
            <a:chOff x="208002" y="1141223"/>
            <a:chExt cx="450765" cy="338554"/>
          </a:xfrm>
        </p:grpSpPr>
        <p:sp>
          <p:nvSpPr>
            <p:cNvPr id="188" name="Oval 187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#4</a:t>
              </a:r>
              <a:endParaRPr lang="en-US" sz="1200" dirty="0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7278747" y="4563201"/>
            <a:ext cx="436557" cy="325639"/>
            <a:chOff x="208002" y="1141223"/>
            <a:chExt cx="450765" cy="338554"/>
          </a:xfrm>
        </p:grpSpPr>
        <p:sp>
          <p:nvSpPr>
            <p:cNvPr id="199" name="Oval 198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#5</a:t>
              </a:r>
              <a:endParaRPr lang="en-US" sz="1200" dirty="0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8499064" y="3188579"/>
            <a:ext cx="436557" cy="325639"/>
            <a:chOff x="208002" y="1141223"/>
            <a:chExt cx="450765" cy="338554"/>
          </a:xfrm>
        </p:grpSpPr>
        <p:sp>
          <p:nvSpPr>
            <p:cNvPr id="214" name="Oval 213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#3</a:t>
              </a:r>
              <a:endParaRPr lang="en-US" sz="1200" dirty="0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292159" y="5482599"/>
            <a:ext cx="436557" cy="325639"/>
            <a:chOff x="208002" y="1141223"/>
            <a:chExt cx="450765" cy="338554"/>
          </a:xfrm>
        </p:grpSpPr>
        <p:sp>
          <p:nvSpPr>
            <p:cNvPr id="221" name="Oval 220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#3</a:t>
              </a:r>
              <a:endParaRPr lang="en-US" sz="1200" dirty="0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870759" y="5480526"/>
            <a:ext cx="436557" cy="325639"/>
            <a:chOff x="208002" y="1141223"/>
            <a:chExt cx="450765" cy="338554"/>
          </a:xfrm>
        </p:grpSpPr>
        <p:sp>
          <p:nvSpPr>
            <p:cNvPr id="224" name="Oval 223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#4</a:t>
              </a:r>
              <a:endParaRPr lang="en-US" sz="1200" dirty="0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2118063" y="5499520"/>
            <a:ext cx="436557" cy="325639"/>
            <a:chOff x="208002" y="1141223"/>
            <a:chExt cx="450765" cy="338554"/>
          </a:xfrm>
        </p:grpSpPr>
        <p:sp>
          <p:nvSpPr>
            <p:cNvPr id="227" name="Oval 226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#8</a:t>
              </a:r>
              <a:endParaRPr lang="en-US" sz="1200" dirty="0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2696663" y="5497447"/>
            <a:ext cx="436557" cy="325639"/>
            <a:chOff x="208002" y="1141223"/>
            <a:chExt cx="450765" cy="338554"/>
          </a:xfrm>
        </p:grpSpPr>
        <p:sp>
          <p:nvSpPr>
            <p:cNvPr id="230" name="Oval 229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#9</a:t>
              </a:r>
              <a:endParaRPr lang="en-US" sz="1200" dirty="0"/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266695" y="4054709"/>
            <a:ext cx="478016" cy="325639"/>
            <a:chOff x="175920" y="1141223"/>
            <a:chExt cx="493573" cy="338554"/>
          </a:xfrm>
        </p:grpSpPr>
        <p:sp>
          <p:nvSpPr>
            <p:cNvPr id="233" name="Oval 232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#15</a:t>
              </a:r>
              <a:endParaRPr lang="en-US" sz="1200" dirty="0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3845297" y="4052636"/>
            <a:ext cx="478016" cy="325639"/>
            <a:chOff x="175922" y="1141223"/>
            <a:chExt cx="493573" cy="338554"/>
          </a:xfrm>
        </p:grpSpPr>
        <p:sp>
          <p:nvSpPr>
            <p:cNvPr id="236" name="Oval 235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175922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#16</a:t>
              </a:r>
              <a:endParaRPr lang="en-US" sz="1200" dirty="0"/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1787223" y="5888682"/>
            <a:ext cx="2449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993300"/>
                </a:solidFill>
              </a:rPr>
              <a:t>1. </a:t>
            </a:r>
            <a:r>
              <a:rPr lang="en-US" sz="1600" dirty="0">
                <a:solidFill>
                  <a:srgbClr val="993300"/>
                </a:solidFill>
              </a:rPr>
              <a:t>Traverse left</a:t>
            </a:r>
          </a:p>
          <a:p>
            <a:pPr algn="l"/>
            <a:r>
              <a:rPr lang="en-US" sz="1600" dirty="0">
                <a:solidFill>
                  <a:srgbClr val="993300"/>
                </a:solidFill>
              </a:rPr>
              <a:t>2</a:t>
            </a:r>
            <a:r>
              <a:rPr lang="en-US" sz="1600" dirty="0" smtClean="0">
                <a:solidFill>
                  <a:srgbClr val="993300"/>
                </a:solidFill>
              </a:rPr>
              <a:t>. Traverse right</a:t>
            </a:r>
          </a:p>
          <a:p>
            <a:pPr algn="l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3. Process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current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node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7FFF7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7FFF7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16206</TotalTime>
  <Words>4388</Words>
  <Application>Microsoft Office PowerPoint</Application>
  <PresentationFormat>On-screen Show (4:3)</PresentationFormat>
  <Paragraphs>1473</Paragraphs>
  <Slides>46</Slides>
  <Notes>44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Default Design</vt:lpstr>
      <vt:lpstr>Bitmap Image</vt:lpstr>
      <vt:lpstr>Lecture #12</vt:lpstr>
      <vt:lpstr>Binary Tree Traversals </vt:lpstr>
      <vt:lpstr>The In-order Traversal</vt:lpstr>
      <vt:lpstr>The In-order Traversal</vt:lpstr>
      <vt:lpstr>The Post-order Traversal</vt:lpstr>
      <vt:lpstr>The Post-order Traversal</vt:lpstr>
      <vt:lpstr>The Level Order Traversal</vt:lpstr>
      <vt:lpstr>Traversal Overview, Part 1</vt:lpstr>
      <vt:lpstr>Traversal Overview, Part 2</vt:lpstr>
      <vt:lpstr>Big-Oh of Traversals?</vt:lpstr>
      <vt:lpstr>Traversal Challenge</vt:lpstr>
      <vt:lpstr>Expression Evaluation</vt:lpstr>
      <vt:lpstr>Expression Evaluation</vt:lpstr>
      <vt:lpstr>Expression Evaluation</vt:lpstr>
      <vt:lpstr>Expression Evaluation</vt:lpstr>
      <vt:lpstr>Expression Evaluation</vt:lpstr>
      <vt:lpstr>Expression Evaluation</vt:lpstr>
      <vt:lpstr>Expression Evaluation</vt:lpstr>
      <vt:lpstr>Binary Search Trees </vt:lpstr>
      <vt:lpstr>Binary Search Trees </vt:lpstr>
      <vt:lpstr>Binary Search Trees </vt:lpstr>
      <vt:lpstr>Operations on a Binary Search Tree</vt:lpstr>
      <vt:lpstr>Searching a BST </vt:lpstr>
      <vt:lpstr>Searching a BST </vt:lpstr>
      <vt:lpstr>Searching a BST</vt:lpstr>
      <vt:lpstr>Recursive BST Search</vt:lpstr>
      <vt:lpstr>Recursive BST Search</vt:lpstr>
      <vt:lpstr>Recursive BST Search</vt:lpstr>
      <vt:lpstr>Big Oh of BST Search</vt:lpstr>
      <vt:lpstr>Inserting A New Value Into A BST </vt:lpstr>
      <vt:lpstr>Inserting A New Value Into A BST </vt:lpstr>
      <vt:lpstr>Now the C++ Code!</vt:lpstr>
      <vt:lpstr>PowerPoint Presentation</vt:lpstr>
      <vt:lpstr>PowerPoint Presentation</vt:lpstr>
      <vt:lpstr>Inserting A New Value Into A BST </vt:lpstr>
      <vt:lpstr>Big Oh of BST Insertion</vt:lpstr>
      <vt:lpstr>Finding Min &amp; Max of a BST</vt:lpstr>
      <vt:lpstr>Finding Min &amp; Max of a BST</vt:lpstr>
      <vt:lpstr>Printing a BST In Alphabetical Order</vt:lpstr>
      <vt:lpstr>Freeing The Whole Tree</vt:lpstr>
      <vt:lpstr>Freeing The Whole Tree</vt:lpstr>
      <vt:lpstr>Freeing The Whole Tree</vt:lpstr>
      <vt:lpstr>Freeing The Whole Tree</vt:lpstr>
      <vt:lpstr>Freeing The Whole Tree</vt:lpstr>
      <vt:lpstr>Appendix Slides</vt:lpstr>
      <vt:lpstr>Inserting A New Value Into A BST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Windows User</cp:lastModifiedBy>
  <cp:revision>4255</cp:revision>
  <dcterms:created xsi:type="dcterms:W3CDTF">2002-10-09T05:27:34Z</dcterms:created>
  <dcterms:modified xsi:type="dcterms:W3CDTF">2015-12-02T05:43:52Z</dcterms:modified>
</cp:coreProperties>
</file>