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8" r:id="rId2"/>
    <p:sldId id="304" r:id="rId3"/>
    <p:sldId id="305" r:id="rId4"/>
    <p:sldId id="306" r:id="rId5"/>
    <p:sldId id="307" r:id="rId6"/>
    <p:sldId id="364" r:id="rId7"/>
    <p:sldId id="365" r:id="rId8"/>
    <p:sldId id="309" r:id="rId9"/>
    <p:sldId id="357" r:id="rId10"/>
    <p:sldId id="358" r:id="rId11"/>
    <p:sldId id="308" r:id="rId12"/>
    <p:sldId id="371" r:id="rId13"/>
    <p:sldId id="367" r:id="rId14"/>
    <p:sldId id="310" r:id="rId15"/>
    <p:sldId id="311" r:id="rId16"/>
    <p:sldId id="345" r:id="rId17"/>
    <p:sldId id="312" r:id="rId18"/>
    <p:sldId id="313" r:id="rId19"/>
    <p:sldId id="315" r:id="rId20"/>
    <p:sldId id="316" r:id="rId21"/>
    <p:sldId id="359" r:id="rId22"/>
    <p:sldId id="360" r:id="rId23"/>
    <p:sldId id="361" r:id="rId24"/>
    <p:sldId id="362" r:id="rId25"/>
    <p:sldId id="363" r:id="rId26"/>
    <p:sldId id="369" r:id="rId27"/>
    <p:sldId id="366" r:id="rId28"/>
    <p:sldId id="319" r:id="rId29"/>
    <p:sldId id="320" r:id="rId30"/>
    <p:sldId id="321" r:id="rId31"/>
    <p:sldId id="322" r:id="rId32"/>
    <p:sldId id="355" r:id="rId33"/>
    <p:sldId id="324" r:id="rId34"/>
    <p:sldId id="325" r:id="rId35"/>
    <p:sldId id="351" r:id="rId36"/>
    <p:sldId id="344" r:id="rId37"/>
    <p:sldId id="327" r:id="rId38"/>
    <p:sldId id="350" r:id="rId39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F"/>
    <a:srgbClr val="FF0000"/>
    <a:srgbClr val="008080"/>
    <a:srgbClr val="CCFFFF"/>
    <a:srgbClr val="6600CC"/>
    <a:srgbClr val="FCCFC8"/>
    <a:srgbClr val="FFF2BD"/>
    <a:srgbClr val="E7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6059" autoAdjust="0"/>
  </p:normalViewPr>
  <p:slideViewPr>
    <p:cSldViewPr snapToGrid="0">
      <p:cViewPr>
        <p:scale>
          <a:sx n="98" d="100"/>
          <a:sy n="98" d="100"/>
        </p:scale>
        <p:origin x="-58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7" Type="http://schemas.openxmlformats.org/officeDocument/2006/relationships/slide" Target="slides/slide32.xml"/><Relationship Id="rId2" Type="http://schemas.openxmlformats.org/officeDocument/2006/relationships/slide" Target="slides/slide21.xml"/><Relationship Id="rId1" Type="http://schemas.openxmlformats.org/officeDocument/2006/relationships/slide" Target="slides/slide3.xml"/><Relationship Id="rId6" Type="http://schemas.openxmlformats.org/officeDocument/2006/relationships/slide" Target="slides/slide25.xml"/><Relationship Id="rId5" Type="http://schemas.openxmlformats.org/officeDocument/2006/relationships/slide" Target="slides/slide24.xml"/><Relationship Id="rId4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1B6F0F-0734-41F9-8DF2-44676030F0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2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30700"/>
            <a:ext cx="54864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2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42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59813"/>
            <a:ext cx="29718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37C94F8-2EF8-484F-8F65-E99BD7C6F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4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terminator wiped out entire families across the Ukraine at point-blank range with a 12-gauge shotgon “to me, killing people is like ripping up a duvet.”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771AAF-7DBC-4872-A31C-F0B65DC3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303F-8BCE-49BA-A2CA-F7C6360272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1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19560-A9DE-4E04-8966-5A562B239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1D29-0AB5-4AD7-A18E-F8111D50BA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EA1F2-3601-4A41-8083-B23ADEF591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1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BFF0D-F0F5-48FF-97C4-94DF81454F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354F0-DE7E-4919-B761-9F800F1F7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B4E2B-8CF6-447D-801F-A251458B2C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DAC29E-9AB8-4319-99FA-A4A23764D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2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9E305-927D-4811-8C7F-A84B2F674D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6588-9340-451A-9914-546C0DFD5A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2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00188" y="-14288"/>
            <a:ext cx="1905001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AEC8BC0-ED29-4D2D-89C3-9BC4AEE673C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89A7-92CB-494D-A592-1E9CDA380CE2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#5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Stacks </a:t>
            </a:r>
          </a:p>
          <a:p>
            <a:r>
              <a:rPr lang="en-US">
                <a:solidFill>
                  <a:schemeClr val="accent2"/>
                </a:solidFill>
              </a:rPr>
              <a:t>Queues</a:t>
            </a:r>
          </a:p>
        </p:txBody>
      </p:sp>
      <p:pic>
        <p:nvPicPr>
          <p:cNvPr id="4195" name="Picture 9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2601913"/>
            <a:ext cx="3190875" cy="34686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6" name="Picture 1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r="4333"/>
          <a:stretch>
            <a:fillRect/>
          </a:stretch>
        </p:blipFill>
        <p:spPr bwMode="auto">
          <a:xfrm>
            <a:off x="4549775" y="3022600"/>
            <a:ext cx="3644900" cy="274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1DA23-FFF8-4C01-8A68-7F397A1EBADD}" type="slidenum">
              <a:rPr lang="en-US"/>
              <a:pPr/>
              <a:t>10</a:t>
            </a:fld>
            <a:endParaRPr lang="en-US"/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()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7797" name="Line 5"/>
          <p:cNvSpPr>
            <a:spLocks noChangeShapeType="1"/>
          </p:cNvSpPr>
          <p:nvPr/>
        </p:nvSpPr>
        <p:spPr bwMode="auto">
          <a:xfrm>
            <a:off x="304800" y="36861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8" name="Line 6"/>
          <p:cNvSpPr>
            <a:spLocks noChangeShapeType="1"/>
          </p:cNvSpPr>
          <p:nvPr/>
        </p:nvSpPr>
        <p:spPr bwMode="auto">
          <a:xfrm>
            <a:off x="7391400" y="5334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99" name="Line 7"/>
          <p:cNvSpPr>
            <a:spLocks noChangeShapeType="1"/>
          </p:cNvSpPr>
          <p:nvPr/>
        </p:nvSpPr>
        <p:spPr bwMode="auto">
          <a:xfrm>
            <a:off x="304800" y="4205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17801" name="Line 9"/>
          <p:cNvSpPr>
            <a:spLocks noChangeShapeType="1"/>
          </p:cNvSpPr>
          <p:nvPr/>
        </p:nvSpPr>
        <p:spPr bwMode="auto">
          <a:xfrm>
            <a:off x="304800" y="44815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4" name="Group 12"/>
          <p:cNvGrpSpPr>
            <a:grpSpLocks/>
          </p:cNvGrpSpPr>
          <p:nvPr/>
        </p:nvGrpSpPr>
        <p:grpSpPr bwMode="auto">
          <a:xfrm>
            <a:off x="7121525" y="3048000"/>
            <a:ext cx="1184275" cy="457200"/>
            <a:chOff x="4486" y="1920"/>
            <a:chExt cx="746" cy="288"/>
          </a:xfrm>
        </p:grpSpPr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4486" y="1920"/>
              <a:ext cx="1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417803" name="Rectangle 11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05" name="Text Box 13"/>
          <p:cNvSpPr txBox="1">
            <a:spLocks noChangeArrowheads="1"/>
          </p:cNvSpPr>
          <p:nvPr/>
        </p:nvSpPr>
        <p:spPr bwMode="auto">
          <a:xfrm>
            <a:off x="7666038" y="3048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17806" name="Line 14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807" name="Group 15"/>
          <p:cNvGrpSpPr>
            <a:grpSpLocks/>
          </p:cNvGrpSpPr>
          <p:nvPr/>
        </p:nvGrpSpPr>
        <p:grpSpPr bwMode="auto">
          <a:xfrm>
            <a:off x="7115175" y="3657600"/>
            <a:ext cx="1184275" cy="457200"/>
            <a:chOff x="4486" y="1920"/>
            <a:chExt cx="746" cy="288"/>
          </a:xfrm>
        </p:grpSpPr>
        <p:sp>
          <p:nvSpPr>
            <p:cNvPr id="417808" name="Text Box 16"/>
            <p:cNvSpPr txBox="1">
              <a:spLocks noChangeArrowheads="1"/>
            </p:cNvSpPr>
            <p:nvPr/>
          </p:nvSpPr>
          <p:spPr bwMode="auto">
            <a:xfrm>
              <a:off x="4486" y="1920"/>
              <a:ext cx="2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417809" name="Rectangle 17"/>
            <p:cNvSpPr>
              <a:spLocks noChangeArrowheads="1"/>
            </p:cNvSpPr>
            <p:nvPr/>
          </p:nvSpPr>
          <p:spPr bwMode="auto">
            <a:xfrm>
              <a:off x="4704" y="1920"/>
              <a:ext cx="528" cy="288"/>
            </a:xfrm>
            <a:prstGeom prst="rect">
              <a:avLst/>
            </a:prstGeom>
            <a:solidFill>
              <a:srgbClr val="FCCFC8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7810" name="Rectangle 18"/>
          <p:cNvSpPr>
            <a:spLocks noChangeArrowheads="1"/>
          </p:cNvSpPr>
          <p:nvPr/>
        </p:nvSpPr>
        <p:spPr bwMode="auto">
          <a:xfrm>
            <a:off x="7705725" y="49069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17811" name="Line 19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2" name="Line 20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3" name="Rectangle 21"/>
          <p:cNvSpPr>
            <a:spLocks noChangeArrowheads="1"/>
          </p:cNvSpPr>
          <p:nvPr/>
        </p:nvSpPr>
        <p:spPr bwMode="auto">
          <a:xfrm>
            <a:off x="7391400" y="4953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17814" name="Line 22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5" name="Rectangle 23"/>
          <p:cNvSpPr>
            <a:spLocks noChangeArrowheads="1"/>
          </p:cNvSpPr>
          <p:nvPr/>
        </p:nvSpPr>
        <p:spPr bwMode="auto">
          <a:xfrm>
            <a:off x="7392988" y="45593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12</a:t>
            </a:r>
          </a:p>
        </p:txBody>
      </p:sp>
      <p:sp>
        <p:nvSpPr>
          <p:cNvPr id="417816" name="Line 24"/>
          <p:cNvSpPr>
            <a:spLocks noChangeShapeType="1"/>
          </p:cNvSpPr>
          <p:nvPr/>
        </p:nvSpPr>
        <p:spPr bwMode="auto">
          <a:xfrm>
            <a:off x="3049588" y="4124325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7" name="Line 25"/>
          <p:cNvSpPr>
            <a:spLocks noChangeShapeType="1"/>
          </p:cNvSpPr>
          <p:nvPr/>
        </p:nvSpPr>
        <p:spPr bwMode="auto">
          <a:xfrm>
            <a:off x="2601913" y="4138613"/>
            <a:ext cx="87312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19" name="Text Box 27"/>
          <p:cNvSpPr txBox="1">
            <a:spLocks noChangeArrowheads="1"/>
          </p:cNvSpPr>
          <p:nvPr/>
        </p:nvSpPr>
        <p:spPr bwMode="auto">
          <a:xfrm>
            <a:off x="7696200" y="3048000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17820" name="Line 28"/>
          <p:cNvSpPr>
            <a:spLocks noChangeShapeType="1"/>
          </p:cNvSpPr>
          <p:nvPr/>
        </p:nvSpPr>
        <p:spPr bwMode="auto">
          <a:xfrm>
            <a:off x="2590800" y="4114800"/>
            <a:ext cx="87313" cy="2730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2" name="Line 30"/>
          <p:cNvSpPr>
            <a:spLocks noChangeShapeType="1"/>
          </p:cNvSpPr>
          <p:nvPr/>
        </p:nvSpPr>
        <p:spPr bwMode="auto">
          <a:xfrm>
            <a:off x="685800" y="5057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3" name="Rectangle 31"/>
          <p:cNvSpPr>
            <a:spLocks noChangeArrowheads="1"/>
          </p:cNvSpPr>
          <p:nvPr/>
        </p:nvSpPr>
        <p:spPr bwMode="auto">
          <a:xfrm>
            <a:off x="7634288" y="4510088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417824" name="Line 32"/>
          <p:cNvSpPr>
            <a:spLocks noChangeShapeType="1"/>
          </p:cNvSpPr>
          <p:nvPr/>
        </p:nvSpPr>
        <p:spPr bwMode="auto">
          <a:xfrm>
            <a:off x="685800" y="5334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5" name="Line 33"/>
          <p:cNvSpPr>
            <a:spLocks noChangeShapeType="1"/>
          </p:cNvSpPr>
          <p:nvPr/>
        </p:nvSpPr>
        <p:spPr bwMode="auto">
          <a:xfrm>
            <a:off x="685800" y="5605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6" name="Rectangle 34"/>
          <p:cNvSpPr>
            <a:spLocks noChangeArrowheads="1"/>
          </p:cNvSpPr>
          <p:nvPr/>
        </p:nvSpPr>
        <p:spPr bwMode="auto">
          <a:xfrm>
            <a:off x="7391400" y="4572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17827" name="Line 35"/>
          <p:cNvSpPr>
            <a:spLocks noChangeShapeType="1"/>
          </p:cNvSpPr>
          <p:nvPr/>
        </p:nvSpPr>
        <p:spPr bwMode="auto">
          <a:xfrm>
            <a:off x="685800" y="5867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28" name="Rectangle 36"/>
          <p:cNvSpPr>
            <a:spLocks noChangeArrowheads="1"/>
          </p:cNvSpPr>
          <p:nvPr/>
        </p:nvSpPr>
        <p:spPr bwMode="auto">
          <a:xfrm>
            <a:off x="7391400" y="4191000"/>
            <a:ext cx="9906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24</a:t>
            </a:r>
          </a:p>
        </p:txBody>
      </p:sp>
      <p:sp>
        <p:nvSpPr>
          <p:cNvPr id="417829" name="Line 37"/>
          <p:cNvSpPr>
            <a:spLocks noChangeShapeType="1"/>
          </p:cNvSpPr>
          <p:nvPr/>
        </p:nvSpPr>
        <p:spPr bwMode="auto">
          <a:xfrm>
            <a:off x="90488" y="6429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830" name="Rectangle 38"/>
          <p:cNvSpPr>
            <a:spLocks noChangeArrowheads="1"/>
          </p:cNvSpPr>
          <p:nvPr/>
        </p:nvSpPr>
        <p:spPr bwMode="auto">
          <a:xfrm>
            <a:off x="6824663" y="2620963"/>
            <a:ext cx="1785937" cy="3322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3876E-7 L -0.00295 -0.1799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89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02498E-6 L -0.00295 -0.12627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63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nimBg="1"/>
      <p:bldP spid="417797" grpId="1" animBg="1"/>
      <p:bldP spid="417798" grpId="0" animBg="1"/>
      <p:bldP spid="417799" grpId="0" animBg="1"/>
      <p:bldP spid="417799" grpId="1" animBg="1"/>
      <p:bldP spid="417800" grpId="0" animBg="1"/>
      <p:bldP spid="417800" grpId="1" animBg="1"/>
      <p:bldP spid="417801" grpId="0" animBg="1"/>
      <p:bldP spid="417801" grpId="1" animBg="1"/>
      <p:bldP spid="417805" grpId="0"/>
      <p:bldP spid="417805" grpId="1"/>
      <p:bldP spid="417806" grpId="0" animBg="1"/>
      <p:bldP spid="417806" grpId="1" animBg="1"/>
      <p:bldP spid="417810" grpId="0"/>
      <p:bldP spid="417810" grpId="1"/>
      <p:bldP spid="417810" grpId="2"/>
      <p:bldP spid="417811" grpId="0" animBg="1"/>
      <p:bldP spid="417811" grpId="1" animBg="1"/>
      <p:bldP spid="417812" grpId="0" animBg="1"/>
      <p:bldP spid="417812" grpId="1" animBg="1"/>
      <p:bldP spid="417813" grpId="0" animBg="1"/>
      <p:bldP spid="417814" grpId="0" animBg="1"/>
      <p:bldP spid="417814" grpId="1" animBg="1"/>
      <p:bldP spid="417815" grpId="0" animBg="1"/>
      <p:bldP spid="417815" grpId="1" animBg="1"/>
      <p:bldP spid="417816" grpId="0" animBg="1"/>
      <p:bldP spid="417816" grpId="1" animBg="1"/>
      <p:bldP spid="417817" grpId="0" animBg="1"/>
      <p:bldP spid="417817" grpId="1" animBg="1"/>
      <p:bldP spid="417819" grpId="0"/>
      <p:bldP spid="417820" grpId="0" animBg="1"/>
      <p:bldP spid="417820" grpId="1" animBg="1"/>
      <p:bldP spid="417822" grpId="0" animBg="1"/>
      <p:bldP spid="417822" grpId="1" animBg="1"/>
      <p:bldP spid="417823" grpId="0"/>
      <p:bldP spid="417823" grpId="1"/>
      <p:bldP spid="417824" grpId="0" animBg="1"/>
      <p:bldP spid="417824" grpId="1" animBg="1"/>
      <p:bldP spid="417825" grpId="0" animBg="1"/>
      <p:bldP spid="417825" grpId="1" animBg="1"/>
      <p:bldP spid="417826" grpId="0" animBg="1"/>
      <p:bldP spid="417827" grpId="0" animBg="1"/>
      <p:bldP spid="417827" grpId="1" animBg="1"/>
      <p:bldP spid="417828" grpId="0" animBg="1"/>
      <p:bldP spid="417829" grpId="0" animBg="1"/>
      <p:bldP spid="417829" grpId="1" animBg="1"/>
      <p:bldP spid="4178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FF28-532E-4EDB-A638-C693FE37528C}" type="slidenum">
              <a:rPr lang="en-US"/>
              <a:pPr/>
              <a:t>11</a:t>
            </a:fld>
            <a:endParaRPr lang="en-US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Stacks </a:t>
            </a: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5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Stacks are one of the most USEFUL data structures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Computer Science. </a:t>
            </a: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457200" y="2362200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They can be used for: 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Storing undo items for your word processor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 The </a:t>
            </a:r>
            <a:r>
              <a:rPr lang="en-US" dirty="0">
                <a:solidFill>
                  <a:schemeClr val="accent2"/>
                </a:solidFill>
              </a:rPr>
              <a:t>last item you typed </a:t>
            </a:r>
            <a:r>
              <a:rPr lang="en-US" dirty="0" smtClean="0">
                <a:solidFill>
                  <a:schemeClr val="accent2"/>
                </a:solidFill>
              </a:rPr>
              <a:t>is the first </a:t>
            </a:r>
            <a:r>
              <a:rPr lang="en-US" dirty="0">
                <a:solidFill>
                  <a:schemeClr val="accent2"/>
                </a:solidFill>
              </a:rPr>
              <a:t>to be undone!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Evaluating mathematical expressions </a:t>
            </a:r>
          </a:p>
          <a:p>
            <a:r>
              <a:rPr lang="en-US" dirty="0">
                <a:solidFill>
                  <a:schemeClr val="accent2"/>
                </a:solidFill>
              </a:rPr>
              <a:t>	5 + 6 * 3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23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Converting from infix expressions to postfix expressions</a:t>
            </a:r>
          </a:p>
          <a:p>
            <a:r>
              <a:rPr lang="en-US" dirty="0">
                <a:solidFill>
                  <a:srgbClr val="990000"/>
                </a:solidFill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A + B </a:t>
            </a: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A B +</a:t>
            </a: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Char char="•"/>
            </a:pP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Solving mazes </a:t>
            </a:r>
          </a:p>
        </p:txBody>
      </p:sp>
      <p:sp>
        <p:nvSpPr>
          <p:cNvPr id="296970" name="Text Box 10"/>
          <p:cNvSpPr txBox="1">
            <a:spLocks noChangeArrowheads="1"/>
          </p:cNvSpPr>
          <p:nvPr/>
        </p:nvSpPr>
        <p:spPr bwMode="auto">
          <a:xfrm>
            <a:off x="609600" y="590923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fact – they’re so fundamental to CS that they’re built into </a:t>
            </a:r>
            <a:r>
              <a:rPr lang="en-US">
                <a:solidFill>
                  <a:srgbClr val="6600CC"/>
                </a:solidFill>
              </a:rPr>
              <a:t>EVERY SINGLE CPU</a:t>
            </a:r>
            <a:r>
              <a:rPr lang="en-US"/>
              <a:t> in existence!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build="p"/>
      <p:bldP spid="2969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C0C9-DD6E-4C23-BC7B-13ED1EEF553F}" type="slidenum">
              <a:rPr lang="en-US"/>
              <a:pPr/>
              <a:t>12</a:t>
            </a:fld>
            <a:endParaRPr lang="en-US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Stack… in your </a:t>
            </a:r>
            <a:r>
              <a:rPr lang="en-US" smtClean="0"/>
              <a:t>CPU!</a:t>
            </a:r>
            <a:endParaRPr lang="en-US" dirty="0"/>
          </a:p>
        </p:txBody>
      </p:sp>
      <p:sp>
        <p:nvSpPr>
          <p:cNvPr id="439299" name="Text Box 3"/>
          <p:cNvSpPr txBox="1">
            <a:spLocks noChangeArrowheads="1"/>
          </p:cNvSpPr>
          <p:nvPr/>
        </p:nvSpPr>
        <p:spPr bwMode="auto">
          <a:xfrm>
            <a:off x="76200" y="960438"/>
            <a:ext cx="73739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/>
              <a:t>Did you know that every CPU has a built-in stack used to hold </a:t>
            </a:r>
            <a:r>
              <a:rPr lang="en-US" sz="2200">
                <a:solidFill>
                  <a:srgbClr val="6600CC"/>
                </a:solidFill>
              </a:rPr>
              <a:t>local variables</a:t>
            </a:r>
            <a:r>
              <a:rPr lang="en-US" sz="2200"/>
              <a:t> and </a:t>
            </a:r>
            <a:r>
              <a:rPr lang="en-US" sz="2200">
                <a:solidFill>
                  <a:srgbClr val="6600CC"/>
                </a:solidFill>
              </a:rPr>
              <a:t>function parameters</a:t>
            </a:r>
            <a:r>
              <a:rPr lang="en-US" sz="2200"/>
              <a:t>?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474663" y="2001838"/>
            <a:ext cx="3717925" cy="440120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bar(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b)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b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void foo(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a)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&lt;&lt; a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endl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bar(a*2);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/>
              </a:rPr>
              <a:t> 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 main(void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x =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5;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  foo( x );</a:t>
            </a:r>
            <a:endParaRPr lang="en-US" sz="1200" dirty="0">
              <a:solidFill>
                <a:schemeClr val="tx1"/>
              </a:solidFill>
            </a:endParaRP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39301" name="Group 5"/>
          <p:cNvGrpSpPr>
            <a:grpSpLocks/>
          </p:cNvGrpSpPr>
          <p:nvPr/>
        </p:nvGrpSpPr>
        <p:grpSpPr bwMode="auto">
          <a:xfrm>
            <a:off x="6680200" y="5172075"/>
            <a:ext cx="1871663" cy="563563"/>
            <a:chOff x="4208" y="3258"/>
            <a:chExt cx="1179" cy="355"/>
          </a:xfrm>
        </p:grpSpPr>
        <p:sp>
          <p:nvSpPr>
            <p:cNvPr id="439302" name="Rectangle 6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4208" y="3258"/>
              <a:ext cx="2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</p:grp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304800" y="5638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19" name="Text Box 23"/>
          <p:cNvSpPr txBox="1">
            <a:spLocks noChangeArrowheads="1"/>
          </p:cNvSpPr>
          <p:nvPr/>
        </p:nvSpPr>
        <p:spPr bwMode="auto">
          <a:xfrm>
            <a:off x="4479925" y="4389438"/>
            <a:ext cx="128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Output:</a:t>
            </a:r>
          </a:p>
        </p:txBody>
      </p:sp>
      <p:sp>
        <p:nvSpPr>
          <p:cNvPr id="439320" name="Text Box 24"/>
          <p:cNvSpPr txBox="1">
            <a:spLocks noChangeArrowheads="1"/>
          </p:cNvSpPr>
          <p:nvPr/>
        </p:nvSpPr>
        <p:spPr bwMode="auto">
          <a:xfrm>
            <a:off x="4860925" y="48466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5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39321" name="Text Box 25"/>
          <p:cNvSpPr txBox="1">
            <a:spLocks noChangeArrowheads="1"/>
          </p:cNvSpPr>
          <p:nvPr/>
        </p:nvSpPr>
        <p:spPr bwMode="auto">
          <a:xfrm>
            <a:off x="4832350" y="5181600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</a:t>
            </a:r>
            <a:endParaRPr lang="en-US" dirty="0">
              <a:solidFill>
                <a:srgbClr val="6600CC"/>
              </a:solidFill>
            </a:endParaRPr>
          </a:p>
        </p:txBody>
      </p:sp>
      <p:pic>
        <p:nvPicPr>
          <p:cNvPr id="439350" name="Picture 5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0" b="3264"/>
          <a:stretch/>
        </p:blipFill>
        <p:spPr bwMode="auto">
          <a:xfrm>
            <a:off x="7705726" y="788988"/>
            <a:ext cx="1166132" cy="10688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9351" name="Line 55"/>
          <p:cNvSpPr>
            <a:spLocks noChangeShapeType="1"/>
          </p:cNvSpPr>
          <p:nvPr/>
        </p:nvSpPr>
        <p:spPr bwMode="auto">
          <a:xfrm>
            <a:off x="7024688" y="5748338"/>
            <a:ext cx="152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2" name="Line 56"/>
          <p:cNvSpPr>
            <a:spLocks noChangeShapeType="1"/>
          </p:cNvSpPr>
          <p:nvPr/>
        </p:nvSpPr>
        <p:spPr bwMode="auto">
          <a:xfrm>
            <a:off x="304800" y="59293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1460500" y="5827713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54" name="Text Box 58"/>
          <p:cNvSpPr txBox="1">
            <a:spLocks noChangeArrowheads="1"/>
          </p:cNvSpPr>
          <p:nvPr/>
        </p:nvSpPr>
        <p:spPr bwMode="auto">
          <a:xfrm>
            <a:off x="1419225" y="5697538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5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39355" name="Line 59"/>
          <p:cNvSpPr>
            <a:spLocks noChangeShapeType="1"/>
          </p:cNvSpPr>
          <p:nvPr/>
        </p:nvSpPr>
        <p:spPr bwMode="auto">
          <a:xfrm>
            <a:off x="74613" y="34972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56" name="Group 60"/>
          <p:cNvGrpSpPr>
            <a:grpSpLocks/>
          </p:cNvGrpSpPr>
          <p:nvPr/>
        </p:nvGrpSpPr>
        <p:grpSpPr bwMode="auto">
          <a:xfrm>
            <a:off x="6680200" y="4786313"/>
            <a:ext cx="1871663" cy="563562"/>
            <a:chOff x="4208" y="3258"/>
            <a:chExt cx="1179" cy="355"/>
          </a:xfrm>
        </p:grpSpPr>
        <p:sp>
          <p:nvSpPr>
            <p:cNvPr id="439357" name="Rectangle 61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39358" name="Text Box 62"/>
            <p:cNvSpPr txBox="1">
              <a:spLocks noChangeArrowheads="1"/>
            </p:cNvSpPr>
            <p:nvPr/>
          </p:nvSpPr>
          <p:spPr bwMode="auto">
            <a:xfrm>
              <a:off x="4208" y="32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sp>
        <p:nvSpPr>
          <p:cNvPr id="439359" name="Line 63"/>
          <p:cNvSpPr>
            <a:spLocks noChangeShapeType="1"/>
          </p:cNvSpPr>
          <p:nvPr/>
        </p:nvSpPr>
        <p:spPr bwMode="auto">
          <a:xfrm>
            <a:off x="319088" y="40528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1" name="Rectangle 65"/>
          <p:cNvSpPr>
            <a:spLocks noChangeArrowheads="1"/>
          </p:cNvSpPr>
          <p:nvPr/>
        </p:nvSpPr>
        <p:spPr bwMode="auto">
          <a:xfrm>
            <a:off x="1382713" y="4192588"/>
            <a:ext cx="422275" cy="300037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2" name="Text Box 66"/>
          <p:cNvSpPr txBox="1">
            <a:spLocks noChangeArrowheads="1"/>
          </p:cNvSpPr>
          <p:nvPr/>
        </p:nvSpPr>
        <p:spPr bwMode="auto">
          <a:xfrm>
            <a:off x="1317644" y="4090483"/>
            <a:ext cx="5100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6600CC"/>
                </a:solidFill>
              </a:rPr>
              <a:t>10</a:t>
            </a:r>
            <a:endParaRPr lang="en-US" dirty="0">
              <a:solidFill>
                <a:srgbClr val="6600CC"/>
              </a:solidFill>
            </a:endParaRPr>
          </a:p>
        </p:txBody>
      </p:sp>
      <p:sp>
        <p:nvSpPr>
          <p:cNvPr id="439363" name="Line 67"/>
          <p:cNvSpPr>
            <a:spLocks noChangeShapeType="1"/>
          </p:cNvSpPr>
          <p:nvPr/>
        </p:nvSpPr>
        <p:spPr bwMode="auto">
          <a:xfrm>
            <a:off x="319088" y="43354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4" name="Line 68"/>
          <p:cNvSpPr>
            <a:spLocks noChangeShapeType="1"/>
          </p:cNvSpPr>
          <p:nvPr/>
        </p:nvSpPr>
        <p:spPr bwMode="auto">
          <a:xfrm>
            <a:off x="74613" y="2198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9365" name="Group 69"/>
          <p:cNvGrpSpPr>
            <a:grpSpLocks/>
          </p:cNvGrpSpPr>
          <p:nvPr/>
        </p:nvGrpSpPr>
        <p:grpSpPr bwMode="auto">
          <a:xfrm>
            <a:off x="6680201" y="4405313"/>
            <a:ext cx="1871662" cy="563562"/>
            <a:chOff x="4208" y="3258"/>
            <a:chExt cx="1179" cy="355"/>
          </a:xfrm>
        </p:grpSpPr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4427" y="3373"/>
              <a:ext cx="960" cy="2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439367" name="Text Box 71"/>
            <p:cNvSpPr txBox="1">
              <a:spLocks noChangeArrowheads="1"/>
            </p:cNvSpPr>
            <p:nvPr/>
          </p:nvSpPr>
          <p:spPr bwMode="auto">
            <a:xfrm>
              <a:off x="4208" y="325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439368" name="Line 72"/>
          <p:cNvSpPr>
            <a:spLocks noChangeShapeType="1"/>
          </p:cNvSpPr>
          <p:nvPr/>
        </p:nvSpPr>
        <p:spPr bwMode="auto">
          <a:xfrm>
            <a:off x="304800" y="2771775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69" name="Line 73"/>
          <p:cNvSpPr>
            <a:spLocks noChangeShapeType="1"/>
          </p:cNvSpPr>
          <p:nvPr/>
        </p:nvSpPr>
        <p:spPr bwMode="auto">
          <a:xfrm>
            <a:off x="109538" y="303371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1" name="Line 75"/>
          <p:cNvSpPr>
            <a:spLocks noChangeShapeType="1"/>
          </p:cNvSpPr>
          <p:nvPr/>
        </p:nvSpPr>
        <p:spPr bwMode="auto">
          <a:xfrm>
            <a:off x="117475" y="4602163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73" name="Rectangle 77"/>
          <p:cNvSpPr>
            <a:spLocks noChangeArrowheads="1"/>
          </p:cNvSpPr>
          <p:nvPr/>
        </p:nvSpPr>
        <p:spPr bwMode="auto">
          <a:xfrm>
            <a:off x="1455738" y="6102350"/>
            <a:ext cx="273050" cy="231775"/>
          </a:xfrm>
          <a:prstGeom prst="rect">
            <a:avLst/>
          </a:prstGeom>
          <a:solidFill>
            <a:srgbClr val="FFFF99">
              <a:alpha val="8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91" name="Text Box 95"/>
          <p:cNvSpPr txBox="1">
            <a:spLocks noChangeArrowheads="1"/>
          </p:cNvSpPr>
          <p:nvPr/>
        </p:nvSpPr>
        <p:spPr bwMode="auto">
          <a:xfrm>
            <a:off x="4259263" y="2293938"/>
            <a:ext cx="458152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When you </a:t>
            </a:r>
            <a:r>
              <a:rPr lang="en-US" sz="1900" dirty="0">
                <a:solidFill>
                  <a:srgbClr val="990000"/>
                </a:solidFill>
              </a:rPr>
              <a:t>pass a value to a function</a:t>
            </a:r>
            <a:r>
              <a:rPr lang="en-US" sz="1900" dirty="0"/>
              <a:t>, the CPU </a:t>
            </a:r>
            <a:r>
              <a:rPr lang="en-US" sz="1900" dirty="0">
                <a:solidFill>
                  <a:srgbClr val="006666"/>
                </a:solidFill>
              </a:rPr>
              <a:t>pushes</a:t>
            </a:r>
            <a:r>
              <a:rPr lang="en-US" sz="1900" dirty="0"/>
              <a:t> that value onto a </a:t>
            </a:r>
            <a:r>
              <a:rPr lang="en-US" sz="1900" i="1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in the computers memory.  </a:t>
            </a:r>
          </a:p>
        </p:txBody>
      </p:sp>
      <p:sp>
        <p:nvSpPr>
          <p:cNvPr id="439392" name="Text Box 96"/>
          <p:cNvSpPr txBox="1">
            <a:spLocks noChangeArrowheads="1"/>
          </p:cNvSpPr>
          <p:nvPr/>
        </p:nvSpPr>
        <p:spPr bwMode="auto">
          <a:xfrm>
            <a:off x="4229100" y="4940300"/>
            <a:ext cx="501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>
                <a:cs typeface="Courier New" pitchFamily="49" charset="0"/>
              </a:rPr>
              <a:t>Every time you </a:t>
            </a:r>
            <a:r>
              <a:rPr lang="en-US" sz="1900" i="1" dirty="0">
                <a:solidFill>
                  <a:srgbClr val="990000"/>
                </a:solidFill>
                <a:cs typeface="Courier New" pitchFamily="49" charset="0"/>
              </a:rPr>
              <a:t>declare a local variable</a:t>
            </a:r>
            <a:r>
              <a:rPr lang="en-US" sz="1900" dirty="0">
                <a:solidFill>
                  <a:srgbClr val="990000"/>
                </a:solidFill>
                <a:cs typeface="Courier New" pitchFamily="49" charset="0"/>
              </a:rPr>
              <a:t>,</a:t>
            </a:r>
            <a:r>
              <a:rPr lang="en-US" sz="1900" dirty="0">
                <a:cs typeface="Courier New" pitchFamily="49" charset="0"/>
              </a:rPr>
              <a:t> your program </a:t>
            </a:r>
            <a:r>
              <a:rPr lang="en-US" sz="1900" dirty="0">
                <a:solidFill>
                  <a:srgbClr val="008080"/>
                </a:solidFill>
                <a:cs typeface="Courier New" pitchFamily="49" charset="0"/>
              </a:rPr>
              <a:t>pushes</a:t>
            </a:r>
            <a:r>
              <a:rPr lang="en-US" sz="1900" dirty="0">
                <a:cs typeface="Courier New" pitchFamily="49" charset="0"/>
              </a:rPr>
              <a:t> it on the PC’s </a:t>
            </a:r>
            <a:r>
              <a:rPr lang="en-US" sz="1900" dirty="0">
                <a:solidFill>
                  <a:schemeClr val="accent2"/>
                </a:solidFill>
                <a:cs typeface="Courier New" pitchFamily="49" charset="0"/>
              </a:rPr>
              <a:t>stack</a:t>
            </a:r>
            <a:r>
              <a:rPr lang="en-US" sz="1900" dirty="0">
                <a:cs typeface="Courier New" pitchFamily="49" charset="0"/>
              </a:rPr>
              <a:t> automatically!</a:t>
            </a:r>
            <a:r>
              <a:rPr lang="en-US" sz="1900" dirty="0"/>
              <a:t> </a:t>
            </a:r>
          </a:p>
        </p:txBody>
      </p:sp>
      <p:sp>
        <p:nvSpPr>
          <p:cNvPr id="439393" name="Rectangle 97"/>
          <p:cNvSpPr>
            <a:spLocks noChangeArrowheads="1"/>
          </p:cNvSpPr>
          <p:nvPr/>
        </p:nvSpPr>
        <p:spPr bwMode="auto">
          <a:xfrm>
            <a:off x="4184650" y="3654425"/>
            <a:ext cx="4811713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900" dirty="0"/>
              <a:t>… when your </a:t>
            </a:r>
            <a:r>
              <a:rPr lang="en-US" sz="1900" dirty="0">
                <a:solidFill>
                  <a:srgbClr val="990000"/>
                </a:solidFill>
              </a:rPr>
              <a:t>function returns</a:t>
            </a:r>
            <a:r>
              <a:rPr lang="en-US" sz="1900" dirty="0"/>
              <a:t>, the values are </a:t>
            </a:r>
            <a:r>
              <a:rPr lang="en-US" sz="1900" dirty="0">
                <a:solidFill>
                  <a:srgbClr val="006666"/>
                </a:solidFill>
              </a:rPr>
              <a:t>popped</a:t>
            </a:r>
            <a:r>
              <a:rPr lang="en-US" sz="1900" dirty="0"/>
              <a:t> off the </a:t>
            </a:r>
            <a:r>
              <a:rPr lang="en-US" sz="1900" dirty="0">
                <a:solidFill>
                  <a:schemeClr val="accent2"/>
                </a:solidFill>
              </a:rPr>
              <a:t>stack</a:t>
            </a:r>
            <a:r>
              <a:rPr lang="en-US" sz="1900" dirty="0"/>
              <a:t> and go away.</a:t>
            </a:r>
          </a:p>
        </p:txBody>
      </p:sp>
      <p:sp>
        <p:nvSpPr>
          <p:cNvPr id="56" name="AutoShape 104"/>
          <p:cNvSpPr>
            <a:spLocks noChangeArrowheads="1"/>
          </p:cNvSpPr>
          <p:nvPr/>
        </p:nvSpPr>
        <p:spPr bwMode="auto">
          <a:xfrm>
            <a:off x="4229100" y="1272381"/>
            <a:ext cx="3815940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When you </a:t>
            </a:r>
            <a:r>
              <a:rPr lang="en-US" sz="2000" dirty="0">
                <a:solidFill>
                  <a:srgbClr val="990000"/>
                </a:solidFill>
              </a:rPr>
              <a:t>pass a value to a function</a:t>
            </a:r>
            <a:r>
              <a:rPr lang="en-US" sz="2000" dirty="0"/>
              <a:t>, the CPU </a:t>
            </a:r>
            <a:r>
              <a:rPr lang="en-US" sz="2000" dirty="0">
                <a:solidFill>
                  <a:srgbClr val="006666"/>
                </a:solidFill>
              </a:rPr>
              <a:t>pushes</a:t>
            </a:r>
            <a:r>
              <a:rPr lang="en-US" sz="2000" dirty="0"/>
              <a:t> that value onto a </a:t>
            </a:r>
            <a:r>
              <a:rPr lang="en-US" sz="2000" i="1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in the computers memory.  </a:t>
            </a:r>
            <a:endParaRPr lang="en-US" sz="2000" dirty="0"/>
          </a:p>
        </p:txBody>
      </p:sp>
      <p:sp>
        <p:nvSpPr>
          <p:cNvPr id="58" name="AutoShape 104"/>
          <p:cNvSpPr>
            <a:spLocks noChangeArrowheads="1"/>
          </p:cNvSpPr>
          <p:nvPr/>
        </p:nvSpPr>
        <p:spPr bwMode="auto">
          <a:xfrm>
            <a:off x="3102181" y="2951955"/>
            <a:ext cx="3632788" cy="1894683"/>
          </a:xfrm>
          <a:prstGeom prst="wedgeRoundRectCallout">
            <a:avLst>
              <a:gd name="adj1" fmla="val -115425"/>
              <a:gd name="adj2" fmla="val -47571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/>
              <a:t>W</a:t>
            </a:r>
            <a:r>
              <a:rPr lang="en-US" sz="2000" dirty="0" smtClean="0"/>
              <a:t>hen a </a:t>
            </a:r>
            <a:r>
              <a:rPr lang="en-US" sz="2000" dirty="0" smtClean="0">
                <a:solidFill>
                  <a:srgbClr val="990000"/>
                </a:solidFill>
              </a:rPr>
              <a:t>function </a:t>
            </a:r>
            <a:r>
              <a:rPr lang="en-US" sz="2000" dirty="0">
                <a:solidFill>
                  <a:srgbClr val="990000"/>
                </a:solidFill>
              </a:rPr>
              <a:t>returns</a:t>
            </a:r>
            <a:r>
              <a:rPr lang="en-US" sz="2000" dirty="0"/>
              <a:t>, </a:t>
            </a:r>
            <a:r>
              <a:rPr lang="en-US" sz="2000" dirty="0" smtClean="0"/>
              <a:t>its variables and parameters are </a:t>
            </a:r>
            <a:r>
              <a:rPr lang="en-US" sz="2000" dirty="0">
                <a:solidFill>
                  <a:srgbClr val="006666"/>
                </a:solidFill>
              </a:rPr>
              <a:t>popped</a:t>
            </a:r>
            <a:r>
              <a:rPr lang="en-US" sz="2000" dirty="0"/>
              <a:t> off the </a:t>
            </a:r>
            <a:r>
              <a:rPr lang="en-US" sz="2000" dirty="0">
                <a:solidFill>
                  <a:schemeClr val="accent2"/>
                </a:solidFill>
              </a:rPr>
              <a:t>stack</a:t>
            </a:r>
            <a:r>
              <a:rPr lang="en-US" sz="2000" dirty="0"/>
              <a:t> and go away.</a:t>
            </a:r>
            <a:endParaRPr lang="en-US" sz="2000" dirty="0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119987" y="6179299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AutoShape 104"/>
          <p:cNvSpPr>
            <a:spLocks noChangeArrowheads="1"/>
          </p:cNvSpPr>
          <p:nvPr/>
        </p:nvSpPr>
        <p:spPr bwMode="auto">
          <a:xfrm>
            <a:off x="3340169" y="3357562"/>
            <a:ext cx="2703008" cy="2043113"/>
          </a:xfrm>
          <a:prstGeom prst="wedgeRoundRectCallout">
            <a:avLst>
              <a:gd name="adj1" fmla="val -97256"/>
              <a:gd name="adj2" fmla="val 56202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/>
              <a:t>Local variables are stored on the computer’s built-in stack!</a:t>
            </a:r>
          </a:p>
        </p:txBody>
      </p:sp>
    </p:spTree>
    <p:extLst>
      <p:ext uri="{BB962C8B-B14F-4D97-AF65-F5344CB8AC3E}">
        <p14:creationId xmlns:p14="http://schemas.microsoft.com/office/powerpoint/2010/main" val="20205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39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39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39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99075E-7 L 0.09549 -0.3984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-199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3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2951E-7 L 0.09688 -0.3589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1794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39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439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 animBg="1"/>
      <p:bldP spid="439304" grpId="1" animBg="1"/>
      <p:bldP spid="439319" grpId="0"/>
      <p:bldP spid="439320" grpId="0"/>
      <p:bldP spid="439321" grpId="0"/>
      <p:bldP spid="439351" grpId="0" animBg="1"/>
      <p:bldP spid="439352" grpId="0" animBg="1"/>
      <p:bldP spid="439352" grpId="1" animBg="1"/>
      <p:bldP spid="439353" grpId="0" animBg="1"/>
      <p:bldP spid="439353" grpId="1" animBg="1"/>
      <p:bldP spid="439354" grpId="0"/>
      <p:bldP spid="439354" grpId="1"/>
      <p:bldP spid="439354" grpId="2"/>
      <p:bldP spid="439355" grpId="0" animBg="1"/>
      <p:bldP spid="439355" grpId="1" animBg="1"/>
      <p:bldP spid="439359" grpId="0" animBg="1"/>
      <p:bldP spid="439359" grpId="1" animBg="1"/>
      <p:bldP spid="439361" grpId="0" animBg="1"/>
      <p:bldP spid="439361" grpId="1" animBg="1"/>
      <p:bldP spid="439362" grpId="0"/>
      <p:bldP spid="439362" grpId="1"/>
      <p:bldP spid="439362" grpId="2"/>
      <p:bldP spid="439363" grpId="0" animBg="1"/>
      <p:bldP spid="439363" grpId="1" animBg="1"/>
      <p:bldP spid="439364" grpId="0" animBg="1"/>
      <p:bldP spid="439364" grpId="1" animBg="1"/>
      <p:bldP spid="439368" grpId="0" animBg="1"/>
      <p:bldP spid="439368" grpId="1" animBg="1"/>
      <p:bldP spid="439369" grpId="0" animBg="1"/>
      <p:bldP spid="439369" grpId="1" animBg="1"/>
      <p:bldP spid="439371" grpId="0" animBg="1"/>
      <p:bldP spid="439371" grpId="1" animBg="1"/>
      <p:bldP spid="439391" grpId="0"/>
      <p:bldP spid="439391" grpId="1"/>
      <p:bldP spid="439392" grpId="0"/>
      <p:bldP spid="439392" grpId="1"/>
      <p:bldP spid="439393" grpId="0"/>
      <p:bldP spid="439393" grpId="1"/>
      <p:bldP spid="56" grpId="0" animBg="1"/>
      <p:bldP spid="56" grpId="1" animBg="1"/>
      <p:bldP spid="58" grpId="0" animBg="1"/>
      <p:bldP spid="58" grpId="1" animBg="1"/>
      <p:bldP spid="59" grpId="0" animBg="1"/>
      <p:bldP spid="59" grpId="1" animBg="1"/>
      <p:bldP spid="57" grpId="0" animBg="1"/>
      <p:bldP spid="5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0058-7B6F-4D0A-A03D-9E5693ABCE7B}" type="slidenum">
              <a:rPr lang="en-US"/>
              <a:pPr/>
              <a:t>13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Undo!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288925" y="731838"/>
            <a:ext cx="3648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So how does the </a:t>
            </a:r>
            <a:r>
              <a:rPr lang="en-US">
                <a:solidFill>
                  <a:srgbClr val="990000"/>
                </a:solidFill>
              </a:rPr>
              <a:t>UNDO</a:t>
            </a:r>
            <a:br>
              <a:rPr lang="en-US">
                <a:solidFill>
                  <a:srgbClr val="990000"/>
                </a:solidFill>
              </a:rPr>
            </a:br>
            <a:r>
              <a:rPr lang="en-US"/>
              <a:t>feature of your favorite</a:t>
            </a:r>
            <a:br>
              <a:rPr lang="en-US"/>
            </a:br>
            <a:r>
              <a:rPr lang="en-US"/>
              <a:t>word processor work?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228600" y="2330450"/>
            <a:ext cx="3900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It uses a </a:t>
            </a:r>
            <a:r>
              <a:rPr lang="en-US">
                <a:solidFill>
                  <a:srgbClr val="6600CC"/>
                </a:solidFill>
              </a:rPr>
              <a:t>stack</a:t>
            </a:r>
            <a:r>
              <a:rPr lang="en-US"/>
              <a:t>, of course!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76200" y="3124200"/>
            <a:ext cx="433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type a new 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word</a:t>
            </a:r>
            <a:r>
              <a:rPr lang="en-US"/>
              <a:t>, it’s added to the stack!</a:t>
            </a:r>
          </a:p>
        </p:txBody>
      </p:sp>
      <p:sp>
        <p:nvSpPr>
          <p:cNvPr id="437257" name="Text Box 9"/>
          <p:cNvSpPr txBox="1">
            <a:spLocks noChangeArrowheads="1"/>
          </p:cNvSpPr>
          <p:nvPr/>
        </p:nvSpPr>
        <p:spPr bwMode="auto">
          <a:xfrm>
            <a:off x="76200" y="4206875"/>
            <a:ext cx="43592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Every time you </a:t>
            </a:r>
            <a:r>
              <a:rPr lang="en-US">
                <a:solidFill>
                  <a:srgbClr val="6600CC"/>
                </a:solidFill>
              </a:rPr>
              <a:t>cut-and-paste</a:t>
            </a: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an image</a:t>
            </a:r>
            <a:r>
              <a:rPr lang="en-US"/>
              <a:t> into your doc, it’s </a:t>
            </a:r>
            <a:br>
              <a:rPr lang="en-US"/>
            </a:br>
            <a:r>
              <a:rPr lang="en-US"/>
              <a:t>added to the stack!</a:t>
            </a:r>
          </a:p>
        </p:txBody>
      </p:sp>
      <p:sp>
        <p:nvSpPr>
          <p:cNvPr id="437258" name="Text Box 10"/>
          <p:cNvSpPr txBox="1">
            <a:spLocks noChangeArrowheads="1"/>
          </p:cNvSpPr>
          <p:nvPr/>
        </p:nvSpPr>
        <p:spPr bwMode="auto">
          <a:xfrm>
            <a:off x="381000" y="5562600"/>
            <a:ext cx="39354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And even when you </a:t>
            </a:r>
            <a:r>
              <a:rPr lang="en-US" dirty="0">
                <a:solidFill>
                  <a:srgbClr val="6600CC"/>
                </a:solidFill>
              </a:rPr>
              <a:t>delete </a:t>
            </a:r>
            <a:br>
              <a:rPr lang="en-US" dirty="0">
                <a:solidFill>
                  <a:srgbClr val="6600CC"/>
                </a:solidFill>
              </a:rPr>
            </a:br>
            <a:r>
              <a:rPr lang="en-US" dirty="0">
                <a:solidFill>
                  <a:srgbClr val="6600CC"/>
                </a:solidFill>
              </a:rPr>
              <a:t>text or pictures</a:t>
            </a:r>
            <a:r>
              <a:rPr lang="en-US" dirty="0"/>
              <a:t>, this is </a:t>
            </a:r>
            <a:br>
              <a:rPr lang="en-US" dirty="0"/>
            </a:br>
            <a:r>
              <a:rPr lang="en-US" dirty="0"/>
              <a:t>tracked on a stack!</a:t>
            </a:r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6350"/>
            <a:ext cx="5514975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7261" name="Group 13"/>
          <p:cNvGrpSpPr>
            <a:grpSpLocks/>
          </p:cNvGrpSpPr>
          <p:nvPr/>
        </p:nvGrpSpPr>
        <p:grpSpPr bwMode="auto">
          <a:xfrm>
            <a:off x="7366000" y="6276975"/>
            <a:ext cx="1701800" cy="457200"/>
            <a:chOff x="4343" y="3954"/>
            <a:chExt cx="1072" cy="288"/>
          </a:xfrm>
        </p:grpSpPr>
        <p:sp>
          <p:nvSpPr>
            <p:cNvPr id="437259" name="Text Box 11"/>
            <p:cNvSpPr txBox="1">
              <a:spLocks noChangeArrowheads="1"/>
            </p:cNvSpPr>
            <p:nvPr/>
          </p:nvSpPr>
          <p:spPr bwMode="auto">
            <a:xfrm>
              <a:off x="4343" y="3954"/>
              <a:ext cx="1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undo stack</a:t>
              </a:r>
            </a:p>
          </p:txBody>
        </p:sp>
        <p:sp>
          <p:nvSpPr>
            <p:cNvPr id="437260" name="Line 12"/>
            <p:cNvSpPr>
              <a:spLocks noChangeShapeType="1"/>
            </p:cNvSpPr>
            <p:nvPr/>
          </p:nvSpPr>
          <p:spPr bwMode="auto">
            <a:xfrm>
              <a:off x="4416" y="39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903663" y="1281113"/>
            <a:ext cx="99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Carey</a:t>
            </a:r>
          </a:p>
        </p:txBody>
      </p:sp>
      <p:sp>
        <p:nvSpPr>
          <p:cNvPr id="437263" name="Rectangle 15"/>
          <p:cNvSpPr>
            <a:spLocks noChangeArrowheads="1"/>
          </p:cNvSpPr>
          <p:nvPr/>
        </p:nvSpPr>
        <p:spPr bwMode="auto">
          <a:xfrm>
            <a:off x="7481888" y="5943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“Carey”</a:t>
            </a:r>
          </a:p>
        </p:txBody>
      </p:sp>
      <p:sp>
        <p:nvSpPr>
          <p:cNvPr id="437264" name="Text Box 16"/>
          <p:cNvSpPr txBox="1">
            <a:spLocks noChangeArrowheads="1"/>
          </p:cNvSpPr>
          <p:nvPr/>
        </p:nvSpPr>
        <p:spPr bwMode="auto">
          <a:xfrm>
            <a:off x="4948238" y="1295400"/>
            <a:ext cx="41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is</a:t>
            </a:r>
          </a:p>
        </p:txBody>
      </p:sp>
      <p:sp>
        <p:nvSpPr>
          <p:cNvPr id="437265" name="Rectangle 17"/>
          <p:cNvSpPr>
            <a:spLocks noChangeArrowheads="1"/>
          </p:cNvSpPr>
          <p:nvPr/>
        </p:nvSpPr>
        <p:spPr bwMode="auto">
          <a:xfrm>
            <a:off x="7481888" y="55626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“is”</a:t>
            </a:r>
          </a:p>
        </p:txBody>
      </p: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5403850" y="1298575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sp>
        <p:nvSpPr>
          <p:cNvPr id="437267" name="Rectangle 19"/>
          <p:cNvSpPr>
            <a:spLocks noChangeArrowheads="1"/>
          </p:cNvSpPr>
          <p:nvPr/>
        </p:nvSpPr>
        <p:spPr bwMode="auto">
          <a:xfrm>
            <a:off x="7485063" y="5168900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“so”</a:t>
            </a:r>
          </a:p>
        </p:txBody>
      </p:sp>
      <p:pic>
        <p:nvPicPr>
          <p:cNvPr id="437268" name="Picture 2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225" y="1419225"/>
            <a:ext cx="1109663" cy="160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69" name="Rectangle 21"/>
          <p:cNvSpPr>
            <a:spLocks noChangeArrowheads="1"/>
          </p:cNvSpPr>
          <p:nvPr/>
        </p:nvSpPr>
        <p:spPr bwMode="auto">
          <a:xfrm>
            <a:off x="7481888" y="477202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img5.jpg</a:t>
            </a:r>
          </a:p>
        </p:txBody>
      </p:sp>
      <p:sp>
        <p:nvSpPr>
          <p:cNvPr id="437270" name="Line 22"/>
          <p:cNvSpPr>
            <a:spLocks noChangeShapeType="1"/>
          </p:cNvSpPr>
          <p:nvPr/>
        </p:nvSpPr>
        <p:spPr bwMode="auto">
          <a:xfrm>
            <a:off x="7380288" y="170021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7271" name="Rectangle 23"/>
          <p:cNvSpPr>
            <a:spLocks noChangeArrowheads="1"/>
          </p:cNvSpPr>
          <p:nvPr/>
        </p:nvSpPr>
        <p:spPr bwMode="auto">
          <a:xfrm>
            <a:off x="5459413" y="1392238"/>
            <a:ext cx="409575" cy="27305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so</a:t>
            </a:r>
          </a:p>
        </p:txBody>
      </p:sp>
      <p:sp>
        <p:nvSpPr>
          <p:cNvPr id="437273" name="Text Box 25"/>
          <p:cNvSpPr txBox="1">
            <a:spLocks noChangeArrowheads="1"/>
          </p:cNvSpPr>
          <p:nvPr/>
        </p:nvSpPr>
        <p:spPr bwMode="auto">
          <a:xfrm>
            <a:off x="5372100" y="1295400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</a:t>
            </a:r>
          </a:p>
        </p:txBody>
      </p:sp>
      <p:sp>
        <p:nvSpPr>
          <p:cNvPr id="437274" name="Rectangle 26"/>
          <p:cNvSpPr>
            <a:spLocks noChangeArrowheads="1"/>
          </p:cNvSpPr>
          <p:nvPr/>
        </p:nvSpPr>
        <p:spPr bwMode="auto">
          <a:xfrm>
            <a:off x="7486650" y="4371975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  <a:endParaRPr lang="en-US" sz="2000">
              <a:solidFill>
                <a:srgbClr val="6600CC"/>
              </a:solidFill>
            </a:endParaRPr>
          </a:p>
        </p:txBody>
      </p:sp>
      <p:sp>
        <p:nvSpPr>
          <p:cNvPr id="437275" name="Text Box 27"/>
          <p:cNvSpPr txBox="1">
            <a:spLocks noChangeArrowheads="1"/>
          </p:cNvSpPr>
          <p:nvPr/>
        </p:nvSpPr>
        <p:spPr bwMode="auto">
          <a:xfrm>
            <a:off x="71438" y="406400"/>
            <a:ext cx="3509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When the user hits the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undo</a:t>
            </a:r>
            <a:r>
              <a:rPr lang="en-US"/>
              <a:t> button…</a:t>
            </a:r>
          </a:p>
        </p:txBody>
      </p: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58738" y="1555750"/>
            <a:ext cx="3376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The word processor</a:t>
            </a:r>
            <a:br>
              <a:rPr lang="en-US"/>
            </a:br>
            <a:r>
              <a:rPr lang="en-US">
                <a:solidFill>
                  <a:srgbClr val="6600CC"/>
                </a:solidFill>
              </a:rPr>
              <a:t>pops the top item</a:t>
            </a:r>
            <a:r>
              <a:rPr lang="en-US"/>
              <a:t> off</a:t>
            </a:r>
            <a:br>
              <a:rPr lang="en-US"/>
            </a:br>
            <a:r>
              <a:rPr lang="en-US"/>
              <a:t>the stack and </a:t>
            </a:r>
            <a:r>
              <a:rPr lang="en-US">
                <a:solidFill>
                  <a:srgbClr val="6600CC"/>
                </a:solidFill>
              </a:rPr>
              <a:t>removes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6600CC"/>
                </a:solidFill>
              </a:rPr>
              <a:t>it</a:t>
            </a:r>
            <a:r>
              <a:rPr lang="en-US"/>
              <a:t> from the document!</a:t>
            </a:r>
          </a:p>
        </p:txBody>
      </p:sp>
      <p:pic>
        <p:nvPicPr>
          <p:cNvPr id="437277" name="Picture 2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3" y="4814888"/>
            <a:ext cx="11049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7278" name="Rectangle 30"/>
          <p:cNvSpPr>
            <a:spLocks noChangeArrowheads="1"/>
          </p:cNvSpPr>
          <p:nvPr/>
        </p:nvSpPr>
        <p:spPr bwMode="auto">
          <a:xfrm>
            <a:off x="7405688" y="4356100"/>
            <a:ext cx="1628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“so” </a:t>
            </a:r>
            <a:r>
              <a:rPr lang="en-US" sz="2000">
                <a:solidFill>
                  <a:srgbClr val="6600CC"/>
                </a:solidFill>
                <a:sym typeface="Wingdings" pitchFamily="2" charset="2"/>
              </a:rPr>
              <a:t> “not”</a:t>
            </a:r>
          </a:p>
        </p:txBody>
      </p:sp>
      <p:sp>
        <p:nvSpPr>
          <p:cNvPr id="437279" name="Text Box 31"/>
          <p:cNvSpPr txBox="1">
            <a:spLocks noChangeArrowheads="1"/>
          </p:cNvSpPr>
          <p:nvPr/>
        </p:nvSpPr>
        <p:spPr bwMode="auto">
          <a:xfrm>
            <a:off x="5414963" y="129063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so</a:t>
            </a:r>
          </a:p>
        </p:txBody>
      </p:sp>
      <p:pic>
        <p:nvPicPr>
          <p:cNvPr id="437281" name="Picture 33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49019" y="7581107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282" name="Picture 34" descr="MCj0363172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866481" y="7571582"/>
            <a:ext cx="1849437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7283" name="Rectangle 35"/>
          <p:cNvSpPr>
            <a:spLocks noChangeArrowheads="1"/>
          </p:cNvSpPr>
          <p:nvPr/>
        </p:nvSpPr>
        <p:spPr bwMode="auto">
          <a:xfrm>
            <a:off x="7529513" y="47244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img5.jpg</a:t>
            </a:r>
            <a:endParaRPr lang="en-US">
              <a:solidFill>
                <a:srgbClr val="6600CC"/>
              </a:solidFill>
              <a:sym typeface="Wingdings" pitchFamily="2" charset="2"/>
            </a:endParaRPr>
          </a:p>
        </p:txBody>
      </p:sp>
      <p:sp>
        <p:nvSpPr>
          <p:cNvPr id="437284" name="Text Box 36"/>
          <p:cNvSpPr txBox="1">
            <a:spLocks noChangeArrowheads="1"/>
          </p:cNvSpPr>
          <p:nvPr/>
        </p:nvSpPr>
        <p:spPr bwMode="auto">
          <a:xfrm>
            <a:off x="5883275" y="1277938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cool</a:t>
            </a:r>
          </a:p>
        </p:txBody>
      </p:sp>
      <p:sp>
        <p:nvSpPr>
          <p:cNvPr id="437285" name="Rectangle 37"/>
          <p:cNvSpPr>
            <a:spLocks noChangeArrowheads="1"/>
          </p:cNvSpPr>
          <p:nvPr/>
        </p:nvSpPr>
        <p:spPr bwMode="auto">
          <a:xfrm>
            <a:off x="7486650" y="4786313"/>
            <a:ext cx="1447800" cy="381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6600CC"/>
                </a:solidFill>
              </a:rPr>
              <a:t>“cool”</a:t>
            </a:r>
          </a:p>
        </p:txBody>
      </p:sp>
      <p:sp>
        <p:nvSpPr>
          <p:cNvPr id="437286" name="Text Box 38"/>
          <p:cNvSpPr txBox="1">
            <a:spLocks noChangeArrowheads="1"/>
          </p:cNvSpPr>
          <p:nvPr/>
        </p:nvSpPr>
        <p:spPr bwMode="auto">
          <a:xfrm>
            <a:off x="352425" y="4619625"/>
            <a:ext cx="46767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 this way, the word processor can </a:t>
            </a:r>
            <a:r>
              <a:rPr lang="en-US">
                <a:solidFill>
                  <a:srgbClr val="6600CC"/>
                </a:solidFill>
              </a:rPr>
              <a:t>track the last X things</a:t>
            </a:r>
            <a:r>
              <a:rPr lang="en-US"/>
              <a:t> that you did and properly </a:t>
            </a:r>
            <a:r>
              <a:rPr lang="en-US">
                <a:solidFill>
                  <a:srgbClr val="6600CC"/>
                </a:solidFill>
              </a:rPr>
              <a:t>undo them</a:t>
            </a:r>
            <a:r>
              <a:rPr lang="en-US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4372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51619E-6 L -0.20225 -0.00208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2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26 -0.00208 L -0.1606 -0.00208 " pathEditMode="relative" ptsTypes="AA">
                                      <p:cBhvr>
                                        <p:cTn id="91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42" dur="2000" fill="hold"/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7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20074E-6 L -3.61111E-6 -0.283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7734E-6 L -0.25138 -0.0596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69" y="-2983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014 -0.0007 L -0.10347 -0.0007 " pathEditMode="relative" rAng="0" ptsTypes="AA">
                                      <p:cBhvr>
                                        <p:cTn id="193" dur="2000" fill="hold"/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4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4" grpId="0"/>
      <p:bldP spid="437254" grpId="1"/>
      <p:bldP spid="437255" grpId="0"/>
      <p:bldP spid="437255" grpId="1"/>
      <p:bldP spid="437256" grpId="0"/>
      <p:bldP spid="437256" grpId="1"/>
      <p:bldP spid="437257" grpId="0"/>
      <p:bldP spid="437257" grpId="1"/>
      <p:bldP spid="437258" grpId="0"/>
      <p:bldP spid="437258" grpId="1"/>
      <p:bldP spid="437262" grpId="0"/>
      <p:bldP spid="437263" grpId="0" animBg="1"/>
      <p:bldP spid="437264" grpId="0"/>
      <p:bldP spid="437265" grpId="0" animBg="1"/>
      <p:bldP spid="437266" grpId="0"/>
      <p:bldP spid="437266" grpId="1"/>
      <p:bldP spid="437266" grpId="2"/>
      <p:bldP spid="437267" grpId="0" animBg="1"/>
      <p:bldP spid="437269" grpId="0" animBg="1"/>
      <p:bldP spid="437269" grpId="1" animBg="1"/>
      <p:bldP spid="437270" grpId="0" animBg="1"/>
      <p:bldP spid="437270" grpId="1" animBg="1"/>
      <p:bldP spid="437270" grpId="2" animBg="1"/>
      <p:bldP spid="437270" grpId="3" animBg="1"/>
      <p:bldP spid="437270" grpId="4" animBg="1"/>
      <p:bldP spid="437271" grpId="0" animBg="1"/>
      <p:bldP spid="437271" grpId="1" animBg="1"/>
      <p:bldP spid="437271" grpId="2" animBg="1"/>
      <p:bldP spid="437273" grpId="0"/>
      <p:bldP spid="437273" grpId="1"/>
      <p:bldP spid="437274" grpId="0" animBg="1"/>
      <p:bldP spid="437274" grpId="1" animBg="1"/>
      <p:bldP spid="437275" grpId="0"/>
      <p:bldP spid="437276" grpId="0"/>
      <p:bldP spid="437278" grpId="0"/>
      <p:bldP spid="437278" grpId="1"/>
      <p:bldP spid="437278" grpId="2"/>
      <p:bldP spid="437279" grpId="0"/>
      <p:bldP spid="437283" grpId="0"/>
      <p:bldP spid="437283" grpId="1"/>
      <p:bldP spid="437283" grpId="2"/>
      <p:bldP spid="437284" grpId="0"/>
      <p:bldP spid="437285" grpId="0" animBg="1"/>
      <p:bldP spid="4372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41FD-44D1-4A2E-8F2F-E54F015DFA24}" type="slidenum">
              <a:rPr lang="en-US"/>
              <a:pPr/>
              <a:t>14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-152400"/>
            <a:ext cx="7772400" cy="1143000"/>
          </a:xfrm>
        </p:spPr>
        <p:txBody>
          <a:bodyPr/>
          <a:lstStyle/>
          <a:p>
            <a:r>
              <a:rPr lang="en-US" sz="4000">
                <a:cs typeface="Courier New" pitchFamily="49" charset="0"/>
              </a:rPr>
              <a:t>Postfix Expression Evaluation</a:t>
            </a:r>
            <a:r>
              <a:rPr lang="en-US" sz="4000"/>
              <a:t> 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457200" y="3171825"/>
            <a:ext cx="2819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Here are some infix expressions and their postfix equivalents:</a:t>
            </a:r>
            <a:r>
              <a:rPr lang="en-US" sz="22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99029" name="Group 21"/>
          <p:cNvGrpSpPr>
            <a:grpSpLocks/>
          </p:cNvGrpSpPr>
          <p:nvPr/>
        </p:nvGrpSpPr>
        <p:grpSpPr bwMode="auto">
          <a:xfrm>
            <a:off x="3594100" y="3227388"/>
            <a:ext cx="2011363" cy="404812"/>
            <a:chOff x="0" y="461"/>
            <a:chExt cx="1267" cy="461"/>
          </a:xfrm>
        </p:grpSpPr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43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+ 6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0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5605463" y="3227388"/>
            <a:ext cx="2011362" cy="404812"/>
            <a:chOff x="1267" y="461"/>
            <a:chExt cx="1267" cy="461"/>
          </a:xfrm>
        </p:grpSpPr>
        <p:sp>
          <p:nvSpPr>
            <p:cNvPr id="299015" name="Rectangle 7"/>
            <p:cNvSpPr>
              <a:spLocks noChangeArrowheads="1"/>
            </p:cNvSpPr>
            <p:nvPr/>
          </p:nvSpPr>
          <p:spPr bwMode="auto">
            <a:xfrm>
              <a:off x="1310" y="461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0" name="Rectangle 22"/>
            <p:cNvSpPr>
              <a:spLocks noChangeArrowheads="1"/>
            </p:cNvSpPr>
            <p:nvPr/>
          </p:nvSpPr>
          <p:spPr bwMode="auto">
            <a:xfrm>
              <a:off x="1267" y="461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3" name="Group 25"/>
          <p:cNvGrpSpPr>
            <a:grpSpLocks/>
          </p:cNvGrpSpPr>
          <p:nvPr/>
        </p:nvGrpSpPr>
        <p:grpSpPr bwMode="auto">
          <a:xfrm>
            <a:off x="3594100" y="3632200"/>
            <a:ext cx="2011363" cy="406400"/>
            <a:chOff x="0" y="922"/>
            <a:chExt cx="1267" cy="461"/>
          </a:xfrm>
        </p:grpSpPr>
        <p:sp>
          <p:nvSpPr>
            <p:cNvPr id="299016" name="Rectangle 8"/>
            <p:cNvSpPr>
              <a:spLocks noChangeArrowheads="1"/>
            </p:cNvSpPr>
            <p:nvPr/>
          </p:nvSpPr>
          <p:spPr bwMode="auto">
            <a:xfrm>
              <a:off x="43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</a:t>
              </a:r>
              <a:r>
                <a:rPr lang="en-US" sz="18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–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4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2" name="Rectangle 24"/>
            <p:cNvSpPr>
              <a:spLocks noChangeArrowheads="1"/>
            </p:cNvSpPr>
            <p:nvPr/>
          </p:nvSpPr>
          <p:spPr bwMode="auto">
            <a:xfrm>
              <a:off x="0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5" name="Group 27"/>
          <p:cNvGrpSpPr>
            <a:grpSpLocks/>
          </p:cNvGrpSpPr>
          <p:nvPr/>
        </p:nvGrpSpPr>
        <p:grpSpPr bwMode="auto">
          <a:xfrm>
            <a:off x="5605463" y="3632200"/>
            <a:ext cx="2011362" cy="406400"/>
            <a:chOff x="1267" y="922"/>
            <a:chExt cx="1267" cy="461"/>
          </a:xfrm>
        </p:grpSpPr>
        <p:sp>
          <p:nvSpPr>
            <p:cNvPr id="299017" name="Rectangle 9"/>
            <p:cNvSpPr>
              <a:spLocks noChangeArrowheads="1"/>
            </p:cNvSpPr>
            <p:nvPr/>
          </p:nvSpPr>
          <p:spPr bwMode="auto">
            <a:xfrm>
              <a:off x="1310" y="922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9 4 -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4" name="Rectangle 26"/>
            <p:cNvSpPr>
              <a:spLocks noChangeArrowheads="1"/>
            </p:cNvSpPr>
            <p:nvPr/>
          </p:nvSpPr>
          <p:spPr bwMode="auto">
            <a:xfrm>
              <a:off x="1267" y="922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7" name="Group 29"/>
          <p:cNvGrpSpPr>
            <a:grpSpLocks/>
          </p:cNvGrpSpPr>
          <p:nvPr/>
        </p:nvGrpSpPr>
        <p:grpSpPr bwMode="auto">
          <a:xfrm>
            <a:off x="3594100" y="4038600"/>
            <a:ext cx="2011363" cy="406400"/>
            <a:chOff x="0" y="1383"/>
            <a:chExt cx="1267" cy="461"/>
          </a:xfrm>
        </p:grpSpPr>
        <p:sp>
          <p:nvSpPr>
            <p:cNvPr id="299018" name="Rectangle 10"/>
            <p:cNvSpPr>
              <a:spLocks noChangeArrowheads="1"/>
            </p:cNvSpPr>
            <p:nvPr/>
          </p:nvSpPr>
          <p:spPr bwMode="auto">
            <a:xfrm>
              <a:off x="43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(15 + 6) *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6" name="Rectangle 28"/>
            <p:cNvSpPr>
              <a:spLocks noChangeArrowheads="1"/>
            </p:cNvSpPr>
            <p:nvPr/>
          </p:nvSpPr>
          <p:spPr bwMode="auto">
            <a:xfrm>
              <a:off x="0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39" name="Group 31"/>
          <p:cNvGrpSpPr>
            <a:grpSpLocks/>
          </p:cNvGrpSpPr>
          <p:nvPr/>
        </p:nvGrpSpPr>
        <p:grpSpPr bwMode="auto">
          <a:xfrm>
            <a:off x="5605463" y="4038600"/>
            <a:ext cx="2011362" cy="406400"/>
            <a:chOff x="1267" y="1383"/>
            <a:chExt cx="1267" cy="461"/>
          </a:xfrm>
        </p:grpSpPr>
        <p:sp>
          <p:nvSpPr>
            <p:cNvPr id="299019" name="Rectangle 11"/>
            <p:cNvSpPr>
              <a:spLocks noChangeArrowheads="1"/>
            </p:cNvSpPr>
            <p:nvPr/>
          </p:nvSpPr>
          <p:spPr bwMode="auto">
            <a:xfrm>
              <a:off x="1310" y="1383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15 6 + 5 *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38" name="Rectangle 30"/>
            <p:cNvSpPr>
              <a:spLocks noChangeArrowheads="1"/>
            </p:cNvSpPr>
            <p:nvPr/>
          </p:nvSpPr>
          <p:spPr bwMode="auto">
            <a:xfrm>
              <a:off x="1267" y="1383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1" name="Group 33"/>
          <p:cNvGrpSpPr>
            <a:grpSpLocks/>
          </p:cNvGrpSpPr>
          <p:nvPr/>
        </p:nvGrpSpPr>
        <p:grpSpPr bwMode="auto">
          <a:xfrm>
            <a:off x="3594100" y="4445000"/>
            <a:ext cx="2011363" cy="404813"/>
            <a:chOff x="0" y="1844"/>
            <a:chExt cx="1267" cy="461"/>
          </a:xfrm>
        </p:grpSpPr>
        <p:sp>
          <p:nvSpPr>
            <p:cNvPr id="299020" name="Rectangle 12"/>
            <p:cNvSpPr>
              <a:spLocks noChangeArrowheads="1"/>
            </p:cNvSpPr>
            <p:nvPr/>
          </p:nvSpPr>
          <p:spPr bwMode="auto">
            <a:xfrm>
              <a:off x="43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* 6 + 5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0" name="Rectangle 32"/>
            <p:cNvSpPr>
              <a:spLocks noChangeArrowheads="1"/>
            </p:cNvSpPr>
            <p:nvPr/>
          </p:nvSpPr>
          <p:spPr bwMode="auto">
            <a:xfrm>
              <a:off x="0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3" name="Group 35"/>
          <p:cNvGrpSpPr>
            <a:grpSpLocks/>
          </p:cNvGrpSpPr>
          <p:nvPr/>
        </p:nvGrpSpPr>
        <p:grpSpPr bwMode="auto">
          <a:xfrm>
            <a:off x="5605463" y="4445000"/>
            <a:ext cx="2011362" cy="404813"/>
            <a:chOff x="1267" y="1844"/>
            <a:chExt cx="1267" cy="461"/>
          </a:xfrm>
        </p:grpSpPr>
        <p:sp>
          <p:nvSpPr>
            <p:cNvPr id="299021" name="Rectangle 13"/>
            <p:cNvSpPr>
              <a:spLocks noChangeArrowheads="1"/>
            </p:cNvSpPr>
            <p:nvPr/>
          </p:nvSpPr>
          <p:spPr bwMode="auto">
            <a:xfrm>
              <a:off x="1310" y="1844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7 6 * 5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2" name="Rectangle 34"/>
            <p:cNvSpPr>
              <a:spLocks noChangeArrowheads="1"/>
            </p:cNvSpPr>
            <p:nvPr/>
          </p:nvSpPr>
          <p:spPr bwMode="auto">
            <a:xfrm>
              <a:off x="1267" y="1844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5" name="Group 37"/>
          <p:cNvGrpSpPr>
            <a:grpSpLocks/>
          </p:cNvGrpSpPr>
          <p:nvPr/>
        </p:nvGrpSpPr>
        <p:grpSpPr bwMode="auto">
          <a:xfrm>
            <a:off x="3594100" y="4849813"/>
            <a:ext cx="2011363" cy="406400"/>
            <a:chOff x="0" y="2305"/>
            <a:chExt cx="1267" cy="461"/>
          </a:xfrm>
        </p:grpSpPr>
        <p:sp>
          <p:nvSpPr>
            <p:cNvPr id="299022" name="Rectangle 14"/>
            <p:cNvSpPr>
              <a:spLocks noChangeArrowheads="1"/>
            </p:cNvSpPr>
            <p:nvPr/>
          </p:nvSpPr>
          <p:spPr bwMode="auto">
            <a:xfrm>
              <a:off x="43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+ (4 * 5)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4" name="Rectangle 36"/>
            <p:cNvSpPr>
              <a:spLocks noChangeArrowheads="1"/>
            </p:cNvSpPr>
            <p:nvPr/>
          </p:nvSpPr>
          <p:spPr bwMode="auto">
            <a:xfrm>
              <a:off x="0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47" name="Group 39"/>
          <p:cNvGrpSpPr>
            <a:grpSpLocks/>
          </p:cNvGrpSpPr>
          <p:nvPr/>
        </p:nvGrpSpPr>
        <p:grpSpPr bwMode="auto">
          <a:xfrm>
            <a:off x="5605463" y="4849813"/>
            <a:ext cx="2011362" cy="406400"/>
            <a:chOff x="1267" y="2305"/>
            <a:chExt cx="1267" cy="461"/>
          </a:xfrm>
        </p:grpSpPr>
        <p:sp>
          <p:nvSpPr>
            <p:cNvPr id="299023" name="Rectangle 15"/>
            <p:cNvSpPr>
              <a:spLocks noChangeArrowheads="1"/>
            </p:cNvSpPr>
            <p:nvPr/>
          </p:nvSpPr>
          <p:spPr bwMode="auto">
            <a:xfrm>
              <a:off x="1310" y="2305"/>
              <a:ext cx="1181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 4 5 * +</a:t>
              </a:r>
              <a:endParaRPr lang="en-US" sz="1200">
                <a:solidFill>
                  <a:schemeClr val="tx1"/>
                </a:solidFill>
              </a:endParaRPr>
            </a:p>
            <a:p>
              <a:pPr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9046" name="Rectangle 38"/>
            <p:cNvSpPr>
              <a:spLocks noChangeArrowheads="1"/>
            </p:cNvSpPr>
            <p:nvPr/>
          </p:nvSpPr>
          <p:spPr bwMode="auto">
            <a:xfrm>
              <a:off x="1267" y="2305"/>
              <a:ext cx="1267" cy="461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9058" name="Group 50"/>
          <p:cNvGrpSpPr>
            <a:grpSpLocks/>
          </p:cNvGrpSpPr>
          <p:nvPr/>
        </p:nvGrpSpPr>
        <p:grpSpPr bwMode="auto">
          <a:xfrm>
            <a:off x="3590925" y="2819400"/>
            <a:ext cx="4029075" cy="2438400"/>
            <a:chOff x="2262" y="1776"/>
            <a:chExt cx="2538" cy="1536"/>
          </a:xfrm>
        </p:grpSpPr>
        <p:grpSp>
          <p:nvGrpSpPr>
            <p:cNvPr id="299025" name="Group 17"/>
            <p:cNvGrpSpPr>
              <a:grpSpLocks/>
            </p:cNvGrpSpPr>
            <p:nvPr/>
          </p:nvGrpSpPr>
          <p:grpSpPr bwMode="auto">
            <a:xfrm>
              <a:off x="2264" y="1777"/>
              <a:ext cx="1267" cy="256"/>
              <a:chOff x="0" y="0"/>
              <a:chExt cx="1267" cy="461"/>
            </a:xfrm>
          </p:grpSpPr>
          <p:sp>
            <p:nvSpPr>
              <p:cNvPr id="299012" name="Rectangle 4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Infix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accent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9027" name="Group 19"/>
            <p:cNvGrpSpPr>
              <a:grpSpLocks/>
            </p:cNvGrpSpPr>
            <p:nvPr/>
          </p:nvGrpSpPr>
          <p:grpSpPr bwMode="auto">
            <a:xfrm>
              <a:off x="3531" y="1777"/>
              <a:ext cx="1267" cy="256"/>
              <a:chOff x="1267" y="0"/>
              <a:chExt cx="1267" cy="461"/>
            </a:xfrm>
          </p:grpSpPr>
          <p:sp>
            <p:nvSpPr>
              <p:cNvPr id="299013" name="Rectangle 5"/>
              <p:cNvSpPr>
                <a:spLocks noChangeArrowheads="1"/>
              </p:cNvSpPr>
              <p:nvPr/>
            </p:nvSpPr>
            <p:spPr bwMode="auto">
              <a:xfrm>
                <a:off x="1310" y="0"/>
                <a:ext cx="1181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 sz="1800" b="1">
                    <a:solidFill>
                      <a:schemeClr val="accent2"/>
                    </a:solidFill>
                    <a:latin typeface="Courier New" pitchFamily="49" charset="0"/>
                    <a:cs typeface="Courier New" pitchFamily="49" charset="0"/>
                  </a:rPr>
                  <a:t>Postfix</a:t>
                </a:r>
                <a:endParaRPr lang="en-US" sz="1200">
                  <a:solidFill>
                    <a:schemeClr val="accent2"/>
                  </a:solidFill>
                </a:endParaRPr>
              </a:p>
              <a:p>
                <a:pPr eaLnBrk="0" hangingPunct="0"/>
                <a:endParaRPr lang="en-US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026" name="Rectangle 18"/>
              <p:cNvSpPr>
                <a:spLocks noChangeArrowheads="1"/>
              </p:cNvSpPr>
              <p:nvPr/>
            </p:nvSpPr>
            <p:spPr bwMode="auto">
              <a:xfrm>
                <a:off x="1267" y="0"/>
                <a:ext cx="1267" cy="461"/>
              </a:xfrm>
              <a:prstGeom prst="rect">
                <a:avLst/>
              </a:prstGeom>
              <a:noFill/>
              <a:ln w="25400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9049" name="Rectangle 41"/>
            <p:cNvSpPr>
              <a:spLocks noChangeArrowheads="1"/>
            </p:cNvSpPr>
            <p:nvPr/>
          </p:nvSpPr>
          <p:spPr bwMode="auto">
            <a:xfrm>
              <a:off x="2262" y="1776"/>
              <a:ext cx="2538" cy="1536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2" name="Rectangle 44"/>
          <p:cNvSpPr>
            <a:spLocks noChangeArrowheads="1"/>
          </p:cNvSpPr>
          <p:nvPr/>
        </p:nvSpPr>
        <p:spPr bwMode="auto">
          <a:xfrm>
            <a:off x="388938" y="1735138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Postfix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is another way to write algebraic expressions – here the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follows the operands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B +</a:t>
            </a:r>
            <a:endParaRPr lang="en-US" sz="2200">
              <a:solidFill>
                <a:schemeClr val="tx1"/>
              </a:solidFill>
            </a:endParaRPr>
          </a:p>
        </p:txBody>
      </p:sp>
      <p:grpSp>
        <p:nvGrpSpPr>
          <p:cNvPr id="299054" name="Group 46"/>
          <p:cNvGrpSpPr>
            <a:grpSpLocks/>
          </p:cNvGrpSpPr>
          <p:nvPr/>
        </p:nvGrpSpPr>
        <p:grpSpPr bwMode="auto">
          <a:xfrm>
            <a:off x="355600" y="4648200"/>
            <a:ext cx="8712200" cy="1600200"/>
            <a:chOff x="224" y="2928"/>
            <a:chExt cx="5488" cy="1008"/>
          </a:xfrm>
        </p:grpSpPr>
        <p:sp>
          <p:nvSpPr>
            <p:cNvPr id="299051" name="Rectangle 43"/>
            <p:cNvSpPr>
              <a:spLocks noChangeArrowheads="1"/>
            </p:cNvSpPr>
            <p:nvPr/>
          </p:nvSpPr>
          <p:spPr bwMode="auto">
            <a:xfrm>
              <a:off x="224" y="3456"/>
              <a:ext cx="537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200">
                  <a:solidFill>
                    <a:schemeClr val="tx1"/>
                  </a:solidFill>
                </a:rPr>
                <a:t>Postfix expressions are easier for a computer to compute than infix expressions, because they’re </a:t>
              </a:r>
              <a:r>
                <a:rPr lang="en-US" sz="2200" i="1">
                  <a:solidFill>
                    <a:srgbClr val="990000"/>
                  </a:solidFill>
                </a:rPr>
                <a:t>unambiguous</a:t>
              </a:r>
              <a:r>
                <a:rPr lang="en-US" sz="220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299053" name="Freeform 45"/>
            <p:cNvSpPr>
              <a:spLocks/>
            </p:cNvSpPr>
            <p:nvPr/>
          </p:nvSpPr>
          <p:spPr bwMode="auto">
            <a:xfrm>
              <a:off x="4784" y="2928"/>
              <a:ext cx="928" cy="920"/>
            </a:xfrm>
            <a:custGeom>
              <a:avLst/>
              <a:gdLst>
                <a:gd name="T0" fmla="*/ 576 w 928"/>
                <a:gd name="T1" fmla="*/ 912 h 920"/>
                <a:gd name="T2" fmla="*/ 768 w 928"/>
                <a:gd name="T3" fmla="*/ 912 h 920"/>
                <a:gd name="T4" fmla="*/ 864 w 928"/>
                <a:gd name="T5" fmla="*/ 864 h 920"/>
                <a:gd name="T6" fmla="*/ 912 w 928"/>
                <a:gd name="T7" fmla="*/ 720 h 920"/>
                <a:gd name="T8" fmla="*/ 912 w 928"/>
                <a:gd name="T9" fmla="*/ 240 h 920"/>
                <a:gd name="T10" fmla="*/ 816 w 928"/>
                <a:gd name="T11" fmla="*/ 96 h 920"/>
                <a:gd name="T12" fmla="*/ 576 w 928"/>
                <a:gd name="T13" fmla="*/ 48 h 920"/>
                <a:gd name="T14" fmla="*/ 0 w 928"/>
                <a:gd name="T15" fmla="*/ 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8" h="920">
                  <a:moveTo>
                    <a:pt x="576" y="912"/>
                  </a:moveTo>
                  <a:cubicBezTo>
                    <a:pt x="648" y="916"/>
                    <a:pt x="720" y="920"/>
                    <a:pt x="768" y="912"/>
                  </a:cubicBezTo>
                  <a:cubicBezTo>
                    <a:pt x="816" y="904"/>
                    <a:pt x="840" y="896"/>
                    <a:pt x="864" y="864"/>
                  </a:cubicBezTo>
                  <a:cubicBezTo>
                    <a:pt x="888" y="832"/>
                    <a:pt x="904" y="824"/>
                    <a:pt x="912" y="720"/>
                  </a:cubicBezTo>
                  <a:cubicBezTo>
                    <a:pt x="920" y="616"/>
                    <a:pt x="928" y="344"/>
                    <a:pt x="912" y="240"/>
                  </a:cubicBezTo>
                  <a:cubicBezTo>
                    <a:pt x="896" y="136"/>
                    <a:pt x="872" y="128"/>
                    <a:pt x="816" y="96"/>
                  </a:cubicBezTo>
                  <a:cubicBezTo>
                    <a:pt x="760" y="64"/>
                    <a:pt x="712" y="64"/>
                    <a:pt x="576" y="48"/>
                  </a:cubicBezTo>
                  <a:cubicBezTo>
                    <a:pt x="440" y="32"/>
                    <a:pt x="220" y="1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9057" name="Rectangle 49"/>
          <p:cNvSpPr>
            <a:spLocks noChangeArrowheads="1"/>
          </p:cNvSpPr>
          <p:nvPr/>
        </p:nvSpPr>
        <p:spPr bwMode="auto">
          <a:xfrm>
            <a:off x="393700" y="8382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Most people are used to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infix notation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, where the </a:t>
            </a:r>
            <a:br>
              <a:rPr lang="en-US" sz="220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operator 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is </a:t>
            </a:r>
            <a:r>
              <a:rPr lang="en-US" sz="2200">
                <a:solidFill>
                  <a:srgbClr val="FF0000"/>
                </a:solidFill>
                <a:cs typeface="Courier New" pitchFamily="49" charset="0"/>
              </a:rPr>
              <a:t>in-between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the two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operands, e.g.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: A + B</a:t>
            </a:r>
            <a:endParaRPr lang="en-US" sz="2200">
              <a:solidFill>
                <a:schemeClr val="tx1"/>
              </a:solidFill>
            </a:endParaRPr>
          </a:p>
        </p:txBody>
      </p:sp>
      <p:sp>
        <p:nvSpPr>
          <p:cNvPr id="299059" name="Text Box 51"/>
          <p:cNvSpPr txBox="1">
            <a:spLocks noChangeArrowheads="1"/>
          </p:cNvSpPr>
          <p:nvPr/>
        </p:nvSpPr>
        <p:spPr bwMode="auto">
          <a:xfrm>
            <a:off x="1039813" y="6400800"/>
            <a:ext cx="703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Ambiguous infix expression example: </a:t>
            </a:r>
            <a:r>
              <a:rPr lang="en-US">
                <a:solidFill>
                  <a:srgbClr val="6600CC"/>
                </a:solidFill>
              </a:rPr>
              <a:t>5 + 10 * 3  </a:t>
            </a:r>
          </a:p>
        </p:txBody>
      </p:sp>
      <p:sp>
        <p:nvSpPr>
          <p:cNvPr id="299060" name="AutoShape 52"/>
          <p:cNvSpPr>
            <a:spLocks noChangeArrowheads="1"/>
          </p:cNvSpPr>
          <p:nvPr/>
        </p:nvSpPr>
        <p:spPr bwMode="auto">
          <a:xfrm>
            <a:off x="3241675" y="3435350"/>
            <a:ext cx="5791200" cy="2606675"/>
          </a:xfrm>
          <a:prstGeom prst="wedgeRoundRectCallout">
            <a:avLst>
              <a:gd name="adj1" fmla="val 6824"/>
              <a:gd name="adj2" fmla="val 64009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Is that </a:t>
            </a:r>
            <a:r>
              <a:rPr lang="en-US">
                <a:solidFill>
                  <a:srgbClr val="6600CC"/>
                </a:solidFill>
              </a:rPr>
              <a:t>(5+10) * 3</a:t>
            </a:r>
          </a:p>
          <a:p>
            <a:pPr algn="ctr"/>
            <a:r>
              <a:rPr lang="en-US"/>
              <a:t>or</a:t>
            </a:r>
          </a:p>
          <a:p>
            <a:pPr algn="ctr"/>
            <a:r>
              <a:rPr lang="en-US">
                <a:solidFill>
                  <a:srgbClr val="6600CC"/>
                </a:solidFill>
              </a:rPr>
              <a:t>5 + (10 * 3)</a:t>
            </a:r>
          </a:p>
          <a:p>
            <a:pPr algn="ctr"/>
            <a:r>
              <a:rPr lang="en-US"/>
              <a:t>To understand infix expressions, the computer has to be equipped with precedence rules!</a:t>
            </a:r>
          </a:p>
        </p:txBody>
      </p:sp>
      <p:sp>
        <p:nvSpPr>
          <p:cNvPr id="299061" name="AutoShape 53"/>
          <p:cNvSpPr>
            <a:spLocks noChangeArrowheads="1"/>
          </p:cNvSpPr>
          <p:nvPr/>
        </p:nvSpPr>
        <p:spPr bwMode="auto">
          <a:xfrm>
            <a:off x="3079750" y="1295400"/>
            <a:ext cx="5818188" cy="1651000"/>
          </a:xfrm>
          <a:prstGeom prst="wedgeRoundRectCallout">
            <a:avLst>
              <a:gd name="adj1" fmla="val 7028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As we’ll see, postfix expressions have no such ambiguity!</a:t>
            </a:r>
          </a:p>
        </p:txBody>
      </p:sp>
      <p:pic>
        <p:nvPicPr>
          <p:cNvPr id="299062" name="Picture 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6" b="18611"/>
          <a:stretch>
            <a:fillRect/>
          </a:stretch>
        </p:blipFill>
        <p:spPr bwMode="auto">
          <a:xfrm>
            <a:off x="17463" y="5097463"/>
            <a:ext cx="28575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9063" name="AutoShape 55"/>
          <p:cNvSpPr>
            <a:spLocks noChangeArrowheads="1"/>
          </p:cNvSpPr>
          <p:nvPr/>
        </p:nvSpPr>
        <p:spPr bwMode="auto">
          <a:xfrm>
            <a:off x="284163" y="3222625"/>
            <a:ext cx="4440237" cy="1651000"/>
          </a:xfrm>
          <a:prstGeom prst="wedgeRoundRectCallout">
            <a:avLst>
              <a:gd name="adj1" fmla="val -6310"/>
              <a:gd name="adj2" fmla="val 72116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If you’ve ever used an HP calculator, you’ve used postfix notation!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/>
      <p:bldP spid="299052" grpId="0"/>
      <p:bldP spid="299059" grpId="0"/>
      <p:bldP spid="299060" grpId="0" animBg="1"/>
      <p:bldP spid="299060" grpId="1" animBg="1"/>
      <p:bldP spid="299061" grpId="0" animBg="1"/>
      <p:bldP spid="299061" grpId="1" animBg="1"/>
      <p:bldP spid="299063" grpId="0" animBg="1"/>
      <p:bldP spid="29906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83AD6-F733-4C3C-8EF0-BC743C9A600F}" type="slidenum">
              <a:rPr lang="en-US"/>
              <a:pPr/>
              <a:t>15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382000" cy="1143000"/>
          </a:xfrm>
        </p:spPr>
        <p:txBody>
          <a:bodyPr/>
          <a:lstStyle/>
          <a:p>
            <a:r>
              <a:rPr lang="en-US"/>
              <a:t>Postfix Evaluation Algorithm </a:t>
            </a:r>
          </a:p>
        </p:txBody>
      </p:sp>
      <p:sp>
        <p:nvSpPr>
          <p:cNvPr id="300035" name="Rectangle 3"/>
          <p:cNvSpPr>
            <a:spLocks noChangeArrowheads="1"/>
          </p:cNvSpPr>
          <p:nvPr/>
        </p:nvSpPr>
        <p:spPr bwMode="auto">
          <a:xfrm>
            <a:off x="152400" y="97715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postfix expression string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: number representing answer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</a:rPr>
              <a:t>Private data</a:t>
            </a:r>
            <a:r>
              <a:rPr lang="en-US" dirty="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441325" y="2255838"/>
            <a:ext cx="80168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Start with the left-most token.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 token is a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r>
              <a:rPr lang="en-US" dirty="0">
                <a:latin typeface="Comic Sans MS" pitchFamily="66" charset="0"/>
              </a:rPr>
              <a:t>: 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it onto the stack</a:t>
            </a:r>
          </a:p>
          <a:p>
            <a:pPr>
              <a:buFontTx/>
              <a:buAutoNum type="arabicPeriod"/>
            </a:pPr>
            <a:r>
              <a:rPr lang="en-US" dirty="0" smtClean="0">
                <a:latin typeface="Comic Sans MS" pitchFamily="66" charset="0"/>
              </a:rPr>
              <a:t>Else if the </a:t>
            </a:r>
            <a:r>
              <a:rPr lang="en-US" dirty="0">
                <a:latin typeface="Comic Sans MS" pitchFamily="66" charset="0"/>
              </a:rPr>
              <a:t>token is an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operator</a:t>
            </a:r>
            <a:r>
              <a:rPr lang="en-US" dirty="0">
                <a:latin typeface="Comic Sans MS" pitchFamily="66" charset="0"/>
              </a:rPr>
              <a:t>:</a:t>
            </a: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Pop </a:t>
            </a:r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top value </a:t>
            </a:r>
            <a:r>
              <a:rPr lang="en-US" dirty="0" smtClean="0">
                <a:latin typeface="Comic Sans MS" pitchFamily="66" charset="0"/>
              </a:rPr>
              <a:t>into a variable called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v2</a:t>
            </a:r>
            <a:r>
              <a:rPr lang="en-US" dirty="0" smtClean="0">
                <a:latin typeface="Comic Sans MS" pitchFamily="66" charset="0"/>
              </a:rPr>
              <a:t>, and the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second-to-top value </a:t>
            </a:r>
            <a:r>
              <a:rPr lang="en-US" dirty="0" smtClean="0">
                <a:latin typeface="Comic Sans MS" pitchFamily="66" charset="0"/>
              </a:rPr>
              <a:t>into 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v1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en-US" dirty="0">
              <a:latin typeface="Comic Sans MS" pitchFamily="66" charset="0"/>
            </a:endParaRP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Apply </a:t>
            </a:r>
            <a:r>
              <a:rPr lang="en-US" dirty="0" smtClean="0">
                <a:latin typeface="Comic Sans MS" pitchFamily="66" charset="0"/>
              </a:rPr>
              <a:t>operator </a:t>
            </a:r>
            <a:r>
              <a:rPr lang="en-US" dirty="0">
                <a:latin typeface="Comic Sans MS" pitchFamily="66" charset="0"/>
              </a:rPr>
              <a:t>to </a:t>
            </a:r>
            <a:r>
              <a:rPr lang="en-US" dirty="0" smtClean="0">
                <a:latin typeface="Comic Sans MS" pitchFamily="66" charset="0"/>
              </a:rPr>
              <a:t>v1 and v2 (e.g., v1 / v2)</a:t>
            </a:r>
            <a:endParaRPr lang="en-US" dirty="0">
              <a:latin typeface="Comic Sans MS" pitchFamily="66" charset="0"/>
            </a:endParaRPr>
          </a:p>
          <a:p>
            <a:pPr lvl="1">
              <a:buFontTx/>
              <a:buAutoNum type="alphaLcPeriod"/>
            </a:pPr>
            <a:r>
              <a:rPr lang="en-US" dirty="0">
                <a:latin typeface="Comic Sans MS" pitchFamily="66" charset="0"/>
              </a:rPr>
              <a:t>Push the result of the operation on the stack </a:t>
            </a:r>
          </a:p>
          <a:p>
            <a:pPr>
              <a:buFontTx/>
              <a:buAutoNum type="arabicPeriod"/>
            </a:pPr>
            <a:r>
              <a:rPr lang="en-US" dirty="0">
                <a:latin typeface="Comic Sans MS" pitchFamily="66" charset="0"/>
              </a:rPr>
              <a:t>If there are more tokens, advance to the next token and go back to step #2 </a:t>
            </a:r>
          </a:p>
        </p:txBody>
      </p:sp>
      <p:sp>
        <p:nvSpPr>
          <p:cNvPr id="300038" name="Rectangle 6"/>
          <p:cNvSpPr>
            <a:spLocks noChangeArrowheads="1"/>
          </p:cNvSpPr>
          <p:nvPr/>
        </p:nvSpPr>
        <p:spPr bwMode="auto">
          <a:xfrm>
            <a:off x="460412" y="5974505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5. After </a:t>
            </a:r>
            <a:r>
              <a:rPr lang="en-US" dirty="0">
                <a:solidFill>
                  <a:schemeClr val="tx1"/>
                </a:solidFill>
              </a:rPr>
              <a:t>all tokens have been processed, the top #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on </a:t>
            </a:r>
            <a:r>
              <a:rPr lang="en-US" dirty="0">
                <a:solidFill>
                  <a:schemeClr val="tx1"/>
                </a:solidFill>
              </a:rPr>
              <a:t>the stack is the answer! </a:t>
            </a:r>
          </a:p>
        </p:txBody>
      </p:sp>
      <p:sp>
        <p:nvSpPr>
          <p:cNvPr id="300039" name="Rectangle 7"/>
          <p:cNvSpPr>
            <a:spLocks noChangeArrowheads="1"/>
          </p:cNvSpPr>
          <p:nvPr/>
        </p:nvSpPr>
        <p:spPr bwMode="auto">
          <a:xfrm>
            <a:off x="6477000" y="1312863"/>
            <a:ext cx="22415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7 6 * 5 +</a:t>
            </a:r>
          </a:p>
        </p:txBody>
      </p:sp>
      <p:sp>
        <p:nvSpPr>
          <p:cNvPr id="300040" name="Line 8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1" name="Line 9"/>
          <p:cNvSpPr>
            <a:spLocks noChangeShapeType="1"/>
          </p:cNvSpPr>
          <p:nvPr/>
        </p:nvSpPr>
        <p:spPr bwMode="auto">
          <a:xfrm>
            <a:off x="215900" y="24511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3" name="Line 11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4" name="Line 12"/>
          <p:cNvSpPr>
            <a:spLocks noChangeShapeType="1"/>
          </p:cNvSpPr>
          <p:nvPr/>
        </p:nvSpPr>
        <p:spPr bwMode="auto">
          <a:xfrm>
            <a:off x="603950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>
            <a:off x="6858000" y="36195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6" name="Rectangle 14"/>
          <p:cNvSpPr>
            <a:spLocks noChangeArrowheads="1"/>
          </p:cNvSpPr>
          <p:nvPr/>
        </p:nvSpPr>
        <p:spPr bwMode="auto">
          <a:xfrm>
            <a:off x="6858000" y="32131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00048" name="Line 16"/>
          <p:cNvSpPr>
            <a:spLocks noChangeShapeType="1"/>
          </p:cNvSpPr>
          <p:nvPr/>
        </p:nvSpPr>
        <p:spPr bwMode="auto">
          <a:xfrm>
            <a:off x="241300" y="356587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49" name="Line 17"/>
          <p:cNvSpPr>
            <a:spLocks noChangeShapeType="1"/>
          </p:cNvSpPr>
          <p:nvPr/>
        </p:nvSpPr>
        <p:spPr bwMode="auto">
          <a:xfrm>
            <a:off x="228600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228600" y="28575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>
            <a:off x="605368" y="3245552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4" name="Rectangle 22"/>
          <p:cNvSpPr>
            <a:spLocks noChangeArrowheads="1"/>
          </p:cNvSpPr>
          <p:nvPr/>
        </p:nvSpPr>
        <p:spPr bwMode="auto">
          <a:xfrm>
            <a:off x="6858000" y="2773363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00055" name="Line 23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56" name="Line 24"/>
          <p:cNvSpPr>
            <a:spLocks noChangeShapeType="1"/>
          </p:cNvSpPr>
          <p:nvPr/>
        </p:nvSpPr>
        <p:spPr bwMode="auto">
          <a:xfrm>
            <a:off x="231561" y="537794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0" name="Line 28"/>
          <p:cNvSpPr>
            <a:spLocks noChangeShapeType="1"/>
          </p:cNvSpPr>
          <p:nvPr/>
        </p:nvSpPr>
        <p:spPr bwMode="auto">
          <a:xfrm>
            <a:off x="228600" y="28664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1" name="Line 2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2" name="Line 30"/>
          <p:cNvSpPr>
            <a:spLocks noChangeShapeType="1"/>
          </p:cNvSpPr>
          <p:nvPr/>
        </p:nvSpPr>
        <p:spPr bwMode="auto">
          <a:xfrm>
            <a:off x="647700" y="397509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3" name="Rectangle 31"/>
          <p:cNvSpPr>
            <a:spLocks noChangeArrowheads="1"/>
          </p:cNvSpPr>
          <p:nvPr/>
        </p:nvSpPr>
        <p:spPr bwMode="auto">
          <a:xfrm>
            <a:off x="6629400" y="2620963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4" name="Text Box 32"/>
          <p:cNvSpPr txBox="1">
            <a:spLocks noChangeArrowheads="1"/>
          </p:cNvSpPr>
          <p:nvPr/>
        </p:nvSpPr>
        <p:spPr bwMode="auto">
          <a:xfrm>
            <a:off x="7418388" y="2209800"/>
            <a:ext cx="1039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6</a:t>
            </a:r>
          </a:p>
        </p:txBody>
      </p:sp>
      <p:sp>
        <p:nvSpPr>
          <p:cNvPr id="300065" name="Rectangle 33"/>
          <p:cNvSpPr>
            <a:spLocks noChangeArrowheads="1"/>
          </p:cNvSpPr>
          <p:nvPr/>
        </p:nvSpPr>
        <p:spPr bwMode="auto">
          <a:xfrm>
            <a:off x="6654800" y="30607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6" name="Text Box 34"/>
          <p:cNvSpPr txBox="1">
            <a:spLocks noChangeArrowheads="1"/>
          </p:cNvSpPr>
          <p:nvPr/>
        </p:nvSpPr>
        <p:spPr bwMode="auto">
          <a:xfrm>
            <a:off x="6248400" y="2209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7</a:t>
            </a:r>
          </a:p>
        </p:txBody>
      </p:sp>
      <p:sp>
        <p:nvSpPr>
          <p:cNvPr id="300067" name="Line 35"/>
          <p:cNvSpPr>
            <a:spLocks noChangeShapeType="1"/>
          </p:cNvSpPr>
          <p:nvPr/>
        </p:nvSpPr>
        <p:spPr bwMode="auto">
          <a:xfrm>
            <a:off x="685800" y="46797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68" name="Text Box 36"/>
          <p:cNvSpPr txBox="1">
            <a:spLocks noChangeArrowheads="1"/>
          </p:cNvSpPr>
          <p:nvPr/>
        </p:nvSpPr>
        <p:spPr bwMode="auto">
          <a:xfrm>
            <a:off x="6324600" y="2620963"/>
            <a:ext cx="247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7*6 = 42</a:t>
            </a:r>
          </a:p>
        </p:txBody>
      </p:sp>
      <p:sp>
        <p:nvSpPr>
          <p:cNvPr id="300069" name="Line 37"/>
          <p:cNvSpPr>
            <a:spLocks noChangeShapeType="1"/>
          </p:cNvSpPr>
          <p:nvPr/>
        </p:nvSpPr>
        <p:spPr bwMode="auto">
          <a:xfrm>
            <a:off x="698500" y="50480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0" name="Line 38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1" name="Line 39"/>
          <p:cNvSpPr>
            <a:spLocks noChangeShapeType="1"/>
          </p:cNvSpPr>
          <p:nvPr/>
        </p:nvSpPr>
        <p:spPr bwMode="auto">
          <a:xfrm>
            <a:off x="6858000" y="3581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2" name="Rectangle 40"/>
          <p:cNvSpPr>
            <a:spLocks noChangeArrowheads="1"/>
          </p:cNvSpPr>
          <p:nvPr/>
        </p:nvSpPr>
        <p:spPr bwMode="auto">
          <a:xfrm>
            <a:off x="6858000" y="3175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42</a:t>
            </a:r>
          </a:p>
        </p:txBody>
      </p:sp>
      <p:sp>
        <p:nvSpPr>
          <p:cNvPr id="300073" name="Line 41"/>
          <p:cNvSpPr>
            <a:spLocks noChangeShapeType="1"/>
          </p:cNvSpPr>
          <p:nvPr/>
        </p:nvSpPr>
        <p:spPr bwMode="auto">
          <a:xfrm>
            <a:off x="234258" y="537822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7" name="Line 45"/>
          <p:cNvSpPr>
            <a:spLocks noChangeShapeType="1"/>
          </p:cNvSpPr>
          <p:nvPr/>
        </p:nvSpPr>
        <p:spPr bwMode="auto">
          <a:xfrm>
            <a:off x="215900" y="285891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8" name="Line 46"/>
          <p:cNvSpPr>
            <a:spLocks noChangeShapeType="1"/>
          </p:cNvSpPr>
          <p:nvPr/>
        </p:nvSpPr>
        <p:spPr bwMode="auto">
          <a:xfrm>
            <a:off x="603950" y="324978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79" name="Rectangle 47"/>
          <p:cNvSpPr>
            <a:spLocks noChangeArrowheads="1"/>
          </p:cNvSpPr>
          <p:nvPr/>
        </p:nvSpPr>
        <p:spPr bwMode="auto">
          <a:xfrm>
            <a:off x="5943600" y="2247900"/>
            <a:ext cx="3098800" cy="838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0" name="Rectangle 48"/>
          <p:cNvSpPr>
            <a:spLocks noChangeArrowheads="1"/>
          </p:cNvSpPr>
          <p:nvPr/>
        </p:nvSpPr>
        <p:spPr bwMode="auto">
          <a:xfrm>
            <a:off x="6858000" y="2794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00081" name="Line 49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2" name="Line 50"/>
          <p:cNvSpPr>
            <a:spLocks noChangeShapeType="1"/>
          </p:cNvSpPr>
          <p:nvPr/>
        </p:nvSpPr>
        <p:spPr bwMode="auto">
          <a:xfrm>
            <a:off x="231182" y="537948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5" name="Line 53"/>
          <p:cNvSpPr>
            <a:spLocks noChangeShapeType="1"/>
          </p:cNvSpPr>
          <p:nvPr/>
        </p:nvSpPr>
        <p:spPr bwMode="auto">
          <a:xfrm>
            <a:off x="221192" y="286314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6" name="Line 54"/>
          <p:cNvSpPr>
            <a:spLocks noChangeShapeType="1"/>
          </p:cNvSpPr>
          <p:nvPr/>
        </p:nvSpPr>
        <p:spPr bwMode="auto">
          <a:xfrm>
            <a:off x="239888" y="3567284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87" name="Line 55"/>
          <p:cNvSpPr>
            <a:spLocks noChangeShapeType="1"/>
          </p:cNvSpPr>
          <p:nvPr/>
        </p:nvSpPr>
        <p:spPr bwMode="auto">
          <a:xfrm>
            <a:off x="658989" y="398303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0" name="Rectangle 58"/>
          <p:cNvSpPr>
            <a:spLocks noChangeArrowheads="1"/>
          </p:cNvSpPr>
          <p:nvPr/>
        </p:nvSpPr>
        <p:spPr bwMode="auto">
          <a:xfrm>
            <a:off x="6781800" y="26289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1" name="Text Box 59"/>
          <p:cNvSpPr txBox="1">
            <a:spLocks noChangeArrowheads="1"/>
          </p:cNvSpPr>
          <p:nvPr/>
        </p:nvSpPr>
        <p:spPr bwMode="auto">
          <a:xfrm>
            <a:off x="7543800" y="2286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v2 = 5</a:t>
            </a:r>
          </a:p>
        </p:txBody>
      </p:sp>
      <p:sp>
        <p:nvSpPr>
          <p:cNvPr id="300092" name="Text Box 60"/>
          <p:cNvSpPr txBox="1">
            <a:spLocks noChangeArrowheads="1"/>
          </p:cNvSpPr>
          <p:nvPr/>
        </p:nvSpPr>
        <p:spPr bwMode="auto">
          <a:xfrm>
            <a:off x="6096000" y="2286000"/>
            <a:ext cx="117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v1 = 42</a:t>
            </a:r>
          </a:p>
        </p:txBody>
      </p:sp>
      <p:sp>
        <p:nvSpPr>
          <p:cNvPr id="300093" name="Rectangle 61"/>
          <p:cNvSpPr>
            <a:spLocks noChangeArrowheads="1"/>
          </p:cNvSpPr>
          <p:nvPr/>
        </p:nvSpPr>
        <p:spPr bwMode="auto">
          <a:xfrm>
            <a:off x="6743700" y="3022600"/>
            <a:ext cx="1676400" cy="5334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4" name="Text Box 62"/>
          <p:cNvSpPr txBox="1">
            <a:spLocks noChangeArrowheads="1"/>
          </p:cNvSpPr>
          <p:nvPr/>
        </p:nvSpPr>
        <p:spPr bwMode="auto">
          <a:xfrm>
            <a:off x="6324600" y="2743200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temp = 42+5 = 47</a:t>
            </a:r>
          </a:p>
        </p:txBody>
      </p:sp>
      <p:sp>
        <p:nvSpPr>
          <p:cNvPr id="300095" name="Line 63"/>
          <p:cNvSpPr>
            <a:spLocks noChangeShapeType="1"/>
          </p:cNvSpPr>
          <p:nvPr/>
        </p:nvSpPr>
        <p:spPr bwMode="auto">
          <a:xfrm>
            <a:off x="685800" y="4684519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096" name="Line 64"/>
          <p:cNvSpPr>
            <a:spLocks noChangeShapeType="1"/>
          </p:cNvSpPr>
          <p:nvPr/>
        </p:nvSpPr>
        <p:spPr bwMode="auto">
          <a:xfrm>
            <a:off x="700140" y="505049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4" name="Rectangle 72"/>
          <p:cNvSpPr>
            <a:spLocks noChangeArrowheads="1"/>
          </p:cNvSpPr>
          <p:nvPr/>
        </p:nvSpPr>
        <p:spPr bwMode="auto">
          <a:xfrm>
            <a:off x="6858000" y="31877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300105" name="Rectangle 73"/>
          <p:cNvSpPr>
            <a:spLocks noChangeArrowheads="1"/>
          </p:cNvSpPr>
          <p:nvPr/>
        </p:nvSpPr>
        <p:spPr bwMode="auto">
          <a:xfrm>
            <a:off x="6019800" y="2238374"/>
            <a:ext cx="2971800" cy="9366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00106" name="Line 74"/>
          <p:cNvSpPr>
            <a:spLocks noChangeShapeType="1"/>
          </p:cNvSpPr>
          <p:nvPr/>
        </p:nvSpPr>
        <p:spPr bwMode="auto">
          <a:xfrm>
            <a:off x="237298" y="5376896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7" name="Line 75"/>
          <p:cNvSpPr>
            <a:spLocks noChangeShapeType="1"/>
          </p:cNvSpPr>
          <p:nvPr/>
        </p:nvSpPr>
        <p:spPr bwMode="auto">
          <a:xfrm>
            <a:off x="221192" y="6211541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108" name="Oval 76"/>
          <p:cNvSpPr>
            <a:spLocks noChangeArrowheads="1"/>
          </p:cNvSpPr>
          <p:nvPr/>
        </p:nvSpPr>
        <p:spPr bwMode="auto">
          <a:xfrm>
            <a:off x="7112000" y="3035300"/>
            <a:ext cx="685800" cy="685800"/>
          </a:xfrm>
          <a:prstGeom prst="ellipse">
            <a:avLst/>
          </a:prstGeom>
          <a:noFill/>
          <a:ln w="57150">
            <a:solidFill>
              <a:srgbClr val="00B0F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77000" y="1312863"/>
            <a:ext cx="381000" cy="5492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848" y="3782347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… // we’ll see this in a bit!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05347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0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47 -0.0007 L 0.10156 -0.00093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1000"/>
                                        <p:tgtEl>
                                          <p:spTgt spid="30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30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30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30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56 -0.00092 L 0.15468 -0.0006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8 -0.0007 L 0.2026 -0.00093 " pathEditMode="relative" rAng="0" ptsTypes="AA">
                                      <p:cBhvr>
                                        <p:cTn id="2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 nodeType="clickPar">
                      <p:stCondLst>
                        <p:cond delay="indefinite"/>
                      </p:stCondLst>
                      <p:childTnLst>
                        <p:par>
                          <p:cTn id="2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1000"/>
                                        <p:tgtEl>
                                          <p:spTgt spid="30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1000"/>
                                        <p:tgtEl>
                                          <p:spTgt spid="30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3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3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3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7" grpId="0" uiExpand="1" build="p"/>
      <p:bldP spid="300038" grpId="0"/>
      <p:bldP spid="300039" grpId="0" autoUpdateAnimBg="0"/>
      <p:bldP spid="300041" grpId="0" animBg="1"/>
      <p:bldP spid="300041" grpId="1" animBg="1"/>
      <p:bldP spid="300043" grpId="0" animBg="1"/>
      <p:bldP spid="300043" grpId="1" animBg="1"/>
      <p:bldP spid="300044" grpId="0" animBg="1"/>
      <p:bldP spid="300044" grpId="1" animBg="1"/>
      <p:bldP spid="300046" grpId="0" animBg="1" autoUpdateAnimBg="0"/>
      <p:bldP spid="300048" grpId="0" animBg="1"/>
      <p:bldP spid="300048" grpId="1" animBg="1"/>
      <p:bldP spid="300049" grpId="0" animBg="1"/>
      <p:bldP spid="300049" grpId="1" animBg="1"/>
      <p:bldP spid="300052" grpId="0" animBg="1"/>
      <p:bldP spid="300052" grpId="1" animBg="1"/>
      <p:bldP spid="300053" grpId="0" animBg="1"/>
      <p:bldP spid="300053" grpId="1" animBg="1"/>
      <p:bldP spid="300054" grpId="0" animBg="1" autoUpdateAnimBg="0"/>
      <p:bldP spid="300055" grpId="0" animBg="1"/>
      <p:bldP spid="300055" grpId="1" animBg="1"/>
      <p:bldP spid="300056" grpId="0" animBg="1"/>
      <p:bldP spid="300056" grpId="2" animBg="1"/>
      <p:bldP spid="300060" grpId="0" animBg="1"/>
      <p:bldP spid="300060" grpId="1" animBg="1"/>
      <p:bldP spid="300061" grpId="0" animBg="1"/>
      <p:bldP spid="300061" grpId="1" animBg="1"/>
      <p:bldP spid="300062" grpId="0" animBg="1"/>
      <p:bldP spid="300062" grpId="1" animBg="1"/>
      <p:bldP spid="300063" grpId="0" animBg="1"/>
      <p:bldP spid="300064" grpId="0" autoUpdateAnimBg="0"/>
      <p:bldP spid="300065" grpId="0" animBg="1"/>
      <p:bldP spid="300066" grpId="0" autoUpdateAnimBg="0"/>
      <p:bldP spid="300067" grpId="0" animBg="1"/>
      <p:bldP spid="300067" grpId="1" animBg="1"/>
      <p:bldP spid="300068" grpId="0" autoUpdateAnimBg="0"/>
      <p:bldP spid="300069" grpId="0" animBg="1"/>
      <p:bldP spid="300069" grpId="1" animBg="1"/>
      <p:bldP spid="300072" grpId="0" animBg="1" autoUpdateAnimBg="0"/>
      <p:bldP spid="300073" grpId="0" animBg="1"/>
      <p:bldP spid="300073" grpId="1" animBg="1"/>
      <p:bldP spid="300077" grpId="0" animBg="1"/>
      <p:bldP spid="300077" grpId="1" animBg="1"/>
      <p:bldP spid="300078" grpId="0" animBg="1"/>
      <p:bldP spid="300078" grpId="1" animBg="1"/>
      <p:bldP spid="300079" grpId="0" animBg="1"/>
      <p:bldP spid="300080" grpId="0" animBg="1" autoUpdateAnimBg="0"/>
      <p:bldP spid="300081" grpId="0" animBg="1"/>
      <p:bldP spid="300081" grpId="1" animBg="1"/>
      <p:bldP spid="300082" grpId="0" animBg="1"/>
      <p:bldP spid="300082" grpId="1" animBg="1"/>
      <p:bldP spid="300085" grpId="0" animBg="1"/>
      <p:bldP spid="300085" grpId="1" animBg="1"/>
      <p:bldP spid="300086" grpId="0" animBg="1"/>
      <p:bldP spid="300086" grpId="1" animBg="1"/>
      <p:bldP spid="300087" grpId="0" animBg="1"/>
      <p:bldP spid="300087" grpId="1" animBg="1"/>
      <p:bldP spid="300090" grpId="0" animBg="1"/>
      <p:bldP spid="300091" grpId="0" autoUpdateAnimBg="0"/>
      <p:bldP spid="300092" grpId="0" autoUpdateAnimBg="0"/>
      <p:bldP spid="300093" grpId="0" animBg="1"/>
      <p:bldP spid="300094" grpId="0" autoUpdateAnimBg="0"/>
      <p:bldP spid="300095" grpId="0" animBg="1"/>
      <p:bldP spid="300095" grpId="1" animBg="1"/>
      <p:bldP spid="300096" grpId="0" animBg="1"/>
      <p:bldP spid="300096" grpId="1" animBg="1"/>
      <p:bldP spid="300104" grpId="0" animBg="1" autoUpdateAnimBg="0"/>
      <p:bldP spid="300105" grpId="0" animBg="1" autoUpdateAnimBg="0"/>
      <p:bldP spid="300106" grpId="0" animBg="1"/>
      <p:bldP spid="300106" grpId="1" animBg="1"/>
      <p:bldP spid="300107" grpId="0" animBg="1"/>
      <p:bldP spid="30010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B0D7A-8C15-41B3-A7E0-3974AC816366}" type="slidenum">
              <a:rPr lang="en-US"/>
              <a:pPr/>
              <a:t>16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593725" y="1014218"/>
            <a:ext cx="816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Given the following postfix expression: </a:t>
            </a:r>
            <a:r>
              <a:rPr lang="en-US" dirty="0">
                <a:solidFill>
                  <a:srgbClr val="000099"/>
                </a:solidFill>
              </a:rPr>
              <a:t>6 </a:t>
            </a:r>
            <a:r>
              <a:rPr lang="en-US" dirty="0" smtClean="0">
                <a:solidFill>
                  <a:srgbClr val="000099"/>
                </a:solidFill>
              </a:rPr>
              <a:t>8 2 / </a:t>
            </a:r>
            <a:r>
              <a:rPr lang="en-US" dirty="0">
                <a:solidFill>
                  <a:srgbClr val="000099"/>
                </a:solidFill>
              </a:rPr>
              <a:t>3 * -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09600" y="1593655"/>
            <a:ext cx="8169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Show the contents of the stack after the </a:t>
            </a:r>
            <a:r>
              <a:rPr lang="en-US">
                <a:solidFill>
                  <a:srgbClr val="000099"/>
                </a:solidFill>
              </a:rPr>
              <a:t>3</a:t>
            </a:r>
            <a:r>
              <a:rPr lang="en-US"/>
              <a:t> has been processed by our postfix evaluation algorithm.</a:t>
            </a:r>
          </a:p>
        </p:txBody>
      </p:sp>
      <p:grpSp>
        <p:nvGrpSpPr>
          <p:cNvPr id="341001" name="Group 9"/>
          <p:cNvGrpSpPr>
            <a:grpSpLocks/>
          </p:cNvGrpSpPr>
          <p:nvPr/>
        </p:nvGrpSpPr>
        <p:grpSpPr bwMode="auto">
          <a:xfrm>
            <a:off x="381000" y="2514595"/>
            <a:ext cx="8153400" cy="4648201"/>
            <a:chOff x="240" y="1824"/>
            <a:chExt cx="5136" cy="2928"/>
          </a:xfrm>
        </p:grpSpPr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326" y="2096"/>
              <a:ext cx="5050" cy="2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Start with the left-most token.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number</a:t>
              </a:r>
              <a:r>
                <a:rPr lang="en-US" sz="2000" dirty="0">
                  <a:latin typeface="Comic Sans MS" pitchFamily="66" charset="0"/>
                </a:rPr>
                <a:t>: 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it onto the stack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 token is an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operator</a:t>
              </a:r>
              <a:r>
                <a:rPr lang="en-US" sz="2000" dirty="0">
                  <a:latin typeface="Comic Sans MS" pitchFamily="66" charset="0"/>
                </a:rPr>
                <a:t>:</a:t>
              </a: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Pop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top value </a:t>
              </a:r>
              <a:r>
                <a:rPr lang="en-US" sz="2000" dirty="0">
                  <a:latin typeface="Comic Sans MS" pitchFamily="66" charset="0"/>
                </a:rPr>
                <a:t>into a variable called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v2</a:t>
              </a:r>
              <a:r>
                <a:rPr lang="en-US" sz="2000" dirty="0">
                  <a:latin typeface="Comic Sans MS" pitchFamily="66" charset="0"/>
                </a:rPr>
                <a:t>, and the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second-to-top value </a:t>
              </a:r>
              <a:r>
                <a:rPr lang="en-US" sz="2000" dirty="0">
                  <a:latin typeface="Comic Sans MS" pitchFamily="66" charset="0"/>
                </a:rPr>
                <a:t>into </a:t>
              </a:r>
              <a:r>
                <a:rPr lang="en-US" sz="2000" dirty="0">
                  <a:solidFill>
                    <a:srgbClr val="FF0000"/>
                  </a:solidFill>
                  <a:latin typeface="Comic Sans MS" pitchFamily="66" charset="0"/>
                </a:rPr>
                <a:t>v1</a:t>
              </a:r>
              <a:r>
                <a:rPr lang="en-US" sz="2000" dirty="0">
                  <a:latin typeface="Comic Sans MS" pitchFamily="66" charset="0"/>
                </a:rPr>
                <a:t>.</a:t>
              </a:r>
            </a:p>
            <a:p>
              <a:pPr lvl="1">
                <a:buFontTx/>
                <a:buAutoNum type="alphaLcPeriod"/>
              </a:pPr>
              <a:r>
                <a:rPr lang="en-US" sz="2000" dirty="0" smtClean="0">
                  <a:latin typeface="Comic Sans MS" pitchFamily="66" charset="0"/>
                </a:rPr>
                <a:t>Apply </a:t>
              </a:r>
              <a:r>
                <a:rPr lang="en-US" sz="2000" dirty="0">
                  <a:latin typeface="Comic Sans MS" pitchFamily="66" charset="0"/>
                </a:rPr>
                <a:t>operator to the two #</a:t>
              </a:r>
              <a:r>
                <a:rPr lang="en-US" sz="2000" dirty="0" smtClean="0">
                  <a:latin typeface="Comic Sans MS" pitchFamily="66" charset="0"/>
                </a:rPr>
                <a:t>s (e.g., v1 / v2)</a:t>
              </a:r>
              <a:endParaRPr lang="en-US" sz="2000" dirty="0">
                <a:latin typeface="Comic Sans MS" pitchFamily="66" charset="0"/>
              </a:endParaRPr>
            </a:p>
            <a:p>
              <a:pPr lvl="1">
                <a:buFontTx/>
                <a:buAutoNum type="alphaLcPeriod"/>
              </a:pPr>
              <a:r>
                <a:rPr lang="en-US" sz="2000" dirty="0">
                  <a:latin typeface="Comic Sans MS" pitchFamily="66" charset="0"/>
                </a:rPr>
                <a:t>Push the result of the operation on the stack </a:t>
              </a:r>
            </a:p>
            <a:p>
              <a:pPr>
                <a:buFontTx/>
                <a:buAutoNum type="arabicPeriod"/>
              </a:pPr>
              <a:r>
                <a:rPr lang="en-US" sz="2000" dirty="0">
                  <a:latin typeface="Comic Sans MS" pitchFamily="66" charset="0"/>
                </a:rPr>
                <a:t>If there are more tokens, advance to the next token and go back to step #2 </a:t>
              </a:r>
              <a:endParaRPr lang="en-US" sz="2000" dirty="0" smtClean="0">
                <a:latin typeface="Comic Sans MS" pitchFamily="66" charset="0"/>
              </a:endParaRPr>
            </a:p>
            <a:p>
              <a:pPr>
                <a:buFontTx/>
                <a:buAutoNum type="arabicPeriod"/>
              </a:pPr>
              <a:r>
                <a:rPr lang="en-US" sz="2000" dirty="0" smtClean="0">
                  <a:latin typeface="+mj-lt"/>
                </a:rPr>
                <a:t>After </a:t>
              </a:r>
              <a:r>
                <a:rPr lang="en-US" sz="2000" dirty="0">
                  <a:latin typeface="+mj-lt"/>
                </a:rPr>
                <a:t>all tokens have been processed, the top # </a:t>
              </a:r>
              <a:r>
                <a:rPr lang="en-US" sz="2000" dirty="0" smtClean="0">
                  <a:latin typeface="+mj-lt"/>
                </a:rPr>
                <a:t>on </a:t>
              </a:r>
              <a:r>
                <a:rPr lang="en-US" sz="2000" dirty="0">
                  <a:latin typeface="+mj-lt"/>
                </a:rPr>
                <a:t>the stack is the answer! </a:t>
              </a:r>
            </a:p>
            <a:p>
              <a:pPr>
                <a:buFontTx/>
                <a:buAutoNum type="arabicPeriod"/>
              </a:pPr>
              <a:endParaRPr lang="en-US" sz="2000" dirty="0">
                <a:latin typeface="+mj-lt"/>
              </a:endParaRP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40" y="1824"/>
              <a:ext cx="1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Reminder: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53B-E695-4400-9810-DC71B17CF66F}" type="slidenum">
              <a:rPr lang="en-US"/>
              <a:pPr/>
              <a:t>17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Infix to Postfix Conversion 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76200" y="1087438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Stacks can also be used to convert </a:t>
            </a:r>
            <a:r>
              <a:rPr lang="en-US" dirty="0">
                <a:solidFill>
                  <a:srgbClr val="6600CC"/>
                </a:solidFill>
              </a:rPr>
              <a:t>infix expressions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rgbClr val="6600CC"/>
                </a:solidFill>
              </a:rPr>
              <a:t>postfix expressions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685800" y="2184400"/>
            <a:ext cx="535755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For </a:t>
            </a:r>
            <a:r>
              <a:rPr lang="en-US" dirty="0" smtClean="0">
                <a:solidFill>
                  <a:schemeClr val="accent2"/>
                </a:solidFill>
              </a:rPr>
              <a:t>example,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(3 + 5) * (4 + 3 / 2) – 5 </a:t>
            </a:r>
          </a:p>
          <a:p>
            <a:r>
              <a:rPr lang="en-US" dirty="0"/>
              <a:t>	To:	</a:t>
            </a:r>
            <a:r>
              <a:rPr lang="en-US" dirty="0">
                <a:solidFill>
                  <a:srgbClr val="006666"/>
                </a:solidFill>
              </a:rPr>
              <a:t>3 5 + 4 3 2 / + * 5 –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Or</a:t>
            </a:r>
          </a:p>
          <a:p>
            <a:endParaRPr lang="en-US" dirty="0"/>
          </a:p>
          <a:p>
            <a:r>
              <a:rPr lang="en-US" dirty="0"/>
              <a:t>	From: </a:t>
            </a:r>
            <a:r>
              <a:rPr lang="en-US" dirty="0">
                <a:solidFill>
                  <a:srgbClr val="006666"/>
                </a:solidFill>
              </a:rPr>
              <a:t>3 + 6 * 7 * 8 – 3 </a:t>
            </a:r>
          </a:p>
          <a:p>
            <a:r>
              <a:rPr lang="en-US" dirty="0"/>
              <a:t>	To:   </a:t>
            </a:r>
            <a:r>
              <a:rPr lang="en-US" dirty="0">
                <a:solidFill>
                  <a:srgbClr val="006666"/>
                </a:solidFill>
              </a:rPr>
              <a:t>3 6 7 * 8 * + 3 - 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5410200" y="914400"/>
            <a:ext cx="3665538" cy="5481638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/>
              <a:t>Since people are more used to </a:t>
            </a:r>
            <a:r>
              <a:rPr lang="en-US" dirty="0">
                <a:solidFill>
                  <a:srgbClr val="6600CC"/>
                </a:solidFill>
              </a:rPr>
              <a:t>infix</a:t>
            </a:r>
            <a:r>
              <a:rPr lang="en-US" dirty="0"/>
              <a:t> notation…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can let the user type in an </a:t>
            </a:r>
            <a:r>
              <a:rPr lang="en-US" dirty="0">
                <a:solidFill>
                  <a:srgbClr val="6600CC"/>
                </a:solidFill>
              </a:rPr>
              <a:t>infix </a:t>
            </a:r>
            <a:r>
              <a:rPr lang="en-US" dirty="0"/>
              <a:t>expression…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And then convert it into a </a:t>
            </a:r>
            <a:r>
              <a:rPr lang="en-US" dirty="0">
                <a:solidFill>
                  <a:srgbClr val="6600CC"/>
                </a:solidFill>
              </a:rPr>
              <a:t>postfix </a:t>
            </a:r>
            <a:r>
              <a:rPr lang="en-US" dirty="0"/>
              <a:t>expression.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Finally, you can use the </a:t>
            </a:r>
            <a:r>
              <a:rPr lang="en-US" dirty="0">
                <a:solidFill>
                  <a:srgbClr val="6600CC"/>
                </a:solidFill>
              </a:rPr>
              <a:t>postfix evaluation </a:t>
            </a:r>
            <a:r>
              <a:rPr lang="en-US" dirty="0" err="1">
                <a:solidFill>
                  <a:srgbClr val="6600CC"/>
                </a:solidFill>
              </a:rPr>
              <a:t>alg</a:t>
            </a:r>
            <a:r>
              <a:rPr lang="en-US" dirty="0">
                <a:solidFill>
                  <a:srgbClr val="6600CC"/>
                </a:solidFill>
              </a:rPr>
              <a:t> </a:t>
            </a:r>
            <a:r>
              <a:rPr lang="en-US" sz="1800" dirty="0">
                <a:solidFill>
                  <a:srgbClr val="6600CC"/>
                </a:solidFill>
              </a:rPr>
              <a:t>(that we just learned)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dirty="0"/>
              <a:t>to compute the value of the expression.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/>
      <p:bldP spid="30208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4BEF-8034-4866-B080-FFE144C9AD0D}" type="slidenum">
              <a:rPr lang="en-US"/>
              <a:pPr/>
              <a:t>18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Infix to Postfix Conversion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228600" y="838200"/>
            <a:ext cx="914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Inputs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Infix string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  <a:cs typeface="Courier New" pitchFamily="49" charset="0"/>
              </a:rPr>
              <a:t>Output</a:t>
            </a:r>
            <a:r>
              <a:rPr lang="en-US" sz="2000">
                <a:solidFill>
                  <a:schemeClr val="tx1"/>
                </a:solidFill>
                <a:cs typeface="Courier New" pitchFamily="49" charset="0"/>
              </a:rPr>
              <a:t>: postfix string (initially empty)</a:t>
            </a:r>
          </a:p>
          <a:p>
            <a:pPr eaLnBrk="0" hangingPunct="0"/>
            <a:r>
              <a:rPr lang="en-US" sz="2000">
                <a:solidFill>
                  <a:schemeClr val="accent2"/>
                </a:solidFill>
              </a:rPr>
              <a:t>Private data</a:t>
            </a:r>
            <a:r>
              <a:rPr lang="en-US" sz="2000">
                <a:solidFill>
                  <a:schemeClr val="tx1"/>
                </a:solidFill>
              </a:rPr>
              <a:t>: a stack 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306388" y="1828800"/>
            <a:ext cx="8685212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100">
                <a:solidFill>
                  <a:srgbClr val="006666"/>
                </a:solidFill>
              </a:rPr>
              <a:t>1. Begin at left-most Infix token.</a:t>
            </a:r>
          </a:p>
          <a:p>
            <a:r>
              <a:rPr lang="en-US" sz="2100">
                <a:solidFill>
                  <a:srgbClr val="006666"/>
                </a:solidFill>
              </a:rPr>
              <a:t>2. If it’s a #, append it to end of postfix string followed by a space </a:t>
            </a:r>
          </a:p>
          <a:p>
            <a:r>
              <a:rPr lang="en-US" sz="2100">
                <a:solidFill>
                  <a:srgbClr val="006666"/>
                </a:solidFill>
              </a:rPr>
              <a:t>3. If its a “(“, push it onto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4. If its an operator </a:t>
            </a:r>
            <a:r>
              <a:rPr lang="en-US" sz="2100" i="1">
                <a:solidFill>
                  <a:srgbClr val="006666"/>
                </a:solidFill>
              </a:rPr>
              <a:t>and the stack is empty</a:t>
            </a:r>
            <a:r>
              <a:rPr lang="en-US" sz="2100">
                <a:solidFill>
                  <a:srgbClr val="006666"/>
                </a:solidFill>
              </a:rPr>
              <a:t>:</a:t>
            </a:r>
          </a:p>
          <a:p>
            <a:r>
              <a:rPr lang="en-US" sz="2100"/>
              <a:t>    a.  Push the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5. If its an operator and the stack is NOT empty:</a:t>
            </a:r>
          </a:p>
          <a:p>
            <a:r>
              <a:rPr lang="en-US" sz="2100"/>
              <a:t>    a.  Pop all operators with </a:t>
            </a:r>
            <a:r>
              <a:rPr lang="en-US" sz="2100" u="sng"/>
              <a:t>greater or equal precedence</a:t>
            </a:r>
            <a:r>
              <a:rPr lang="en-US" sz="2100"/>
              <a:t> off the            </a:t>
            </a:r>
            <a:br>
              <a:rPr lang="en-US" sz="2100"/>
            </a:br>
            <a:r>
              <a:rPr lang="en-US" sz="2100"/>
              <a:t>         stack and append them on the postfix string. </a:t>
            </a:r>
          </a:p>
          <a:p>
            <a:r>
              <a:rPr lang="en-US" sz="2100"/>
              <a:t>    b. Stop when you reach an operator with lower precedence or a (.</a:t>
            </a:r>
          </a:p>
          <a:p>
            <a:r>
              <a:rPr lang="en-US" sz="2100"/>
              <a:t>    c.  Push the new operator on the stack.</a:t>
            </a:r>
          </a:p>
          <a:p>
            <a:r>
              <a:rPr lang="en-US" sz="2100">
                <a:solidFill>
                  <a:srgbClr val="006666"/>
                </a:solidFill>
              </a:rPr>
              <a:t>6. If you encounter a “)”, pop operators off the stack and append 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them onto the postfix string until you pop a matching “(“.</a:t>
            </a:r>
          </a:p>
          <a:p>
            <a:r>
              <a:rPr lang="en-US" sz="2100">
                <a:solidFill>
                  <a:srgbClr val="006666"/>
                </a:solidFill>
              </a:rPr>
              <a:t>7. Advance to next token and GOTO #2</a:t>
            </a:r>
          </a:p>
          <a:p>
            <a:r>
              <a:rPr lang="en-US" sz="2100">
                <a:solidFill>
                  <a:srgbClr val="006666"/>
                </a:solidFill>
              </a:rPr>
              <a:t>8. When all infix tokens are gone, pop each operator and append it }</a:t>
            </a:r>
            <a:br>
              <a:rPr lang="en-US" sz="2100">
                <a:solidFill>
                  <a:srgbClr val="006666"/>
                </a:solidFill>
              </a:rPr>
            </a:br>
            <a:r>
              <a:rPr lang="en-US" sz="2100">
                <a:solidFill>
                  <a:srgbClr val="006666"/>
                </a:solidFill>
              </a:rPr>
              <a:t>    to the postfix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88F0-951D-4F23-885A-7C33CE44ED27}" type="slidenum">
              <a:rPr lang="en-US"/>
              <a:pPr/>
              <a:t>19</a:t>
            </a:fld>
            <a:endParaRPr lang="en-US"/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Maze with a Stack!</a:t>
            </a:r>
          </a:p>
        </p:txBody>
      </p:sp>
      <p:sp>
        <p:nvSpPr>
          <p:cNvPr id="306181" name="Text Box 5"/>
          <p:cNvSpPr txBox="1">
            <a:spLocks noChangeArrowheads="1"/>
          </p:cNvSpPr>
          <p:nvPr/>
        </p:nvSpPr>
        <p:spPr bwMode="auto">
          <a:xfrm>
            <a:off x="381000" y="1189038"/>
            <a:ext cx="8147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stack to determine if a maze is solvable: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971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971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4" name="Rectangle 8"/>
          <p:cNvSpPr>
            <a:spLocks noChangeArrowheads="1"/>
          </p:cNvSpPr>
          <p:nvPr/>
        </p:nvSpPr>
        <p:spPr bwMode="auto">
          <a:xfrm>
            <a:off x="2971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5" name="Rectangle 9"/>
          <p:cNvSpPr>
            <a:spLocks noChangeArrowheads="1"/>
          </p:cNvSpPr>
          <p:nvPr/>
        </p:nvSpPr>
        <p:spPr bwMode="auto">
          <a:xfrm>
            <a:off x="2971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6" name="Rectangle 10"/>
          <p:cNvSpPr>
            <a:spLocks noChangeArrowheads="1"/>
          </p:cNvSpPr>
          <p:nvPr/>
        </p:nvSpPr>
        <p:spPr bwMode="auto">
          <a:xfrm>
            <a:off x="2971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7" name="Rectangle 11"/>
          <p:cNvSpPr>
            <a:spLocks noChangeArrowheads="1"/>
          </p:cNvSpPr>
          <p:nvPr/>
        </p:nvSpPr>
        <p:spPr bwMode="auto">
          <a:xfrm>
            <a:off x="2971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8" name="Rectangle 12"/>
          <p:cNvSpPr>
            <a:spLocks noChangeArrowheads="1"/>
          </p:cNvSpPr>
          <p:nvPr/>
        </p:nvSpPr>
        <p:spPr bwMode="auto">
          <a:xfrm>
            <a:off x="2971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89" name="Rectangle 13"/>
          <p:cNvSpPr>
            <a:spLocks noChangeArrowheads="1"/>
          </p:cNvSpPr>
          <p:nvPr/>
        </p:nvSpPr>
        <p:spPr bwMode="auto">
          <a:xfrm>
            <a:off x="2971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0" name="Rectangle 14"/>
          <p:cNvSpPr>
            <a:spLocks noChangeArrowheads="1"/>
          </p:cNvSpPr>
          <p:nvPr/>
        </p:nvSpPr>
        <p:spPr bwMode="auto">
          <a:xfrm>
            <a:off x="3352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3352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2" name="Rectangle 16"/>
          <p:cNvSpPr>
            <a:spLocks noChangeArrowheads="1"/>
          </p:cNvSpPr>
          <p:nvPr/>
        </p:nvSpPr>
        <p:spPr bwMode="auto">
          <a:xfrm>
            <a:off x="3352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3" name="Rectangle 17"/>
          <p:cNvSpPr>
            <a:spLocks noChangeArrowheads="1"/>
          </p:cNvSpPr>
          <p:nvPr/>
        </p:nvSpPr>
        <p:spPr bwMode="auto">
          <a:xfrm>
            <a:off x="3352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4" name="Rectangle 18"/>
          <p:cNvSpPr>
            <a:spLocks noChangeArrowheads="1"/>
          </p:cNvSpPr>
          <p:nvPr/>
        </p:nvSpPr>
        <p:spPr bwMode="auto">
          <a:xfrm>
            <a:off x="3352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5" name="Rectangle 19"/>
          <p:cNvSpPr>
            <a:spLocks noChangeArrowheads="1"/>
          </p:cNvSpPr>
          <p:nvPr/>
        </p:nvSpPr>
        <p:spPr bwMode="auto">
          <a:xfrm>
            <a:off x="3352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6" name="Rectangle 20"/>
          <p:cNvSpPr>
            <a:spLocks noChangeArrowheads="1"/>
          </p:cNvSpPr>
          <p:nvPr/>
        </p:nvSpPr>
        <p:spPr bwMode="auto">
          <a:xfrm>
            <a:off x="3352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7" name="Rectangle 21"/>
          <p:cNvSpPr>
            <a:spLocks noChangeArrowheads="1"/>
          </p:cNvSpPr>
          <p:nvPr/>
        </p:nvSpPr>
        <p:spPr bwMode="auto">
          <a:xfrm>
            <a:off x="3352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8" name="Rectangle 22"/>
          <p:cNvSpPr>
            <a:spLocks noChangeArrowheads="1"/>
          </p:cNvSpPr>
          <p:nvPr/>
        </p:nvSpPr>
        <p:spPr bwMode="auto">
          <a:xfrm>
            <a:off x="3733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199" name="Rectangle 23"/>
          <p:cNvSpPr>
            <a:spLocks noChangeArrowheads="1"/>
          </p:cNvSpPr>
          <p:nvPr/>
        </p:nvSpPr>
        <p:spPr bwMode="auto">
          <a:xfrm>
            <a:off x="3733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0" name="Rectangle 24"/>
          <p:cNvSpPr>
            <a:spLocks noChangeArrowheads="1"/>
          </p:cNvSpPr>
          <p:nvPr/>
        </p:nvSpPr>
        <p:spPr bwMode="auto">
          <a:xfrm>
            <a:off x="3733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1" name="Rectangle 25"/>
          <p:cNvSpPr>
            <a:spLocks noChangeArrowheads="1"/>
          </p:cNvSpPr>
          <p:nvPr/>
        </p:nvSpPr>
        <p:spPr bwMode="auto">
          <a:xfrm>
            <a:off x="3733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2" name="Rectangle 26"/>
          <p:cNvSpPr>
            <a:spLocks noChangeArrowheads="1"/>
          </p:cNvSpPr>
          <p:nvPr/>
        </p:nvSpPr>
        <p:spPr bwMode="auto">
          <a:xfrm>
            <a:off x="3733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3" name="Rectangle 27"/>
          <p:cNvSpPr>
            <a:spLocks noChangeArrowheads="1"/>
          </p:cNvSpPr>
          <p:nvPr/>
        </p:nvSpPr>
        <p:spPr bwMode="auto">
          <a:xfrm>
            <a:off x="3733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4" name="Rectangle 28"/>
          <p:cNvSpPr>
            <a:spLocks noChangeArrowheads="1"/>
          </p:cNvSpPr>
          <p:nvPr/>
        </p:nvSpPr>
        <p:spPr bwMode="auto">
          <a:xfrm>
            <a:off x="3733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5" name="Rectangle 29"/>
          <p:cNvSpPr>
            <a:spLocks noChangeArrowheads="1"/>
          </p:cNvSpPr>
          <p:nvPr/>
        </p:nvSpPr>
        <p:spPr bwMode="auto">
          <a:xfrm>
            <a:off x="3733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6" name="Rectangle 30"/>
          <p:cNvSpPr>
            <a:spLocks noChangeArrowheads="1"/>
          </p:cNvSpPr>
          <p:nvPr/>
        </p:nvSpPr>
        <p:spPr bwMode="auto">
          <a:xfrm>
            <a:off x="4114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7" name="Rectangle 31"/>
          <p:cNvSpPr>
            <a:spLocks noChangeArrowheads="1"/>
          </p:cNvSpPr>
          <p:nvPr/>
        </p:nvSpPr>
        <p:spPr bwMode="auto">
          <a:xfrm>
            <a:off x="4114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8" name="Rectangle 32"/>
          <p:cNvSpPr>
            <a:spLocks noChangeArrowheads="1"/>
          </p:cNvSpPr>
          <p:nvPr/>
        </p:nvSpPr>
        <p:spPr bwMode="auto">
          <a:xfrm>
            <a:off x="4114800" y="3400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09" name="Rectangle 33"/>
          <p:cNvSpPr>
            <a:spLocks noChangeArrowheads="1"/>
          </p:cNvSpPr>
          <p:nvPr/>
        </p:nvSpPr>
        <p:spPr bwMode="auto">
          <a:xfrm>
            <a:off x="4114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0" name="Rectangle 34"/>
          <p:cNvSpPr>
            <a:spLocks noChangeArrowheads="1"/>
          </p:cNvSpPr>
          <p:nvPr/>
        </p:nvSpPr>
        <p:spPr bwMode="auto">
          <a:xfrm>
            <a:off x="4114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1" name="Rectangle 35"/>
          <p:cNvSpPr>
            <a:spLocks noChangeArrowheads="1"/>
          </p:cNvSpPr>
          <p:nvPr/>
        </p:nvSpPr>
        <p:spPr bwMode="auto">
          <a:xfrm>
            <a:off x="4114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2" name="Rectangle 36"/>
          <p:cNvSpPr>
            <a:spLocks noChangeArrowheads="1"/>
          </p:cNvSpPr>
          <p:nvPr/>
        </p:nvSpPr>
        <p:spPr bwMode="auto">
          <a:xfrm>
            <a:off x="4114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13" name="Rectangle 37"/>
          <p:cNvSpPr>
            <a:spLocks noChangeArrowheads="1"/>
          </p:cNvSpPr>
          <p:nvPr/>
        </p:nvSpPr>
        <p:spPr bwMode="auto">
          <a:xfrm>
            <a:off x="4114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0" name="Rectangle 54"/>
          <p:cNvSpPr>
            <a:spLocks noChangeArrowheads="1"/>
          </p:cNvSpPr>
          <p:nvPr/>
        </p:nvSpPr>
        <p:spPr bwMode="auto">
          <a:xfrm>
            <a:off x="4495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1" name="Rectangle 55"/>
          <p:cNvSpPr>
            <a:spLocks noChangeArrowheads="1"/>
          </p:cNvSpPr>
          <p:nvPr/>
        </p:nvSpPr>
        <p:spPr bwMode="auto">
          <a:xfrm>
            <a:off x="4495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2" name="Rectangle 56"/>
          <p:cNvSpPr>
            <a:spLocks noChangeArrowheads="1"/>
          </p:cNvSpPr>
          <p:nvPr/>
        </p:nvSpPr>
        <p:spPr bwMode="auto">
          <a:xfrm>
            <a:off x="4495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3" name="Rectangle 57"/>
          <p:cNvSpPr>
            <a:spLocks noChangeArrowheads="1"/>
          </p:cNvSpPr>
          <p:nvPr/>
        </p:nvSpPr>
        <p:spPr bwMode="auto">
          <a:xfrm>
            <a:off x="4495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4" name="Rectangle 58"/>
          <p:cNvSpPr>
            <a:spLocks noChangeArrowheads="1"/>
          </p:cNvSpPr>
          <p:nvPr/>
        </p:nvSpPr>
        <p:spPr bwMode="auto">
          <a:xfrm>
            <a:off x="4495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5" name="Rectangle 59"/>
          <p:cNvSpPr>
            <a:spLocks noChangeArrowheads="1"/>
          </p:cNvSpPr>
          <p:nvPr/>
        </p:nvSpPr>
        <p:spPr bwMode="auto">
          <a:xfrm>
            <a:off x="4495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4495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495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8" name="Rectangle 62"/>
          <p:cNvSpPr>
            <a:spLocks noChangeArrowheads="1"/>
          </p:cNvSpPr>
          <p:nvPr/>
        </p:nvSpPr>
        <p:spPr bwMode="auto">
          <a:xfrm>
            <a:off x="4876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876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0" name="Rectangle 64"/>
          <p:cNvSpPr>
            <a:spLocks noChangeArrowheads="1"/>
          </p:cNvSpPr>
          <p:nvPr/>
        </p:nvSpPr>
        <p:spPr bwMode="auto">
          <a:xfrm>
            <a:off x="4876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1" name="Rectangle 65"/>
          <p:cNvSpPr>
            <a:spLocks noChangeArrowheads="1"/>
          </p:cNvSpPr>
          <p:nvPr/>
        </p:nvSpPr>
        <p:spPr bwMode="auto">
          <a:xfrm>
            <a:off x="4876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2" name="Rectangle 66"/>
          <p:cNvSpPr>
            <a:spLocks noChangeArrowheads="1"/>
          </p:cNvSpPr>
          <p:nvPr/>
        </p:nvSpPr>
        <p:spPr bwMode="auto">
          <a:xfrm>
            <a:off x="4876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3" name="Rectangle 67"/>
          <p:cNvSpPr>
            <a:spLocks noChangeArrowheads="1"/>
          </p:cNvSpPr>
          <p:nvPr/>
        </p:nvSpPr>
        <p:spPr bwMode="auto">
          <a:xfrm>
            <a:off x="4876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4" name="Rectangle 68"/>
          <p:cNvSpPr>
            <a:spLocks noChangeArrowheads="1"/>
          </p:cNvSpPr>
          <p:nvPr/>
        </p:nvSpPr>
        <p:spPr bwMode="auto">
          <a:xfrm>
            <a:off x="4876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5" name="Rectangle 69"/>
          <p:cNvSpPr>
            <a:spLocks noChangeArrowheads="1"/>
          </p:cNvSpPr>
          <p:nvPr/>
        </p:nvSpPr>
        <p:spPr bwMode="auto">
          <a:xfrm>
            <a:off x="4876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6" name="Rectangle 70"/>
          <p:cNvSpPr>
            <a:spLocks noChangeArrowheads="1"/>
          </p:cNvSpPr>
          <p:nvPr/>
        </p:nvSpPr>
        <p:spPr bwMode="auto">
          <a:xfrm>
            <a:off x="5257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7" name="Rectangle 71"/>
          <p:cNvSpPr>
            <a:spLocks noChangeArrowheads="1"/>
          </p:cNvSpPr>
          <p:nvPr/>
        </p:nvSpPr>
        <p:spPr bwMode="auto">
          <a:xfrm>
            <a:off x="5257800" y="3019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8" name="Rectangle 72"/>
          <p:cNvSpPr>
            <a:spLocks noChangeArrowheads="1"/>
          </p:cNvSpPr>
          <p:nvPr/>
        </p:nvSpPr>
        <p:spPr bwMode="auto">
          <a:xfrm>
            <a:off x="5257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49" name="Rectangle 73"/>
          <p:cNvSpPr>
            <a:spLocks noChangeArrowheads="1"/>
          </p:cNvSpPr>
          <p:nvPr/>
        </p:nvSpPr>
        <p:spPr bwMode="auto">
          <a:xfrm>
            <a:off x="5257800" y="3781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0" name="Rectangle 74"/>
          <p:cNvSpPr>
            <a:spLocks noChangeArrowheads="1"/>
          </p:cNvSpPr>
          <p:nvPr/>
        </p:nvSpPr>
        <p:spPr bwMode="auto">
          <a:xfrm>
            <a:off x="5257800" y="4162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1" name="Rectangle 75"/>
          <p:cNvSpPr>
            <a:spLocks noChangeArrowheads="1"/>
          </p:cNvSpPr>
          <p:nvPr/>
        </p:nvSpPr>
        <p:spPr bwMode="auto">
          <a:xfrm>
            <a:off x="5257800" y="4543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2" name="Rectangle 76"/>
          <p:cNvSpPr>
            <a:spLocks noChangeArrowheads="1"/>
          </p:cNvSpPr>
          <p:nvPr/>
        </p:nvSpPr>
        <p:spPr bwMode="auto">
          <a:xfrm>
            <a:off x="5257800" y="4924425"/>
            <a:ext cx="3810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3" name="Rectangle 77"/>
          <p:cNvSpPr>
            <a:spLocks noChangeArrowheads="1"/>
          </p:cNvSpPr>
          <p:nvPr/>
        </p:nvSpPr>
        <p:spPr bwMode="auto">
          <a:xfrm>
            <a:off x="5257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4" name="Rectangle 78"/>
          <p:cNvSpPr>
            <a:spLocks noChangeArrowheads="1"/>
          </p:cNvSpPr>
          <p:nvPr/>
        </p:nvSpPr>
        <p:spPr bwMode="auto">
          <a:xfrm>
            <a:off x="5638800" y="2638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5" name="Rectangle 79"/>
          <p:cNvSpPr>
            <a:spLocks noChangeArrowheads="1"/>
          </p:cNvSpPr>
          <p:nvPr/>
        </p:nvSpPr>
        <p:spPr bwMode="auto">
          <a:xfrm>
            <a:off x="5638800" y="3019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6" name="Rectangle 80"/>
          <p:cNvSpPr>
            <a:spLocks noChangeArrowheads="1"/>
          </p:cNvSpPr>
          <p:nvPr/>
        </p:nvSpPr>
        <p:spPr bwMode="auto">
          <a:xfrm>
            <a:off x="5638800" y="3400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7" name="Rectangle 81"/>
          <p:cNvSpPr>
            <a:spLocks noChangeArrowheads="1"/>
          </p:cNvSpPr>
          <p:nvPr/>
        </p:nvSpPr>
        <p:spPr bwMode="auto">
          <a:xfrm>
            <a:off x="5638800" y="3781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8" name="Rectangle 82"/>
          <p:cNvSpPr>
            <a:spLocks noChangeArrowheads="1"/>
          </p:cNvSpPr>
          <p:nvPr/>
        </p:nvSpPr>
        <p:spPr bwMode="auto">
          <a:xfrm>
            <a:off x="5638800" y="4162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59" name="Rectangle 83"/>
          <p:cNvSpPr>
            <a:spLocks noChangeArrowheads="1"/>
          </p:cNvSpPr>
          <p:nvPr/>
        </p:nvSpPr>
        <p:spPr bwMode="auto">
          <a:xfrm>
            <a:off x="5638800" y="4543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0" name="Rectangle 84"/>
          <p:cNvSpPr>
            <a:spLocks noChangeArrowheads="1"/>
          </p:cNvSpPr>
          <p:nvPr/>
        </p:nvSpPr>
        <p:spPr bwMode="auto">
          <a:xfrm>
            <a:off x="5638800" y="4924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1" name="Rectangle 85"/>
          <p:cNvSpPr>
            <a:spLocks noChangeArrowheads="1"/>
          </p:cNvSpPr>
          <p:nvPr/>
        </p:nvSpPr>
        <p:spPr bwMode="auto">
          <a:xfrm>
            <a:off x="5638800" y="5305425"/>
            <a:ext cx="381000" cy="381000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263" name="Text Box 87"/>
          <p:cNvSpPr txBox="1">
            <a:spLocks noChangeArrowheads="1"/>
          </p:cNvSpPr>
          <p:nvPr/>
        </p:nvSpPr>
        <p:spPr bwMode="auto">
          <a:xfrm>
            <a:off x="2590800" y="2574925"/>
            <a:ext cx="377825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</a:t>
            </a:r>
          </a:p>
          <a:p>
            <a:r>
              <a:rPr lang="en-US" sz="2500"/>
              <a:t>1</a:t>
            </a:r>
          </a:p>
          <a:p>
            <a:r>
              <a:rPr lang="en-US" sz="2500"/>
              <a:t>2</a:t>
            </a:r>
          </a:p>
          <a:p>
            <a:r>
              <a:rPr lang="en-US" sz="2500"/>
              <a:t>3</a:t>
            </a:r>
          </a:p>
          <a:p>
            <a:r>
              <a:rPr lang="en-US" sz="2500"/>
              <a:t>4</a:t>
            </a:r>
          </a:p>
          <a:p>
            <a:r>
              <a:rPr lang="en-US" sz="2500"/>
              <a:t>5</a:t>
            </a:r>
          </a:p>
          <a:p>
            <a:r>
              <a:rPr lang="en-US" sz="2500"/>
              <a:t>6</a:t>
            </a:r>
          </a:p>
          <a:p>
            <a:r>
              <a:rPr lang="en-US" sz="2500"/>
              <a:t>7</a:t>
            </a:r>
          </a:p>
        </p:txBody>
      </p:sp>
      <p:sp>
        <p:nvSpPr>
          <p:cNvPr id="306264" name="Text Box 88"/>
          <p:cNvSpPr txBox="1">
            <a:spLocks noChangeArrowheads="1"/>
          </p:cNvSpPr>
          <p:nvPr/>
        </p:nvSpPr>
        <p:spPr bwMode="auto">
          <a:xfrm>
            <a:off x="3022600" y="2165350"/>
            <a:ext cx="301625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500"/>
              <a:t>0  1  2  3  4  5  6  7</a:t>
            </a:r>
          </a:p>
        </p:txBody>
      </p:sp>
      <p:grpSp>
        <p:nvGrpSpPr>
          <p:cNvPr id="306266" name="Group 90"/>
          <p:cNvGrpSpPr>
            <a:grpSpLocks/>
          </p:cNvGrpSpPr>
          <p:nvPr/>
        </p:nvGrpSpPr>
        <p:grpSpPr bwMode="auto">
          <a:xfrm>
            <a:off x="1066800" y="2714625"/>
            <a:ext cx="2438400" cy="822325"/>
            <a:chOff x="144" y="1440"/>
            <a:chExt cx="1536" cy="518"/>
          </a:xfrm>
        </p:grpSpPr>
        <p:sp>
          <p:nvSpPr>
            <p:cNvPr id="306262" name="Text Box 86"/>
            <p:cNvSpPr txBox="1">
              <a:spLocks noChangeArrowheads="1"/>
            </p:cNvSpPr>
            <p:nvPr/>
          </p:nvSpPr>
          <p:spPr bwMode="auto">
            <a:xfrm>
              <a:off x="144" y="1440"/>
              <a:ext cx="61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Start</a:t>
              </a:r>
            </a:p>
            <a:p>
              <a:pPr algn="ctr"/>
              <a:r>
                <a:rPr lang="en-US"/>
                <a:t>(1,1)</a:t>
              </a:r>
            </a:p>
          </p:txBody>
        </p:sp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768" y="1536"/>
              <a:ext cx="91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6271" name="Group 95"/>
          <p:cNvGrpSpPr>
            <a:grpSpLocks/>
          </p:cNvGrpSpPr>
          <p:nvPr/>
        </p:nvGrpSpPr>
        <p:grpSpPr bwMode="auto">
          <a:xfrm>
            <a:off x="5537200" y="4238625"/>
            <a:ext cx="2540000" cy="838200"/>
            <a:chOff x="2960" y="2400"/>
            <a:chExt cx="1600" cy="528"/>
          </a:xfrm>
        </p:grpSpPr>
        <p:sp>
          <p:nvSpPr>
            <p:cNvPr id="306268" name="Text Box 92"/>
            <p:cNvSpPr txBox="1">
              <a:spLocks noChangeArrowheads="1"/>
            </p:cNvSpPr>
            <p:nvPr/>
          </p:nvSpPr>
          <p:spPr bwMode="auto">
            <a:xfrm>
              <a:off x="3792" y="2400"/>
              <a:ext cx="7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Finish</a:t>
              </a:r>
            </a:p>
            <a:p>
              <a:pPr algn="ctr"/>
              <a:r>
                <a:rPr lang="en-US"/>
                <a:t>(6,6)</a:t>
              </a:r>
            </a:p>
          </p:txBody>
        </p:sp>
        <p:sp>
          <p:nvSpPr>
            <p:cNvPr id="306269" name="Line 93"/>
            <p:cNvSpPr>
              <a:spLocks noChangeShapeType="1"/>
            </p:cNvSpPr>
            <p:nvPr/>
          </p:nvSpPr>
          <p:spPr bwMode="auto">
            <a:xfrm flipH="1">
              <a:off x="2960" y="25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6270" name="Text Box 94"/>
          <p:cNvSpPr txBox="1">
            <a:spLocks noChangeArrowheads="1"/>
          </p:cNvSpPr>
          <p:nvPr/>
        </p:nvSpPr>
        <p:spPr bwMode="auto">
          <a:xfrm>
            <a:off x="5257800" y="49244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A6617-5E67-4A7B-BECE-53BB89589338}" type="slidenum">
              <a:rPr lang="en-US"/>
              <a:pPr/>
              <a:t>2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Stack: A Useful ADT</a:t>
            </a: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161925" y="1082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A stack is an ADT that holds a collection of items (like 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>
                <a:cs typeface="Courier New" pitchFamily="49" charset="0"/>
              </a:rPr>
              <a:t>s) where the elements are always added to one end.</a:t>
            </a:r>
            <a:endParaRPr lang="en-US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325" y="3217863"/>
            <a:ext cx="268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Stack operations:</a:t>
            </a: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28650" y="3781425"/>
            <a:ext cx="8210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put something on top of the stack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PUSH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remove the top item (</a:t>
            </a:r>
            <a:r>
              <a:rPr lang="en-US">
                <a:solidFill>
                  <a:srgbClr val="6600CC"/>
                </a:solidFill>
                <a:cs typeface="Courier New" pitchFamily="49" charset="0"/>
              </a:rPr>
              <a:t>POP</a:t>
            </a:r>
            <a:r>
              <a:rPr lang="en-US">
                <a:cs typeface="Courier New" pitchFamily="49" charset="0"/>
              </a:rPr>
              <a:t>) 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look at the top item, without removing it</a:t>
            </a:r>
            <a:endParaRPr lang="en-US"/>
          </a:p>
          <a:p>
            <a:pPr>
              <a:buFontTx/>
              <a:buChar char="•"/>
            </a:pPr>
            <a:r>
              <a:rPr lang="en-US">
                <a:cs typeface="Courier New" pitchFamily="49" charset="0"/>
              </a:rPr>
              <a:t> check to see if the stack is empty  </a:t>
            </a:r>
          </a:p>
        </p:txBody>
      </p:sp>
      <p:sp>
        <p:nvSpPr>
          <p:cNvPr id="292871" name="Text Box 7"/>
          <p:cNvSpPr txBox="1">
            <a:spLocks noChangeArrowheads="1"/>
          </p:cNvSpPr>
          <p:nvPr/>
        </p:nvSpPr>
        <p:spPr bwMode="auto">
          <a:xfrm>
            <a:off x="974725" y="5761038"/>
            <a:ext cx="753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We can have a stack of any type of variable we like:</a:t>
            </a:r>
          </a:p>
          <a:p>
            <a:pPr algn="ctr"/>
            <a:r>
              <a:rPr lang="en-US">
                <a:solidFill>
                  <a:schemeClr val="accent2"/>
                </a:solidFill>
              </a:rPr>
              <a:t>ints, Squares, floats, strings, etc.</a:t>
            </a:r>
          </a:p>
        </p:txBody>
      </p:sp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304800" y="2225675"/>
            <a:ext cx="8763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Just like a stack of plates, the last item pushed onto the top of a stack is the first item to be removed.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2869" grpId="0" build="p" autoUpdateAnimBg="0"/>
      <p:bldP spid="292871" grpId="0" autoUpdateAnimBg="0"/>
      <p:bldP spid="29287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9AF3C-EF0A-48B4-916B-30B2A1358EA7}" type="slidenum">
              <a:rPr lang="en-US"/>
              <a:pPr/>
              <a:t>20</a:t>
            </a:fld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4648200" y="3048000"/>
            <a:ext cx="3886200" cy="3352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a Maze with a Stack!</a:t>
            </a: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152400" y="990600"/>
            <a:ext cx="9144000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Inputs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10x10 Maze in a 2D array, </a:t>
            </a:r>
          </a:p>
          <a:p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Starting point (sx,sy)</a:t>
            </a:r>
            <a:endParaRPr lang="en-US" sz="2200">
              <a:solidFill>
                <a:schemeClr val="tx1"/>
              </a:solidFill>
              <a:cs typeface="Courier New" pitchFamily="49" charset="0"/>
            </a:endParaRPr>
          </a:p>
          <a:p>
            <a:pPr eaLnBrk="0" hangingPunct="0"/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            Ending point (ex,ey)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Output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TRUE if the maze can be solved, FALSE otherwise</a:t>
            </a:r>
          </a:p>
          <a:p>
            <a:pPr eaLnBrk="0" hangingPunct="0"/>
            <a:r>
              <a:rPr lang="en-US" sz="2200">
                <a:solidFill>
                  <a:schemeClr val="accent2"/>
                </a:solidFill>
                <a:ea typeface="MS Mincho" pitchFamily="49" charset="-128"/>
              </a:rPr>
              <a:t>Private data</a:t>
            </a:r>
            <a:r>
              <a:rPr lang="en-US" sz="2200">
                <a:solidFill>
                  <a:schemeClr val="tx1"/>
                </a:solidFill>
                <a:ea typeface="MS Mincho" pitchFamily="49" charset="-128"/>
              </a:rPr>
              <a:t>: a stack of </a:t>
            </a:r>
            <a:r>
              <a:rPr lang="en-US" sz="2200" i="1">
                <a:solidFill>
                  <a:srgbClr val="990000"/>
                </a:solidFill>
                <a:ea typeface="MS Mincho" pitchFamily="49" charset="-128"/>
              </a:rPr>
              <a:t>points</a:t>
            </a:r>
            <a:endParaRPr lang="en-US" sz="2200" i="1">
              <a:solidFill>
                <a:srgbClr val="990000"/>
              </a:solidFill>
            </a:endParaRPr>
          </a:p>
        </p:txBody>
      </p:sp>
      <p:grpSp>
        <p:nvGrpSpPr>
          <p:cNvPr id="307204" name="Group 4"/>
          <p:cNvGrpSpPr>
            <a:grpSpLocks/>
          </p:cNvGrpSpPr>
          <p:nvPr/>
        </p:nvGrpSpPr>
        <p:grpSpPr bwMode="auto">
          <a:xfrm>
            <a:off x="457200" y="3302000"/>
            <a:ext cx="3810000" cy="2628900"/>
            <a:chOff x="288" y="2080"/>
            <a:chExt cx="2400" cy="1656"/>
          </a:xfrm>
        </p:grpSpPr>
        <p:sp>
          <p:nvSpPr>
            <p:cNvPr id="307205" name="Rectangle 5"/>
            <p:cNvSpPr>
              <a:spLocks noChangeArrowheads="1"/>
            </p:cNvSpPr>
            <p:nvPr/>
          </p:nvSpPr>
          <p:spPr bwMode="auto">
            <a:xfrm>
              <a:off x="288" y="2096"/>
              <a:ext cx="2008" cy="16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288" y="2080"/>
              <a:ext cx="2400" cy="1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sz="1800" b="1">
                  <a:solidFill>
                    <a:srgbClr val="000099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endParaRPr lang="en-US" sz="1800" b="1">
                <a:solidFill>
                  <a:srgbClr val="000099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point(int x, int y);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getx() const;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gety() const;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int m_x, m_y;      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</a:p>
          </p:txBody>
        </p:sp>
      </p:grp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4648200" y="3013075"/>
            <a:ext cx="38100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Stack();	  // c’tor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push(</a:t>
            </a:r>
            <a:r>
              <a:rPr lang="en-US" sz="18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&amp;p); 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Point pop();</a:t>
            </a:r>
            <a:b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>
                <a:solidFill>
                  <a:schemeClr val="tx1"/>
                </a:solidFill>
                <a:latin typeface="Courier New" pitchFamily="49" charset="0"/>
              </a:rPr>
              <a:t>};</a:t>
            </a:r>
            <a:r>
              <a:rPr lang="en-US" sz="180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22C6D-7A32-45AD-9921-E1E506181B53}" type="slidenum">
              <a:rPr lang="en-US"/>
              <a:pPr/>
              <a:t>21</a:t>
            </a:fld>
            <a:endParaRPr lang="en-US"/>
          </a:p>
        </p:txBody>
      </p:sp>
      <p:sp>
        <p:nvSpPr>
          <p:cNvPr id="419842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19843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49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6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7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8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0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1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2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3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4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6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7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8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9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0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1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2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6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7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8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9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0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1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2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3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4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5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6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7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8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9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0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1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2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3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4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5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6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7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8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9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0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1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2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3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4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5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6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7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8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19909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19910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19911" name="Group 71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19912" name="Text Box 72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19913" name="Line 73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3" name="Line 83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7" name="Text Box 87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19932" name="Text Box 92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19956" name="Text Box 116"/>
          <p:cNvSpPr txBox="1">
            <a:spLocks noChangeArrowheads="1"/>
          </p:cNvSpPr>
          <p:nvPr/>
        </p:nvSpPr>
        <p:spPr bwMode="auto">
          <a:xfrm>
            <a:off x="7086600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08" name="Line 16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9" name="Rectangle 169"/>
          <p:cNvSpPr>
            <a:spLocks noChangeArrowheads="1"/>
          </p:cNvSpPr>
          <p:nvPr/>
        </p:nvSpPr>
        <p:spPr bwMode="auto">
          <a:xfrm>
            <a:off x="7300913" y="605313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1 , 1</a:t>
            </a:r>
          </a:p>
        </p:txBody>
      </p:sp>
      <p:sp>
        <p:nvSpPr>
          <p:cNvPr id="420010" name="Line 170"/>
          <p:cNvSpPr>
            <a:spLocks noChangeShapeType="1"/>
          </p:cNvSpPr>
          <p:nvPr/>
        </p:nvSpPr>
        <p:spPr bwMode="auto">
          <a:xfrm>
            <a:off x="47625" y="16478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1" name="Line 17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2" name="Line 17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3" name="Text Box 173"/>
          <p:cNvSpPr txBox="1">
            <a:spLocks noChangeArrowheads="1"/>
          </p:cNvSpPr>
          <p:nvPr/>
        </p:nvSpPr>
        <p:spPr bwMode="auto">
          <a:xfrm>
            <a:off x="5410200" y="6299200"/>
            <a:ext cx="13398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1,1</a:t>
            </a:r>
          </a:p>
        </p:txBody>
      </p:sp>
      <p:sp>
        <p:nvSpPr>
          <p:cNvPr id="420014" name="Freeform 174"/>
          <p:cNvSpPr>
            <a:spLocks/>
          </p:cNvSpPr>
          <p:nvPr/>
        </p:nvSpPr>
        <p:spPr bwMode="auto">
          <a:xfrm>
            <a:off x="6342063" y="59436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5" name="Line 17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6" name="Line 17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7" name="Line 17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8" name="Line 178"/>
          <p:cNvSpPr>
            <a:spLocks noChangeShapeType="1"/>
          </p:cNvSpPr>
          <p:nvPr/>
        </p:nvSpPr>
        <p:spPr bwMode="auto">
          <a:xfrm>
            <a:off x="65246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1" name="Text Box 181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22" name="Line 182"/>
          <p:cNvSpPr>
            <a:spLocks noChangeShapeType="1"/>
          </p:cNvSpPr>
          <p:nvPr/>
        </p:nvSpPr>
        <p:spPr bwMode="auto">
          <a:xfrm>
            <a:off x="657225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3" name="Rectangle 183"/>
          <p:cNvSpPr>
            <a:spLocks noChangeArrowheads="1"/>
          </p:cNvSpPr>
          <p:nvPr/>
        </p:nvSpPr>
        <p:spPr bwMode="auto">
          <a:xfrm>
            <a:off x="7300913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0024" name="Text Box 184"/>
          <p:cNvSpPr txBox="1">
            <a:spLocks noChangeArrowheads="1"/>
          </p:cNvSpPr>
          <p:nvPr/>
        </p:nvSpPr>
        <p:spPr bwMode="auto">
          <a:xfrm>
            <a:off x="6842125" y="3551238"/>
            <a:ext cx="1649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0025" name="Line 185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7" name="Rectangle 187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8" name="Line 188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9" name="Text Box 189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0030" name="Line 190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1" name="Text Box 191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0032" name="Line 192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3" name="Rectangle 193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0034" name="Line 194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26" name="Text Box 186"/>
          <p:cNvSpPr txBox="1">
            <a:spLocks noChangeArrowheads="1"/>
          </p:cNvSpPr>
          <p:nvPr/>
        </p:nvSpPr>
        <p:spPr bwMode="auto">
          <a:xfrm>
            <a:off x="68294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2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42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42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42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  <p:bldP spid="419923" grpId="0" animBg="1"/>
      <p:bldP spid="419923" grpId="1" animBg="1"/>
      <p:bldP spid="419927" grpId="0"/>
      <p:bldP spid="419932" grpId="0"/>
      <p:bldP spid="419932" grpId="1"/>
      <p:bldP spid="419956" grpId="0"/>
      <p:bldP spid="419956" grpId="1"/>
      <p:bldP spid="420009" grpId="0" animBg="1" autoUpdateAnimBg="0"/>
      <p:bldP spid="420009" grpId="1" animBg="1"/>
      <p:bldP spid="420010" grpId="0" animBg="1"/>
      <p:bldP spid="420010" grpId="1" animBg="1"/>
      <p:bldP spid="420011" grpId="0" animBg="1"/>
      <p:bldP spid="420011" grpId="1" animBg="1"/>
      <p:bldP spid="420012" grpId="0" animBg="1"/>
      <p:bldP spid="420012" grpId="1" animBg="1"/>
      <p:bldP spid="420013" grpId="0" animBg="1"/>
      <p:bldP spid="420014" grpId="0" animBg="1"/>
      <p:bldP spid="420014" grpId="1" animBg="1"/>
      <p:bldP spid="420015" grpId="0" animBg="1"/>
      <p:bldP spid="420015" grpId="1" animBg="1"/>
      <p:bldP spid="420016" grpId="0" animBg="1"/>
      <p:bldP spid="420016" grpId="1" animBg="1"/>
      <p:bldP spid="420017" grpId="0" animBg="1"/>
      <p:bldP spid="420017" grpId="1" animBg="1"/>
      <p:bldP spid="420018" grpId="0" animBg="1"/>
      <p:bldP spid="420018" grpId="1" animBg="1"/>
      <p:bldP spid="420021" grpId="0"/>
      <p:bldP spid="420022" grpId="0" animBg="1"/>
      <p:bldP spid="420022" grpId="1" animBg="1"/>
      <p:bldP spid="420023" grpId="0" animBg="1" autoUpdateAnimBg="0"/>
      <p:bldP spid="420024" grpId="0"/>
      <p:bldP spid="420024" grpId="1"/>
      <p:bldP spid="420025" grpId="0" animBg="1"/>
      <p:bldP spid="420025" grpId="1" animBg="1"/>
      <p:bldP spid="420027" grpId="0" animBg="1"/>
      <p:bldP spid="420028" grpId="0" animBg="1"/>
      <p:bldP spid="420028" grpId="1" animBg="1"/>
      <p:bldP spid="420029" grpId="0"/>
      <p:bldP spid="420029" grpId="1"/>
      <p:bldP spid="420030" grpId="0" animBg="1"/>
      <p:bldP spid="420030" grpId="1" animBg="1"/>
      <p:bldP spid="420031" grpId="0"/>
      <p:bldP spid="420032" grpId="0" animBg="1"/>
      <p:bldP spid="420032" grpId="1" animBg="1"/>
      <p:bldP spid="420033" grpId="0" animBg="1" autoUpdateAnimBg="0"/>
      <p:bldP spid="420034" grpId="0" animBg="1"/>
      <p:bldP spid="420034" grpId="1" animBg="1"/>
      <p:bldP spid="420026" grpId="0"/>
      <p:bldP spid="42002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8DBF-BCC2-4444-9CB2-EF1D7D4A8608}" type="slidenum">
              <a:rPr lang="en-US"/>
              <a:pPr/>
              <a:t>22</a:t>
            </a:fld>
            <a:endParaRPr lang="en-US"/>
          </a:p>
        </p:txBody>
      </p:sp>
      <p:sp>
        <p:nvSpPr>
          <p:cNvPr id="421890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89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0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1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2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3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4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5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1957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1958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1963" name="Text Box 75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66" name="Line 78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69" name="Line 81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0" name="Line 82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1" name="Text Box 83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2</a:t>
            </a:r>
          </a:p>
        </p:txBody>
      </p:sp>
      <p:sp>
        <p:nvSpPr>
          <p:cNvPr id="421972" name="Freeform 84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3" name="Line 85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4" name="Line 86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5" name="Line 87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77" name="Text Box 89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79" name="Rectangle 9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1980" name="Text Box 9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1,2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1981" name="Line 9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2" name="Rectangle 94"/>
          <p:cNvSpPr>
            <a:spLocks noChangeArrowheads="1"/>
          </p:cNvSpPr>
          <p:nvPr/>
        </p:nvSpPr>
        <p:spPr bwMode="auto">
          <a:xfrm>
            <a:off x="6865938" y="160813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3" name="Line 9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5" name="Line 97"/>
          <p:cNvSpPr>
            <a:spLocks noChangeShapeType="1"/>
          </p:cNvSpPr>
          <p:nvPr/>
        </p:nvSpPr>
        <p:spPr bwMode="auto">
          <a:xfrm>
            <a:off x="638175" y="5805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6" name="Text Box 98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87" name="Line 99"/>
          <p:cNvSpPr>
            <a:spLocks noChangeShapeType="1"/>
          </p:cNvSpPr>
          <p:nvPr/>
        </p:nvSpPr>
        <p:spPr bwMode="auto">
          <a:xfrm>
            <a:off x="628650" y="6038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88" name="Rectangle 100"/>
          <p:cNvSpPr>
            <a:spLocks noChangeArrowheads="1"/>
          </p:cNvSpPr>
          <p:nvPr/>
        </p:nvSpPr>
        <p:spPr bwMode="auto">
          <a:xfrm>
            <a:off x="7286625" y="57388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1989" name="Line 101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2" name="Rectangle 104"/>
          <p:cNvSpPr>
            <a:spLocks noChangeArrowheads="1"/>
          </p:cNvSpPr>
          <p:nvPr/>
        </p:nvSpPr>
        <p:spPr bwMode="auto">
          <a:xfrm>
            <a:off x="685800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1993" name="Text Box 105"/>
          <p:cNvSpPr txBox="1">
            <a:spLocks noChangeArrowheads="1"/>
          </p:cNvSpPr>
          <p:nvPr/>
        </p:nvSpPr>
        <p:spPr bwMode="auto">
          <a:xfrm>
            <a:off x="6561138" y="180975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4" name="Text Box 106"/>
          <p:cNvSpPr txBox="1">
            <a:spLocks noChangeArrowheads="1"/>
          </p:cNvSpPr>
          <p:nvPr/>
        </p:nvSpPr>
        <p:spPr bwMode="auto">
          <a:xfrm>
            <a:off x="7108825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1995" name="Text Box 107"/>
          <p:cNvSpPr txBox="1">
            <a:spLocks noChangeArrowheads="1"/>
          </p:cNvSpPr>
          <p:nvPr/>
        </p:nvSpPr>
        <p:spPr bwMode="auto">
          <a:xfrm>
            <a:off x="6846888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6" name="Text Box 108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1997" name="Text Box 109"/>
          <p:cNvSpPr txBox="1">
            <a:spLocks noChangeArrowheads="1"/>
          </p:cNvSpPr>
          <p:nvPr/>
        </p:nvSpPr>
        <p:spPr bwMode="auto">
          <a:xfrm>
            <a:off x="682466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1998" name="Rectangle 110"/>
          <p:cNvSpPr>
            <a:spLocks noChangeArrowheads="1"/>
          </p:cNvSpPr>
          <p:nvPr/>
        </p:nvSpPr>
        <p:spPr bwMode="auto">
          <a:xfrm>
            <a:off x="7286625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21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42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2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969" grpId="0" animBg="1"/>
      <p:bldP spid="421969" grpId="1" animBg="1"/>
      <p:bldP spid="421970" grpId="0" animBg="1"/>
      <p:bldP spid="421970" grpId="1" animBg="1"/>
      <p:bldP spid="421971" grpId="0" animBg="1"/>
      <p:bldP spid="421972" grpId="0" animBg="1"/>
      <p:bldP spid="421972" grpId="1" animBg="1"/>
      <p:bldP spid="421973" grpId="0" animBg="1"/>
      <p:bldP spid="421973" grpId="1" animBg="1"/>
      <p:bldP spid="421974" grpId="0" animBg="1"/>
      <p:bldP spid="421974" grpId="1" animBg="1"/>
      <p:bldP spid="421975" grpId="0" animBg="1"/>
      <p:bldP spid="421975" grpId="1" animBg="1"/>
      <p:bldP spid="421980" grpId="0"/>
      <p:bldP spid="421980" grpId="1"/>
      <p:bldP spid="421981" grpId="0" animBg="1"/>
      <p:bldP spid="421981" grpId="1" animBg="1"/>
      <p:bldP spid="421982" grpId="0" animBg="1"/>
      <p:bldP spid="421983" grpId="0" animBg="1"/>
      <p:bldP spid="421983" grpId="1" animBg="1"/>
      <p:bldP spid="421985" grpId="0" animBg="1"/>
      <p:bldP spid="421985" grpId="1" animBg="1"/>
      <p:bldP spid="421987" grpId="0" animBg="1"/>
      <p:bldP spid="421987" grpId="1" animBg="1"/>
      <p:bldP spid="421988" grpId="0" animBg="1"/>
      <p:bldP spid="421989" grpId="0" animBg="1"/>
      <p:bldP spid="421989" grpId="1" animBg="1"/>
      <p:bldP spid="421992" grpId="0" animBg="1"/>
      <p:bldP spid="421993" grpId="0"/>
      <p:bldP spid="421993" grpId="1"/>
      <p:bldP spid="421994" grpId="0"/>
      <p:bldP spid="421994" grpId="1"/>
      <p:bldP spid="421995" grpId="0"/>
      <p:bldP spid="421995" grpId="1"/>
      <p:bldP spid="421996" grpId="0"/>
      <p:bldP spid="421996" grpId="1"/>
      <p:bldP spid="421997" grpId="0"/>
      <p:bldP spid="42199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1C9FA-4393-47E6-A93A-50CD2C4AF66C}" type="slidenum">
              <a:rPr lang="en-US"/>
              <a:pPr/>
              <a:t>23</a:t>
            </a:fld>
            <a:endParaRPr lang="en-US"/>
          </a:p>
        </p:txBody>
      </p:sp>
      <p:sp>
        <p:nvSpPr>
          <p:cNvPr id="423938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3939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3940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1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2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3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4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5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6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7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8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49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0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1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2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3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4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5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6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7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8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59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1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2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3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4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7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8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69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0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1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2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3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4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5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6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7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8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79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0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1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2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3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5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6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7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8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89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0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1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2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3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4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5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6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7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8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3999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0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1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2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3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4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4005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4006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4007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08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09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0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1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1,</a:t>
            </a:r>
            <a:r>
              <a:rPr lang="en-US">
                <a:solidFill>
                  <a:srgbClr val="F32A15"/>
                </a:solidFill>
              </a:rPr>
              <a:t>3</a:t>
            </a:r>
          </a:p>
        </p:txBody>
      </p:sp>
      <p:sp>
        <p:nvSpPr>
          <p:cNvPr id="424012" name="Freeform 76"/>
          <p:cNvSpPr>
            <a:spLocks/>
          </p:cNvSpPr>
          <p:nvPr/>
        </p:nvSpPr>
        <p:spPr bwMode="auto">
          <a:xfrm>
            <a:off x="6342063" y="579120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3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4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5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16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17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4018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1,3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4019" name="Line 83"/>
          <p:cNvSpPr>
            <a:spLocks noChangeShapeType="1"/>
          </p:cNvSpPr>
          <p:nvPr/>
        </p:nvSpPr>
        <p:spPr bwMode="auto">
          <a:xfrm>
            <a:off x="47625" y="46767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0" name="Rectangle 84"/>
          <p:cNvSpPr>
            <a:spLocks noChangeArrowheads="1"/>
          </p:cNvSpPr>
          <p:nvPr/>
        </p:nvSpPr>
        <p:spPr bwMode="auto">
          <a:xfrm>
            <a:off x="6864350" y="1878013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1" name="Line 85"/>
          <p:cNvSpPr>
            <a:spLocks noChangeShapeType="1"/>
          </p:cNvSpPr>
          <p:nvPr/>
        </p:nvSpPr>
        <p:spPr bwMode="auto">
          <a:xfrm>
            <a:off x="76200" y="55149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3" name="Text Box 87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26" name="Line 90"/>
          <p:cNvSpPr>
            <a:spLocks noChangeShapeType="1"/>
          </p:cNvSpPr>
          <p:nvPr/>
        </p:nvSpPr>
        <p:spPr bwMode="auto">
          <a:xfrm>
            <a:off x="76200" y="6324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8" name="Rectangle 92"/>
          <p:cNvSpPr>
            <a:spLocks noChangeArrowheads="1"/>
          </p:cNvSpPr>
          <p:nvPr/>
        </p:nvSpPr>
        <p:spPr bwMode="auto">
          <a:xfrm>
            <a:off x="6864350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4029" name="Text Box 93"/>
          <p:cNvSpPr txBox="1">
            <a:spLocks noChangeArrowheads="1"/>
          </p:cNvSpPr>
          <p:nvPr/>
        </p:nvSpPr>
        <p:spPr bwMode="auto">
          <a:xfrm>
            <a:off x="6561138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0" name="Text Box 94"/>
          <p:cNvSpPr txBox="1">
            <a:spLocks noChangeArrowheads="1"/>
          </p:cNvSpPr>
          <p:nvPr/>
        </p:nvSpPr>
        <p:spPr bwMode="auto">
          <a:xfrm>
            <a:off x="7108825" y="20716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4031" name="Text Box 95"/>
          <p:cNvSpPr txBox="1">
            <a:spLocks noChangeArrowheads="1"/>
          </p:cNvSpPr>
          <p:nvPr/>
        </p:nvSpPr>
        <p:spPr bwMode="auto">
          <a:xfrm>
            <a:off x="6846888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4033" name="Text Box 97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4034" name="Rectangle 98"/>
          <p:cNvSpPr>
            <a:spLocks noChangeArrowheads="1"/>
          </p:cNvSpPr>
          <p:nvPr/>
        </p:nvSpPr>
        <p:spPr bwMode="auto">
          <a:xfrm>
            <a:off x="728186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1 ,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rgbClr val="6600CC"/>
                </a:solidFill>
              </a:rPr>
              <a:t> </a:t>
            </a:r>
            <a:endParaRPr lang="en-US"/>
          </a:p>
        </p:txBody>
      </p:sp>
      <p:sp>
        <p:nvSpPr>
          <p:cNvPr id="424035" name="Text Box 99"/>
          <p:cNvSpPr txBox="1">
            <a:spLocks noChangeArrowheads="1"/>
          </p:cNvSpPr>
          <p:nvPr/>
        </p:nvSpPr>
        <p:spPr bwMode="auto">
          <a:xfrm>
            <a:off x="6846888" y="23479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4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009" grpId="0" animBg="1"/>
      <p:bldP spid="424009" grpId="1" animBg="1"/>
      <p:bldP spid="424010" grpId="0" animBg="1"/>
      <p:bldP spid="424010" grpId="1" animBg="1"/>
      <p:bldP spid="424011" grpId="0" animBg="1"/>
      <p:bldP spid="424012" grpId="0" animBg="1"/>
      <p:bldP spid="424012" grpId="1" animBg="1"/>
      <p:bldP spid="424013" grpId="0" animBg="1"/>
      <p:bldP spid="424013" grpId="1" animBg="1"/>
      <p:bldP spid="424014" grpId="0" animBg="1"/>
      <p:bldP spid="424014" grpId="1" animBg="1"/>
      <p:bldP spid="424015" grpId="0" animBg="1"/>
      <p:bldP spid="424015" grpId="1" animBg="1"/>
      <p:bldP spid="424018" grpId="0"/>
      <p:bldP spid="424018" grpId="1"/>
      <p:bldP spid="424019" grpId="0" animBg="1"/>
      <p:bldP spid="424019" grpId="1" animBg="1"/>
      <p:bldP spid="424020" grpId="0" animBg="1"/>
      <p:bldP spid="424021" grpId="0" animBg="1"/>
      <p:bldP spid="424021" grpId="1" animBg="1"/>
      <p:bldP spid="424026" grpId="0" animBg="1"/>
      <p:bldP spid="424026" grpId="1" animBg="1"/>
      <p:bldP spid="424028" grpId="0" animBg="1"/>
      <p:bldP spid="424029" grpId="0"/>
      <p:bldP spid="424029" grpId="1"/>
      <p:bldP spid="424030" grpId="0"/>
      <p:bldP spid="424030" grpId="1"/>
      <p:bldP spid="424031" grpId="0"/>
      <p:bldP spid="424031" grpId="1"/>
      <p:bldP spid="424034" grpId="0" animBg="1"/>
      <p:bldP spid="424035" grpId="0"/>
      <p:bldP spid="42403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58BC2-A701-402B-A263-567DBA9664C6}" type="slidenum">
              <a:rPr lang="en-US"/>
              <a:pPr/>
              <a:t>24</a:t>
            </a:fld>
            <a:endParaRPr lang="en-US"/>
          </a:p>
        </p:txBody>
      </p:sp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4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5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7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8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5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6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7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8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1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5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7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8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19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2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3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4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39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0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1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2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3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4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5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6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7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8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49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0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1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2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6053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6054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6055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56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7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8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59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6060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1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2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3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64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65" name="Rectangle 81"/>
          <p:cNvSpPr>
            <a:spLocks noChangeArrowheads="1"/>
          </p:cNvSpPr>
          <p:nvPr/>
        </p:nvSpPr>
        <p:spPr bwMode="auto">
          <a:xfrm>
            <a:off x="7286625" y="604996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/>
              <a:t> , 1</a:t>
            </a:r>
          </a:p>
        </p:txBody>
      </p:sp>
      <p:sp>
        <p:nvSpPr>
          <p:cNvPr id="426066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2,1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6068" name="Rectangle 84"/>
          <p:cNvSpPr>
            <a:spLocks noChangeArrowheads="1"/>
          </p:cNvSpPr>
          <p:nvPr/>
        </p:nvSpPr>
        <p:spPr bwMode="auto">
          <a:xfrm>
            <a:off x="6850063" y="21351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0" name="Text Box 86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73" name="Rectangle 89"/>
          <p:cNvSpPr>
            <a:spLocks noChangeArrowheads="1"/>
          </p:cNvSpPr>
          <p:nvPr/>
        </p:nvSpPr>
        <p:spPr bwMode="auto">
          <a:xfrm>
            <a:off x="710723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74" name="Text Box 90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5" name="Text Box 91"/>
          <p:cNvSpPr txBox="1">
            <a:spLocks noChangeArrowheads="1"/>
          </p:cNvSpPr>
          <p:nvPr/>
        </p:nvSpPr>
        <p:spPr bwMode="auto">
          <a:xfrm>
            <a:off x="73660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6077" name="Text Box 93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1" name="Line 97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2" name="Text Box 98"/>
          <p:cNvSpPr txBox="1">
            <a:spLocks noChangeArrowheads="1"/>
          </p:cNvSpPr>
          <p:nvPr/>
        </p:nvSpPr>
        <p:spPr bwMode="auto">
          <a:xfrm>
            <a:off x="73437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6083" name="Line 99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4" name="Rectangle 100"/>
          <p:cNvSpPr>
            <a:spLocks noChangeArrowheads="1"/>
          </p:cNvSpPr>
          <p:nvPr/>
        </p:nvSpPr>
        <p:spPr bwMode="auto">
          <a:xfrm>
            <a:off x="7286625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6085" name="Line 101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6" name="Text Box 102"/>
          <p:cNvSpPr txBox="1">
            <a:spLocks noChangeArrowheads="1"/>
          </p:cNvSpPr>
          <p:nvPr/>
        </p:nvSpPr>
        <p:spPr bwMode="auto">
          <a:xfrm>
            <a:off x="708660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7" name="Line 103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6088" name="Text Box 104"/>
          <p:cNvSpPr txBox="1">
            <a:spLocks noChangeArrowheads="1"/>
          </p:cNvSpPr>
          <p:nvPr/>
        </p:nvSpPr>
        <p:spPr bwMode="auto">
          <a:xfrm>
            <a:off x="708660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6089" name="Line 105"/>
          <p:cNvSpPr>
            <a:spLocks noChangeShapeType="1"/>
          </p:cNvSpPr>
          <p:nvPr/>
        </p:nvSpPr>
        <p:spPr bwMode="auto">
          <a:xfrm>
            <a:off x="61913" y="63388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6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057" grpId="0" animBg="1"/>
      <p:bldP spid="426057" grpId="1" animBg="1"/>
      <p:bldP spid="426058" grpId="0" animBg="1"/>
      <p:bldP spid="426058" grpId="1" animBg="1"/>
      <p:bldP spid="426059" grpId="0" animBg="1"/>
      <p:bldP spid="426060" grpId="0" animBg="1"/>
      <p:bldP spid="426060" grpId="1" animBg="1"/>
      <p:bldP spid="426061" grpId="0" animBg="1"/>
      <p:bldP spid="426061" grpId="1" animBg="1"/>
      <p:bldP spid="426062" grpId="0" animBg="1"/>
      <p:bldP spid="426062" grpId="1" animBg="1"/>
      <p:bldP spid="426063" grpId="0" animBg="1"/>
      <p:bldP spid="426063" grpId="1" animBg="1"/>
      <p:bldP spid="426065" grpId="0" animBg="1"/>
      <p:bldP spid="426066" grpId="0"/>
      <p:bldP spid="426066" grpId="1"/>
      <p:bldP spid="426068" grpId="0" animBg="1"/>
      <p:bldP spid="426073" grpId="0" animBg="1"/>
      <p:bldP spid="426074" grpId="0"/>
      <p:bldP spid="426074" grpId="1"/>
      <p:bldP spid="426075" grpId="0"/>
      <p:bldP spid="426075" grpId="1"/>
      <p:bldP spid="426081" grpId="0" animBg="1"/>
      <p:bldP spid="426081" grpId="1" animBg="1"/>
      <p:bldP spid="426082" grpId="0"/>
      <p:bldP spid="426083" grpId="0" animBg="1"/>
      <p:bldP spid="426083" grpId="1" animBg="1"/>
      <p:bldP spid="426084" grpId="0" animBg="1" autoUpdateAnimBg="0"/>
      <p:bldP spid="426085" grpId="0" animBg="1"/>
      <p:bldP spid="426085" grpId="1" animBg="1"/>
      <p:bldP spid="426086" grpId="0"/>
      <p:bldP spid="426086" grpId="1"/>
      <p:bldP spid="426087" grpId="0" animBg="1"/>
      <p:bldP spid="426087" grpId="1" animBg="1"/>
      <p:bldP spid="426088" grpId="0"/>
      <p:bldP spid="426088" grpId="1"/>
      <p:bldP spid="426089" grpId="0" animBg="1"/>
      <p:bldP spid="42608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5921D-9BF5-45ED-B8B4-9D16D3E28980}" type="slidenum">
              <a:rPr lang="en-US"/>
              <a:pPr/>
              <a:t>25</a:t>
            </a:fld>
            <a:endParaRPr lang="en-US"/>
          </a:p>
        </p:txBody>
      </p:sp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Solving a Maze with a Stack!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1.   PUSH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onto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3.  If the stack is empty, there is </a:t>
            </a:r>
            <a:br>
              <a:rPr lang="en-US" sz="180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4.  POP the top point off of the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(curx-1,cury)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(curx+1,cury)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(curx,cury-1)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         PUSH (curx,cury+1) on stack.</a:t>
            </a:r>
          </a:p>
          <a:p>
            <a:r>
              <a:rPr lang="en-US" sz="180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1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2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4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Rectangle 16"/>
          <p:cNvSpPr>
            <a:spLocks noChangeArrowheads="1"/>
          </p:cNvSpPr>
          <p:nvPr/>
        </p:nvSpPr>
        <p:spPr bwMode="auto">
          <a:xfrm>
            <a:off x="6886575" y="21621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1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2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3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4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6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7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8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9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0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1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2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3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4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5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6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7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8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89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0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1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2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3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4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5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6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7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8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99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0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28101" name="Text Box 69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28102" name="Text Box 70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sp>
        <p:nvSpPr>
          <p:cNvPr id="428103" name="Text Box 7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04" name="Line 72"/>
          <p:cNvSpPr>
            <a:spLocks noChangeShapeType="1"/>
          </p:cNvSpPr>
          <p:nvPr/>
        </p:nvSpPr>
        <p:spPr bwMode="auto">
          <a:xfrm>
            <a:off x="7286625" y="6372225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5" name="Line 73"/>
          <p:cNvSpPr>
            <a:spLocks noChangeShapeType="1"/>
          </p:cNvSpPr>
          <p:nvPr/>
        </p:nvSpPr>
        <p:spPr bwMode="auto">
          <a:xfrm>
            <a:off x="42863" y="1933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6" name="Line 74"/>
          <p:cNvSpPr>
            <a:spLocks noChangeShapeType="1"/>
          </p:cNvSpPr>
          <p:nvPr/>
        </p:nvSpPr>
        <p:spPr bwMode="auto">
          <a:xfrm>
            <a:off x="47625" y="2481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7" name="Text Box 75"/>
          <p:cNvSpPr txBox="1">
            <a:spLocks noChangeArrowheads="1"/>
          </p:cNvSpPr>
          <p:nvPr/>
        </p:nvSpPr>
        <p:spPr bwMode="auto">
          <a:xfrm>
            <a:off x="5410200" y="6299200"/>
            <a:ext cx="13890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cur =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,1</a:t>
            </a:r>
          </a:p>
        </p:txBody>
      </p:sp>
      <p:sp>
        <p:nvSpPr>
          <p:cNvPr id="428108" name="Freeform 76"/>
          <p:cNvSpPr>
            <a:spLocks/>
          </p:cNvSpPr>
          <p:nvPr/>
        </p:nvSpPr>
        <p:spPr bwMode="auto">
          <a:xfrm>
            <a:off x="6342063" y="5962650"/>
            <a:ext cx="914400" cy="355600"/>
          </a:xfrm>
          <a:custGeom>
            <a:avLst/>
            <a:gdLst>
              <a:gd name="T0" fmla="*/ 576 w 576"/>
              <a:gd name="T1" fmla="*/ 32 h 224"/>
              <a:gd name="T2" fmla="*/ 288 w 576"/>
              <a:gd name="T3" fmla="*/ 32 h 224"/>
              <a:gd name="T4" fmla="*/ 0 w 576"/>
              <a:gd name="T5" fmla="*/ 224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224">
                <a:moveTo>
                  <a:pt x="576" y="32"/>
                </a:moveTo>
                <a:cubicBezTo>
                  <a:pt x="480" y="16"/>
                  <a:pt x="384" y="0"/>
                  <a:pt x="288" y="32"/>
                </a:cubicBezTo>
                <a:cubicBezTo>
                  <a:pt x="192" y="64"/>
                  <a:pt x="96" y="144"/>
                  <a:pt x="0" y="22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09" name="Line 77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0" name="Line 78"/>
          <p:cNvSpPr>
            <a:spLocks noChangeShapeType="1"/>
          </p:cNvSpPr>
          <p:nvPr/>
        </p:nvSpPr>
        <p:spPr bwMode="auto">
          <a:xfrm>
            <a:off x="57150" y="3033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1" name="Line 79"/>
          <p:cNvSpPr>
            <a:spLocks noChangeShapeType="1"/>
          </p:cNvSpPr>
          <p:nvPr/>
        </p:nvSpPr>
        <p:spPr bwMode="auto">
          <a:xfrm>
            <a:off x="57150" y="38671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2" name="Text Box 80"/>
          <p:cNvSpPr txBox="1">
            <a:spLocks noChangeArrowheads="1"/>
          </p:cNvSpPr>
          <p:nvPr/>
        </p:nvSpPr>
        <p:spPr bwMode="auto">
          <a:xfrm>
            <a:off x="7072313" y="15763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4" name="Text Box 82"/>
          <p:cNvSpPr txBox="1">
            <a:spLocks noChangeArrowheads="1"/>
          </p:cNvSpPr>
          <p:nvPr/>
        </p:nvSpPr>
        <p:spPr bwMode="auto">
          <a:xfrm>
            <a:off x="6818313" y="3551238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3,1 == 6,6?</a:t>
            </a:r>
          </a:p>
          <a:p>
            <a:pPr algn="ctr"/>
            <a:r>
              <a:rPr lang="en-US">
                <a:solidFill>
                  <a:srgbClr val="006666"/>
                </a:solidFill>
              </a:rPr>
              <a:t>Not yet!</a:t>
            </a:r>
          </a:p>
        </p:txBody>
      </p:sp>
      <p:sp>
        <p:nvSpPr>
          <p:cNvPr id="428115" name="Rectangle 83"/>
          <p:cNvSpPr>
            <a:spLocks noChangeArrowheads="1"/>
          </p:cNvSpPr>
          <p:nvPr/>
        </p:nvSpPr>
        <p:spPr bwMode="auto">
          <a:xfrm>
            <a:off x="7107238" y="1616075"/>
            <a:ext cx="298450" cy="3032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6" name="Text Box 84"/>
          <p:cNvSpPr txBox="1">
            <a:spLocks noChangeArrowheads="1"/>
          </p:cNvSpPr>
          <p:nvPr/>
        </p:nvSpPr>
        <p:spPr bwMode="auto">
          <a:xfrm>
            <a:off x="6810375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18" name="Rectangle 86"/>
          <p:cNvSpPr>
            <a:spLocks noChangeArrowheads="1"/>
          </p:cNvSpPr>
          <p:nvPr/>
        </p:nvSpPr>
        <p:spPr bwMode="auto">
          <a:xfrm>
            <a:off x="7354888" y="1614488"/>
            <a:ext cx="298450" cy="303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19" name="Text Box 87"/>
          <p:cNvSpPr txBox="1">
            <a:spLocks noChangeArrowheads="1"/>
          </p:cNvSpPr>
          <p:nvPr/>
        </p:nvSpPr>
        <p:spPr bwMode="auto">
          <a:xfrm>
            <a:off x="7072313" y="15382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0" name="Text Box 88"/>
          <p:cNvSpPr txBox="1">
            <a:spLocks noChangeArrowheads="1"/>
          </p:cNvSpPr>
          <p:nvPr/>
        </p:nvSpPr>
        <p:spPr bwMode="auto">
          <a:xfrm>
            <a:off x="7594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21" name="Text Box 89"/>
          <p:cNvSpPr txBox="1">
            <a:spLocks noChangeArrowheads="1"/>
          </p:cNvSpPr>
          <p:nvPr/>
        </p:nvSpPr>
        <p:spPr bwMode="auto">
          <a:xfrm>
            <a:off x="6818313" y="213360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2" name="Line 90"/>
          <p:cNvSpPr>
            <a:spLocks noChangeShapeType="1"/>
          </p:cNvSpPr>
          <p:nvPr/>
        </p:nvSpPr>
        <p:spPr bwMode="auto">
          <a:xfrm>
            <a:off x="671513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3" name="Text Box 91"/>
          <p:cNvSpPr txBox="1">
            <a:spLocks noChangeArrowheads="1"/>
          </p:cNvSpPr>
          <p:nvPr/>
        </p:nvSpPr>
        <p:spPr bwMode="auto">
          <a:xfrm>
            <a:off x="7585075" y="157162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24" name="Line 92"/>
          <p:cNvSpPr>
            <a:spLocks noChangeShapeType="1"/>
          </p:cNvSpPr>
          <p:nvPr/>
        </p:nvSpPr>
        <p:spPr bwMode="auto">
          <a:xfrm>
            <a:off x="685800" y="440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5" name="Rectangle 93"/>
          <p:cNvSpPr>
            <a:spLocks noChangeArrowheads="1"/>
          </p:cNvSpPr>
          <p:nvPr/>
        </p:nvSpPr>
        <p:spPr bwMode="auto">
          <a:xfrm>
            <a:off x="7296150" y="6043613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26" name="Line 94"/>
          <p:cNvSpPr>
            <a:spLocks noChangeShapeType="1"/>
          </p:cNvSpPr>
          <p:nvPr/>
        </p:nvSpPr>
        <p:spPr bwMode="auto">
          <a:xfrm>
            <a:off x="76200" y="4648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7" name="Text Box 95"/>
          <p:cNvSpPr txBox="1">
            <a:spLocks noChangeArrowheads="1"/>
          </p:cNvSpPr>
          <p:nvPr/>
        </p:nvSpPr>
        <p:spPr bwMode="auto">
          <a:xfrm>
            <a:off x="7351713" y="128111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28128" name="Line 96"/>
          <p:cNvSpPr>
            <a:spLocks noChangeShapeType="1"/>
          </p:cNvSpPr>
          <p:nvPr/>
        </p:nvSpPr>
        <p:spPr bwMode="auto">
          <a:xfrm>
            <a:off x="61913" y="55054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29" name="Text Box 97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28130" name="Line 98"/>
          <p:cNvSpPr>
            <a:spLocks noChangeShapeType="1"/>
          </p:cNvSpPr>
          <p:nvPr/>
        </p:nvSpPr>
        <p:spPr bwMode="auto">
          <a:xfrm>
            <a:off x="676275" y="5780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1" name="Text Box 99"/>
          <p:cNvSpPr txBox="1">
            <a:spLocks noChangeArrowheads="1"/>
          </p:cNvSpPr>
          <p:nvPr/>
        </p:nvSpPr>
        <p:spPr bwMode="auto">
          <a:xfrm>
            <a:off x="7337425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2" name="Rectangle 100"/>
          <p:cNvSpPr>
            <a:spLocks noChangeArrowheads="1"/>
          </p:cNvSpPr>
          <p:nvPr/>
        </p:nvSpPr>
        <p:spPr bwMode="auto">
          <a:xfrm>
            <a:off x="7307263" y="6048375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rgbClr val="F32A15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, 1 </a:t>
            </a:r>
          </a:p>
        </p:txBody>
      </p:sp>
      <p:sp>
        <p:nvSpPr>
          <p:cNvPr id="428133" name="Text Box 101"/>
          <p:cNvSpPr txBox="1">
            <a:spLocks noChangeArrowheads="1"/>
          </p:cNvSpPr>
          <p:nvPr/>
        </p:nvSpPr>
        <p:spPr bwMode="auto">
          <a:xfrm>
            <a:off x="7327900" y="1857375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28134" name="Line 102"/>
          <p:cNvSpPr>
            <a:spLocks noChangeShapeType="1"/>
          </p:cNvSpPr>
          <p:nvPr/>
        </p:nvSpPr>
        <p:spPr bwMode="auto">
          <a:xfrm>
            <a:off x="685800" y="6048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135" name="Rectangle 103"/>
          <p:cNvSpPr>
            <a:spLocks noChangeArrowheads="1"/>
          </p:cNvSpPr>
          <p:nvPr/>
        </p:nvSpPr>
        <p:spPr bwMode="auto">
          <a:xfrm>
            <a:off x="7300913" y="5729288"/>
            <a:ext cx="1193800" cy="3048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 3 , </a:t>
            </a:r>
            <a:r>
              <a:rPr lang="en-US">
                <a:solidFill>
                  <a:srgbClr val="F32A15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8117" name="Text Box 85"/>
          <p:cNvSpPr txBox="1">
            <a:spLocks noChangeArrowheads="1"/>
          </p:cNvSpPr>
          <p:nvPr/>
        </p:nvSpPr>
        <p:spPr bwMode="auto">
          <a:xfrm rot="-777576">
            <a:off x="376238" y="2892425"/>
            <a:ext cx="8308975" cy="155575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6666"/>
                </a:solidFill>
              </a:rPr>
              <a:t>Eventually, we’ll find the solution to the maze, or our stack will empty out, indicating that there is no solution!</a:t>
            </a:r>
          </a:p>
          <a:p>
            <a:pPr algn="ctr"/>
            <a:endParaRPr lang="en-US">
              <a:solidFill>
                <a:srgbClr val="006666"/>
              </a:solidFill>
            </a:endParaRPr>
          </a:p>
          <a:p>
            <a:pPr algn="ctr"/>
            <a:r>
              <a:rPr lang="en-US"/>
              <a:t>This searching algorithm is called a “depth-first search.”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28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2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2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4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105" grpId="0" animBg="1"/>
      <p:bldP spid="428105" grpId="1" animBg="1"/>
      <p:bldP spid="428106" grpId="0" animBg="1"/>
      <p:bldP spid="428106" grpId="1" animBg="1"/>
      <p:bldP spid="428107" grpId="0" animBg="1"/>
      <p:bldP spid="428108" grpId="0" animBg="1"/>
      <p:bldP spid="428108" grpId="1" animBg="1"/>
      <p:bldP spid="428109" grpId="0" animBg="1"/>
      <p:bldP spid="428109" grpId="1" animBg="1"/>
      <p:bldP spid="428110" grpId="0" animBg="1"/>
      <p:bldP spid="428110" grpId="1" animBg="1"/>
      <p:bldP spid="428111" grpId="0" animBg="1"/>
      <p:bldP spid="428111" grpId="1" animBg="1"/>
      <p:bldP spid="428114" grpId="0"/>
      <p:bldP spid="428114" grpId="1"/>
      <p:bldP spid="428115" grpId="0" animBg="1"/>
      <p:bldP spid="428118" grpId="0" animBg="1"/>
      <p:bldP spid="428119" grpId="0"/>
      <p:bldP spid="428119" grpId="1"/>
      <p:bldP spid="428120" grpId="0"/>
      <p:bldP spid="428120" grpId="1"/>
      <p:bldP spid="428122" grpId="0" animBg="1"/>
      <p:bldP spid="428122" grpId="1" animBg="1"/>
      <p:bldP spid="428123" grpId="0"/>
      <p:bldP spid="428124" grpId="0" animBg="1"/>
      <p:bldP spid="428124" grpId="1" animBg="1"/>
      <p:bldP spid="428125" grpId="0" animBg="1"/>
      <p:bldP spid="428126" grpId="0" animBg="1"/>
      <p:bldP spid="428126" grpId="1" animBg="1"/>
      <p:bldP spid="428127" grpId="0"/>
      <p:bldP spid="428127" grpId="1"/>
      <p:bldP spid="428128" grpId="0" animBg="1"/>
      <p:bldP spid="428128" grpId="1" animBg="1"/>
      <p:bldP spid="428129" grpId="0"/>
      <p:bldP spid="428129" grpId="1"/>
      <p:bldP spid="428130" grpId="0" animBg="1"/>
      <p:bldP spid="428130" grpId="1" animBg="1"/>
      <p:bldP spid="428132" grpId="0" animBg="1" autoUpdateAnimBg="0"/>
      <p:bldP spid="428133" grpId="0"/>
      <p:bldP spid="428134" grpId="0" animBg="1"/>
      <p:bldP spid="428134" grpId="1" animBg="1"/>
      <p:bldP spid="428135" grpId="0" animBg="1" autoUpdateAnimBg="0"/>
      <p:bldP spid="4281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EB8B-04C1-4F10-90F2-B8F7535B9CA7}" type="slidenum">
              <a:rPr lang="en-US"/>
              <a:pPr/>
              <a:t>26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favorite game!</a:t>
            </a:r>
            <a:endParaRPr 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r="6250" b="12500"/>
          <a:stretch>
            <a:fillRect/>
          </a:stretch>
        </p:blipFill>
        <p:spPr bwMode="auto">
          <a:xfrm>
            <a:off x="-14288" y="1295400"/>
            <a:ext cx="914400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F8DA3-1AC1-404A-9792-4778B0EA722C}" type="slidenum">
              <a:rPr lang="en-US"/>
              <a:pPr/>
              <a:t>27</a:t>
            </a:fld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</a:t>
            </a:r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6"/>
          <a:stretch>
            <a:fillRect/>
          </a:stretch>
        </p:blipFill>
        <p:spPr bwMode="auto">
          <a:xfrm>
            <a:off x="1235075" y="1371600"/>
            <a:ext cx="645795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1204-07C0-48D3-9F17-05636940CF43}" type="slidenum">
              <a:rPr lang="en-US"/>
              <a:pPr/>
              <a:t>28</a:t>
            </a:fld>
            <a:endParaRPr lang="en-US"/>
          </a:p>
        </p:txBody>
      </p:sp>
      <p:sp>
        <p:nvSpPr>
          <p:cNvPr id="312331" name="Text Box 11"/>
          <p:cNvSpPr txBox="1">
            <a:spLocks noChangeArrowheads="1"/>
          </p:cNvSpPr>
          <p:nvPr/>
        </p:nvSpPr>
        <p:spPr bwMode="auto">
          <a:xfrm>
            <a:off x="7935913" y="48006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2333" name="Text Box 13"/>
          <p:cNvSpPr txBox="1">
            <a:spLocks noChangeArrowheads="1"/>
          </p:cNvSpPr>
          <p:nvPr/>
        </p:nvSpPr>
        <p:spPr bwMode="auto">
          <a:xfrm>
            <a:off x="7391400" y="48133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17</a:t>
            </a: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ADT: The Queue</a:t>
            </a: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685800" y="1112838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cs typeface="Courier New" pitchFamily="49" charset="0"/>
              </a:rPr>
              <a:t>The queue is another ADT that </a:t>
            </a:r>
            <a:r>
              <a:rPr lang="en-US" dirty="0" smtClean="0">
                <a:cs typeface="Courier New" pitchFamily="49" charset="0"/>
              </a:rPr>
              <a:t>is </a:t>
            </a:r>
            <a:r>
              <a:rPr lang="en-US" dirty="0">
                <a:cs typeface="Courier New" pitchFamily="49" charset="0"/>
              </a:rPr>
              <a:t>just a like a </a:t>
            </a:r>
            <a:r>
              <a:rPr lang="en-US" dirty="0">
                <a:solidFill>
                  <a:srgbClr val="6600CC"/>
                </a:solidFill>
                <a:cs typeface="Courier New" pitchFamily="49" charset="0"/>
              </a:rPr>
              <a:t>line</a:t>
            </a:r>
            <a:r>
              <a:rPr lang="en-US" dirty="0">
                <a:cs typeface="Courier New" pitchFamily="49" charset="0"/>
              </a:rPr>
              <a:t> at the store or at the bank.</a:t>
            </a:r>
            <a:endParaRPr lang="en-US" dirty="0"/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685800" y="2133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cs typeface="Courier New" pitchFamily="49" charset="0"/>
              </a:rPr>
              <a:t>The first person in line is the first person out of line and served.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1971675" y="3063875"/>
            <a:ext cx="5432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cs typeface="Courier New" pitchFamily="49" charset="0"/>
              </a:rPr>
              <a:t>This is called a FIFO data structure:</a:t>
            </a:r>
            <a:endParaRPr lang="en-US"/>
          </a:p>
          <a:p>
            <a:pPr algn="ctr"/>
            <a:r>
              <a:rPr lang="en-US">
                <a:solidFill>
                  <a:srgbClr val="6600CC"/>
                </a:solidFill>
                <a:cs typeface="Courier New" pitchFamily="49" charset="0"/>
              </a:rPr>
              <a:t> FIRST IN, FIRST OUT.</a:t>
            </a:r>
            <a:r>
              <a:rPr lang="en-US"/>
              <a:t> </a:t>
            </a:r>
          </a:p>
        </p:txBody>
      </p:sp>
      <p:grpSp>
        <p:nvGrpSpPr>
          <p:cNvPr id="312347" name="Group 27"/>
          <p:cNvGrpSpPr>
            <a:grpSpLocks/>
          </p:cNvGrpSpPr>
          <p:nvPr/>
        </p:nvGrpSpPr>
        <p:grpSpPr bwMode="auto">
          <a:xfrm>
            <a:off x="5410200" y="4267200"/>
            <a:ext cx="3006725" cy="1143000"/>
            <a:chOff x="3408" y="2688"/>
            <a:chExt cx="1894" cy="720"/>
          </a:xfrm>
        </p:grpSpPr>
        <p:sp>
          <p:nvSpPr>
            <p:cNvPr id="312327" name="Line 7"/>
            <p:cNvSpPr>
              <a:spLocks noChangeShapeType="1"/>
            </p:cNvSpPr>
            <p:nvPr/>
          </p:nvSpPr>
          <p:spPr bwMode="auto">
            <a:xfrm>
              <a:off x="3504" y="2976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8" name="Line 8"/>
            <p:cNvSpPr>
              <a:spLocks noChangeShapeType="1"/>
            </p:cNvSpPr>
            <p:nvPr/>
          </p:nvSpPr>
          <p:spPr bwMode="auto">
            <a:xfrm>
              <a:off x="3504" y="3408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29" name="Text Box 9"/>
            <p:cNvSpPr txBox="1">
              <a:spLocks noChangeArrowheads="1"/>
            </p:cNvSpPr>
            <p:nvPr/>
          </p:nvSpPr>
          <p:spPr bwMode="auto">
            <a:xfrm>
              <a:off x="4704" y="2688"/>
              <a:ext cx="5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front</a:t>
              </a:r>
            </a:p>
          </p:txBody>
        </p:sp>
        <p:sp>
          <p:nvSpPr>
            <p:cNvPr id="312330" name="Text Box 10"/>
            <p:cNvSpPr txBox="1">
              <a:spLocks noChangeArrowheads="1"/>
            </p:cNvSpPr>
            <p:nvPr/>
          </p:nvSpPr>
          <p:spPr bwMode="auto">
            <a:xfrm>
              <a:off x="3408" y="2688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rear</a:t>
              </a:r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7924800" y="4800600"/>
            <a:ext cx="838200" cy="685800"/>
            <a:chOff x="4992" y="3024"/>
            <a:chExt cx="528" cy="432"/>
          </a:xfrm>
        </p:grpSpPr>
        <p:sp>
          <p:nvSpPr>
            <p:cNvPr id="312338" name="Oval 18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Freeform 19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7467600" y="4826000"/>
            <a:ext cx="86836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17</a:t>
            </a:r>
          </a:p>
        </p:txBody>
      </p:sp>
      <p:sp>
        <p:nvSpPr>
          <p:cNvPr id="312334" name="Text Box 14"/>
          <p:cNvSpPr txBox="1">
            <a:spLocks noChangeArrowheads="1"/>
          </p:cNvSpPr>
          <p:nvPr/>
        </p:nvSpPr>
        <p:spPr bwMode="auto">
          <a:xfrm>
            <a:off x="7351713" y="4826000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312335" name="Text Box 15"/>
          <p:cNvSpPr txBox="1">
            <a:spLocks noChangeArrowheads="1"/>
          </p:cNvSpPr>
          <p:nvPr/>
        </p:nvSpPr>
        <p:spPr bwMode="auto">
          <a:xfrm>
            <a:off x="6945313" y="48260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>
            <a:off x="0" y="3962400"/>
            <a:ext cx="5473700" cy="2921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381000" y="4343400"/>
            <a:ext cx="381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Every queue has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front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a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.  You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enqueue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items at the </a:t>
            </a:r>
            <a:r>
              <a:rPr lang="en-US" i="1" dirty="0">
                <a:solidFill>
                  <a:schemeClr val="tx1"/>
                </a:solidFill>
                <a:cs typeface="Courier New" pitchFamily="49" charset="0"/>
              </a:rPr>
              <a:t>rear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 </a:t>
            </a:r>
            <a:r>
              <a:rPr lang="en-US" dirty="0" err="1">
                <a:solidFill>
                  <a:srgbClr val="6600CC"/>
                </a:solidFill>
                <a:cs typeface="Courier New" pitchFamily="49" charset="0"/>
              </a:rPr>
              <a:t>dequeue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from the front.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428625" y="6180138"/>
            <a:ext cx="850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0000"/>
                </a:solidFill>
              </a:rPr>
              <a:t>What data structures could you use to implement a queue?</a:t>
            </a:r>
          </a:p>
        </p:txBody>
      </p:sp>
      <p:grpSp>
        <p:nvGrpSpPr>
          <p:cNvPr id="312343" name="Group 23"/>
          <p:cNvGrpSpPr>
            <a:grpSpLocks/>
          </p:cNvGrpSpPr>
          <p:nvPr/>
        </p:nvGrpSpPr>
        <p:grpSpPr bwMode="auto">
          <a:xfrm>
            <a:off x="7899400" y="4800600"/>
            <a:ext cx="838200" cy="685800"/>
            <a:chOff x="4992" y="3024"/>
            <a:chExt cx="528" cy="432"/>
          </a:xfrm>
        </p:grpSpPr>
        <p:sp>
          <p:nvSpPr>
            <p:cNvPr id="312344" name="Oval 24"/>
            <p:cNvSpPr>
              <a:spLocks noChangeArrowheads="1"/>
            </p:cNvSpPr>
            <p:nvPr/>
          </p:nvSpPr>
          <p:spPr bwMode="auto">
            <a:xfrm>
              <a:off x="4992" y="3024"/>
              <a:ext cx="240" cy="28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Freeform 25"/>
            <p:cNvSpPr>
              <a:spLocks/>
            </p:cNvSpPr>
            <p:nvPr/>
          </p:nvSpPr>
          <p:spPr bwMode="auto">
            <a:xfrm>
              <a:off x="5232" y="3112"/>
              <a:ext cx="288" cy="344"/>
            </a:xfrm>
            <a:custGeom>
              <a:avLst/>
              <a:gdLst>
                <a:gd name="T0" fmla="*/ 0 w 288"/>
                <a:gd name="T1" fmla="*/ 8 h 344"/>
                <a:gd name="T2" fmla="*/ 192 w 288"/>
                <a:gd name="T3" fmla="*/ 56 h 344"/>
                <a:gd name="T4" fmla="*/ 288 w 288"/>
                <a:gd name="T5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344">
                  <a:moveTo>
                    <a:pt x="0" y="8"/>
                  </a:moveTo>
                  <a:cubicBezTo>
                    <a:pt x="72" y="4"/>
                    <a:pt x="144" y="0"/>
                    <a:pt x="192" y="56"/>
                  </a:cubicBezTo>
                  <a:cubicBezTo>
                    <a:pt x="240" y="112"/>
                    <a:pt x="264" y="228"/>
                    <a:pt x="288" y="344"/>
                  </a:cubicBezTo>
                </a:path>
              </a:pathLst>
            </a:custGeom>
            <a:noFill/>
            <a:ln w="22225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7046913" y="4826000"/>
            <a:ext cx="12334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    4 –3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31" grpId="0" autoUpdateAnimBg="0"/>
      <p:bldP spid="312333" grpId="0" autoUpdateAnimBg="0"/>
      <p:bldP spid="312324" grpId="0"/>
      <p:bldP spid="312325" grpId="0"/>
      <p:bldP spid="312342" grpId="0" animBg="1" autoUpdateAnimBg="0"/>
      <p:bldP spid="312334" grpId="0" autoUpdateAnimBg="0"/>
      <p:bldP spid="312335" grpId="0" autoUpdateAnimBg="0"/>
      <p:bldP spid="312326" grpId="0"/>
      <p:bldP spid="312337" grpId="0" autoUpdateAnimBg="0"/>
      <p:bldP spid="31234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E152-47F8-4949-9C2C-A94CE26C69E1}" type="slidenum">
              <a:rPr lang="en-US"/>
              <a:pPr/>
              <a:t>29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Queue Interface</a:t>
            </a:r>
          </a:p>
        </p:txBody>
      </p:sp>
      <p:sp>
        <p:nvSpPr>
          <p:cNvPr id="313347" name="Text Box 3"/>
          <p:cNvSpPr txBox="1">
            <a:spLocks noChangeArrowheads="1"/>
          </p:cNvSpPr>
          <p:nvPr/>
        </p:nvSpPr>
        <p:spPr bwMode="auto">
          <a:xfrm>
            <a:off x="533400" y="1241425"/>
            <a:ext cx="8229600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enqueue(int a):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Inserts an item on the rear of the queue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dequeue():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Removes and returns the top item from the front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of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bool isEmpty():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if the queue is empty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solidFill>
                  <a:srgbClr val="006666"/>
                </a:solidFill>
                <a:cs typeface="Courier New" pitchFamily="49" charset="0"/>
              </a:rPr>
              <a:t> </a:t>
            </a:r>
            <a:endParaRPr lang="en-US" sz="1000">
              <a:solidFill>
                <a:srgbClr val="006666"/>
              </a:solidFill>
            </a:endParaRPr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size():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  <a:p>
            <a:r>
              <a:rPr lang="en-US">
                <a:cs typeface="Courier New" pitchFamily="49" charset="0"/>
              </a:rPr>
              <a:t> 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Determines the # of items in the queue</a:t>
            </a:r>
            <a:endParaRPr lang="en-US">
              <a:solidFill>
                <a:srgbClr val="006666"/>
              </a:solidFill>
            </a:endParaRPr>
          </a:p>
          <a:p>
            <a:r>
              <a:rPr lang="en-US" sz="1000">
                <a:cs typeface="Courier New" pitchFamily="49" charset="0"/>
              </a:rPr>
              <a:t> </a:t>
            </a:r>
            <a:endParaRPr lang="en-US" sz="1000"/>
          </a:p>
          <a:p>
            <a:r>
              <a:rPr lang="en-US">
                <a:solidFill>
                  <a:srgbClr val="6600CC"/>
                </a:solidFill>
                <a:cs typeface="Courier New" pitchFamily="49" charset="0"/>
              </a:rPr>
              <a:t>int getFront():</a:t>
            </a:r>
            <a:endParaRPr lang="en-US">
              <a:solidFill>
                <a:srgbClr val="6600CC"/>
              </a:solidFill>
            </a:endParaRPr>
          </a:p>
          <a:p>
            <a:r>
              <a:rPr lang="en-US">
                <a:cs typeface="Courier New" pitchFamily="49" charset="0"/>
              </a:rPr>
              <a:t>  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Gives the value of the top item on the queue </a:t>
            </a:r>
            <a:br>
              <a:rPr lang="en-US">
                <a:solidFill>
                  <a:srgbClr val="006666"/>
                </a:solidFill>
                <a:cs typeface="Courier New" pitchFamily="49" charset="0"/>
              </a:rPr>
            </a:br>
            <a:r>
              <a:rPr lang="en-US">
                <a:solidFill>
                  <a:srgbClr val="006666"/>
                </a:solidFill>
                <a:cs typeface="Courier New" pitchFamily="49" charset="0"/>
              </a:rPr>
              <a:t>   without removing it like dequeue</a:t>
            </a:r>
            <a:r>
              <a:rPr lang="en-US">
                <a:cs typeface="Courier New" pitchFamily="49" charset="0"/>
              </a:rPr>
              <a:t> </a:t>
            </a:r>
            <a:endParaRPr lang="en-US"/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6343650" y="4456113"/>
            <a:ext cx="2762250" cy="22860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Like a Stack, we can have queues of any type of data! Queues of </a:t>
            </a:r>
            <a:r>
              <a:rPr lang="en-US">
                <a:solidFill>
                  <a:srgbClr val="6600CC"/>
                </a:solidFill>
              </a:rPr>
              <a:t>strings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Points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Nerds</a:t>
            </a:r>
            <a:r>
              <a:rPr lang="en-US"/>
              <a:t>, </a:t>
            </a:r>
            <a:r>
              <a:rPr lang="en-US">
                <a:solidFill>
                  <a:srgbClr val="6600CC"/>
                </a:solidFill>
              </a:rPr>
              <a:t>ints</a:t>
            </a:r>
            <a:r>
              <a:rPr lang="en-US"/>
              <a:t>, etc!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5B8A9-2D48-44F6-B79C-33C856879B82}" type="slidenum">
              <a:rPr lang="en-US"/>
              <a:pPr/>
              <a:t>3</a:t>
            </a:fld>
            <a:endParaRPr lang="en-US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-1219200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4400"/>
              <a:t>The Stack</a:t>
            </a: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746125" y="1112838"/>
            <a:ext cx="112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 can…</a:t>
            </a:r>
          </a:p>
        </p:txBody>
      </p:sp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1127124" y="167387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5 on the stack.</a:t>
            </a:r>
          </a:p>
        </p:txBody>
      </p:sp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858000" y="3962400"/>
            <a:ext cx="1219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896" name="Rectangle 8"/>
          <p:cNvSpPr>
            <a:spLocks noChangeArrowheads="1"/>
          </p:cNvSpPr>
          <p:nvPr/>
        </p:nvSpPr>
        <p:spPr bwMode="auto">
          <a:xfrm>
            <a:off x="6858000" y="35560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93897" name="Text Box 9"/>
          <p:cNvSpPr txBox="1">
            <a:spLocks noChangeArrowheads="1"/>
          </p:cNvSpPr>
          <p:nvPr/>
        </p:nvSpPr>
        <p:spPr bwMode="auto">
          <a:xfrm>
            <a:off x="1127124" y="2057060"/>
            <a:ext cx="315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Push -3 on the stack.</a:t>
            </a:r>
          </a:p>
        </p:txBody>
      </p:sp>
      <p:sp>
        <p:nvSpPr>
          <p:cNvPr id="293898" name="Rectangle 10"/>
          <p:cNvSpPr>
            <a:spLocks noChangeArrowheads="1"/>
          </p:cNvSpPr>
          <p:nvPr/>
        </p:nvSpPr>
        <p:spPr bwMode="auto">
          <a:xfrm>
            <a:off x="6858000" y="31623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sp>
        <p:nvSpPr>
          <p:cNvPr id="293899" name="Text Box 11"/>
          <p:cNvSpPr txBox="1">
            <a:spLocks noChangeArrowheads="1"/>
          </p:cNvSpPr>
          <p:nvPr/>
        </p:nvSpPr>
        <p:spPr bwMode="auto">
          <a:xfrm>
            <a:off x="1127124" y="2440242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9 on the stack.</a:t>
            </a:r>
          </a:p>
        </p:txBody>
      </p:sp>
      <p:sp>
        <p:nvSpPr>
          <p:cNvPr id="293901" name="Rectangle 13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9</a:t>
            </a:r>
          </a:p>
        </p:txBody>
      </p:sp>
      <p:sp>
        <p:nvSpPr>
          <p:cNvPr id="293902" name="Text Box 14"/>
          <p:cNvSpPr txBox="1">
            <a:spLocks noChangeArrowheads="1"/>
          </p:cNvSpPr>
          <p:nvPr/>
        </p:nvSpPr>
        <p:spPr bwMode="auto">
          <a:xfrm>
            <a:off x="1127124" y="2823424"/>
            <a:ext cx="371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stack.</a:t>
            </a:r>
          </a:p>
        </p:txBody>
      </p:sp>
      <p:sp>
        <p:nvSpPr>
          <p:cNvPr id="293903" name="Rectangle 15"/>
          <p:cNvSpPr>
            <a:spLocks noChangeArrowheads="1"/>
          </p:cNvSpPr>
          <p:nvPr/>
        </p:nvSpPr>
        <p:spPr bwMode="auto">
          <a:xfrm>
            <a:off x="6477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4" name="Text Box 16"/>
          <p:cNvSpPr txBox="1">
            <a:spLocks noChangeArrowheads="1"/>
          </p:cNvSpPr>
          <p:nvPr/>
        </p:nvSpPr>
        <p:spPr bwMode="auto">
          <a:xfrm>
            <a:off x="1127124" y="3594253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Push 4 on the stack.</a:t>
            </a:r>
          </a:p>
        </p:txBody>
      </p:sp>
      <p:sp>
        <p:nvSpPr>
          <p:cNvPr id="293905" name="Rectangle 17"/>
          <p:cNvSpPr>
            <a:spLocks noChangeArrowheads="1"/>
          </p:cNvSpPr>
          <p:nvPr/>
        </p:nvSpPr>
        <p:spPr bwMode="auto">
          <a:xfrm>
            <a:off x="6858000" y="2768600"/>
            <a:ext cx="1193800" cy="381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93906" name="Text Box 18"/>
          <p:cNvSpPr txBox="1">
            <a:spLocks noChangeArrowheads="1"/>
          </p:cNvSpPr>
          <p:nvPr/>
        </p:nvSpPr>
        <p:spPr bwMode="auto">
          <a:xfrm>
            <a:off x="1127124" y="3977435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7" name="Rectangle 19"/>
          <p:cNvSpPr>
            <a:spLocks noChangeArrowheads="1"/>
          </p:cNvSpPr>
          <p:nvPr/>
        </p:nvSpPr>
        <p:spPr bwMode="auto">
          <a:xfrm>
            <a:off x="6604000" y="26924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08" name="Text Box 20"/>
          <p:cNvSpPr txBox="1">
            <a:spLocks noChangeArrowheads="1"/>
          </p:cNvSpPr>
          <p:nvPr/>
        </p:nvSpPr>
        <p:spPr bwMode="auto">
          <a:xfrm>
            <a:off x="1127124" y="436061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09" name="Rectangle 21"/>
          <p:cNvSpPr>
            <a:spLocks noChangeArrowheads="1"/>
          </p:cNvSpPr>
          <p:nvPr/>
        </p:nvSpPr>
        <p:spPr bwMode="auto">
          <a:xfrm>
            <a:off x="6604000" y="30861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0" name="Text Box 22"/>
          <p:cNvSpPr txBox="1">
            <a:spLocks noChangeArrowheads="1"/>
          </p:cNvSpPr>
          <p:nvPr/>
        </p:nvSpPr>
        <p:spPr bwMode="auto">
          <a:xfrm>
            <a:off x="1127124" y="5131447"/>
            <a:ext cx="364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Pop the top of the stack</a:t>
            </a:r>
          </a:p>
        </p:txBody>
      </p: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6565900" y="3479800"/>
            <a:ext cx="1828800" cy="4572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3912" name="Rectangle 24"/>
          <p:cNvSpPr>
            <a:spLocks noChangeArrowheads="1"/>
          </p:cNvSpPr>
          <p:nvPr/>
        </p:nvSpPr>
        <p:spPr bwMode="auto">
          <a:xfrm>
            <a:off x="692149" y="5971164"/>
            <a:ext cx="81534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Note: </a:t>
            </a:r>
            <a:r>
              <a:rPr lang="en-US" dirty="0">
                <a:solidFill>
                  <a:schemeClr val="tx1"/>
                </a:solidFill>
                <a:ea typeface="MS Mincho" pitchFamily="49" charset="-128"/>
              </a:rPr>
              <a:t>You can only access the top item of the stack, since the other items are covered.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913" name="Rectangle 25"/>
          <p:cNvSpPr>
            <a:spLocks noChangeArrowheads="1"/>
          </p:cNvSpPr>
          <p:nvPr/>
        </p:nvSpPr>
        <p:spPr bwMode="auto">
          <a:xfrm>
            <a:off x="5300291" y="108080"/>
            <a:ext cx="3810000" cy="1555750"/>
          </a:xfrm>
          <a:prstGeom prst="rect">
            <a:avLst/>
          </a:prstGeom>
          <a:solidFill>
            <a:srgbClr val="F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Note</a:t>
            </a:r>
            <a:r>
              <a:rPr lang="en-US" dirty="0">
                <a:solidFill>
                  <a:schemeClr val="tx1"/>
                </a:solidFill>
              </a:rPr>
              <a:t>: The stack is called a </a:t>
            </a:r>
            <a:r>
              <a:rPr lang="en-US" dirty="0">
                <a:solidFill>
                  <a:schemeClr val="accent2"/>
                </a:solidFill>
              </a:rPr>
              <a:t>Last-In-First-Out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 structure. </a:t>
            </a:r>
          </a:p>
          <a:p>
            <a:pPr algn="ctr"/>
            <a:r>
              <a:rPr lang="en-US" dirty="0">
                <a:solidFill>
                  <a:srgbClr val="6600CC"/>
                </a:solidFill>
              </a:rPr>
              <a:t>Can you figure out why?</a:t>
            </a:r>
          </a:p>
        </p:txBody>
      </p:sp>
      <p:grpSp>
        <p:nvGrpSpPr>
          <p:cNvPr id="293916" name="Group 28"/>
          <p:cNvGrpSpPr>
            <a:grpSpLocks/>
          </p:cNvGrpSpPr>
          <p:nvPr/>
        </p:nvGrpSpPr>
        <p:grpSpPr bwMode="auto">
          <a:xfrm>
            <a:off x="5638800" y="1828800"/>
            <a:ext cx="1143000" cy="1049338"/>
            <a:chOff x="3312" y="1152"/>
            <a:chExt cx="720" cy="661"/>
          </a:xfrm>
        </p:grpSpPr>
        <p:sp>
          <p:nvSpPr>
            <p:cNvPr id="293914" name="AutoShape 26"/>
            <p:cNvSpPr>
              <a:spLocks noChangeArrowheads="1"/>
            </p:cNvSpPr>
            <p:nvPr/>
          </p:nvSpPr>
          <p:spPr bwMode="auto">
            <a:xfrm rot="2760851">
              <a:off x="3605" y="138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5" name="Text Box 27"/>
            <p:cNvSpPr txBox="1">
              <a:spLocks noChangeArrowheads="1"/>
            </p:cNvSpPr>
            <p:nvPr/>
          </p:nvSpPr>
          <p:spPr bwMode="auto">
            <a:xfrm>
              <a:off x="3312" y="1152"/>
              <a:ext cx="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last in</a:t>
              </a:r>
            </a:p>
          </p:txBody>
        </p:sp>
      </p:grpSp>
      <p:grpSp>
        <p:nvGrpSpPr>
          <p:cNvPr id="293920" name="Group 32"/>
          <p:cNvGrpSpPr>
            <a:grpSpLocks/>
          </p:cNvGrpSpPr>
          <p:nvPr/>
        </p:nvGrpSpPr>
        <p:grpSpPr bwMode="auto">
          <a:xfrm>
            <a:off x="7805738" y="1828800"/>
            <a:ext cx="1414462" cy="1058863"/>
            <a:chOff x="6778" y="1342"/>
            <a:chExt cx="891" cy="667"/>
          </a:xfrm>
        </p:grpSpPr>
        <p:sp>
          <p:nvSpPr>
            <p:cNvPr id="293918" name="AutoShape 30"/>
            <p:cNvSpPr>
              <a:spLocks noChangeArrowheads="1"/>
            </p:cNvSpPr>
            <p:nvPr/>
          </p:nvSpPr>
          <p:spPr bwMode="auto">
            <a:xfrm rot="-2353228">
              <a:off x="7071" y="1577"/>
              <a:ext cx="421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919" name="Text Box 31"/>
            <p:cNvSpPr txBox="1">
              <a:spLocks noChangeArrowheads="1"/>
            </p:cNvSpPr>
            <p:nvPr/>
          </p:nvSpPr>
          <p:spPr bwMode="auto">
            <a:xfrm>
              <a:off x="6778" y="134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first out</a:t>
              </a:r>
            </a:p>
          </p:txBody>
        </p:sp>
      </p:grp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127124" y="3206606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Look at the stack’s top value.</a:t>
            </a:r>
            <a:endParaRPr lang="en-US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127124" y="4743799"/>
            <a:ext cx="43428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Look at the stack’s top value.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5291" y="3120280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8791" y="351552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2969 -0.08328 L 0.25608 -0.18437 " pathEditMode="relative" ptsTypes="AAA">
                                      <p:cBhvr>
                                        <p:cTn id="10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/>
      <p:bldP spid="293894" grpId="0" autoUpdateAnimBg="0"/>
      <p:bldP spid="293896" grpId="0" animBg="1" autoUpdateAnimBg="0"/>
      <p:bldP spid="293897" grpId="0" autoUpdateAnimBg="0"/>
      <p:bldP spid="293898" grpId="0" animBg="1" autoUpdateAnimBg="0"/>
      <p:bldP spid="293899" grpId="0" autoUpdateAnimBg="0"/>
      <p:bldP spid="293901" grpId="0" animBg="1" autoUpdateAnimBg="0"/>
      <p:bldP spid="293902" grpId="0" autoUpdateAnimBg="0"/>
      <p:bldP spid="293903" grpId="0" animBg="1"/>
      <p:bldP spid="293904" grpId="0" autoUpdateAnimBg="0"/>
      <p:bldP spid="293905" grpId="0" animBg="1" autoUpdateAnimBg="0"/>
      <p:bldP spid="293906" grpId="0" autoUpdateAnimBg="0"/>
      <p:bldP spid="293907" grpId="0" animBg="1"/>
      <p:bldP spid="293908" grpId="0" autoUpdateAnimBg="0"/>
      <p:bldP spid="293909" grpId="0" animBg="1"/>
      <p:bldP spid="293910" grpId="0" autoUpdateAnimBg="0"/>
      <p:bldP spid="293911" grpId="0" animBg="1"/>
      <p:bldP spid="293912" grpId="0" autoUpdateAnimBg="0"/>
      <p:bldP spid="293913" grpId="1" animBg="1"/>
      <p:bldP spid="30" grpId="0" autoUpdateAnimBg="0"/>
      <p:bldP spid="31" grpId="0" autoUpdateAnimBg="0"/>
      <p:bldP spid="2" grpId="0"/>
      <p:bldP spid="2" grpId="1"/>
      <p:bldP spid="33" grpId="0"/>
      <p:bldP spid="3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32DF-F89F-4707-8131-24E33FDDCB91}" type="slidenum">
              <a:rPr lang="en-US"/>
              <a:pPr/>
              <a:t>30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762000" y="251460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computer receives a character, it enqueues it: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800100" y="4038600"/>
            <a:ext cx="7581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  <a:cs typeface="Courier New" pitchFamily="49" charset="0"/>
              </a:rPr>
              <a:t>Every time your Internet browser is ready to get and display new data, it looks in the queue: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>
            <a:off x="1143000" y="4981575"/>
            <a:ext cx="64008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while (internetQueue.isEmpty() == false)</a:t>
            </a: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{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char ch = internetQueue.dequeue();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 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cout &lt;&lt; ch;  // display web page</a:t>
            </a:r>
            <a:r>
              <a:rPr lang="en-US" sz="1800" b="1">
                <a:solidFill>
                  <a:srgbClr val="990000"/>
                </a:solidFill>
                <a:latin typeface="Times New Roman"/>
                <a:cs typeface="Courier New" pitchFamily="49" charset="0"/>
              </a:rPr>
              <a:t>…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}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>
            <a:off x="1219200" y="3505200"/>
            <a:ext cx="46482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internetQueue.enqueue(c);</a:t>
            </a:r>
            <a:endParaRPr lang="en-US" sz="1800" b="1">
              <a:solidFill>
                <a:srgbClr val="990000"/>
              </a:solidFill>
            </a:endParaRPr>
          </a:p>
          <a:p>
            <a:pPr eaLnBrk="0" hangingPunct="0"/>
            <a:endParaRPr lang="en-US">
              <a:solidFill>
                <a:srgbClr val="990000"/>
              </a:solidFill>
              <a:latin typeface="Times New Roman" pitchFamily="18" charset="0"/>
            </a:endParaRPr>
          </a:p>
        </p:txBody>
      </p:sp>
      <p:sp>
        <p:nvSpPr>
          <p:cNvPr id="314376" name="Text Box 8"/>
          <p:cNvSpPr txBox="1">
            <a:spLocks noChangeArrowheads="1"/>
          </p:cNvSpPr>
          <p:nvPr/>
        </p:nvSpPr>
        <p:spPr bwMode="auto">
          <a:xfrm>
            <a:off x="609600" y="1022350"/>
            <a:ext cx="8066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Often, data flows from the Internet faster than the computer can use it. We use a queue to hold the data  until the browser is ready to display it...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/>
      <p:bldP spid="314373" grpId="0"/>
      <p:bldP spid="314374" grpId="0"/>
      <p:bldP spid="3143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C4BF-7B44-4AF5-8E81-7BA1339885C8}" type="slidenum">
              <a:rPr lang="en-US"/>
              <a:pPr/>
              <a:t>31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Common Uses for Queues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1039813" y="1066800"/>
            <a:ext cx="718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You can also use queues to search through </a:t>
            </a:r>
            <a:r>
              <a:rPr lang="en-US">
                <a:solidFill>
                  <a:srgbClr val="990000"/>
                </a:solidFill>
              </a:rPr>
              <a:t>mazes</a:t>
            </a:r>
            <a:r>
              <a:rPr lang="en-US"/>
              <a:t>!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533400" y="19812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If you </a:t>
            </a:r>
            <a:r>
              <a:rPr lang="en-US">
                <a:solidFill>
                  <a:schemeClr val="accent2"/>
                </a:solidFill>
              </a:rPr>
              <a:t>use a queue instead of a stack</a:t>
            </a:r>
            <a:r>
              <a:rPr lang="en-US"/>
              <a:t> in our searching algorithm, it will search the maze in a different order…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1000" y="3536950"/>
            <a:ext cx="8229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Instead of </a:t>
            </a:r>
            <a:r>
              <a:rPr lang="en-US">
                <a:solidFill>
                  <a:srgbClr val="6600CC"/>
                </a:solidFill>
              </a:rPr>
              <a:t>always exploring the </a:t>
            </a:r>
            <a:r>
              <a:rPr lang="en-US">
                <a:solidFill>
                  <a:srgbClr val="008080"/>
                </a:solidFill>
              </a:rPr>
              <a:t>last</a:t>
            </a:r>
            <a:r>
              <a:rPr lang="en-US">
                <a:solidFill>
                  <a:srgbClr val="6600CC"/>
                </a:solidFill>
              </a:rPr>
              <a:t> x,y location</a:t>
            </a:r>
            <a:r>
              <a:rPr lang="en-US"/>
              <a:t> pushed on top of the stack first…</a:t>
            </a:r>
          </a:p>
          <a:p>
            <a:pPr algn="ctr"/>
            <a:endParaRPr lang="en-US"/>
          </a:p>
          <a:p>
            <a:pPr algn="ctr"/>
            <a:r>
              <a:rPr lang="en-US"/>
              <a:t>The new algorithm </a:t>
            </a:r>
            <a:r>
              <a:rPr lang="en-US">
                <a:solidFill>
                  <a:srgbClr val="6600CC"/>
                </a:solidFill>
              </a:rPr>
              <a:t>explores the </a:t>
            </a:r>
            <a:r>
              <a:rPr lang="en-US">
                <a:solidFill>
                  <a:srgbClr val="008080"/>
                </a:solidFill>
              </a:rPr>
              <a:t>oldest</a:t>
            </a:r>
            <a:r>
              <a:rPr lang="en-US">
                <a:solidFill>
                  <a:srgbClr val="6600CC"/>
                </a:solidFill>
              </a:rPr>
              <a:t> x,y location </a:t>
            </a:r>
            <a:r>
              <a:rPr lang="en-US"/>
              <a:t>inserted into the queue first.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315398" grpId="0" build="allAtOnce"/>
      <p:bldP spid="315398" grpI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8520B-B4D6-49CB-9D5B-2C3E8B64E575}" type="slidenum">
              <a:rPr lang="en-US"/>
              <a:pPr/>
              <a:t>32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677779" y="-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 dirty="0"/>
              <a:t>Solving a Maze with a Queue</a:t>
            </a:r>
            <a:r>
              <a:rPr lang="en-US" sz="3200" dirty="0" smtClean="0"/>
              <a:t>!</a:t>
            </a:r>
          </a:p>
          <a:p>
            <a:pPr algn="ctr"/>
            <a:r>
              <a:rPr lang="en-US" sz="1400" dirty="0" smtClean="0"/>
              <a:t>(AKA Breadth-first Search)</a:t>
            </a:r>
            <a:endParaRPr lang="en-US" sz="1400" dirty="0"/>
          </a:p>
        </p:txBody>
      </p:sp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288925" y="1219200"/>
            <a:ext cx="6188075" cy="531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1.   Insert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starting point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onto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2.  Mark the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starting point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as “discovered.”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3.  If the queue is empty, there is </a:t>
            </a:r>
            <a:br>
              <a:rPr lang="en-US" sz="1800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1800" dirty="0">
                <a:solidFill>
                  <a:srgbClr val="F32A15"/>
                </a:solidFill>
                <a:latin typeface="Comic Sans MS" pitchFamily="66" charset="0"/>
              </a:rPr>
              <a:t>NO SOLUTION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and we’re done!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4.  Remove the top point from the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5.  If we’re at the endpoint, DONE!  Otherwise…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6.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WEST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(curx-1,cury)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(curx-1,cury)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7.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EAST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(curx+1,cury)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(curx+1,cury)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8.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NORTH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(curx,cury-1)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(curx,cury-1)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9.  If slot to the </a:t>
            </a:r>
            <a:r>
              <a:rPr lang="en-US" sz="1800" dirty="0">
                <a:solidFill>
                  <a:srgbClr val="000099"/>
                </a:solidFill>
                <a:latin typeface="Comic Sans MS" pitchFamily="66" charset="0"/>
              </a:rPr>
              <a:t>SOUTH </a:t>
            </a:r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is open &amp; is undiscovered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Mark (curx,cury+1) as “discovered”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         INSERT (curx,cury+1) on queue.</a:t>
            </a:r>
          </a:p>
          <a:p>
            <a:r>
              <a:rPr lang="en-US" sz="1800" dirty="0">
                <a:solidFill>
                  <a:schemeClr val="tx2"/>
                </a:solidFill>
                <a:latin typeface="Comic Sans MS" pitchFamily="66" charset="0"/>
              </a:rPr>
              <a:t>10. GOTO step #3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6629400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6629400" y="16367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/>
          </p:cNvSpPr>
          <p:nvPr/>
        </p:nvSpPr>
        <p:spPr bwMode="auto">
          <a:xfrm>
            <a:off x="6629400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5" name="Rectangle 7"/>
          <p:cNvSpPr>
            <a:spLocks noChangeArrowheads="1"/>
          </p:cNvSpPr>
          <p:nvPr/>
        </p:nvSpPr>
        <p:spPr bwMode="auto">
          <a:xfrm>
            <a:off x="6629400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6629400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6629400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6629400" y="2960688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9" name="Rectangle 11"/>
          <p:cNvSpPr>
            <a:spLocks noChangeArrowheads="1"/>
          </p:cNvSpPr>
          <p:nvPr/>
        </p:nvSpPr>
        <p:spPr bwMode="auto">
          <a:xfrm>
            <a:off x="6629400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0" name="Rectangle 12"/>
          <p:cNvSpPr>
            <a:spLocks noChangeArrowheads="1"/>
          </p:cNvSpPr>
          <p:nvPr/>
        </p:nvSpPr>
        <p:spPr bwMode="auto">
          <a:xfrm>
            <a:off x="6880225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1" name="Rectangle 13"/>
          <p:cNvSpPr>
            <a:spLocks noChangeArrowheads="1"/>
          </p:cNvSpPr>
          <p:nvPr/>
        </p:nvSpPr>
        <p:spPr bwMode="auto">
          <a:xfrm>
            <a:off x="6880225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2" name="Rectangle 14"/>
          <p:cNvSpPr>
            <a:spLocks noChangeArrowheads="1"/>
          </p:cNvSpPr>
          <p:nvPr/>
        </p:nvSpPr>
        <p:spPr bwMode="auto">
          <a:xfrm>
            <a:off x="6880225" y="1901825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3" name="Rectangle 15"/>
          <p:cNvSpPr>
            <a:spLocks noChangeArrowheads="1"/>
          </p:cNvSpPr>
          <p:nvPr/>
        </p:nvSpPr>
        <p:spPr bwMode="auto">
          <a:xfrm>
            <a:off x="6891338" y="2433638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6886575" y="217646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6880225" y="2695575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6" name="Rectangle 18"/>
          <p:cNvSpPr>
            <a:spLocks noChangeArrowheads="1"/>
          </p:cNvSpPr>
          <p:nvPr/>
        </p:nvSpPr>
        <p:spPr bwMode="auto">
          <a:xfrm>
            <a:off x="6880225" y="2960688"/>
            <a:ext cx="249238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7" name="Rectangle 19"/>
          <p:cNvSpPr>
            <a:spLocks noChangeArrowheads="1"/>
          </p:cNvSpPr>
          <p:nvPr/>
        </p:nvSpPr>
        <p:spPr bwMode="auto">
          <a:xfrm>
            <a:off x="6880225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7129463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7129463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0" name="Rectangle 22"/>
          <p:cNvSpPr>
            <a:spLocks noChangeArrowheads="1"/>
          </p:cNvSpPr>
          <p:nvPr/>
        </p:nvSpPr>
        <p:spPr bwMode="auto">
          <a:xfrm>
            <a:off x="7129463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1" name="Rectangle 23"/>
          <p:cNvSpPr>
            <a:spLocks noChangeArrowheads="1"/>
          </p:cNvSpPr>
          <p:nvPr/>
        </p:nvSpPr>
        <p:spPr bwMode="auto">
          <a:xfrm>
            <a:off x="7129463" y="216535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2" name="Rectangle 24"/>
          <p:cNvSpPr>
            <a:spLocks noChangeArrowheads="1"/>
          </p:cNvSpPr>
          <p:nvPr/>
        </p:nvSpPr>
        <p:spPr bwMode="auto">
          <a:xfrm>
            <a:off x="7129463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3" name="Rectangle 25"/>
          <p:cNvSpPr>
            <a:spLocks noChangeArrowheads="1"/>
          </p:cNvSpPr>
          <p:nvPr/>
        </p:nvSpPr>
        <p:spPr bwMode="auto">
          <a:xfrm>
            <a:off x="7129463" y="2695575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4" name="Rectangle 26"/>
          <p:cNvSpPr>
            <a:spLocks noChangeArrowheads="1"/>
          </p:cNvSpPr>
          <p:nvPr/>
        </p:nvSpPr>
        <p:spPr bwMode="auto">
          <a:xfrm>
            <a:off x="7129463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5" name="Rectangle 27"/>
          <p:cNvSpPr>
            <a:spLocks noChangeArrowheads="1"/>
          </p:cNvSpPr>
          <p:nvPr/>
        </p:nvSpPr>
        <p:spPr bwMode="auto">
          <a:xfrm>
            <a:off x="7129463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6" name="Rectangle 28"/>
          <p:cNvSpPr>
            <a:spLocks noChangeArrowheads="1"/>
          </p:cNvSpPr>
          <p:nvPr/>
        </p:nvSpPr>
        <p:spPr bwMode="auto">
          <a:xfrm>
            <a:off x="7380288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7" name="Rectangle 29"/>
          <p:cNvSpPr>
            <a:spLocks noChangeArrowheads="1"/>
          </p:cNvSpPr>
          <p:nvPr/>
        </p:nvSpPr>
        <p:spPr bwMode="auto">
          <a:xfrm>
            <a:off x="7380288" y="1636713"/>
            <a:ext cx="249237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8" name="Rectangle 30"/>
          <p:cNvSpPr>
            <a:spLocks noChangeArrowheads="1"/>
          </p:cNvSpPr>
          <p:nvPr/>
        </p:nvSpPr>
        <p:spPr bwMode="auto">
          <a:xfrm>
            <a:off x="7380288" y="1901825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59" name="Rectangle 31"/>
          <p:cNvSpPr>
            <a:spLocks noChangeArrowheads="1"/>
          </p:cNvSpPr>
          <p:nvPr/>
        </p:nvSpPr>
        <p:spPr bwMode="auto">
          <a:xfrm>
            <a:off x="7380288" y="2165350"/>
            <a:ext cx="249237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0" name="Rectangle 32"/>
          <p:cNvSpPr>
            <a:spLocks noChangeArrowheads="1"/>
          </p:cNvSpPr>
          <p:nvPr/>
        </p:nvSpPr>
        <p:spPr bwMode="auto">
          <a:xfrm>
            <a:off x="7380288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1" name="Rectangle 33"/>
          <p:cNvSpPr>
            <a:spLocks noChangeArrowheads="1"/>
          </p:cNvSpPr>
          <p:nvPr/>
        </p:nvSpPr>
        <p:spPr bwMode="auto">
          <a:xfrm>
            <a:off x="7380288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2" name="Rectangle 34"/>
          <p:cNvSpPr>
            <a:spLocks noChangeArrowheads="1"/>
          </p:cNvSpPr>
          <p:nvPr/>
        </p:nvSpPr>
        <p:spPr bwMode="auto">
          <a:xfrm>
            <a:off x="7380288" y="2960688"/>
            <a:ext cx="249237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3" name="Rectangle 35"/>
          <p:cNvSpPr>
            <a:spLocks noChangeArrowheads="1"/>
          </p:cNvSpPr>
          <p:nvPr/>
        </p:nvSpPr>
        <p:spPr bwMode="auto">
          <a:xfrm>
            <a:off x="7380288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4" name="Rectangle 36"/>
          <p:cNvSpPr>
            <a:spLocks noChangeArrowheads="1"/>
          </p:cNvSpPr>
          <p:nvPr/>
        </p:nvSpPr>
        <p:spPr bwMode="auto">
          <a:xfrm>
            <a:off x="7629525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5" name="Rectangle 37"/>
          <p:cNvSpPr>
            <a:spLocks noChangeArrowheads="1"/>
          </p:cNvSpPr>
          <p:nvPr/>
        </p:nvSpPr>
        <p:spPr bwMode="auto">
          <a:xfrm>
            <a:off x="7629525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6" name="Rectangle 38"/>
          <p:cNvSpPr>
            <a:spLocks noChangeArrowheads="1"/>
          </p:cNvSpPr>
          <p:nvPr/>
        </p:nvSpPr>
        <p:spPr bwMode="auto">
          <a:xfrm>
            <a:off x="7629525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7" name="Rectangle 39"/>
          <p:cNvSpPr>
            <a:spLocks noChangeArrowheads="1"/>
          </p:cNvSpPr>
          <p:nvPr/>
        </p:nvSpPr>
        <p:spPr bwMode="auto">
          <a:xfrm>
            <a:off x="7629525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8" name="Rectangle 40"/>
          <p:cNvSpPr>
            <a:spLocks noChangeArrowheads="1"/>
          </p:cNvSpPr>
          <p:nvPr/>
        </p:nvSpPr>
        <p:spPr bwMode="auto">
          <a:xfrm>
            <a:off x="7629525" y="243046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69" name="Rectangle 41"/>
          <p:cNvSpPr>
            <a:spLocks noChangeArrowheads="1"/>
          </p:cNvSpPr>
          <p:nvPr/>
        </p:nvSpPr>
        <p:spPr bwMode="auto">
          <a:xfrm>
            <a:off x="7629525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0" name="Rectangle 42"/>
          <p:cNvSpPr>
            <a:spLocks noChangeArrowheads="1"/>
          </p:cNvSpPr>
          <p:nvPr/>
        </p:nvSpPr>
        <p:spPr bwMode="auto">
          <a:xfrm>
            <a:off x="7629525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1" name="Rectangle 43"/>
          <p:cNvSpPr>
            <a:spLocks noChangeArrowheads="1"/>
          </p:cNvSpPr>
          <p:nvPr/>
        </p:nvSpPr>
        <p:spPr bwMode="auto">
          <a:xfrm>
            <a:off x="7629525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2" name="Rectangle 44"/>
          <p:cNvSpPr>
            <a:spLocks noChangeArrowheads="1"/>
          </p:cNvSpPr>
          <p:nvPr/>
        </p:nvSpPr>
        <p:spPr bwMode="auto">
          <a:xfrm>
            <a:off x="7880350" y="1371600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3" name="Rectangle 45"/>
          <p:cNvSpPr>
            <a:spLocks noChangeArrowheads="1"/>
          </p:cNvSpPr>
          <p:nvPr/>
        </p:nvSpPr>
        <p:spPr bwMode="auto">
          <a:xfrm>
            <a:off x="7880350" y="1636713"/>
            <a:ext cx="249238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4" name="Rectangle 46"/>
          <p:cNvSpPr>
            <a:spLocks noChangeArrowheads="1"/>
          </p:cNvSpPr>
          <p:nvPr/>
        </p:nvSpPr>
        <p:spPr bwMode="auto">
          <a:xfrm>
            <a:off x="7880350" y="1901825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5" name="Rectangle 47"/>
          <p:cNvSpPr>
            <a:spLocks noChangeArrowheads="1"/>
          </p:cNvSpPr>
          <p:nvPr/>
        </p:nvSpPr>
        <p:spPr bwMode="auto">
          <a:xfrm>
            <a:off x="7880350" y="2165350"/>
            <a:ext cx="249238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6" name="Rectangle 48"/>
          <p:cNvSpPr>
            <a:spLocks noChangeArrowheads="1"/>
          </p:cNvSpPr>
          <p:nvPr/>
        </p:nvSpPr>
        <p:spPr bwMode="auto">
          <a:xfrm>
            <a:off x="7880350" y="243046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7" name="Rectangle 49"/>
          <p:cNvSpPr>
            <a:spLocks noChangeArrowheads="1"/>
          </p:cNvSpPr>
          <p:nvPr/>
        </p:nvSpPr>
        <p:spPr bwMode="auto">
          <a:xfrm>
            <a:off x="7880350" y="2695575"/>
            <a:ext cx="249238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8" name="Rectangle 50"/>
          <p:cNvSpPr>
            <a:spLocks noChangeArrowheads="1"/>
          </p:cNvSpPr>
          <p:nvPr/>
        </p:nvSpPr>
        <p:spPr bwMode="auto">
          <a:xfrm>
            <a:off x="7880350" y="2960688"/>
            <a:ext cx="249238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79" name="Rectangle 51"/>
          <p:cNvSpPr>
            <a:spLocks noChangeArrowheads="1"/>
          </p:cNvSpPr>
          <p:nvPr/>
        </p:nvSpPr>
        <p:spPr bwMode="auto">
          <a:xfrm>
            <a:off x="7880350" y="3224213"/>
            <a:ext cx="249238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0" name="Rectangle 52"/>
          <p:cNvSpPr>
            <a:spLocks noChangeArrowheads="1"/>
          </p:cNvSpPr>
          <p:nvPr/>
        </p:nvSpPr>
        <p:spPr bwMode="auto">
          <a:xfrm>
            <a:off x="8129588" y="1371600"/>
            <a:ext cx="250825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1" name="Rectangle 53"/>
          <p:cNvSpPr>
            <a:spLocks noChangeArrowheads="1"/>
          </p:cNvSpPr>
          <p:nvPr/>
        </p:nvSpPr>
        <p:spPr bwMode="auto">
          <a:xfrm>
            <a:off x="8129588" y="163671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2" name="Rectangle 54"/>
          <p:cNvSpPr>
            <a:spLocks noChangeArrowheads="1"/>
          </p:cNvSpPr>
          <p:nvPr/>
        </p:nvSpPr>
        <p:spPr bwMode="auto">
          <a:xfrm>
            <a:off x="8129588" y="1901825"/>
            <a:ext cx="250825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3" name="Rectangle 55"/>
          <p:cNvSpPr>
            <a:spLocks noChangeArrowheads="1"/>
          </p:cNvSpPr>
          <p:nvPr/>
        </p:nvSpPr>
        <p:spPr bwMode="auto">
          <a:xfrm>
            <a:off x="8129588" y="2165350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4" name="Rectangle 56"/>
          <p:cNvSpPr>
            <a:spLocks noChangeArrowheads="1"/>
          </p:cNvSpPr>
          <p:nvPr/>
        </p:nvSpPr>
        <p:spPr bwMode="auto">
          <a:xfrm>
            <a:off x="8129588" y="2430463"/>
            <a:ext cx="250825" cy="265112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5" name="Rectangle 57"/>
          <p:cNvSpPr>
            <a:spLocks noChangeArrowheads="1"/>
          </p:cNvSpPr>
          <p:nvPr/>
        </p:nvSpPr>
        <p:spPr bwMode="auto">
          <a:xfrm>
            <a:off x="8129588" y="2695575"/>
            <a:ext cx="250825" cy="265113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6" name="Rectangle 58"/>
          <p:cNvSpPr>
            <a:spLocks noChangeArrowheads="1"/>
          </p:cNvSpPr>
          <p:nvPr/>
        </p:nvSpPr>
        <p:spPr bwMode="auto">
          <a:xfrm>
            <a:off x="8129588" y="2960688"/>
            <a:ext cx="250825" cy="26352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7" name="Rectangle 59"/>
          <p:cNvSpPr>
            <a:spLocks noChangeArrowheads="1"/>
          </p:cNvSpPr>
          <p:nvPr/>
        </p:nvSpPr>
        <p:spPr bwMode="auto">
          <a:xfrm>
            <a:off x="8129588" y="3224213"/>
            <a:ext cx="250825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8" name="Rectangle 60"/>
          <p:cNvSpPr>
            <a:spLocks noChangeArrowheads="1"/>
          </p:cNvSpPr>
          <p:nvPr/>
        </p:nvSpPr>
        <p:spPr bwMode="auto">
          <a:xfrm>
            <a:off x="8380413" y="137160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89" name="Rectangle 61"/>
          <p:cNvSpPr>
            <a:spLocks noChangeArrowheads="1"/>
          </p:cNvSpPr>
          <p:nvPr/>
        </p:nvSpPr>
        <p:spPr bwMode="auto">
          <a:xfrm>
            <a:off x="8380413" y="16367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0" name="Rectangle 62"/>
          <p:cNvSpPr>
            <a:spLocks noChangeArrowheads="1"/>
          </p:cNvSpPr>
          <p:nvPr/>
        </p:nvSpPr>
        <p:spPr bwMode="auto">
          <a:xfrm>
            <a:off x="8380413" y="1901825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1" name="Rectangle 63"/>
          <p:cNvSpPr>
            <a:spLocks noChangeArrowheads="1"/>
          </p:cNvSpPr>
          <p:nvPr/>
        </p:nvSpPr>
        <p:spPr bwMode="auto">
          <a:xfrm>
            <a:off x="8380413" y="2165350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2" name="Rectangle 64"/>
          <p:cNvSpPr>
            <a:spLocks noChangeArrowheads="1"/>
          </p:cNvSpPr>
          <p:nvPr/>
        </p:nvSpPr>
        <p:spPr bwMode="auto">
          <a:xfrm>
            <a:off x="8380413" y="243046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3" name="Rectangle 65"/>
          <p:cNvSpPr>
            <a:spLocks noChangeArrowheads="1"/>
          </p:cNvSpPr>
          <p:nvPr/>
        </p:nvSpPr>
        <p:spPr bwMode="auto">
          <a:xfrm>
            <a:off x="8380413" y="2695575"/>
            <a:ext cx="249237" cy="265113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4" name="Rectangle 66"/>
          <p:cNvSpPr>
            <a:spLocks noChangeArrowheads="1"/>
          </p:cNvSpPr>
          <p:nvPr/>
        </p:nvSpPr>
        <p:spPr bwMode="auto">
          <a:xfrm>
            <a:off x="8380413" y="2960688"/>
            <a:ext cx="249237" cy="263525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5" name="Rectangle 67"/>
          <p:cNvSpPr>
            <a:spLocks noChangeArrowheads="1"/>
          </p:cNvSpPr>
          <p:nvPr/>
        </p:nvSpPr>
        <p:spPr bwMode="auto">
          <a:xfrm>
            <a:off x="8380413" y="3224213"/>
            <a:ext cx="249237" cy="265112"/>
          </a:xfrm>
          <a:prstGeom prst="rect">
            <a:avLst/>
          </a:prstGeom>
          <a:solidFill>
            <a:srgbClr val="9933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96" name="Text Box 68"/>
          <p:cNvSpPr txBox="1">
            <a:spLocks noChangeArrowheads="1"/>
          </p:cNvSpPr>
          <p:nvPr/>
        </p:nvSpPr>
        <p:spPr bwMode="auto">
          <a:xfrm>
            <a:off x="6248400" y="1344613"/>
            <a:ext cx="315913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</a:t>
            </a:r>
          </a:p>
          <a:p>
            <a:r>
              <a:rPr lang="en-US" sz="1700"/>
              <a:t>1</a:t>
            </a:r>
          </a:p>
          <a:p>
            <a:r>
              <a:rPr lang="en-US" sz="1700"/>
              <a:t>2</a:t>
            </a:r>
          </a:p>
          <a:p>
            <a:r>
              <a:rPr lang="en-US" sz="1700"/>
              <a:t>3</a:t>
            </a:r>
          </a:p>
          <a:p>
            <a:r>
              <a:rPr lang="en-US" sz="1700"/>
              <a:t>4</a:t>
            </a:r>
          </a:p>
          <a:p>
            <a:r>
              <a:rPr lang="en-US" sz="1700"/>
              <a:t>5</a:t>
            </a:r>
          </a:p>
          <a:p>
            <a:r>
              <a:rPr lang="en-US" sz="1700"/>
              <a:t>6</a:t>
            </a:r>
          </a:p>
          <a:p>
            <a:r>
              <a:rPr lang="en-US" sz="1700"/>
              <a:t>7</a:t>
            </a:r>
          </a:p>
        </p:txBody>
      </p:sp>
      <p:sp>
        <p:nvSpPr>
          <p:cNvPr id="406598" name="Text Box 70"/>
          <p:cNvSpPr txBox="1">
            <a:spLocks noChangeArrowheads="1"/>
          </p:cNvSpPr>
          <p:nvPr/>
        </p:nvSpPr>
        <p:spPr bwMode="auto">
          <a:xfrm>
            <a:off x="6629400" y="1020763"/>
            <a:ext cx="20494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0  1  2  3  4  5  6 7</a:t>
            </a:r>
          </a:p>
        </p:txBody>
      </p:sp>
      <p:sp>
        <p:nvSpPr>
          <p:cNvPr id="406599" name="Text Box 71"/>
          <p:cNvSpPr txBox="1">
            <a:spLocks noChangeArrowheads="1"/>
          </p:cNvSpPr>
          <p:nvPr/>
        </p:nvSpPr>
        <p:spPr bwMode="auto">
          <a:xfrm>
            <a:off x="8074025" y="2840038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06601" name="Group 73"/>
          <p:cNvGrpSpPr>
            <a:grpSpLocks/>
          </p:cNvGrpSpPr>
          <p:nvPr/>
        </p:nvGrpSpPr>
        <p:grpSpPr bwMode="auto">
          <a:xfrm>
            <a:off x="4572000" y="762000"/>
            <a:ext cx="2374900" cy="915988"/>
            <a:chOff x="2880" y="480"/>
            <a:chExt cx="1496" cy="577"/>
          </a:xfrm>
        </p:grpSpPr>
        <p:sp>
          <p:nvSpPr>
            <p:cNvPr id="406602" name="Text Box 74"/>
            <p:cNvSpPr txBox="1">
              <a:spLocks noChangeArrowheads="1"/>
            </p:cNvSpPr>
            <p:nvPr/>
          </p:nvSpPr>
          <p:spPr bwMode="auto">
            <a:xfrm>
              <a:off x="2880" y="480"/>
              <a:ext cx="10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sx,sy = 1,1</a:t>
              </a:r>
            </a:p>
          </p:txBody>
        </p:sp>
        <p:sp>
          <p:nvSpPr>
            <p:cNvPr id="406603" name="Line 75"/>
            <p:cNvSpPr>
              <a:spLocks noChangeShapeType="1"/>
            </p:cNvSpPr>
            <p:nvPr/>
          </p:nvSpPr>
          <p:spPr bwMode="auto">
            <a:xfrm>
              <a:off x="3792" y="720"/>
              <a:ext cx="584" cy="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6604" name="Group 76"/>
          <p:cNvGrpSpPr>
            <a:grpSpLocks/>
          </p:cNvGrpSpPr>
          <p:nvPr/>
        </p:nvGrpSpPr>
        <p:grpSpPr bwMode="auto">
          <a:xfrm>
            <a:off x="5638800" y="6096000"/>
            <a:ext cx="3200400" cy="533400"/>
            <a:chOff x="4020" y="3840"/>
            <a:chExt cx="1548" cy="336"/>
          </a:xfrm>
        </p:grpSpPr>
        <p:sp>
          <p:nvSpPr>
            <p:cNvPr id="406605" name="Rectangle 77"/>
            <p:cNvSpPr>
              <a:spLocks noChangeArrowheads="1"/>
            </p:cNvSpPr>
            <p:nvPr/>
          </p:nvSpPr>
          <p:spPr bwMode="auto">
            <a:xfrm>
              <a:off x="402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6" name="Rectangle 78"/>
            <p:cNvSpPr>
              <a:spLocks noChangeArrowheads="1"/>
            </p:cNvSpPr>
            <p:nvPr/>
          </p:nvSpPr>
          <p:spPr bwMode="auto">
            <a:xfrm>
              <a:off x="4278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7" name="Rectangle 79"/>
            <p:cNvSpPr>
              <a:spLocks noChangeArrowheads="1"/>
            </p:cNvSpPr>
            <p:nvPr/>
          </p:nvSpPr>
          <p:spPr bwMode="auto">
            <a:xfrm>
              <a:off x="4536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8" name="Rectangle 80"/>
            <p:cNvSpPr>
              <a:spLocks noChangeArrowheads="1"/>
            </p:cNvSpPr>
            <p:nvPr/>
          </p:nvSpPr>
          <p:spPr bwMode="auto">
            <a:xfrm>
              <a:off x="4794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09" name="Rectangle 81"/>
            <p:cNvSpPr>
              <a:spLocks noChangeArrowheads="1"/>
            </p:cNvSpPr>
            <p:nvPr/>
          </p:nvSpPr>
          <p:spPr bwMode="auto">
            <a:xfrm>
              <a:off x="5052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610" name="Rectangle 82"/>
            <p:cNvSpPr>
              <a:spLocks noChangeArrowheads="1"/>
            </p:cNvSpPr>
            <p:nvPr/>
          </p:nvSpPr>
          <p:spPr bwMode="auto">
            <a:xfrm>
              <a:off x="5310" y="3840"/>
              <a:ext cx="258" cy="336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6611" name="Text Box 83"/>
          <p:cNvSpPr txBox="1">
            <a:spLocks noChangeArrowheads="1"/>
          </p:cNvSpPr>
          <p:nvPr/>
        </p:nvSpPr>
        <p:spPr bwMode="auto">
          <a:xfrm>
            <a:off x="8153400" y="5715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front </a:t>
            </a:r>
          </a:p>
        </p:txBody>
      </p:sp>
      <p:sp>
        <p:nvSpPr>
          <p:cNvPr id="406612" name="Text Box 84"/>
          <p:cNvSpPr txBox="1">
            <a:spLocks noChangeArrowheads="1"/>
          </p:cNvSpPr>
          <p:nvPr/>
        </p:nvSpPr>
        <p:spPr bwMode="auto">
          <a:xfrm>
            <a:off x="5715000" y="5638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406613" name="Line 85"/>
          <p:cNvSpPr>
            <a:spLocks noChangeShapeType="1"/>
          </p:cNvSpPr>
          <p:nvPr/>
        </p:nvSpPr>
        <p:spPr bwMode="auto">
          <a:xfrm>
            <a:off x="42863" y="13906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5" name="Text Box 107"/>
          <p:cNvSpPr txBox="1">
            <a:spLocks noChangeArrowheads="1"/>
          </p:cNvSpPr>
          <p:nvPr/>
        </p:nvSpPr>
        <p:spPr bwMode="auto">
          <a:xfrm>
            <a:off x="6156325" y="4237038"/>
            <a:ext cx="176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And so on…</a:t>
            </a:r>
          </a:p>
        </p:txBody>
      </p:sp>
      <p:sp>
        <p:nvSpPr>
          <p:cNvPr id="406636" name="Line 108"/>
          <p:cNvSpPr>
            <a:spLocks noChangeShapeType="1"/>
          </p:cNvSpPr>
          <p:nvPr/>
        </p:nvSpPr>
        <p:spPr bwMode="auto">
          <a:xfrm>
            <a:off x="28575" y="1676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8" name="Text Box 110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(1,1)</a:t>
            </a:r>
          </a:p>
        </p:txBody>
      </p:sp>
      <p:sp>
        <p:nvSpPr>
          <p:cNvPr id="406639" name="Text Box 111"/>
          <p:cNvSpPr txBox="1">
            <a:spLocks noChangeArrowheads="1"/>
          </p:cNvSpPr>
          <p:nvPr/>
        </p:nvSpPr>
        <p:spPr bwMode="auto">
          <a:xfrm>
            <a:off x="6826250" y="1573213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40" name="Line 112"/>
          <p:cNvSpPr>
            <a:spLocks noChangeShapeType="1"/>
          </p:cNvSpPr>
          <p:nvPr/>
        </p:nvSpPr>
        <p:spPr bwMode="auto">
          <a:xfrm>
            <a:off x="4762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1" name="Line 113"/>
          <p:cNvSpPr>
            <a:spLocks noChangeShapeType="1"/>
          </p:cNvSpPr>
          <p:nvPr/>
        </p:nvSpPr>
        <p:spPr bwMode="auto">
          <a:xfrm>
            <a:off x="28575" y="24955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2" name="Line 114"/>
          <p:cNvSpPr>
            <a:spLocks noChangeShapeType="1"/>
          </p:cNvSpPr>
          <p:nvPr/>
        </p:nvSpPr>
        <p:spPr bwMode="auto">
          <a:xfrm>
            <a:off x="28575" y="2757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3" name="Line 115"/>
          <p:cNvSpPr>
            <a:spLocks noChangeShapeType="1"/>
          </p:cNvSpPr>
          <p:nvPr/>
        </p:nvSpPr>
        <p:spPr bwMode="auto">
          <a:xfrm>
            <a:off x="2857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5" name="Text Box 117"/>
          <p:cNvSpPr txBox="1">
            <a:spLocks noChangeArrowheads="1"/>
          </p:cNvSpPr>
          <p:nvPr/>
        </p:nvSpPr>
        <p:spPr bwMode="auto">
          <a:xfrm>
            <a:off x="6588125" y="1541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46" name="Line 118"/>
          <p:cNvSpPr>
            <a:spLocks noChangeShapeType="1"/>
          </p:cNvSpPr>
          <p:nvPr/>
        </p:nvSpPr>
        <p:spPr bwMode="auto">
          <a:xfrm>
            <a:off x="42863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47" name="Text Box 119"/>
          <p:cNvSpPr txBox="1">
            <a:spLocks noChangeArrowheads="1"/>
          </p:cNvSpPr>
          <p:nvPr/>
        </p:nvSpPr>
        <p:spPr bwMode="auto">
          <a:xfrm>
            <a:off x="7085013" y="154463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48" name="Line 120"/>
          <p:cNvSpPr>
            <a:spLocks noChangeShapeType="1"/>
          </p:cNvSpPr>
          <p:nvPr/>
        </p:nvSpPr>
        <p:spPr bwMode="auto">
          <a:xfrm>
            <a:off x="604838" y="41433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0" name="Text Box 122"/>
          <p:cNvSpPr txBox="1">
            <a:spLocks noChangeArrowheads="1"/>
          </p:cNvSpPr>
          <p:nvPr/>
        </p:nvSpPr>
        <p:spPr bwMode="auto">
          <a:xfrm>
            <a:off x="7065963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51" name="Line 123"/>
          <p:cNvSpPr>
            <a:spLocks noChangeShapeType="1"/>
          </p:cNvSpPr>
          <p:nvPr/>
        </p:nvSpPr>
        <p:spPr bwMode="auto">
          <a:xfrm>
            <a:off x="671513" y="44148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2" name="Text Box 124"/>
          <p:cNvSpPr txBox="1">
            <a:spLocks noChangeArrowheads="1"/>
          </p:cNvSpPr>
          <p:nvPr/>
        </p:nvSpPr>
        <p:spPr bwMode="auto">
          <a:xfrm>
            <a:off x="8243888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(2,1)</a:t>
            </a:r>
          </a:p>
        </p:txBody>
      </p:sp>
      <p:sp>
        <p:nvSpPr>
          <p:cNvPr id="406653" name="Line 125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54" name="Text Box 126"/>
          <p:cNvSpPr txBox="1">
            <a:spLocks noChangeArrowheads="1"/>
          </p:cNvSpPr>
          <p:nvPr/>
        </p:nvSpPr>
        <p:spPr bwMode="auto">
          <a:xfrm>
            <a:off x="6851650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55" name="Line 127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0" name="Text Box 132"/>
          <p:cNvSpPr txBox="1">
            <a:spLocks noChangeArrowheads="1"/>
          </p:cNvSpPr>
          <p:nvPr/>
        </p:nvSpPr>
        <p:spPr bwMode="auto">
          <a:xfrm>
            <a:off x="6835775" y="1544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2" name="Text Box 134"/>
          <p:cNvSpPr txBox="1">
            <a:spLocks noChangeArrowheads="1"/>
          </p:cNvSpPr>
          <p:nvPr/>
        </p:nvSpPr>
        <p:spPr bwMode="auto">
          <a:xfrm>
            <a:off x="6838950" y="18145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63" name="Line 13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4" name="Text Box 136"/>
          <p:cNvSpPr txBox="1">
            <a:spLocks noChangeArrowheads="1"/>
          </p:cNvSpPr>
          <p:nvPr/>
        </p:nvSpPr>
        <p:spPr bwMode="auto">
          <a:xfrm>
            <a:off x="6808788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65" name="Line 137"/>
          <p:cNvSpPr>
            <a:spLocks noChangeShapeType="1"/>
          </p:cNvSpPr>
          <p:nvPr/>
        </p:nvSpPr>
        <p:spPr bwMode="auto">
          <a:xfrm>
            <a:off x="623888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6" name="Line 138"/>
          <p:cNvSpPr>
            <a:spLocks noChangeShapeType="1"/>
          </p:cNvSpPr>
          <p:nvPr/>
        </p:nvSpPr>
        <p:spPr bwMode="auto">
          <a:xfrm>
            <a:off x="66675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67" name="Text Box 139"/>
          <p:cNvSpPr txBox="1">
            <a:spLocks noChangeArrowheads="1"/>
          </p:cNvSpPr>
          <p:nvPr/>
        </p:nvSpPr>
        <p:spPr bwMode="auto">
          <a:xfrm>
            <a:off x="6129338" y="4981575"/>
            <a:ext cx="168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curx,cury=</a:t>
            </a:r>
          </a:p>
        </p:txBody>
      </p:sp>
      <p:sp>
        <p:nvSpPr>
          <p:cNvPr id="406671" name="Rectangle 143"/>
          <p:cNvSpPr>
            <a:spLocks noChangeArrowheads="1"/>
          </p:cNvSpPr>
          <p:nvPr/>
        </p:nvSpPr>
        <p:spPr bwMode="auto">
          <a:xfrm>
            <a:off x="6837363" y="1584325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2" name="Line 144"/>
          <p:cNvSpPr>
            <a:spLocks noChangeShapeType="1"/>
          </p:cNvSpPr>
          <p:nvPr/>
        </p:nvSpPr>
        <p:spPr bwMode="auto">
          <a:xfrm>
            <a:off x="26988" y="19177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3" name="Line 145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4" name="Rectangle 146"/>
          <p:cNvSpPr>
            <a:spLocks noChangeArrowheads="1"/>
          </p:cNvSpPr>
          <p:nvPr/>
        </p:nvSpPr>
        <p:spPr bwMode="auto">
          <a:xfrm>
            <a:off x="7094538" y="1585913"/>
            <a:ext cx="354012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5" name="Line 147"/>
          <p:cNvSpPr>
            <a:spLocks noChangeShapeType="1"/>
          </p:cNvSpPr>
          <p:nvPr/>
        </p:nvSpPr>
        <p:spPr bwMode="auto">
          <a:xfrm>
            <a:off x="1428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6" name="Line 148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77" name="Line 149"/>
          <p:cNvSpPr>
            <a:spLocks noChangeShapeType="1"/>
          </p:cNvSpPr>
          <p:nvPr/>
        </p:nvSpPr>
        <p:spPr bwMode="auto">
          <a:xfrm>
            <a:off x="47625" y="38528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89" name="Text Box 161"/>
          <p:cNvSpPr txBox="1">
            <a:spLocks noChangeArrowheads="1"/>
          </p:cNvSpPr>
          <p:nvPr/>
        </p:nvSpPr>
        <p:spPr bwMode="auto">
          <a:xfrm>
            <a:off x="7356475" y="1535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692" name="Line 164"/>
          <p:cNvSpPr>
            <a:spLocks noChangeShapeType="1"/>
          </p:cNvSpPr>
          <p:nvPr/>
        </p:nvSpPr>
        <p:spPr bwMode="auto">
          <a:xfrm>
            <a:off x="609600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3" name="Text Box 165"/>
          <p:cNvSpPr txBox="1">
            <a:spLocks noChangeArrowheads="1"/>
          </p:cNvSpPr>
          <p:nvPr/>
        </p:nvSpPr>
        <p:spPr bwMode="auto">
          <a:xfrm>
            <a:off x="733742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694" name="Line 166"/>
          <p:cNvSpPr>
            <a:spLocks noChangeShapeType="1"/>
          </p:cNvSpPr>
          <p:nvPr/>
        </p:nvSpPr>
        <p:spPr bwMode="auto">
          <a:xfrm>
            <a:off x="671513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5" name="Line 167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7" name="Text Box 169"/>
          <p:cNvSpPr txBox="1">
            <a:spLocks noChangeArrowheads="1"/>
          </p:cNvSpPr>
          <p:nvPr/>
        </p:nvSpPr>
        <p:spPr bwMode="auto">
          <a:xfrm>
            <a:off x="7086600" y="12620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698" name="Line 170"/>
          <p:cNvSpPr>
            <a:spLocks noChangeShapeType="1"/>
          </p:cNvSpPr>
          <p:nvPr/>
        </p:nvSpPr>
        <p:spPr bwMode="auto">
          <a:xfrm>
            <a:off x="33338" y="55197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99" name="Text Box 171"/>
          <p:cNvSpPr txBox="1">
            <a:spLocks noChangeArrowheads="1"/>
          </p:cNvSpPr>
          <p:nvPr/>
        </p:nvSpPr>
        <p:spPr bwMode="auto">
          <a:xfrm>
            <a:off x="7086600" y="179546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00" name="Line 172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1" name="Line 173"/>
          <p:cNvSpPr>
            <a:spLocks noChangeShapeType="1"/>
          </p:cNvSpPr>
          <p:nvPr/>
        </p:nvSpPr>
        <p:spPr bwMode="auto">
          <a:xfrm>
            <a:off x="42863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02" name="Line 174"/>
          <p:cNvSpPr>
            <a:spLocks noChangeShapeType="1"/>
          </p:cNvSpPr>
          <p:nvPr/>
        </p:nvSpPr>
        <p:spPr bwMode="auto">
          <a:xfrm>
            <a:off x="28575" y="250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1" name="Rectangle 183"/>
          <p:cNvSpPr>
            <a:spLocks noChangeArrowheads="1"/>
          </p:cNvSpPr>
          <p:nvPr/>
        </p:nvSpPr>
        <p:spPr bwMode="auto">
          <a:xfrm>
            <a:off x="6829425" y="1843088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4" name="Line 186"/>
          <p:cNvSpPr>
            <a:spLocks noChangeShapeType="1"/>
          </p:cNvSpPr>
          <p:nvPr/>
        </p:nvSpPr>
        <p:spPr bwMode="auto">
          <a:xfrm>
            <a:off x="47625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5" name="Line 187"/>
          <p:cNvSpPr>
            <a:spLocks noChangeShapeType="1"/>
          </p:cNvSpPr>
          <p:nvPr/>
        </p:nvSpPr>
        <p:spPr bwMode="auto">
          <a:xfrm>
            <a:off x="47625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6" name="Text Box 188"/>
          <p:cNvSpPr txBox="1">
            <a:spLocks noChangeArrowheads="1"/>
          </p:cNvSpPr>
          <p:nvPr/>
        </p:nvSpPr>
        <p:spPr bwMode="auto">
          <a:xfrm>
            <a:off x="6581775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7" name="Line 189"/>
          <p:cNvSpPr>
            <a:spLocks noChangeShapeType="1"/>
          </p:cNvSpPr>
          <p:nvPr/>
        </p:nvSpPr>
        <p:spPr bwMode="auto">
          <a:xfrm>
            <a:off x="47625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18" name="Text Box 190"/>
          <p:cNvSpPr txBox="1">
            <a:spLocks noChangeArrowheads="1"/>
          </p:cNvSpPr>
          <p:nvPr/>
        </p:nvSpPr>
        <p:spPr bwMode="auto">
          <a:xfrm>
            <a:off x="7080250" y="1800225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19" name="Line 191"/>
          <p:cNvSpPr>
            <a:spLocks noChangeShapeType="1"/>
          </p:cNvSpPr>
          <p:nvPr/>
        </p:nvSpPr>
        <p:spPr bwMode="auto">
          <a:xfrm>
            <a:off x="14288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0" name="Text Box 192"/>
          <p:cNvSpPr txBox="1">
            <a:spLocks noChangeArrowheads="1"/>
          </p:cNvSpPr>
          <p:nvPr/>
        </p:nvSpPr>
        <p:spPr bwMode="auto">
          <a:xfrm>
            <a:off x="6832600" y="153828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1" name="Line 193"/>
          <p:cNvSpPr>
            <a:spLocks noChangeShapeType="1"/>
          </p:cNvSpPr>
          <p:nvPr/>
        </p:nvSpPr>
        <p:spPr bwMode="auto">
          <a:xfrm>
            <a:off x="33338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2" name="Text Box 194"/>
          <p:cNvSpPr txBox="1">
            <a:spLocks noChangeArrowheads="1"/>
          </p:cNvSpPr>
          <p:nvPr/>
        </p:nvSpPr>
        <p:spPr bwMode="auto">
          <a:xfrm>
            <a:off x="6843713" y="2071688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23" name="Line 195"/>
          <p:cNvSpPr>
            <a:spLocks noChangeShapeType="1"/>
          </p:cNvSpPr>
          <p:nvPr/>
        </p:nvSpPr>
        <p:spPr bwMode="auto">
          <a:xfrm>
            <a:off x="609600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4" name="Text Box 196"/>
          <p:cNvSpPr txBox="1">
            <a:spLocks noChangeArrowheads="1"/>
          </p:cNvSpPr>
          <p:nvPr/>
        </p:nvSpPr>
        <p:spPr bwMode="auto">
          <a:xfrm>
            <a:off x="6807200" y="211613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25" name="Line 197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6" name="Line 198"/>
          <p:cNvSpPr>
            <a:spLocks noChangeShapeType="1"/>
          </p:cNvSpPr>
          <p:nvPr/>
        </p:nvSpPr>
        <p:spPr bwMode="auto">
          <a:xfrm>
            <a:off x="57150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7" name="Line 19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8" name="Line 20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29" name="Rectangle 201"/>
          <p:cNvSpPr>
            <a:spLocks noChangeArrowheads="1"/>
          </p:cNvSpPr>
          <p:nvPr/>
        </p:nvSpPr>
        <p:spPr bwMode="auto">
          <a:xfrm>
            <a:off x="7337425" y="1573213"/>
            <a:ext cx="354013" cy="354012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0" name="Line 202"/>
          <p:cNvSpPr>
            <a:spLocks noChangeShapeType="1"/>
          </p:cNvSpPr>
          <p:nvPr/>
        </p:nvSpPr>
        <p:spPr bwMode="auto">
          <a:xfrm>
            <a:off x="33338" y="2743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1" name="Line 203"/>
          <p:cNvSpPr>
            <a:spLocks noChangeShapeType="1"/>
          </p:cNvSpPr>
          <p:nvPr/>
        </p:nvSpPr>
        <p:spPr bwMode="auto">
          <a:xfrm>
            <a:off x="61913" y="3048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2" name="Text Box 204"/>
          <p:cNvSpPr txBox="1">
            <a:spLocks noChangeArrowheads="1"/>
          </p:cNvSpPr>
          <p:nvPr/>
        </p:nvSpPr>
        <p:spPr bwMode="auto">
          <a:xfrm>
            <a:off x="7107238" y="1541463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3" name="Line 205"/>
          <p:cNvSpPr>
            <a:spLocks noChangeShapeType="1"/>
          </p:cNvSpPr>
          <p:nvPr/>
        </p:nvSpPr>
        <p:spPr bwMode="auto">
          <a:xfrm>
            <a:off x="52388" y="38576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4" name="Text Box 206"/>
          <p:cNvSpPr txBox="1">
            <a:spLocks noChangeArrowheads="1"/>
          </p:cNvSpPr>
          <p:nvPr/>
        </p:nvSpPr>
        <p:spPr bwMode="auto">
          <a:xfrm>
            <a:off x="7605713" y="1524000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35" name="Line 207"/>
          <p:cNvSpPr>
            <a:spLocks noChangeShapeType="1"/>
          </p:cNvSpPr>
          <p:nvPr/>
        </p:nvSpPr>
        <p:spPr bwMode="auto">
          <a:xfrm>
            <a:off x="600075" y="41290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6" name="Text Box 208"/>
          <p:cNvSpPr txBox="1">
            <a:spLocks noChangeArrowheads="1"/>
          </p:cNvSpPr>
          <p:nvPr/>
        </p:nvSpPr>
        <p:spPr bwMode="auto">
          <a:xfrm>
            <a:off x="7572375" y="1581150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37" name="Line 209"/>
          <p:cNvSpPr>
            <a:spLocks noChangeShapeType="1"/>
          </p:cNvSpPr>
          <p:nvPr/>
        </p:nvSpPr>
        <p:spPr bwMode="auto">
          <a:xfrm>
            <a:off x="681038" y="44196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8" name="Line 210"/>
          <p:cNvSpPr>
            <a:spLocks noChangeShapeType="1"/>
          </p:cNvSpPr>
          <p:nvPr/>
        </p:nvSpPr>
        <p:spPr bwMode="auto">
          <a:xfrm>
            <a:off x="19050" y="46624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39" name="Text Box 211"/>
          <p:cNvSpPr txBox="1">
            <a:spLocks noChangeArrowheads="1"/>
          </p:cNvSpPr>
          <p:nvPr/>
        </p:nvSpPr>
        <p:spPr bwMode="auto">
          <a:xfrm>
            <a:off x="7362825" y="1281113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2BD"/>
                </a:solidFill>
              </a:rPr>
              <a:t>?</a:t>
            </a:r>
          </a:p>
        </p:txBody>
      </p:sp>
      <p:sp>
        <p:nvSpPr>
          <p:cNvPr id="406740" name="Line 212"/>
          <p:cNvSpPr>
            <a:spLocks noChangeShapeType="1"/>
          </p:cNvSpPr>
          <p:nvPr/>
        </p:nvSpPr>
        <p:spPr bwMode="auto">
          <a:xfrm>
            <a:off x="28575" y="5529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1" name="Text Box 213"/>
          <p:cNvSpPr txBox="1">
            <a:spLocks noChangeArrowheads="1"/>
          </p:cNvSpPr>
          <p:nvPr/>
        </p:nvSpPr>
        <p:spPr bwMode="auto">
          <a:xfrm>
            <a:off x="7351713" y="1800225"/>
            <a:ext cx="34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32A15"/>
                </a:solidFill>
              </a:rPr>
              <a:t>?</a:t>
            </a:r>
          </a:p>
        </p:txBody>
      </p:sp>
      <p:sp>
        <p:nvSpPr>
          <p:cNvPr id="406742" name="Line 214"/>
          <p:cNvSpPr>
            <a:spLocks noChangeShapeType="1"/>
          </p:cNvSpPr>
          <p:nvPr/>
        </p:nvSpPr>
        <p:spPr bwMode="auto">
          <a:xfrm>
            <a:off x="614363" y="579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3" name="Text Box 215"/>
          <p:cNvSpPr txBox="1">
            <a:spLocks noChangeArrowheads="1"/>
          </p:cNvSpPr>
          <p:nvPr/>
        </p:nvSpPr>
        <p:spPr bwMode="auto">
          <a:xfrm>
            <a:off x="7319963" y="1843088"/>
            <a:ext cx="3873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900">
                <a:solidFill>
                  <a:schemeClr val="accent2"/>
                </a:solidFill>
              </a:rPr>
              <a:t>#</a:t>
            </a:r>
          </a:p>
        </p:txBody>
      </p:sp>
      <p:sp>
        <p:nvSpPr>
          <p:cNvPr id="406744" name="Line 216"/>
          <p:cNvSpPr>
            <a:spLocks noChangeShapeType="1"/>
          </p:cNvSpPr>
          <p:nvPr/>
        </p:nvSpPr>
        <p:spPr bwMode="auto">
          <a:xfrm>
            <a:off x="628650" y="60626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5" name="Text Box 217"/>
          <p:cNvSpPr txBox="1">
            <a:spLocks noChangeArrowheads="1"/>
          </p:cNvSpPr>
          <p:nvPr/>
        </p:nvSpPr>
        <p:spPr bwMode="auto">
          <a:xfrm>
            <a:off x="7197725" y="61706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(3,2)</a:t>
            </a:r>
          </a:p>
        </p:txBody>
      </p:sp>
      <p:sp>
        <p:nvSpPr>
          <p:cNvPr id="406746" name="Line 218"/>
          <p:cNvSpPr>
            <a:spLocks noChangeShapeType="1"/>
          </p:cNvSpPr>
          <p:nvPr/>
        </p:nvSpPr>
        <p:spPr bwMode="auto">
          <a:xfrm>
            <a:off x="61913" y="6310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7" name="Line 219"/>
          <p:cNvSpPr>
            <a:spLocks noChangeShapeType="1"/>
          </p:cNvSpPr>
          <p:nvPr/>
        </p:nvSpPr>
        <p:spPr bwMode="auto">
          <a:xfrm>
            <a:off x="28575" y="1919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748" name="Line 220"/>
          <p:cNvSpPr>
            <a:spLocks noChangeShapeType="1"/>
          </p:cNvSpPr>
          <p:nvPr/>
        </p:nvSpPr>
        <p:spPr bwMode="auto">
          <a:xfrm>
            <a:off x="28575" y="24860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631" name="Text Box 103"/>
          <p:cNvSpPr txBox="1">
            <a:spLocks noChangeArrowheads="1"/>
          </p:cNvSpPr>
          <p:nvPr/>
        </p:nvSpPr>
        <p:spPr bwMode="auto">
          <a:xfrm>
            <a:off x="7743825" y="6156325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(1,3)</a:t>
            </a:r>
          </a:p>
        </p:txBody>
      </p:sp>
      <p:sp>
        <p:nvSpPr>
          <p:cNvPr id="406637" name="Text Box 109"/>
          <p:cNvSpPr txBox="1">
            <a:spLocks noChangeArrowheads="1"/>
          </p:cNvSpPr>
          <p:nvPr/>
        </p:nvSpPr>
        <p:spPr bwMode="auto">
          <a:xfrm>
            <a:off x="7743825" y="6172200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(1,2)</a:t>
            </a:r>
          </a:p>
        </p:txBody>
      </p:sp>
      <p:sp>
        <p:nvSpPr>
          <p:cNvPr id="406634" name="Text Box 106"/>
          <p:cNvSpPr txBox="1">
            <a:spLocks noChangeArrowheads="1"/>
          </p:cNvSpPr>
          <p:nvPr/>
        </p:nvSpPr>
        <p:spPr bwMode="auto">
          <a:xfrm>
            <a:off x="7743825" y="615156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(3,1)</a:t>
            </a:r>
          </a:p>
        </p:txBody>
      </p:sp>
      <p:sp>
        <p:nvSpPr>
          <p:cNvPr id="406627" name="Text Box 99"/>
          <p:cNvSpPr txBox="1">
            <a:spLocks noChangeArrowheads="1"/>
          </p:cNvSpPr>
          <p:nvPr/>
        </p:nvSpPr>
        <p:spPr bwMode="auto">
          <a:xfrm>
            <a:off x="7734300" y="6157913"/>
            <a:ext cx="6381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b="1"/>
              <a:t>(4,1)</a:t>
            </a:r>
          </a:p>
        </p:txBody>
      </p:sp>
      <p:sp>
        <p:nvSpPr>
          <p:cNvPr id="406754" name="Rectangle 226"/>
          <p:cNvSpPr>
            <a:spLocks noChangeArrowheads="1"/>
          </p:cNvSpPr>
          <p:nvPr/>
        </p:nvSpPr>
        <p:spPr bwMode="auto">
          <a:xfrm>
            <a:off x="6824663" y="2120900"/>
            <a:ext cx="354012" cy="354013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198 -0.16097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8" y="-8048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0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40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56059E-6 L -0.06285 -0.15842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7932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406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56059E-6 L 0.05591 4.56059E-6 " pathEditMode="relative" rAng="0" ptsTypes="AA">
                                      <p:cBhvr>
                                        <p:cTn id="267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2000"/>
                                        <p:tgtEl>
                                          <p:spTgt spid="406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 nodeType="clickPar">
                      <p:stCondLst>
                        <p:cond delay="indefinite"/>
                      </p:stCondLst>
                      <p:childTnLst>
                        <p:par>
                          <p:cTn id="3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 nodeType="clickPar">
                      <p:stCondLst>
                        <p:cond delay="indefinite"/>
                      </p:stCondLst>
                      <p:childTnLst>
                        <p:par>
                          <p:cTn id="3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 nodeType="clickPar">
                      <p:stCondLst>
                        <p:cond delay="indefinite"/>
                      </p:stCondLst>
                      <p:childTnLst>
                        <p:par>
                          <p:cTn id="3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40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 nodeType="clickPar">
                      <p:stCondLst>
                        <p:cond delay="indefinite"/>
                      </p:stCondLst>
                      <p:childTnLst>
                        <p:par>
                          <p:cTn id="3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 nodeType="clickPar">
                      <p:stCondLst>
                        <p:cond delay="indefinite"/>
                      </p:stCondLst>
                      <p:childTnLst>
                        <p:par>
                          <p:cTn id="3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 nodeType="clickPar">
                      <p:stCondLst>
                        <p:cond delay="indefinite"/>
                      </p:stCondLst>
                      <p:childTnLst>
                        <p:par>
                          <p:cTn id="3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 nodeType="clickPar">
                      <p:stCondLst>
                        <p:cond delay="indefinite"/>
                      </p:stCondLst>
                      <p:childTnLst>
                        <p:par>
                          <p:cTn id="3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 nodeType="clickPar">
                      <p:stCondLst>
                        <p:cond delay="indefinite"/>
                      </p:stCondLst>
                      <p:childTnLst>
                        <p:par>
                          <p:cTn id="3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 nodeType="clickPar">
                      <p:stCondLst>
                        <p:cond delay="indefinite"/>
                      </p:stCondLst>
                      <p:childTnLst>
                        <p:par>
                          <p:cTn id="3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 nodeType="clickPar">
                      <p:stCondLst>
                        <p:cond delay="indefinite"/>
                      </p:stCondLst>
                      <p:childTnLst>
                        <p:par>
                          <p:cTn id="3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1000"/>
                                        <p:tgtEl>
                                          <p:spTgt spid="406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56 -0.00116 L -0.00677 -0.1612 " pathEditMode="relative" rAng="0" ptsTypes="AA">
                                      <p:cBhvr>
                                        <p:cTn id="403" dur="2000" fill="hold"/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8002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208 L 0.05313 4.56059E-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06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 nodeType="clickPar">
                      <p:stCondLst>
                        <p:cond delay="indefinite"/>
                      </p:stCondLst>
                      <p:childTnLst>
                        <p:par>
                          <p:cTn id="4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 nodeType="clickPar">
                      <p:stCondLst>
                        <p:cond delay="indefinite"/>
                      </p:stCondLst>
                      <p:childTnLst>
                        <p:par>
                          <p:cTn id="4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 nodeType="clickPar">
                      <p:stCondLst>
                        <p:cond delay="indefinite"/>
                      </p:stCondLst>
                      <p:childTnLst>
                        <p:par>
                          <p:cTn id="4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 nodeType="clickPar">
                      <p:stCondLst>
                        <p:cond delay="indefinite"/>
                      </p:stCondLst>
                      <p:childTnLst>
                        <p:par>
                          <p:cTn id="4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 nodeType="clickPar">
                      <p:stCondLst>
                        <p:cond delay="indefinite"/>
                      </p:stCondLst>
                      <p:childTnLst>
                        <p:par>
                          <p:cTn id="4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 nodeType="clickPar">
                      <p:stCondLst>
                        <p:cond delay="indefinite"/>
                      </p:stCondLst>
                      <p:childTnLst>
                        <p:par>
                          <p:cTn id="4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 nodeType="clickPar">
                      <p:stCondLst>
                        <p:cond delay="indefinite"/>
                      </p:stCondLst>
                      <p:childTnLst>
                        <p:par>
                          <p:cTn id="4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 nodeType="clickPar">
                      <p:stCondLst>
                        <p:cond delay="indefinite"/>
                      </p:stCondLst>
                      <p:childTnLst>
                        <p:par>
                          <p:cTn id="4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 nodeType="clickPar">
                      <p:stCondLst>
                        <p:cond delay="indefinite"/>
                      </p:stCondLst>
                      <p:childTnLst>
                        <p:par>
                          <p:cTn id="4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 nodeType="clickPar">
                      <p:stCondLst>
                        <p:cond delay="indefinite"/>
                      </p:stCondLst>
                      <p:childTnLst>
                        <p:par>
                          <p:cTn id="4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 nodeType="clickPar">
                      <p:stCondLst>
                        <p:cond delay="indefinite"/>
                      </p:stCondLst>
                      <p:childTnLst>
                        <p:par>
                          <p:cTn id="4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 nodeType="clickPar">
                      <p:stCondLst>
                        <p:cond delay="indefinite"/>
                      </p:stCondLst>
                      <p:childTnLst>
                        <p:par>
                          <p:cTn id="4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 nodeType="clickPar">
                      <p:stCondLst>
                        <p:cond delay="indefinite"/>
                      </p:stCondLst>
                      <p:childTnLst>
                        <p:par>
                          <p:cTn id="4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40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 nodeType="clickPar">
                      <p:stCondLst>
                        <p:cond delay="indefinite"/>
                      </p:stCondLst>
                      <p:childTnLst>
                        <p:par>
                          <p:cTn id="4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 nodeType="clickPar">
                      <p:stCondLst>
                        <p:cond delay="indefinite"/>
                      </p:stCondLst>
                      <p:childTnLst>
                        <p:par>
                          <p:cTn id="5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 nodeType="clickPar">
                      <p:stCondLst>
                        <p:cond delay="indefinite"/>
                      </p:stCondLst>
                      <p:childTnLst>
                        <p:par>
                          <p:cTn id="5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40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 nodeType="clickPar">
                      <p:stCondLst>
                        <p:cond delay="indefinite"/>
                      </p:stCondLst>
                      <p:childTnLst>
                        <p:par>
                          <p:cTn id="5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 nodeType="clickPar">
                      <p:stCondLst>
                        <p:cond delay="indefinite"/>
                      </p:stCondLst>
                      <p:childTnLst>
                        <p:par>
                          <p:cTn id="5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 nodeType="clickPar">
                      <p:stCondLst>
                        <p:cond delay="indefinite"/>
                      </p:stCondLst>
                      <p:childTnLst>
                        <p:par>
                          <p:cTn id="5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 nodeType="clickPar">
                      <p:stCondLst>
                        <p:cond delay="indefinite"/>
                      </p:stCondLst>
                      <p:childTnLst>
                        <p:par>
                          <p:cTn id="5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 nodeType="clickPar">
                      <p:stCondLst>
                        <p:cond delay="indefinite"/>
                      </p:stCondLst>
                      <p:childTnLst>
                        <p:par>
                          <p:cTn id="5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7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4.56059E-6 L -0.00677 -0.1642 " pathEditMode="relative" rAng="0" ptsTypes="AA">
                                      <p:cBhvr>
                                        <p:cTn id="538" dur="2000" fill="hold"/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2" y="-8210"/>
                                    </p:animMotion>
                                  </p:childTnLst>
                                </p:cTn>
                              </p:par>
                              <p:par>
                                <p:cTn id="53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0" dur="1000"/>
                                        <p:tgtEl>
                                          <p:spTgt spid="406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23 L 0.05469 0.00208 " pathEditMode="relative" rAng="0" ptsTypes="AA">
                                      <p:cBhvr>
                                        <p:cTn id="543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4" fill="hold" nodeType="clickPar">
                      <p:stCondLst>
                        <p:cond delay="indefinite"/>
                      </p:stCondLst>
                      <p:childTnLst>
                        <p:par>
                          <p:cTn id="5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7" dur="2000"/>
                                        <p:tgtEl>
                                          <p:spTgt spid="406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 nodeType="clickPar">
                      <p:stCondLst>
                        <p:cond delay="indefinite"/>
                      </p:stCondLst>
                      <p:childTnLst>
                        <p:par>
                          <p:cTn id="5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 nodeType="clickPar">
                      <p:stCondLst>
                        <p:cond delay="indefinite"/>
                      </p:stCondLst>
                      <p:childTnLst>
                        <p:par>
                          <p:cTn id="5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 nodeType="clickPar">
                      <p:stCondLst>
                        <p:cond delay="indefinite"/>
                      </p:stCondLst>
                      <p:childTnLst>
                        <p:par>
                          <p:cTn id="5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 nodeType="clickPar">
                      <p:stCondLst>
                        <p:cond delay="indefinite"/>
                      </p:stCondLst>
                      <p:childTnLst>
                        <p:par>
                          <p:cTn id="5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 nodeType="clickPar">
                      <p:stCondLst>
                        <p:cond delay="indefinite"/>
                      </p:stCondLst>
                      <p:childTnLst>
                        <p:par>
                          <p:cTn id="5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 nodeType="clickPar">
                      <p:stCondLst>
                        <p:cond delay="indefinite"/>
                      </p:stCondLst>
                      <p:childTnLst>
                        <p:par>
                          <p:cTn id="5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 nodeType="clickPar">
                      <p:stCondLst>
                        <p:cond delay="indefinite"/>
                      </p:stCondLst>
                      <p:childTnLst>
                        <p:par>
                          <p:cTn id="5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 nodeType="clickPar">
                      <p:stCondLst>
                        <p:cond delay="indefinite"/>
                      </p:stCondLst>
                      <p:childTnLst>
                        <p:par>
                          <p:cTn id="6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000"/>
                                        <p:tgtEl>
                                          <p:spTgt spid="40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 nodeType="clickPar">
                      <p:stCondLst>
                        <p:cond delay="indefinite"/>
                      </p:stCondLst>
                      <p:childTnLst>
                        <p:par>
                          <p:cTn id="6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000"/>
                                        <p:tgtEl>
                                          <p:spTgt spid="40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7" fill="hold" nodeType="clickPar">
                      <p:stCondLst>
                        <p:cond delay="indefinite"/>
                      </p:stCondLst>
                      <p:childTnLst>
                        <p:par>
                          <p:cTn id="6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1" fill="hold" nodeType="clickPar">
                      <p:stCondLst>
                        <p:cond delay="indefinite"/>
                      </p:stCondLst>
                      <p:childTnLst>
                        <p:par>
                          <p:cTn id="6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 nodeType="clickPar">
                      <p:stCondLst>
                        <p:cond delay="indefinite"/>
                      </p:stCondLst>
                      <p:childTnLst>
                        <p:par>
                          <p:cTn id="6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 nodeType="clickPar">
                      <p:stCondLst>
                        <p:cond delay="indefinite"/>
                      </p:stCondLst>
                      <p:childTnLst>
                        <p:par>
                          <p:cTn id="6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3" fill="hold" nodeType="clickPar">
                      <p:stCondLst>
                        <p:cond delay="indefinite"/>
                      </p:stCondLst>
                      <p:childTnLst>
                        <p:par>
                          <p:cTn id="6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 nodeType="clickPar">
                      <p:stCondLst>
                        <p:cond delay="indefinite"/>
                      </p:stCondLst>
                      <p:childTnLst>
                        <p:par>
                          <p:cTn id="6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 nodeType="clickPar">
                      <p:stCondLst>
                        <p:cond delay="indefinite"/>
                      </p:stCondLst>
                      <p:childTnLst>
                        <p:par>
                          <p:cTn id="6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5" fill="hold" nodeType="clickPar">
                      <p:stCondLst>
                        <p:cond delay="indefinite"/>
                      </p:stCondLst>
                      <p:childTnLst>
                        <p:par>
                          <p:cTn id="6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9" fill="hold" nodeType="clickPar">
                      <p:stCondLst>
                        <p:cond delay="indefinite"/>
                      </p:stCondLst>
                      <p:childTnLst>
                        <p:par>
                          <p:cTn id="6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3" fill="hold" nodeType="clickPar">
                      <p:stCondLst>
                        <p:cond delay="indefinite"/>
                      </p:stCondLst>
                      <p:childTnLst>
                        <p:par>
                          <p:cTn id="6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 nodeType="clickPar">
                      <p:stCondLst>
                        <p:cond delay="indefinite"/>
                      </p:stCondLst>
                      <p:childTnLst>
                        <p:par>
                          <p:cTn id="6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40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 nodeType="clickPar">
                      <p:stCondLst>
                        <p:cond delay="indefinite"/>
                      </p:stCondLst>
                      <p:childTnLst>
                        <p:par>
                          <p:cTn id="6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 nodeType="clickPar">
                      <p:stCondLst>
                        <p:cond delay="indefinite"/>
                      </p:stCondLst>
                      <p:childTnLst>
                        <p:par>
                          <p:cTn id="6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0" fill="hold" nodeType="clickPar">
                      <p:stCondLst>
                        <p:cond delay="indefinite"/>
                      </p:stCondLst>
                      <p:childTnLst>
                        <p:par>
                          <p:cTn id="6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1000"/>
                                        <p:tgtEl>
                                          <p:spTgt spid="40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 nodeType="clickPar">
                      <p:stCondLst>
                        <p:cond delay="indefinite"/>
                      </p:stCondLst>
                      <p:childTnLst>
                        <p:par>
                          <p:cTn id="6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 nodeType="clickPar">
                      <p:stCondLst>
                        <p:cond delay="indefinite"/>
                      </p:stCondLst>
                      <p:childTnLst>
                        <p:par>
                          <p:cTn id="6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 nodeType="clickPar">
                      <p:stCondLst>
                        <p:cond delay="indefinite"/>
                      </p:stCondLst>
                      <p:childTnLst>
                        <p:par>
                          <p:cTn id="6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 nodeType="clickPar">
                      <p:stCondLst>
                        <p:cond delay="indefinite"/>
                      </p:stCondLst>
                      <p:childTnLst>
                        <p:par>
                          <p:cTn id="6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 nodeType="clickPar">
                      <p:stCondLst>
                        <p:cond delay="indefinite"/>
                      </p:stCondLst>
                      <p:childTnLst>
                        <p:par>
                          <p:cTn id="6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 nodeType="clickPar">
                      <p:stCondLst>
                        <p:cond delay="indefinite"/>
                      </p:stCondLst>
                      <p:childTnLst>
                        <p:par>
                          <p:cTn id="6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 nodeType="clickPar">
                      <p:stCondLst>
                        <p:cond delay="indefinite"/>
                      </p:stCondLst>
                      <p:childTnLst>
                        <p:par>
                          <p:cTn id="7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1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9 0.00232 L -0.00521 -0.1598 " pathEditMode="relative" rAng="0" ptsTypes="AA">
                                      <p:cBhvr>
                                        <p:cTn id="702" dur="2000" fill="hold"/>
                                        <p:tgtEl>
                                          <p:spTgt spid="406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8117"/>
                                    </p:animMotion>
                                  </p:childTnLst>
                                </p:cTn>
                              </p:par>
                              <p:par>
                                <p:cTn id="70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406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3 L 0.05573 0.00208 " pathEditMode="relative" rAng="0" ptsTypes="AA">
                                      <p:cBhvr>
                                        <p:cTn id="707" dur="2000" fill="hold"/>
                                        <p:tgtEl>
                                          <p:spTgt spid="40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5" y="93"/>
                                    </p:animMotion>
                                  </p:childTnLst>
                                </p:cTn>
                              </p:par>
                              <p:par>
                                <p:cTn id="70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2183E-6 L 0.05903 4.42183E-6 " pathEditMode="relative" rAng="0" ptsTypes="AA">
                                      <p:cBhvr>
                                        <p:cTn id="709" dur="2000" fill="hold"/>
                                        <p:tgtEl>
                                          <p:spTgt spid="4067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 nodeType="clickPar">
                      <p:stCondLst>
                        <p:cond delay="indefinite"/>
                      </p:stCondLst>
                      <p:childTnLst>
                        <p:par>
                          <p:cTn id="7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3" dur="2000"/>
                                        <p:tgtEl>
                                          <p:spTgt spid="406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7" fill="hold" nodeType="clickPar">
                      <p:stCondLst>
                        <p:cond delay="indefinite"/>
                      </p:stCondLst>
                      <p:childTnLst>
                        <p:par>
                          <p:cTn id="7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uiExpand="1" build="p"/>
      <p:bldP spid="406613" grpId="0" animBg="1"/>
      <p:bldP spid="406613" grpId="1" animBg="1"/>
      <p:bldP spid="406635" grpId="0"/>
      <p:bldP spid="406636" grpId="0" animBg="1"/>
      <p:bldP spid="406636" grpId="1" animBg="1"/>
      <p:bldP spid="406638" grpId="0"/>
      <p:bldP spid="406638" grpId="1"/>
      <p:bldP spid="406638" grpId="2"/>
      <p:bldP spid="406639" grpId="0"/>
      <p:bldP spid="406640" grpId="0" animBg="1"/>
      <p:bldP spid="406640" grpId="1" animBg="1"/>
      <p:bldP spid="406641" grpId="0" animBg="1"/>
      <p:bldP spid="406641" grpId="1" animBg="1"/>
      <p:bldP spid="406642" grpId="0" animBg="1"/>
      <p:bldP spid="406642" grpId="1" animBg="1"/>
      <p:bldP spid="406643" grpId="0" animBg="1"/>
      <p:bldP spid="406643" grpId="1" animBg="1"/>
      <p:bldP spid="406645" grpId="0"/>
      <p:bldP spid="406645" grpId="1"/>
      <p:bldP spid="406646" grpId="0" animBg="1"/>
      <p:bldP spid="406646" grpId="1" animBg="1"/>
      <p:bldP spid="406647" grpId="0"/>
      <p:bldP spid="406647" grpId="1"/>
      <p:bldP spid="406648" grpId="0" animBg="1"/>
      <p:bldP spid="406648" grpId="1" animBg="1"/>
      <p:bldP spid="406650" grpId="0"/>
      <p:bldP spid="406651" grpId="0" animBg="1"/>
      <p:bldP spid="406651" grpId="1" animBg="1"/>
      <p:bldP spid="406652" grpId="0"/>
      <p:bldP spid="406652" grpId="1"/>
      <p:bldP spid="406652" grpId="2"/>
      <p:bldP spid="406653" grpId="0" animBg="1"/>
      <p:bldP spid="406653" grpId="1" animBg="1"/>
      <p:bldP spid="406654" grpId="0"/>
      <p:bldP spid="406654" grpId="1"/>
      <p:bldP spid="406655" grpId="0" animBg="1"/>
      <p:bldP spid="406655" grpId="1" animBg="1"/>
      <p:bldP spid="406660" grpId="0"/>
      <p:bldP spid="406660" grpId="1"/>
      <p:bldP spid="406662" grpId="0"/>
      <p:bldP spid="406662" grpId="1"/>
      <p:bldP spid="406663" grpId="0" animBg="1"/>
      <p:bldP spid="406663" grpId="1" animBg="1"/>
      <p:bldP spid="406664" grpId="0"/>
      <p:bldP spid="406665" grpId="0" animBg="1"/>
      <p:bldP spid="406665" grpId="1" animBg="1"/>
      <p:bldP spid="406666" grpId="0" animBg="1"/>
      <p:bldP spid="406666" grpId="1" animBg="1"/>
      <p:bldP spid="406667" grpId="0"/>
      <p:bldP spid="406671" grpId="0" animBg="1"/>
      <p:bldP spid="406671" grpId="1" animBg="1"/>
      <p:bldP spid="406672" grpId="0" animBg="1"/>
      <p:bldP spid="406672" grpId="1" animBg="1"/>
      <p:bldP spid="406673" grpId="0" animBg="1"/>
      <p:bldP spid="406673" grpId="1" animBg="1"/>
      <p:bldP spid="406674" grpId="0" animBg="1"/>
      <p:bldP spid="406674" grpId="1" animBg="1"/>
      <p:bldP spid="406675" grpId="0" animBg="1"/>
      <p:bldP spid="406675" grpId="1" animBg="1"/>
      <p:bldP spid="406676" grpId="0" animBg="1"/>
      <p:bldP spid="406676" grpId="1" animBg="1"/>
      <p:bldP spid="406677" grpId="0" animBg="1"/>
      <p:bldP spid="406677" grpId="1" animBg="1"/>
      <p:bldP spid="406689" grpId="0"/>
      <p:bldP spid="406689" grpId="1"/>
      <p:bldP spid="406692" grpId="0" animBg="1"/>
      <p:bldP spid="406692" grpId="1" animBg="1"/>
      <p:bldP spid="406693" grpId="0"/>
      <p:bldP spid="406694" grpId="0" animBg="1"/>
      <p:bldP spid="406694" grpId="1" animBg="1"/>
      <p:bldP spid="406695" grpId="0" animBg="1"/>
      <p:bldP spid="406695" grpId="1" animBg="1"/>
      <p:bldP spid="406697" grpId="0"/>
      <p:bldP spid="406697" grpId="1"/>
      <p:bldP spid="406698" grpId="0" animBg="1"/>
      <p:bldP spid="406698" grpId="1" animBg="1"/>
      <p:bldP spid="406699" grpId="0"/>
      <p:bldP spid="406699" grpId="1"/>
      <p:bldP spid="406700" grpId="0" animBg="1"/>
      <p:bldP spid="406700" grpId="1" animBg="1"/>
      <p:bldP spid="406701" grpId="0" animBg="1"/>
      <p:bldP spid="406701" grpId="1" animBg="1"/>
      <p:bldP spid="406702" grpId="0" animBg="1"/>
      <p:bldP spid="406702" grpId="1" animBg="1"/>
      <p:bldP spid="406711" grpId="0" animBg="1"/>
      <p:bldP spid="406711" grpId="1" animBg="1"/>
      <p:bldP spid="406714" grpId="0" animBg="1"/>
      <p:bldP spid="406714" grpId="1" animBg="1"/>
      <p:bldP spid="406715" grpId="0" animBg="1"/>
      <p:bldP spid="406715" grpId="1" animBg="1"/>
      <p:bldP spid="406716" grpId="0"/>
      <p:bldP spid="406716" grpId="1"/>
      <p:bldP spid="406717" grpId="0" animBg="1"/>
      <p:bldP spid="406717" grpId="1" animBg="1"/>
      <p:bldP spid="406718" grpId="0"/>
      <p:bldP spid="406718" grpId="1"/>
      <p:bldP spid="406719" grpId="0" animBg="1"/>
      <p:bldP spid="406719" grpId="1" animBg="1"/>
      <p:bldP spid="406720" grpId="0"/>
      <p:bldP spid="406720" grpId="1"/>
      <p:bldP spid="406721" grpId="0" animBg="1"/>
      <p:bldP spid="406721" grpId="1" animBg="1"/>
      <p:bldP spid="406722" grpId="0"/>
      <p:bldP spid="406722" grpId="1"/>
      <p:bldP spid="406723" grpId="0" animBg="1"/>
      <p:bldP spid="406723" grpId="1" animBg="1"/>
      <p:bldP spid="406724" grpId="0"/>
      <p:bldP spid="406725" grpId="0" animBg="1"/>
      <p:bldP spid="406725" grpId="1" animBg="1"/>
      <p:bldP spid="406726" grpId="0" animBg="1"/>
      <p:bldP spid="406726" grpId="1" animBg="1"/>
      <p:bldP spid="406727" grpId="0" animBg="1"/>
      <p:bldP spid="406727" grpId="1" animBg="1"/>
      <p:bldP spid="406728" grpId="0" animBg="1"/>
      <p:bldP spid="406728" grpId="1" animBg="1"/>
      <p:bldP spid="406729" grpId="0" animBg="1"/>
      <p:bldP spid="406729" grpId="1" animBg="1"/>
      <p:bldP spid="406730" grpId="0" animBg="1"/>
      <p:bldP spid="406730" grpId="1" animBg="1"/>
      <p:bldP spid="406731" grpId="0" animBg="1"/>
      <p:bldP spid="406731" grpId="1" animBg="1"/>
      <p:bldP spid="406732" grpId="0"/>
      <p:bldP spid="406732" grpId="1"/>
      <p:bldP spid="406733" grpId="0" animBg="1"/>
      <p:bldP spid="406733" grpId="1" animBg="1"/>
      <p:bldP spid="406734" grpId="0"/>
      <p:bldP spid="406734" grpId="1"/>
      <p:bldP spid="406735" grpId="0" animBg="1"/>
      <p:bldP spid="406735" grpId="1" animBg="1"/>
      <p:bldP spid="406736" grpId="0"/>
      <p:bldP spid="406737" grpId="0" animBg="1"/>
      <p:bldP spid="406737" grpId="1" animBg="1"/>
      <p:bldP spid="406738" grpId="0" animBg="1"/>
      <p:bldP spid="406738" grpId="1" animBg="1"/>
      <p:bldP spid="406739" grpId="0"/>
      <p:bldP spid="406739" grpId="1"/>
      <p:bldP spid="406740" grpId="0" animBg="1"/>
      <p:bldP spid="406740" grpId="1" animBg="1"/>
      <p:bldP spid="406741" grpId="0"/>
      <p:bldP spid="406741" grpId="1"/>
      <p:bldP spid="406742" grpId="0" animBg="1"/>
      <p:bldP spid="406742" grpId="1" animBg="1"/>
      <p:bldP spid="406743" grpId="0"/>
      <p:bldP spid="406744" grpId="0" animBg="1"/>
      <p:bldP spid="406744" grpId="1" animBg="1"/>
      <p:bldP spid="406745" grpId="0"/>
      <p:bldP spid="406745" grpId="1"/>
      <p:bldP spid="406746" grpId="0" animBg="1"/>
      <p:bldP spid="406746" grpId="1" animBg="1"/>
      <p:bldP spid="406747" grpId="0" animBg="1"/>
      <p:bldP spid="406747" grpId="1" animBg="1"/>
      <p:bldP spid="406748" grpId="0" animBg="1"/>
      <p:bldP spid="406631" grpId="0"/>
      <p:bldP spid="406631" grpId="1"/>
      <p:bldP spid="406631" grpId="2"/>
      <p:bldP spid="406637" grpId="0"/>
      <p:bldP spid="406637" grpId="1"/>
      <p:bldP spid="406637" grpId="2"/>
      <p:bldP spid="406637" grpId="3"/>
      <p:bldP spid="406634" grpId="0"/>
      <p:bldP spid="406634" grpId="1"/>
      <p:bldP spid="406634" grpId="2"/>
      <p:bldP spid="406634" grpId="3"/>
      <p:bldP spid="406627" grpId="0"/>
      <p:bldP spid="406627" grpId="1"/>
      <p:bldP spid="4067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DD8A-386E-4BB7-B22D-C3A552D31105}" type="slidenum">
              <a:rPr lang="en-US"/>
              <a:pPr/>
              <a:t>33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use an </a:t>
            </a:r>
            <a:r>
              <a:rPr lang="en-US">
                <a:solidFill>
                  <a:srgbClr val="006666"/>
                </a:solidFill>
              </a:rPr>
              <a:t>array</a:t>
            </a:r>
            <a:r>
              <a:rPr lang="en-US"/>
              <a:t> and an </a:t>
            </a:r>
            <a:r>
              <a:rPr lang="en-US">
                <a:solidFill>
                  <a:srgbClr val="006666"/>
                </a:solidFill>
              </a:rPr>
              <a:t>integer</a:t>
            </a:r>
            <a:r>
              <a:rPr lang="en-US"/>
              <a:t> to represent a queue: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2590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32004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38100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44196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0292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638800" y="22860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914400" y="1676400"/>
            <a:ext cx="328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int queue[6], rear = 0;</a:t>
            </a:r>
          </a:p>
        </p:txBody>
      </p: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457200" y="3248025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place it in the rear slot of </a:t>
            </a:r>
            <a:br>
              <a:rPr lang="en-US"/>
            </a:br>
            <a:r>
              <a:rPr lang="en-US"/>
              <a:t>  the array and increment the rear count</a:t>
            </a:r>
          </a:p>
        </p:txBody>
      </p:sp>
      <p:sp>
        <p:nvSpPr>
          <p:cNvPr id="317452" name="Text Box 12"/>
          <p:cNvSpPr txBox="1">
            <a:spLocks noChangeArrowheads="1"/>
          </p:cNvSpPr>
          <p:nvPr/>
        </p:nvSpPr>
        <p:spPr bwMode="auto">
          <a:xfrm>
            <a:off x="7070725" y="2209800"/>
            <a:ext cx="79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rear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7924800" y="2235200"/>
            <a:ext cx="838200" cy="487363"/>
          </a:xfrm>
          <a:prstGeom prst="rect">
            <a:avLst/>
          </a:prstGeom>
          <a:solidFill>
            <a:srgbClr val="80000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55" name="Text Box 15"/>
          <p:cNvSpPr txBox="1">
            <a:spLocks noChangeArrowheads="1"/>
          </p:cNvSpPr>
          <p:nvPr/>
        </p:nvSpPr>
        <p:spPr bwMode="auto">
          <a:xfrm>
            <a:off x="7299325" y="27892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6" name="Text Box 16"/>
          <p:cNvSpPr txBox="1">
            <a:spLocks noChangeArrowheads="1"/>
          </p:cNvSpPr>
          <p:nvPr/>
        </p:nvSpPr>
        <p:spPr bwMode="auto">
          <a:xfrm>
            <a:off x="8140700" y="23114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457" name="Text Box 17"/>
          <p:cNvSpPr txBox="1">
            <a:spLocks noChangeArrowheads="1"/>
          </p:cNvSpPr>
          <p:nvPr/>
        </p:nvSpPr>
        <p:spPr bwMode="auto">
          <a:xfrm>
            <a:off x="1536700" y="23114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17458" name="Text Box 18"/>
          <p:cNvSpPr txBox="1">
            <a:spLocks noChangeArrowheads="1"/>
          </p:cNvSpPr>
          <p:nvPr/>
        </p:nvSpPr>
        <p:spPr bwMode="auto">
          <a:xfrm>
            <a:off x="2714625" y="23447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17459" name="Text Box 19"/>
          <p:cNvSpPr txBox="1">
            <a:spLocks noChangeArrowheads="1"/>
          </p:cNvSpPr>
          <p:nvPr/>
        </p:nvSpPr>
        <p:spPr bwMode="auto">
          <a:xfrm>
            <a:off x="2743200" y="28194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17460" name="Text Box 20"/>
          <p:cNvSpPr txBox="1">
            <a:spLocks noChangeArrowheads="1"/>
          </p:cNvSpPr>
          <p:nvPr/>
        </p:nvSpPr>
        <p:spPr bwMode="auto">
          <a:xfrm>
            <a:off x="8191500" y="2273300"/>
            <a:ext cx="320675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3314700" y="2336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8178800" y="22606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457200" y="4054475"/>
            <a:ext cx="8110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move all of the items </a:t>
            </a:r>
            <a:br>
              <a:rPr lang="en-US"/>
            </a:br>
            <a:r>
              <a:rPr lang="en-US"/>
              <a:t>  forward in the array and decrement the rear count.</a:t>
            </a:r>
          </a:p>
        </p:txBody>
      </p:sp>
      <p:grpSp>
        <p:nvGrpSpPr>
          <p:cNvPr id="317466" name="Group 26"/>
          <p:cNvGrpSpPr>
            <a:grpSpLocks/>
          </p:cNvGrpSpPr>
          <p:nvPr/>
        </p:nvGrpSpPr>
        <p:grpSpPr bwMode="auto">
          <a:xfrm>
            <a:off x="1676400" y="2362200"/>
            <a:ext cx="1409700" cy="762000"/>
            <a:chOff x="1056" y="1488"/>
            <a:chExt cx="888" cy="480"/>
          </a:xfrm>
        </p:grpSpPr>
        <p:sp>
          <p:nvSpPr>
            <p:cNvPr id="317464" name="Oval 24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65" name="Freeform 25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3871913" y="23368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68" name="Text Box 28"/>
          <p:cNvSpPr txBox="1">
            <a:spLocks noChangeArrowheads="1"/>
          </p:cNvSpPr>
          <p:nvPr/>
        </p:nvSpPr>
        <p:spPr bwMode="auto">
          <a:xfrm>
            <a:off x="8191500" y="2273300"/>
            <a:ext cx="369888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317471" name="Group 31"/>
          <p:cNvGrpSpPr>
            <a:grpSpLocks/>
          </p:cNvGrpSpPr>
          <p:nvPr/>
        </p:nvGrpSpPr>
        <p:grpSpPr bwMode="auto">
          <a:xfrm>
            <a:off x="2971800" y="2362200"/>
            <a:ext cx="711200" cy="609600"/>
            <a:chOff x="1872" y="1488"/>
            <a:chExt cx="448" cy="384"/>
          </a:xfrm>
        </p:grpSpPr>
        <p:sp>
          <p:nvSpPr>
            <p:cNvPr id="317469" name="Oval 29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0" name="Freeform 30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2" name="Text Box 32"/>
          <p:cNvSpPr txBox="1">
            <a:spLocks noChangeArrowheads="1"/>
          </p:cNvSpPr>
          <p:nvPr/>
        </p:nvSpPr>
        <p:spPr bwMode="auto">
          <a:xfrm>
            <a:off x="2716213" y="23241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17473" name="Group 33"/>
          <p:cNvGrpSpPr>
            <a:grpSpLocks/>
          </p:cNvGrpSpPr>
          <p:nvPr/>
        </p:nvGrpSpPr>
        <p:grpSpPr bwMode="auto">
          <a:xfrm>
            <a:off x="3543300" y="2336800"/>
            <a:ext cx="711200" cy="609600"/>
            <a:chOff x="1872" y="1488"/>
            <a:chExt cx="448" cy="384"/>
          </a:xfrm>
        </p:grpSpPr>
        <p:sp>
          <p:nvSpPr>
            <p:cNvPr id="317474" name="Oval 34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75" name="Freeform 35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7476" name="Text Box 36"/>
          <p:cNvSpPr txBox="1">
            <a:spLocks noChangeArrowheads="1"/>
          </p:cNvSpPr>
          <p:nvPr/>
        </p:nvSpPr>
        <p:spPr bwMode="auto">
          <a:xfrm>
            <a:off x="3327400" y="23368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8189913" y="2260600"/>
            <a:ext cx="369887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317479" name="Text Box 39"/>
          <p:cNvSpPr txBox="1">
            <a:spLocks noChangeArrowheads="1"/>
          </p:cNvSpPr>
          <p:nvPr/>
        </p:nvSpPr>
        <p:spPr bwMode="auto">
          <a:xfrm>
            <a:off x="457200" y="5334000"/>
            <a:ext cx="8472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What’s the problem with the array-based implementation?</a:t>
            </a:r>
          </a:p>
        </p:txBody>
      </p:sp>
      <p:sp>
        <p:nvSpPr>
          <p:cNvPr id="317480" name="Text Box 40"/>
          <p:cNvSpPr txBox="1">
            <a:spLocks noChangeArrowheads="1"/>
          </p:cNvSpPr>
          <p:nvPr/>
        </p:nvSpPr>
        <p:spPr bwMode="auto">
          <a:xfrm>
            <a:off x="481013" y="5791200"/>
            <a:ext cx="7677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If we have N items in the queue, what is the cost of:</a:t>
            </a:r>
            <a:br>
              <a:rPr lang="en-US">
                <a:solidFill>
                  <a:srgbClr val="6600CC"/>
                </a:solidFill>
              </a:rPr>
            </a:br>
            <a:r>
              <a:rPr lang="en-US">
                <a:solidFill>
                  <a:srgbClr val="006666"/>
                </a:solidFill>
              </a:rPr>
              <a:t>    (1) inserting a new item, (2) dequeuing an item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  <p:bldP spid="317458" grpId="0" autoUpdateAnimBg="0"/>
      <p:bldP spid="317460" grpId="0" animBg="1" autoUpdateAnimBg="0"/>
      <p:bldP spid="317461" grpId="0" autoUpdateAnimBg="0"/>
      <p:bldP spid="317462" grpId="0" animBg="1" autoUpdateAnimBg="0"/>
      <p:bldP spid="317463" grpId="0" autoUpdateAnimBg="0"/>
      <p:bldP spid="317467" grpId="0" autoUpdateAnimBg="0"/>
      <p:bldP spid="317468" grpId="0" animBg="1" autoUpdateAnimBg="0"/>
      <p:bldP spid="317472" grpId="0" animBg="1" autoUpdateAnimBg="0"/>
      <p:bldP spid="317476" grpId="0" animBg="1" autoUpdateAnimBg="0"/>
      <p:bldP spid="317478" grpId="0" animBg="1" autoUpdateAnimBg="0"/>
      <p:bldP spid="317479" grpId="0" autoUpdateAnimBg="0"/>
      <p:bldP spid="31748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B5A92-7F0A-47C9-9720-A1E63392670C}" type="slidenum">
              <a:rPr lang="en-US"/>
              <a:pPr/>
              <a:t>34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Implementations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We can also use a </a:t>
            </a:r>
            <a:r>
              <a:rPr lang="en-US">
                <a:solidFill>
                  <a:srgbClr val="006666"/>
                </a:solidFill>
              </a:rPr>
              <a:t>linked list</a:t>
            </a:r>
            <a:r>
              <a:rPr lang="en-US"/>
              <a:t> to represent a queue: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57200" y="19685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insert</a:t>
            </a:r>
            <a:r>
              <a:rPr lang="en-US"/>
              <a:t> an item, add a new node to the end </a:t>
            </a:r>
            <a:br>
              <a:rPr lang="en-US"/>
            </a:br>
            <a:r>
              <a:rPr lang="en-US"/>
              <a:t>  of the linked list.</a:t>
            </a:r>
          </a:p>
        </p:txBody>
      </p:sp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457200" y="2835275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Every time you </a:t>
            </a:r>
            <a:r>
              <a:rPr lang="en-US">
                <a:solidFill>
                  <a:srgbClr val="006666"/>
                </a:solidFill>
              </a:rPr>
              <a:t>dequeue</a:t>
            </a:r>
            <a:r>
              <a:rPr lang="en-US"/>
              <a:t> an item, take it from the  head </a:t>
            </a:r>
            <a:br>
              <a:rPr lang="en-US"/>
            </a:br>
            <a:r>
              <a:rPr lang="en-US"/>
              <a:t>  of the linked list and then delete the head node.</a:t>
            </a:r>
          </a:p>
        </p:txBody>
      </p:sp>
      <p:sp>
        <p:nvSpPr>
          <p:cNvPr id="319528" name="Text Box 40"/>
          <p:cNvSpPr txBox="1">
            <a:spLocks noChangeArrowheads="1"/>
          </p:cNvSpPr>
          <p:nvPr/>
        </p:nvSpPr>
        <p:spPr bwMode="auto">
          <a:xfrm>
            <a:off x="1279525" y="4389438"/>
            <a:ext cx="650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Of course, you’ll want to make sure you have both </a:t>
            </a:r>
            <a:r>
              <a:rPr lang="en-US">
                <a:solidFill>
                  <a:srgbClr val="6600CC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6600CC"/>
                </a:solidFill>
              </a:rPr>
              <a:t>tail pointers</a:t>
            </a:r>
            <a:r>
              <a:rPr lang="en-US"/>
              <a:t>…</a:t>
            </a:r>
          </a:p>
          <a:p>
            <a:pPr algn="ctr"/>
            <a:endParaRPr lang="en-US"/>
          </a:p>
          <a:p>
            <a:pPr algn="ctr"/>
            <a:r>
              <a:rPr lang="en-US"/>
              <a:t>or your linked-list based queue will be really inefficient!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9" grpId="0" autoUpdateAnimBg="0"/>
      <p:bldP spid="319510" grpId="0" autoUpdateAnimBg="0"/>
      <p:bldP spid="3195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2839-745D-4B48-BB7D-F51408F0A208}" type="slidenum">
              <a:rPr lang="en-US"/>
              <a:pPr/>
              <a:t>35</a:t>
            </a:fld>
            <a:endParaRPr lang="en-US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Circular Queue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228600" y="1143000"/>
            <a:ext cx="62642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The circular queue is a clever type of </a:t>
            </a:r>
            <a:r>
              <a:rPr lang="en-US">
                <a:solidFill>
                  <a:srgbClr val="6600CC"/>
                </a:solidFill>
              </a:rPr>
              <a:t>array-based</a:t>
            </a:r>
            <a:r>
              <a:rPr lang="en-US"/>
              <a:t> queue.</a:t>
            </a:r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3581400" y="2438400"/>
            <a:ext cx="5349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Unlike our previous array-based queue, we never need to </a:t>
            </a:r>
            <a:r>
              <a:rPr lang="en-US">
                <a:solidFill>
                  <a:srgbClr val="6600CC"/>
                </a:solidFill>
              </a:rPr>
              <a:t>shift items</a:t>
            </a:r>
            <a:r>
              <a:rPr lang="en-US"/>
              <a:t> with the circular queue!</a:t>
            </a:r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1511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21209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6" name="Rectangle 8"/>
          <p:cNvSpPr>
            <a:spLocks noChangeArrowheads="1"/>
          </p:cNvSpPr>
          <p:nvPr/>
        </p:nvSpPr>
        <p:spPr bwMode="auto">
          <a:xfrm>
            <a:off x="27305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7" name="Rectangle 9"/>
          <p:cNvSpPr>
            <a:spLocks noChangeArrowheads="1"/>
          </p:cNvSpPr>
          <p:nvPr/>
        </p:nvSpPr>
        <p:spPr bwMode="auto">
          <a:xfrm>
            <a:off x="33401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8" name="Rectangle 10"/>
          <p:cNvSpPr>
            <a:spLocks noChangeArrowheads="1"/>
          </p:cNvSpPr>
          <p:nvPr/>
        </p:nvSpPr>
        <p:spPr bwMode="auto">
          <a:xfrm>
            <a:off x="39497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299" name="Rectangle 11"/>
          <p:cNvSpPr>
            <a:spLocks noChangeArrowheads="1"/>
          </p:cNvSpPr>
          <p:nvPr/>
        </p:nvSpPr>
        <p:spPr bwMode="auto">
          <a:xfrm>
            <a:off x="4559300" y="3962400"/>
            <a:ext cx="609600" cy="5334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300" name="Text Box 12"/>
          <p:cNvSpPr txBox="1">
            <a:spLocks noChangeArrowheads="1"/>
          </p:cNvSpPr>
          <p:nvPr/>
        </p:nvSpPr>
        <p:spPr bwMode="auto">
          <a:xfrm>
            <a:off x="457200" y="3987800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queue</a:t>
            </a:r>
          </a:p>
        </p:txBody>
      </p:sp>
      <p:sp>
        <p:nvSpPr>
          <p:cNvPr id="396301" name="Text Box 13"/>
          <p:cNvSpPr txBox="1">
            <a:spLocks noChangeArrowheads="1"/>
          </p:cNvSpPr>
          <p:nvPr/>
        </p:nvSpPr>
        <p:spPr bwMode="auto">
          <a:xfrm>
            <a:off x="1635125" y="40211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96302" name="Text Box 14"/>
          <p:cNvSpPr txBox="1">
            <a:spLocks noChangeArrowheads="1"/>
          </p:cNvSpPr>
          <p:nvPr/>
        </p:nvSpPr>
        <p:spPr bwMode="auto">
          <a:xfrm>
            <a:off x="1663700" y="4495800"/>
            <a:ext cx="342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0     1     2    3     4     5</a:t>
            </a:r>
          </a:p>
        </p:txBody>
      </p:sp>
      <p:sp>
        <p:nvSpPr>
          <p:cNvPr id="396303" name="Text Box 15"/>
          <p:cNvSpPr txBox="1">
            <a:spLocks noChangeArrowheads="1"/>
          </p:cNvSpPr>
          <p:nvPr/>
        </p:nvSpPr>
        <p:spPr bwMode="auto">
          <a:xfrm>
            <a:off x="2235200" y="40132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04" name="Group 16"/>
          <p:cNvGrpSpPr>
            <a:grpSpLocks/>
          </p:cNvGrpSpPr>
          <p:nvPr/>
        </p:nvGrpSpPr>
        <p:grpSpPr bwMode="auto">
          <a:xfrm>
            <a:off x="596900" y="4038600"/>
            <a:ext cx="1409700" cy="762000"/>
            <a:chOff x="1056" y="1488"/>
            <a:chExt cx="888" cy="480"/>
          </a:xfrm>
        </p:grpSpPr>
        <p:sp>
          <p:nvSpPr>
            <p:cNvPr id="396305" name="Oval 17"/>
            <p:cNvSpPr>
              <a:spLocks noChangeArrowheads="1"/>
            </p:cNvSpPr>
            <p:nvPr/>
          </p:nvSpPr>
          <p:spPr bwMode="auto">
            <a:xfrm>
              <a:off x="1704" y="1488"/>
              <a:ext cx="240" cy="2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06" name="Freeform 18"/>
            <p:cNvSpPr>
              <a:spLocks/>
            </p:cNvSpPr>
            <p:nvPr/>
          </p:nvSpPr>
          <p:spPr bwMode="auto">
            <a:xfrm>
              <a:off x="1056" y="1632"/>
              <a:ext cx="672" cy="336"/>
            </a:xfrm>
            <a:custGeom>
              <a:avLst/>
              <a:gdLst>
                <a:gd name="T0" fmla="*/ 672 w 672"/>
                <a:gd name="T1" fmla="*/ 0 h 336"/>
                <a:gd name="T2" fmla="*/ 192 w 672"/>
                <a:gd name="T3" fmla="*/ 144 h 336"/>
                <a:gd name="T4" fmla="*/ 0 w 672"/>
                <a:gd name="T5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336">
                  <a:moveTo>
                    <a:pt x="672" y="0"/>
                  </a:moveTo>
                  <a:cubicBezTo>
                    <a:pt x="488" y="44"/>
                    <a:pt x="304" y="88"/>
                    <a:pt x="192" y="144"/>
                  </a:cubicBezTo>
                  <a:cubicBezTo>
                    <a:pt x="80" y="200"/>
                    <a:pt x="40" y="268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07" name="Text Box 19"/>
          <p:cNvSpPr txBox="1">
            <a:spLocks noChangeArrowheads="1"/>
          </p:cNvSpPr>
          <p:nvPr/>
        </p:nvSpPr>
        <p:spPr bwMode="auto">
          <a:xfrm>
            <a:off x="2792413" y="401320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grpSp>
        <p:nvGrpSpPr>
          <p:cNvPr id="396308" name="Group 20"/>
          <p:cNvGrpSpPr>
            <a:grpSpLocks/>
          </p:cNvGrpSpPr>
          <p:nvPr/>
        </p:nvGrpSpPr>
        <p:grpSpPr bwMode="auto">
          <a:xfrm>
            <a:off x="1892300" y="4038600"/>
            <a:ext cx="711200" cy="609600"/>
            <a:chOff x="1872" y="1488"/>
            <a:chExt cx="448" cy="384"/>
          </a:xfrm>
        </p:grpSpPr>
        <p:sp>
          <p:nvSpPr>
            <p:cNvPr id="396309" name="Oval 21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0" name="Freeform 22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1" name="Text Box 23"/>
          <p:cNvSpPr txBox="1">
            <a:spLocks noChangeArrowheads="1"/>
          </p:cNvSpPr>
          <p:nvPr/>
        </p:nvSpPr>
        <p:spPr bwMode="auto">
          <a:xfrm>
            <a:off x="1636713" y="4000500"/>
            <a:ext cx="369887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grpSp>
        <p:nvGrpSpPr>
          <p:cNvPr id="396312" name="Group 24"/>
          <p:cNvGrpSpPr>
            <a:grpSpLocks/>
          </p:cNvGrpSpPr>
          <p:nvPr/>
        </p:nvGrpSpPr>
        <p:grpSpPr bwMode="auto">
          <a:xfrm>
            <a:off x="2463800" y="4013200"/>
            <a:ext cx="711200" cy="609600"/>
            <a:chOff x="1872" y="1488"/>
            <a:chExt cx="448" cy="384"/>
          </a:xfrm>
        </p:grpSpPr>
        <p:sp>
          <p:nvSpPr>
            <p:cNvPr id="396313" name="Oval 25"/>
            <p:cNvSpPr>
              <a:spLocks noChangeArrowheads="1"/>
            </p:cNvSpPr>
            <p:nvPr/>
          </p:nvSpPr>
          <p:spPr bwMode="auto">
            <a:xfrm>
              <a:off x="2072" y="1488"/>
              <a:ext cx="248" cy="2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314" name="Freeform 26"/>
            <p:cNvSpPr>
              <a:spLocks/>
            </p:cNvSpPr>
            <p:nvPr/>
          </p:nvSpPr>
          <p:spPr bwMode="auto">
            <a:xfrm>
              <a:off x="1872" y="1728"/>
              <a:ext cx="288" cy="144"/>
            </a:xfrm>
            <a:custGeom>
              <a:avLst/>
              <a:gdLst>
                <a:gd name="T0" fmla="*/ 288 w 288"/>
                <a:gd name="T1" fmla="*/ 0 h 144"/>
                <a:gd name="T2" fmla="*/ 192 w 288"/>
                <a:gd name="T3" fmla="*/ 144 h 144"/>
                <a:gd name="T4" fmla="*/ 0 w 28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44">
                  <a:moveTo>
                    <a:pt x="288" y="0"/>
                  </a:moveTo>
                  <a:cubicBezTo>
                    <a:pt x="264" y="72"/>
                    <a:pt x="240" y="144"/>
                    <a:pt x="192" y="144"/>
                  </a:cubicBezTo>
                  <a:cubicBezTo>
                    <a:pt x="144" y="144"/>
                    <a:pt x="72" y="72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6315" name="Text Box 27"/>
          <p:cNvSpPr txBox="1">
            <a:spLocks noChangeArrowheads="1"/>
          </p:cNvSpPr>
          <p:nvPr/>
        </p:nvSpPr>
        <p:spPr bwMode="auto">
          <a:xfrm>
            <a:off x="2247900" y="4013200"/>
            <a:ext cx="3698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6316" name="Text Box 28"/>
          <p:cNvSpPr txBox="1">
            <a:spLocks noChangeArrowheads="1"/>
          </p:cNvSpPr>
          <p:nvPr/>
        </p:nvSpPr>
        <p:spPr bwMode="auto">
          <a:xfrm>
            <a:off x="1600200" y="3505200"/>
            <a:ext cx="9191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0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6317" name="Text Box 29"/>
          <p:cNvSpPr txBox="1">
            <a:spLocks noChangeArrowheads="1"/>
          </p:cNvSpPr>
          <p:nvPr/>
        </p:nvSpPr>
        <p:spPr bwMode="auto">
          <a:xfrm>
            <a:off x="3581400" y="5289550"/>
            <a:ext cx="534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/>
              <a:t>Let’s see how it works!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6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96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1000" fill="hold"/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3" grpId="0"/>
      <p:bldP spid="396307" grpId="0"/>
      <p:bldP spid="396311" grpId="0" animBg="1" autoUpdateAnimBg="0"/>
      <p:bldP spid="396315" grpId="0" animBg="1" autoUpdateAnimBg="0"/>
      <p:bldP spid="396316" grpId="0"/>
      <p:bldP spid="3963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D905-363F-4083-AFA2-234A8AE5DAEF}" type="slidenum">
              <a:rPr lang="en-US"/>
              <a:pPr/>
              <a:t>36</a:t>
            </a:fld>
            <a:endParaRPr lang="en-US"/>
          </a:p>
        </p:txBody>
      </p: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7100888" y="3581400"/>
            <a:ext cx="1989137" cy="3276600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9985" name="Rectangle 17"/>
          <p:cNvSpPr>
            <a:spLocks noGrp="1" noChangeArrowheads="1"/>
          </p:cNvSpPr>
          <p:nvPr>
            <p:ph type="title"/>
          </p:nvPr>
        </p:nvSpPr>
        <p:spPr>
          <a:xfrm>
            <a:off x="-1600200" y="-152400"/>
            <a:ext cx="8229600" cy="1143000"/>
          </a:xfrm>
        </p:spPr>
        <p:txBody>
          <a:bodyPr/>
          <a:lstStyle/>
          <a:p>
            <a:r>
              <a:rPr lang="en-US" sz="4000"/>
              <a:t>The Circular Queue</a:t>
            </a:r>
          </a:p>
        </p:txBody>
      </p:sp>
      <p:sp>
        <p:nvSpPr>
          <p:cNvPr id="339987" name="Text Box 19"/>
          <p:cNvSpPr txBox="1">
            <a:spLocks noChangeArrowheads="1"/>
          </p:cNvSpPr>
          <p:nvPr/>
        </p:nvSpPr>
        <p:spPr bwMode="auto">
          <a:xfrm>
            <a:off x="381000" y="4343400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insert</a:t>
            </a:r>
            <a:r>
              <a:rPr lang="en-US" sz="2200"/>
              <a:t> a new item, place it in arr[</a:t>
            </a:r>
            <a:r>
              <a:rPr lang="en-US" sz="2200">
                <a:solidFill>
                  <a:srgbClr val="006666"/>
                </a:solidFill>
              </a:rPr>
              <a:t>tail</a:t>
            </a:r>
            <a:r>
              <a:rPr lang="en-US" sz="2200">
                <a:solidFill>
                  <a:schemeClr val="tx1"/>
                </a:solidFill>
              </a:rPr>
              <a:t>] </a:t>
            </a:r>
            <a:r>
              <a:rPr lang="en-US" sz="2200"/>
              <a:t/>
            </a:r>
            <a:br>
              <a:rPr lang="en-US" sz="2200"/>
            </a:br>
            <a:r>
              <a:rPr lang="en-US" sz="2200"/>
              <a:t>   and then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the </a:t>
            </a:r>
            <a:r>
              <a:rPr lang="en-US" sz="2200">
                <a:solidFill>
                  <a:srgbClr val="6600CC"/>
                </a:solidFill>
              </a:rPr>
              <a:t>tail</a:t>
            </a:r>
            <a:r>
              <a:rPr lang="en-US" sz="2200"/>
              <a:t> &amp; </a:t>
            </a:r>
            <a:r>
              <a:rPr lang="en-US" sz="2200">
                <a:solidFill>
                  <a:srgbClr val="6600CC"/>
                </a:solidFill>
              </a:rPr>
              <a:t>count</a:t>
            </a:r>
            <a:r>
              <a:rPr lang="en-US" sz="2200"/>
              <a:t> values</a:t>
            </a:r>
          </a:p>
        </p:txBody>
      </p:sp>
      <p:sp>
        <p:nvSpPr>
          <p:cNvPr id="339988" name="Rectangle 20"/>
          <p:cNvSpPr>
            <a:spLocks noChangeArrowheads="1"/>
          </p:cNvSpPr>
          <p:nvPr/>
        </p:nvSpPr>
        <p:spPr bwMode="auto">
          <a:xfrm>
            <a:off x="381000" y="5121275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>
                <a:solidFill>
                  <a:srgbClr val="006666"/>
                </a:solidFill>
              </a:rPr>
              <a:t> </a:t>
            </a:r>
            <a:r>
              <a:rPr lang="en-US" sz="2200">
                <a:solidFill>
                  <a:schemeClr val="tx1"/>
                </a:solidFill>
              </a:rPr>
              <a:t>To </a:t>
            </a:r>
            <a:r>
              <a:rPr lang="en-US" sz="2200">
                <a:solidFill>
                  <a:srgbClr val="006666"/>
                </a:solidFill>
              </a:rPr>
              <a:t>dequeue</a:t>
            </a:r>
            <a:r>
              <a:rPr lang="en-US" sz="2200"/>
              <a:t> the head item, fetch arr[</a:t>
            </a:r>
            <a:r>
              <a:rPr lang="en-US" sz="2200">
                <a:solidFill>
                  <a:srgbClr val="006666"/>
                </a:solidFill>
              </a:rPr>
              <a:t>head]</a:t>
            </a:r>
            <a:r>
              <a:rPr lang="en-US" sz="2200"/>
              <a:t> </a:t>
            </a:r>
            <a:br>
              <a:rPr lang="en-US" sz="2200"/>
            </a:br>
            <a:r>
              <a:rPr lang="en-US" sz="2200"/>
              <a:t>  and </a:t>
            </a:r>
            <a:r>
              <a:rPr lang="en-US" sz="2200">
                <a:solidFill>
                  <a:srgbClr val="6600CC"/>
                </a:solidFill>
              </a:rPr>
              <a:t>increment</a:t>
            </a:r>
            <a:r>
              <a:rPr lang="en-US" sz="2200"/>
              <a:t> </a:t>
            </a:r>
            <a:r>
              <a:rPr lang="en-US" sz="2200">
                <a:solidFill>
                  <a:srgbClr val="6600CC"/>
                </a:solidFill>
              </a:rPr>
              <a:t>head </a:t>
            </a:r>
            <a:r>
              <a:rPr lang="en-US" sz="2200">
                <a:solidFill>
                  <a:schemeClr val="tx1"/>
                </a:solidFill>
              </a:rPr>
              <a:t>and </a:t>
            </a:r>
            <a:r>
              <a:rPr lang="en-US" sz="2200">
                <a:solidFill>
                  <a:srgbClr val="6600CC"/>
                </a:solidFill>
              </a:rPr>
              <a:t>decrement count</a:t>
            </a:r>
            <a:endParaRPr lang="en-US" sz="2200"/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473075" y="1295400"/>
            <a:ext cx="2803525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Private data</a:t>
            </a:r>
            <a:r>
              <a:rPr lang="en-US"/>
              <a:t>:</a:t>
            </a:r>
          </a:p>
          <a:p>
            <a:r>
              <a:rPr lang="en-US" sz="2200">
                <a:solidFill>
                  <a:srgbClr val="990000"/>
                </a:solidFill>
              </a:rPr>
              <a:t>     an array: </a:t>
            </a:r>
            <a:r>
              <a:rPr lang="en-US" sz="2200">
                <a:solidFill>
                  <a:schemeClr val="accent2"/>
                </a:solidFill>
              </a:rPr>
              <a:t>arr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head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tail</a:t>
            </a:r>
          </a:p>
          <a:p>
            <a:r>
              <a:rPr lang="en-US" sz="2200">
                <a:solidFill>
                  <a:srgbClr val="990000"/>
                </a:solidFill>
              </a:rPr>
              <a:t>     an integer: </a:t>
            </a:r>
            <a:r>
              <a:rPr lang="en-US" sz="2200">
                <a:solidFill>
                  <a:schemeClr val="accent2"/>
                </a:solidFill>
              </a:rPr>
              <a:t>count</a:t>
            </a:r>
          </a:p>
        </p:txBody>
      </p:sp>
      <p:sp>
        <p:nvSpPr>
          <p:cNvPr id="339990" name="Text Box 22"/>
          <p:cNvSpPr txBox="1">
            <a:spLocks noChangeArrowheads="1"/>
          </p:cNvSpPr>
          <p:nvPr/>
        </p:nvSpPr>
        <p:spPr bwMode="auto">
          <a:xfrm>
            <a:off x="381000" y="3581400"/>
            <a:ext cx="845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To initialize your queue, set:  </a:t>
            </a:r>
          </a:p>
          <a:p>
            <a:pPr lvl="1"/>
            <a:r>
              <a:rPr lang="en-US" sz="2200">
                <a:solidFill>
                  <a:srgbClr val="008080"/>
                </a:solidFill>
              </a:rPr>
              <a:t>count = </a:t>
            </a:r>
            <a:r>
              <a:rPr lang="en-US" sz="2200">
                <a:solidFill>
                  <a:srgbClr val="006666"/>
                </a:solidFill>
              </a:rPr>
              <a:t>head = tail = 0</a:t>
            </a:r>
          </a:p>
        </p:txBody>
      </p:sp>
      <p:sp>
        <p:nvSpPr>
          <p:cNvPr id="339991" name="Rectangle 23"/>
          <p:cNvSpPr>
            <a:spLocks noChangeArrowheads="1"/>
          </p:cNvSpPr>
          <p:nvPr/>
        </p:nvSpPr>
        <p:spPr bwMode="auto">
          <a:xfrm>
            <a:off x="381000" y="5943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200"/>
              <a:t> If the </a:t>
            </a:r>
            <a:r>
              <a:rPr lang="en-US" sz="2200">
                <a:solidFill>
                  <a:srgbClr val="008080"/>
                </a:solidFill>
              </a:rPr>
              <a:t>head</a:t>
            </a:r>
            <a:r>
              <a:rPr lang="en-US" sz="2200"/>
              <a:t> or </a:t>
            </a:r>
            <a:r>
              <a:rPr lang="en-US" sz="2200">
                <a:solidFill>
                  <a:srgbClr val="008080"/>
                </a:solidFill>
              </a:rPr>
              <a:t>tail</a:t>
            </a:r>
            <a:r>
              <a:rPr lang="en-US" sz="2200"/>
              <a:t> go past the end of </a:t>
            </a:r>
            <a:br>
              <a:rPr lang="en-US" sz="2200"/>
            </a:br>
            <a:r>
              <a:rPr lang="en-US" sz="2200"/>
              <a:t>  the array, set it back to </a:t>
            </a:r>
            <a:r>
              <a:rPr lang="en-US" sz="2200">
                <a:solidFill>
                  <a:srgbClr val="6600CC"/>
                </a:solidFill>
              </a:rPr>
              <a:t>0</a:t>
            </a:r>
            <a:r>
              <a:rPr lang="en-US" sz="2200"/>
              <a:t>. </a:t>
            </a:r>
          </a:p>
        </p:txBody>
      </p:sp>
      <p:sp>
        <p:nvSpPr>
          <p:cNvPr id="340007" name="Text Box 39"/>
          <p:cNvSpPr txBox="1">
            <a:spLocks noChangeArrowheads="1"/>
          </p:cNvSpPr>
          <p:nvPr/>
        </p:nvSpPr>
        <p:spPr bwMode="auto">
          <a:xfrm>
            <a:off x="7146925" y="36576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6</a:t>
            </a:r>
          </a:p>
        </p:txBody>
      </p:sp>
      <p:sp>
        <p:nvSpPr>
          <p:cNvPr id="340008" name="Text Box 40"/>
          <p:cNvSpPr txBox="1">
            <a:spLocks noChangeArrowheads="1"/>
          </p:cNvSpPr>
          <p:nvPr/>
        </p:nvSpPr>
        <p:spPr bwMode="auto">
          <a:xfrm>
            <a:off x="7146925" y="3962400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</a:t>
            </a:r>
          </a:p>
        </p:txBody>
      </p:sp>
      <p:sp>
        <p:nvSpPr>
          <p:cNvPr id="340009" name="Text Box 41"/>
          <p:cNvSpPr txBox="1">
            <a:spLocks noChangeArrowheads="1"/>
          </p:cNvSpPr>
          <p:nvPr/>
        </p:nvSpPr>
        <p:spPr bwMode="auto">
          <a:xfrm>
            <a:off x="7146925" y="4251325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-1</a:t>
            </a:r>
          </a:p>
        </p:txBody>
      </p:sp>
      <p:sp>
        <p:nvSpPr>
          <p:cNvPr id="340010" name="Text Box 42"/>
          <p:cNvSpPr txBox="1">
            <a:spLocks noChangeArrowheads="1"/>
          </p:cNvSpPr>
          <p:nvPr/>
        </p:nvSpPr>
        <p:spPr bwMode="auto">
          <a:xfrm>
            <a:off x="7146925" y="45561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6</a:t>
            </a:r>
          </a:p>
        </p:txBody>
      </p:sp>
      <p:sp>
        <p:nvSpPr>
          <p:cNvPr id="340011" name="Text Box 43"/>
          <p:cNvSpPr txBox="1">
            <a:spLocks noChangeArrowheads="1"/>
          </p:cNvSpPr>
          <p:nvPr/>
        </p:nvSpPr>
        <p:spPr bwMode="auto">
          <a:xfrm>
            <a:off x="7146925" y="48609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9</a:t>
            </a:r>
          </a:p>
        </p:txBody>
      </p:sp>
      <p:sp>
        <p:nvSpPr>
          <p:cNvPr id="340012" name="Text Box 44"/>
          <p:cNvSpPr txBox="1">
            <a:spLocks noChangeArrowheads="1"/>
          </p:cNvSpPr>
          <p:nvPr/>
        </p:nvSpPr>
        <p:spPr bwMode="auto">
          <a:xfrm>
            <a:off x="7146925" y="51657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7</a:t>
            </a:r>
          </a:p>
        </p:txBody>
      </p:sp>
      <p:sp>
        <p:nvSpPr>
          <p:cNvPr id="340013" name="Text Box 45"/>
          <p:cNvSpPr txBox="1">
            <a:spLocks noChangeArrowheads="1"/>
          </p:cNvSpPr>
          <p:nvPr/>
        </p:nvSpPr>
        <p:spPr bwMode="auto">
          <a:xfrm>
            <a:off x="7146925" y="5470525"/>
            <a:ext cx="1692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4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7146925" y="5775325"/>
            <a:ext cx="1458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5</a:t>
            </a:r>
          </a:p>
        </p:txBody>
      </p:sp>
      <p:sp>
        <p:nvSpPr>
          <p:cNvPr id="340015" name="Text Box 47"/>
          <p:cNvSpPr txBox="1">
            <a:spLocks noChangeArrowheads="1"/>
          </p:cNvSpPr>
          <p:nvPr/>
        </p:nvSpPr>
        <p:spPr bwMode="auto">
          <a:xfrm>
            <a:off x="7159625" y="6080125"/>
            <a:ext cx="1614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Enqueue: 42</a:t>
            </a:r>
          </a:p>
        </p:txBody>
      </p:sp>
      <p:sp>
        <p:nvSpPr>
          <p:cNvPr id="340019" name="Text Box 51"/>
          <p:cNvSpPr txBox="1">
            <a:spLocks noChangeArrowheads="1"/>
          </p:cNvSpPr>
          <p:nvPr/>
        </p:nvSpPr>
        <p:spPr bwMode="auto">
          <a:xfrm>
            <a:off x="7162800" y="6384925"/>
            <a:ext cx="175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Dequeue -&gt; -1</a:t>
            </a:r>
          </a:p>
        </p:txBody>
      </p:sp>
      <p:grpSp>
        <p:nvGrpSpPr>
          <p:cNvPr id="340112" name="Group 144"/>
          <p:cNvGrpSpPr>
            <a:grpSpLocks/>
          </p:cNvGrpSpPr>
          <p:nvPr/>
        </p:nvGrpSpPr>
        <p:grpSpPr bwMode="auto">
          <a:xfrm>
            <a:off x="4814888" y="1871663"/>
            <a:ext cx="3824287" cy="2087562"/>
            <a:chOff x="3015" y="1008"/>
            <a:chExt cx="2409" cy="1315"/>
          </a:xfrm>
        </p:grpSpPr>
        <p:grpSp>
          <p:nvGrpSpPr>
            <p:cNvPr id="339970" name="Group 2"/>
            <p:cNvGrpSpPr>
              <a:grpSpLocks/>
            </p:cNvGrpSpPr>
            <p:nvPr/>
          </p:nvGrpSpPr>
          <p:grpSpPr bwMode="auto">
            <a:xfrm>
              <a:off x="3072" y="1008"/>
              <a:ext cx="2352" cy="951"/>
              <a:chOff x="3072" y="1244"/>
              <a:chExt cx="2352" cy="951"/>
            </a:xfrm>
          </p:grpSpPr>
          <p:grpSp>
            <p:nvGrpSpPr>
              <p:cNvPr id="339971" name="Group 3"/>
              <p:cNvGrpSpPr>
                <a:grpSpLocks/>
              </p:cNvGrpSpPr>
              <p:nvPr/>
            </p:nvGrpSpPr>
            <p:grpSpPr bwMode="auto">
              <a:xfrm>
                <a:off x="3072" y="1440"/>
                <a:ext cx="2352" cy="755"/>
                <a:chOff x="3072" y="1440"/>
                <a:chExt cx="2352" cy="755"/>
              </a:xfrm>
            </p:grpSpPr>
            <p:sp>
              <p:nvSpPr>
                <p:cNvPr id="339972" name="Rectangle 4"/>
                <p:cNvSpPr>
                  <a:spLocks noChangeArrowheads="1"/>
                </p:cNvSpPr>
                <p:nvPr/>
              </p:nvSpPr>
              <p:spPr bwMode="auto">
                <a:xfrm>
                  <a:off x="307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3" name="Rectangle 5"/>
                <p:cNvSpPr>
                  <a:spLocks noChangeArrowheads="1"/>
                </p:cNvSpPr>
                <p:nvPr/>
              </p:nvSpPr>
              <p:spPr bwMode="auto">
                <a:xfrm>
                  <a:off x="3456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4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5" name="Rectangle 7"/>
                <p:cNvSpPr>
                  <a:spLocks noChangeArrowheads="1"/>
                </p:cNvSpPr>
                <p:nvPr/>
              </p:nvSpPr>
              <p:spPr bwMode="auto">
                <a:xfrm>
                  <a:off x="4224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6" name="Rectangle 8"/>
                <p:cNvSpPr>
                  <a:spLocks noChangeArrowheads="1"/>
                </p:cNvSpPr>
                <p:nvPr/>
              </p:nvSpPr>
              <p:spPr bwMode="auto">
                <a:xfrm>
                  <a:off x="4608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977" name="Rectangle 9"/>
                <p:cNvSpPr>
                  <a:spLocks noChangeArrowheads="1"/>
                </p:cNvSpPr>
                <p:nvPr/>
              </p:nvSpPr>
              <p:spPr bwMode="auto">
                <a:xfrm>
                  <a:off x="4992" y="1440"/>
                  <a:ext cx="384" cy="336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39978" name="Group 10"/>
                <p:cNvGrpSpPr>
                  <a:grpSpLocks/>
                </p:cNvGrpSpPr>
                <p:nvPr/>
              </p:nvGrpSpPr>
              <p:grpSpPr bwMode="auto">
                <a:xfrm>
                  <a:off x="3072" y="1888"/>
                  <a:ext cx="1058" cy="307"/>
                  <a:chOff x="3072" y="1888"/>
                  <a:chExt cx="1058" cy="307"/>
                </a:xfrm>
              </p:grpSpPr>
              <p:sp>
                <p:nvSpPr>
                  <p:cNvPr id="339979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72" y="1896"/>
                    <a:ext cx="41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/>
                      <a:t>tail</a:t>
                    </a:r>
                  </a:p>
                </p:txBody>
              </p:sp>
              <p:sp>
                <p:nvSpPr>
                  <p:cNvPr id="339980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9981" name="Group 13"/>
                <p:cNvGrpSpPr>
                  <a:grpSpLocks/>
                </p:cNvGrpSpPr>
                <p:nvPr/>
              </p:nvGrpSpPr>
              <p:grpSpPr bwMode="auto">
                <a:xfrm>
                  <a:off x="4254" y="1885"/>
                  <a:ext cx="1170" cy="307"/>
                  <a:chOff x="2960" y="1888"/>
                  <a:chExt cx="1170" cy="307"/>
                </a:xfrm>
              </p:grpSpPr>
              <p:sp>
                <p:nvSpPr>
                  <p:cNvPr id="339982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1896"/>
                    <a:ext cx="88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1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/>
                      <a:t>  head    </a:t>
                    </a:r>
                  </a:p>
                </p:txBody>
              </p:sp>
              <p:sp>
                <p:nvSpPr>
                  <p:cNvPr id="339983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602" y="1888"/>
                    <a:ext cx="528" cy="307"/>
                  </a:xfrm>
                  <a:prstGeom prst="rect">
                    <a:avLst/>
                  </a:prstGeom>
                  <a:solidFill>
                    <a:srgbClr val="800000"/>
                  </a:solidFill>
                  <a:ln w="31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39984" name="Text Box 16"/>
              <p:cNvSpPr txBox="1">
                <a:spLocks noChangeArrowheads="1"/>
              </p:cNvSpPr>
              <p:nvPr/>
            </p:nvSpPr>
            <p:spPr bwMode="auto">
              <a:xfrm>
                <a:off x="3168" y="1244"/>
                <a:ext cx="20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rgbClr val="0099CC"/>
                    </a:solidFill>
                  </a:rPr>
                  <a:t>0        1         2       3        4        5</a:t>
                </a:r>
              </a:p>
            </p:txBody>
          </p:sp>
        </p:grpSp>
        <p:grpSp>
          <p:nvGrpSpPr>
            <p:cNvPr id="340105" name="Group 137"/>
            <p:cNvGrpSpPr>
              <a:grpSpLocks/>
            </p:cNvGrpSpPr>
            <p:nvPr/>
          </p:nvGrpSpPr>
          <p:grpSpPr bwMode="auto">
            <a:xfrm>
              <a:off x="3015" y="2016"/>
              <a:ext cx="1113" cy="307"/>
              <a:chOff x="3017" y="1888"/>
              <a:chExt cx="1113" cy="307"/>
            </a:xfrm>
          </p:grpSpPr>
          <p:sp>
            <p:nvSpPr>
              <p:cNvPr id="340106" name="Text Box 138"/>
              <p:cNvSpPr txBox="1">
                <a:spLocks noChangeArrowheads="1"/>
              </p:cNvSpPr>
              <p:nvPr/>
            </p:nvSpPr>
            <p:spPr bwMode="auto">
              <a:xfrm>
                <a:off x="3017" y="1896"/>
                <a:ext cx="7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count  </a:t>
                </a:r>
              </a:p>
            </p:txBody>
          </p:sp>
          <p:sp>
            <p:nvSpPr>
              <p:cNvPr id="340107" name="Rectangle 139"/>
              <p:cNvSpPr>
                <a:spLocks noChangeArrowheads="1"/>
              </p:cNvSpPr>
              <p:nvPr/>
            </p:nvSpPr>
            <p:spPr bwMode="auto">
              <a:xfrm>
                <a:off x="3602" y="1888"/>
                <a:ext cx="528" cy="307"/>
              </a:xfrm>
              <a:prstGeom prst="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9992" name="Text Box 24"/>
          <p:cNvSpPr txBox="1">
            <a:spLocks noChangeArrowheads="1"/>
          </p:cNvSpPr>
          <p:nvPr/>
        </p:nvSpPr>
        <p:spPr bwMode="auto">
          <a:xfrm>
            <a:off x="6005513" y="2944813"/>
            <a:ext cx="245586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0                     0</a:t>
            </a:r>
          </a:p>
          <a:p>
            <a:endParaRPr lang="en-US" sz="1200">
              <a:solidFill>
                <a:srgbClr val="FFFF00"/>
              </a:solidFill>
            </a:endParaRPr>
          </a:p>
          <a:p>
            <a:r>
              <a:rPr lang="en-US">
                <a:solidFill>
                  <a:srgbClr val="FFFF00"/>
                </a:solidFill>
              </a:rPr>
              <a:t>0</a:t>
            </a:r>
          </a:p>
        </p:txBody>
      </p:sp>
      <p:grpSp>
        <p:nvGrpSpPr>
          <p:cNvPr id="340115" name="Group 147"/>
          <p:cNvGrpSpPr>
            <a:grpSpLocks/>
          </p:cNvGrpSpPr>
          <p:nvPr/>
        </p:nvGrpSpPr>
        <p:grpSpPr bwMode="auto">
          <a:xfrm>
            <a:off x="5024438" y="1185863"/>
            <a:ext cx="392112" cy="701675"/>
            <a:chOff x="2804" y="4790"/>
            <a:chExt cx="247" cy="442"/>
          </a:xfrm>
        </p:grpSpPr>
        <p:sp>
          <p:nvSpPr>
            <p:cNvPr id="340113" name="Text Box 145"/>
            <p:cNvSpPr txBox="1">
              <a:spLocks noChangeArrowheads="1"/>
            </p:cNvSpPr>
            <p:nvPr/>
          </p:nvSpPr>
          <p:spPr bwMode="auto">
            <a:xfrm>
              <a:off x="2804" y="4790"/>
              <a:ext cx="2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</a:t>
              </a:r>
            </a:p>
          </p:txBody>
        </p:sp>
        <p:sp>
          <p:nvSpPr>
            <p:cNvPr id="340114" name="Line 146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0116" name="Group 148"/>
          <p:cNvGrpSpPr>
            <a:grpSpLocks/>
          </p:cNvGrpSpPr>
          <p:nvPr/>
        </p:nvGrpSpPr>
        <p:grpSpPr bwMode="auto">
          <a:xfrm>
            <a:off x="5029200" y="519113"/>
            <a:ext cx="417513" cy="701675"/>
            <a:chOff x="2804" y="4790"/>
            <a:chExt cx="263" cy="442"/>
          </a:xfrm>
        </p:grpSpPr>
        <p:sp>
          <p:nvSpPr>
            <p:cNvPr id="340117" name="Text Box 149"/>
            <p:cNvSpPr txBox="1">
              <a:spLocks noChangeArrowheads="1"/>
            </p:cNvSpPr>
            <p:nvPr/>
          </p:nvSpPr>
          <p:spPr bwMode="auto">
            <a:xfrm>
              <a:off x="2804" y="4790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H</a:t>
              </a:r>
            </a:p>
          </p:txBody>
        </p:sp>
        <p:sp>
          <p:nvSpPr>
            <p:cNvPr id="340118" name="Line 150"/>
            <p:cNvSpPr>
              <a:spLocks noChangeShapeType="1"/>
            </p:cNvSpPr>
            <p:nvPr/>
          </p:nvSpPr>
          <p:spPr bwMode="auto">
            <a:xfrm>
              <a:off x="2928" y="5040"/>
              <a:ext cx="0" cy="19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19" name="Text Box 151"/>
          <p:cNvSpPr txBox="1">
            <a:spLocks noChangeArrowheads="1"/>
          </p:cNvSpPr>
          <p:nvPr/>
        </p:nvSpPr>
        <p:spPr bwMode="auto">
          <a:xfrm>
            <a:off x="5029200" y="22098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20" name="Text Box 152"/>
          <p:cNvSpPr txBox="1">
            <a:spLocks noChangeArrowheads="1"/>
          </p:cNvSpPr>
          <p:nvPr/>
        </p:nvSpPr>
        <p:spPr bwMode="auto">
          <a:xfrm>
            <a:off x="601980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2" name="Text Box 154"/>
          <p:cNvSpPr txBox="1">
            <a:spLocks noChangeArrowheads="1"/>
          </p:cNvSpPr>
          <p:nvPr/>
        </p:nvSpPr>
        <p:spPr bwMode="auto">
          <a:xfrm>
            <a:off x="6005513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25" name="Text Box 157"/>
          <p:cNvSpPr txBox="1">
            <a:spLocks noChangeArrowheads="1"/>
          </p:cNvSpPr>
          <p:nvPr/>
        </p:nvSpPr>
        <p:spPr bwMode="auto">
          <a:xfrm>
            <a:off x="5635625" y="22288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26" name="Text Box 158"/>
          <p:cNvSpPr txBox="1">
            <a:spLocks noChangeArrowheads="1"/>
          </p:cNvSpPr>
          <p:nvPr/>
        </p:nvSpPr>
        <p:spPr bwMode="auto">
          <a:xfrm>
            <a:off x="5986463" y="2909888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7" name="Text Box 159"/>
          <p:cNvSpPr txBox="1">
            <a:spLocks noChangeArrowheads="1"/>
          </p:cNvSpPr>
          <p:nvPr/>
        </p:nvSpPr>
        <p:spPr bwMode="auto">
          <a:xfrm>
            <a:off x="5972175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28" name="Text Box 160"/>
          <p:cNvSpPr txBox="1">
            <a:spLocks noChangeArrowheads="1"/>
          </p:cNvSpPr>
          <p:nvPr/>
        </p:nvSpPr>
        <p:spPr bwMode="auto">
          <a:xfrm>
            <a:off x="6230938" y="2238375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29" name="Text Box 161"/>
          <p:cNvSpPr txBox="1">
            <a:spLocks noChangeArrowheads="1"/>
          </p:cNvSpPr>
          <p:nvPr/>
        </p:nvSpPr>
        <p:spPr bwMode="auto">
          <a:xfrm>
            <a:off x="5962650" y="291465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30" name="Text Box 162"/>
          <p:cNvSpPr txBox="1">
            <a:spLocks noChangeArrowheads="1"/>
          </p:cNvSpPr>
          <p:nvPr/>
        </p:nvSpPr>
        <p:spPr bwMode="auto">
          <a:xfrm>
            <a:off x="5957888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340133" name="Group 165"/>
          <p:cNvGrpSpPr>
            <a:grpSpLocks/>
          </p:cNvGrpSpPr>
          <p:nvPr/>
        </p:nvGrpSpPr>
        <p:grpSpPr bwMode="auto">
          <a:xfrm>
            <a:off x="3733800" y="2162175"/>
            <a:ext cx="1738313" cy="885825"/>
            <a:chOff x="2352" y="1362"/>
            <a:chExt cx="1095" cy="558"/>
          </a:xfrm>
        </p:grpSpPr>
        <p:sp>
          <p:nvSpPr>
            <p:cNvPr id="340131" name="Oval 163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32" name="Freeform 164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34" name="Text Box 166"/>
          <p:cNvSpPr txBox="1">
            <a:spLocks noChangeArrowheads="1"/>
          </p:cNvSpPr>
          <p:nvPr/>
        </p:nvSpPr>
        <p:spPr bwMode="auto">
          <a:xfrm>
            <a:off x="35052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80772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36" name="Text Box 168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37" name="Text Box 169"/>
          <p:cNvSpPr txBox="1">
            <a:spLocks noChangeArrowheads="1"/>
          </p:cNvSpPr>
          <p:nvPr/>
        </p:nvSpPr>
        <p:spPr bwMode="auto">
          <a:xfrm>
            <a:off x="6850063" y="2228850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340138" name="Text Box 170"/>
          <p:cNvSpPr txBox="1">
            <a:spLocks noChangeArrowheads="1"/>
          </p:cNvSpPr>
          <p:nvPr/>
        </p:nvSpPr>
        <p:spPr bwMode="auto">
          <a:xfrm>
            <a:off x="596265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39" name="Text Box 171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0" name="Text Box 172"/>
          <p:cNvSpPr txBox="1">
            <a:spLocks noChangeArrowheads="1"/>
          </p:cNvSpPr>
          <p:nvPr/>
        </p:nvSpPr>
        <p:spPr bwMode="auto">
          <a:xfrm>
            <a:off x="7478713" y="2238375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340141" name="Text Box 173"/>
          <p:cNvSpPr txBox="1">
            <a:spLocks noChangeArrowheads="1"/>
          </p:cNvSpPr>
          <p:nvPr/>
        </p:nvSpPr>
        <p:spPr bwMode="auto">
          <a:xfrm>
            <a:off x="5957888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0142" name="Text Box 174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340143" name="Group 175"/>
          <p:cNvGrpSpPr>
            <a:grpSpLocks/>
          </p:cNvGrpSpPr>
          <p:nvPr/>
        </p:nvGrpSpPr>
        <p:grpSpPr bwMode="auto">
          <a:xfrm>
            <a:off x="4357688" y="2166938"/>
            <a:ext cx="1738312" cy="885825"/>
            <a:chOff x="2352" y="1362"/>
            <a:chExt cx="1095" cy="558"/>
          </a:xfrm>
        </p:grpSpPr>
        <p:sp>
          <p:nvSpPr>
            <p:cNvPr id="340144" name="Oval 176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45" name="Freeform 177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46" name="Text Box 178"/>
          <p:cNvSpPr txBox="1">
            <a:spLocks noChangeArrowheads="1"/>
          </p:cNvSpPr>
          <p:nvPr/>
        </p:nvSpPr>
        <p:spPr bwMode="auto">
          <a:xfrm>
            <a:off x="4114800" y="3048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340147" name="Text Box 179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0148" name="Text Box 180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49" name="Text Box 181"/>
          <p:cNvSpPr txBox="1">
            <a:spLocks noChangeArrowheads="1"/>
          </p:cNvSpPr>
          <p:nvPr/>
        </p:nvSpPr>
        <p:spPr bwMode="auto">
          <a:xfrm>
            <a:off x="8048625" y="225266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340150" name="Text Box 182"/>
          <p:cNvSpPr txBox="1">
            <a:spLocks noChangeArrowheads="1"/>
          </p:cNvSpPr>
          <p:nvPr/>
        </p:nvSpPr>
        <p:spPr bwMode="auto">
          <a:xfrm>
            <a:off x="59436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0151" name="Text Box 183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52" name="Text Box 184"/>
          <p:cNvSpPr txBox="1">
            <a:spLocks noChangeArrowheads="1"/>
          </p:cNvSpPr>
          <p:nvPr/>
        </p:nvSpPr>
        <p:spPr bwMode="auto">
          <a:xfrm>
            <a:off x="4919663" y="2224088"/>
            <a:ext cx="55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42</a:t>
            </a:r>
          </a:p>
        </p:txBody>
      </p:sp>
      <p:sp>
        <p:nvSpPr>
          <p:cNvPr id="340153" name="Text Box 185"/>
          <p:cNvSpPr txBox="1">
            <a:spLocks noChangeArrowheads="1"/>
          </p:cNvSpPr>
          <p:nvPr/>
        </p:nvSpPr>
        <p:spPr bwMode="auto">
          <a:xfrm>
            <a:off x="5972175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0154" name="Text Box 186"/>
          <p:cNvSpPr txBox="1">
            <a:spLocks noChangeArrowheads="1"/>
          </p:cNvSpPr>
          <p:nvPr/>
        </p:nvSpPr>
        <p:spPr bwMode="auto">
          <a:xfrm>
            <a:off x="5943600" y="3490913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340155" name="Group 187"/>
          <p:cNvGrpSpPr>
            <a:grpSpLocks/>
          </p:cNvGrpSpPr>
          <p:nvPr/>
        </p:nvGrpSpPr>
        <p:grpSpPr bwMode="auto">
          <a:xfrm>
            <a:off x="4995863" y="2162175"/>
            <a:ext cx="1738312" cy="885825"/>
            <a:chOff x="2352" y="1362"/>
            <a:chExt cx="1095" cy="558"/>
          </a:xfrm>
        </p:grpSpPr>
        <p:sp>
          <p:nvSpPr>
            <p:cNvPr id="340156" name="Oval 188"/>
            <p:cNvSpPr>
              <a:spLocks noChangeArrowheads="1"/>
            </p:cNvSpPr>
            <p:nvPr/>
          </p:nvSpPr>
          <p:spPr bwMode="auto">
            <a:xfrm>
              <a:off x="3111" y="1362"/>
              <a:ext cx="336" cy="3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157" name="Freeform 189"/>
            <p:cNvSpPr>
              <a:spLocks/>
            </p:cNvSpPr>
            <p:nvPr/>
          </p:nvSpPr>
          <p:spPr bwMode="auto">
            <a:xfrm>
              <a:off x="2352" y="1584"/>
              <a:ext cx="768" cy="336"/>
            </a:xfrm>
            <a:custGeom>
              <a:avLst/>
              <a:gdLst>
                <a:gd name="T0" fmla="*/ 768 w 768"/>
                <a:gd name="T1" fmla="*/ 0 h 336"/>
                <a:gd name="T2" fmla="*/ 480 w 768"/>
                <a:gd name="T3" fmla="*/ 48 h 336"/>
                <a:gd name="T4" fmla="*/ 240 w 768"/>
                <a:gd name="T5" fmla="*/ 144 h 336"/>
                <a:gd name="T6" fmla="*/ 0 w 768"/>
                <a:gd name="T7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8" h="336">
                  <a:moveTo>
                    <a:pt x="768" y="0"/>
                  </a:moveTo>
                  <a:cubicBezTo>
                    <a:pt x="668" y="12"/>
                    <a:pt x="568" y="24"/>
                    <a:pt x="480" y="48"/>
                  </a:cubicBezTo>
                  <a:cubicBezTo>
                    <a:pt x="392" y="72"/>
                    <a:pt x="320" y="96"/>
                    <a:pt x="240" y="144"/>
                  </a:cubicBezTo>
                  <a:cubicBezTo>
                    <a:pt x="160" y="192"/>
                    <a:pt x="32" y="304"/>
                    <a:pt x="0" y="33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0158" name="Text Box 190"/>
          <p:cNvSpPr txBox="1">
            <a:spLocks noChangeArrowheads="1"/>
          </p:cNvSpPr>
          <p:nvPr/>
        </p:nvSpPr>
        <p:spPr bwMode="auto">
          <a:xfrm>
            <a:off x="4506913" y="2971800"/>
            <a:ext cx="44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-1</a:t>
            </a:r>
          </a:p>
        </p:txBody>
      </p:sp>
      <p:sp>
        <p:nvSpPr>
          <p:cNvPr id="340159" name="Text Box 191"/>
          <p:cNvSpPr txBox="1">
            <a:spLocks noChangeArrowheads="1"/>
          </p:cNvSpPr>
          <p:nvPr/>
        </p:nvSpPr>
        <p:spPr bwMode="auto">
          <a:xfrm>
            <a:off x="8001000" y="28956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0160" name="Text Box 192"/>
          <p:cNvSpPr txBox="1">
            <a:spLocks noChangeArrowheads="1"/>
          </p:cNvSpPr>
          <p:nvPr/>
        </p:nvSpPr>
        <p:spPr bwMode="auto">
          <a:xfrm>
            <a:off x="5943600" y="3505200"/>
            <a:ext cx="381000" cy="457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0162" name="Text Box 194"/>
          <p:cNvSpPr txBox="1">
            <a:spLocks noChangeArrowheads="1"/>
          </p:cNvSpPr>
          <p:nvPr/>
        </p:nvSpPr>
        <p:spPr bwMode="auto">
          <a:xfrm>
            <a:off x="4278313" y="381000"/>
            <a:ext cx="4795837" cy="1190625"/>
          </a:xfrm>
          <a:prstGeom prst="rect">
            <a:avLst/>
          </a:prstGeom>
          <a:solidFill>
            <a:srgbClr val="FFF2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</a:rPr>
              <a:t>If the count is zero, then you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know the queue is empty.  If the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count is N, you know it’s full…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01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0" fill="hold"/>
                                        <p:tgtEl>
                                          <p:spTgt spid="34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0999E-6 L 0.06476 0.0006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2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209 L -0.00139 0.096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0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00" fill="hold"/>
                                        <p:tgtEl>
                                          <p:spTgt spid="34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0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1000" fill="hold"/>
                                        <p:tgtEl>
                                          <p:spTgt spid="34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6 0.00069 L 0.12917 3.20999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1000" fill="hold"/>
                                        <p:tgtEl>
                                          <p:spTgt spid="34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4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0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0" fill="hold"/>
                                        <p:tgtEl>
                                          <p:spTgt spid="34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3.20999E-6 L 0.19028 0.00069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401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1000" fill="hold"/>
                                        <p:tgtEl>
                                          <p:spTgt spid="34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401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3" dur="1000" fill="hold"/>
                                        <p:tgtEl>
                                          <p:spTgt spid="340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9529 L 0.06233 0.0964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1000"/>
                                        <p:tgtEl>
                                          <p:spTgt spid="340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00" fill="hold"/>
                                        <p:tgtEl>
                                          <p:spTgt spid="340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01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1000" fill="hold"/>
                                        <p:tgtEl>
                                          <p:spTgt spid="340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4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401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1000" fill="hold"/>
                                        <p:tgtEl>
                                          <p:spTgt spid="340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28 0.00069 L 0.26337 0.00138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3401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1000" fill="hold"/>
                                        <p:tgtEl>
                                          <p:spTgt spid="340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34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40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1000" fill="hold"/>
                                        <p:tgtEl>
                                          <p:spTgt spid="340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36 0.00139 L 0.33003 0.00139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340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1000" fill="hold"/>
                                        <p:tgtEl>
                                          <p:spTgt spid="34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7" dur="5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1" dur="5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401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1000" fill="hold"/>
                                        <p:tgtEl>
                                          <p:spTgt spid="34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5 0.09783 L 0.12813 0.09899 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340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7" dur="1000" fill="hold"/>
                                        <p:tgtEl>
                                          <p:spTgt spid="34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1" dur="2000" fill="hold"/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340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340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 nodeType="clickPar">
                      <p:stCondLst>
                        <p:cond delay="indefinite"/>
                      </p:stCondLst>
                      <p:childTnLst>
                        <p:par>
                          <p:cTn id="3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4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3401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3" dur="1000" fill="hold"/>
                                        <p:tgtEl>
                                          <p:spTgt spid="34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 nodeType="clickPar">
                      <p:stCondLst>
                        <p:cond delay="indefinite"/>
                      </p:stCondLst>
                      <p:childTnLst>
                        <p:par>
                          <p:cTn id="3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5 0.003 L 0.00191 0.003 " pathEditMode="relative" rAng="0" ptsTypes="AA">
                                      <p:cBhvr>
                                        <p:cTn id="347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 nodeType="clickPar">
                      <p:stCondLst>
                        <p:cond delay="indefinite"/>
                      </p:stCondLst>
                      <p:childTnLst>
                        <p:par>
                          <p:cTn id="3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340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1000" fill="hold"/>
                                        <p:tgtEl>
                                          <p:spTgt spid="34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34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 nodeType="clickPar">
                      <p:stCondLst>
                        <p:cond delay="indefinite"/>
                      </p:stCondLst>
                      <p:childTnLst>
                        <p:par>
                          <p:cTn id="3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3401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7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8" dur="1000" fill="hold"/>
                                        <p:tgtEl>
                                          <p:spTgt spid="34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21E-6 L 0.06077 -0.00069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 nodeType="clickPar">
                      <p:stCondLst>
                        <p:cond delay="indefinite"/>
                      </p:stCondLst>
                      <p:childTnLst>
                        <p:par>
                          <p:cTn id="3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3401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2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1000" fill="hold"/>
                                        <p:tgtEl>
                                          <p:spTgt spid="34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 nodeType="clickPar">
                      <p:stCondLst>
                        <p:cond delay="indefinite"/>
                      </p:stCondLst>
                      <p:childTnLst>
                        <p:par>
                          <p:cTn id="3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2" dur="5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6" dur="5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 nodeType="clickPar">
                      <p:stCondLst>
                        <p:cond delay="indefinite"/>
                      </p:stCondLst>
                      <p:childTnLst>
                        <p:par>
                          <p:cTn id="4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340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6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1000" fill="hold"/>
                                        <p:tgtEl>
                                          <p:spTgt spid="34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74 0.09737 L 0.1967 0.09829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340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9" dur="500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1" presetID="3" presetClass="emph" presetSubtype="2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1000" fill="hold"/>
                                        <p:tgtEl>
                                          <p:spTgt spid="340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EB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 nodeType="clickPar">
                      <p:stCondLst>
                        <p:cond delay="indefinite"/>
                      </p:stCondLst>
                      <p:childTnLst>
                        <p:par>
                          <p:cTn id="4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1000"/>
                                        <p:tgtEl>
                                          <p:spTgt spid="340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9" dur="1000"/>
                                        <p:tgtEl>
                                          <p:spTgt spid="340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2" dur="2000" fill="hold"/>
                                        <p:tgtEl>
                                          <p:spTgt spid="340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 fill="hold"/>
                                        <p:tgtEl>
                                          <p:spTgt spid="34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7" grpId="0" autoUpdateAnimBg="0"/>
      <p:bldP spid="339988" grpId="0" autoUpdateAnimBg="0"/>
      <p:bldP spid="339989" grpId="0" autoUpdateAnimBg="0"/>
      <p:bldP spid="339990" grpId="0" autoUpdateAnimBg="0"/>
      <p:bldP spid="339991" grpId="0" autoUpdateAnimBg="0"/>
      <p:bldP spid="340007" grpId="0" autoUpdateAnimBg="0"/>
      <p:bldP spid="340008" grpId="0" autoUpdateAnimBg="0"/>
      <p:bldP spid="340009" grpId="0" autoUpdateAnimBg="0"/>
      <p:bldP spid="340010" grpId="0" autoUpdateAnimBg="0"/>
      <p:bldP spid="340011" grpId="0" autoUpdateAnimBg="0"/>
      <p:bldP spid="340012" grpId="0" autoUpdateAnimBg="0"/>
      <p:bldP spid="340013" grpId="0" autoUpdateAnimBg="0"/>
      <p:bldP spid="340014" grpId="0" autoUpdateAnimBg="0"/>
      <p:bldP spid="340015" grpId="0" autoUpdateAnimBg="0"/>
      <p:bldP spid="340019" grpId="0" autoUpdateAnimBg="0"/>
      <p:bldP spid="339992" grpId="0" autoUpdateAnimBg="0"/>
      <p:bldP spid="340119" grpId="0"/>
      <p:bldP spid="340119" grpId="1"/>
      <p:bldP spid="340120" grpId="0" build="allAtOnce" animBg="1"/>
      <p:bldP spid="340120" grpId="1" build="allAtOnce"/>
      <p:bldP spid="340122" grpId="0" build="allAtOnce" animBg="1"/>
      <p:bldP spid="340122" grpId="1" build="allAtOnce"/>
      <p:bldP spid="340125" grpId="0"/>
      <p:bldP spid="340125" grpId="1"/>
      <p:bldP spid="340126" grpId="0" build="allAtOnce" animBg="1"/>
      <p:bldP spid="340126" grpId="1" build="allAtOnce"/>
      <p:bldP spid="340127" grpId="0" build="allAtOnce" animBg="1"/>
      <p:bldP spid="340127" grpId="1" build="allAtOnce"/>
      <p:bldP spid="340128" grpId="0"/>
      <p:bldP spid="340128" grpId="1"/>
      <p:bldP spid="340129" grpId="0" build="allAtOnce" animBg="1"/>
      <p:bldP spid="340129" grpId="1" build="allAtOnce"/>
      <p:bldP spid="340130" grpId="0" build="allAtOnce" animBg="1"/>
      <p:bldP spid="340130" grpId="1" build="allAtOnce"/>
      <p:bldP spid="340134" grpId="0"/>
      <p:bldP spid="340134" grpId="1"/>
      <p:bldP spid="340135" grpId="0" build="allAtOnce" animBg="1"/>
      <p:bldP spid="340135" grpId="1" build="allAtOnce"/>
      <p:bldP spid="340136" grpId="0" build="allAtOnce" animBg="1"/>
      <p:bldP spid="340136" grpId="1" build="allAtOnce"/>
      <p:bldP spid="340137" grpId="0"/>
      <p:bldP spid="340138" grpId="0" build="allAtOnce" animBg="1"/>
      <p:bldP spid="340138" grpId="1" build="allAtOnce"/>
      <p:bldP spid="340139" grpId="0" build="allAtOnce" animBg="1"/>
      <p:bldP spid="340139" grpId="1" build="allAtOnce"/>
      <p:bldP spid="340140" grpId="0"/>
      <p:bldP spid="340141" grpId="0" build="allAtOnce" animBg="1"/>
      <p:bldP spid="340141" grpId="1" build="allAtOnce"/>
      <p:bldP spid="340142" grpId="0" build="allAtOnce" animBg="1"/>
      <p:bldP spid="340142" grpId="1" build="allAtOnce"/>
      <p:bldP spid="340146" grpId="0"/>
      <p:bldP spid="340146" grpId="1"/>
      <p:bldP spid="340147" grpId="0" build="allAtOnce" animBg="1"/>
      <p:bldP spid="340147" grpId="1" build="allAtOnce"/>
      <p:bldP spid="340148" grpId="0" build="allAtOnce" animBg="1"/>
      <p:bldP spid="340148" grpId="1" build="allAtOnce"/>
      <p:bldP spid="340149" grpId="0"/>
      <p:bldP spid="340150" grpId="0" build="allAtOnce" animBg="1"/>
      <p:bldP spid="340150" grpId="1" build="allAtOnce"/>
      <p:bldP spid="340151" grpId="0" build="allAtOnce" animBg="1"/>
      <p:bldP spid="340151" grpId="1" build="allAtOnce"/>
      <p:bldP spid="340152" grpId="0"/>
      <p:bldP spid="340153" grpId="0" build="allAtOnce" animBg="1"/>
      <p:bldP spid="340153" grpId="1" build="allAtOnce"/>
      <p:bldP spid="340154" grpId="0" build="allAtOnce" animBg="1"/>
      <p:bldP spid="340154" grpId="1" build="allAtOnce"/>
      <p:bldP spid="340158" grpId="0"/>
      <p:bldP spid="340158" grpId="2"/>
      <p:bldP spid="340159" grpId="0" build="allAtOnce" animBg="1"/>
      <p:bldP spid="340159" grpId="1" build="allAtOnce"/>
      <p:bldP spid="340160" grpId="0" build="allAtOnce" animBg="1"/>
      <p:bldP spid="340160" grpId="1" build="allAtOnce"/>
      <p:bldP spid="3401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auto">
          <a:xfrm>
            <a:off x="408562" y="2047137"/>
            <a:ext cx="8268509" cy="4003468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428019" y="2021736"/>
            <a:ext cx="86252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#include &lt;queue&gt;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queue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 smtClean="0">
                <a:solidFill>
                  <a:srgbClr val="00808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queue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		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add item to rear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front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	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view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     		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// discard front item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iqueue.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9263A-90DA-49C9-882F-7742466DA362}" type="slidenum">
              <a:rPr lang="en-US"/>
              <a:pPr/>
              <a:t>37</a:t>
            </a:fld>
            <a:endParaRPr lang="en-US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Queue in the STL!</a:t>
            </a:r>
            <a:endParaRPr lang="en-US" dirty="0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609600" y="930275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The people who wrote the Standard Template Library also built a queue class for you: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BFCB-4833-4B1C-A437-0DEEC306FEC4}" type="slidenum">
              <a:rPr lang="en-US"/>
              <a:pPr/>
              <a:t>38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746125" y="1417638"/>
            <a:ext cx="7635875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Given a </a:t>
            </a:r>
            <a:r>
              <a:rPr lang="en-US">
                <a:solidFill>
                  <a:srgbClr val="6600CC"/>
                </a:solidFill>
              </a:rPr>
              <a:t>circular queue</a:t>
            </a:r>
            <a:r>
              <a:rPr lang="en-US"/>
              <a:t> of </a:t>
            </a:r>
            <a:r>
              <a:rPr lang="en-US">
                <a:solidFill>
                  <a:srgbClr val="000099"/>
                </a:solidFill>
              </a:rPr>
              <a:t>6 </a:t>
            </a:r>
            <a:r>
              <a:rPr lang="en-US"/>
              <a:t>elements, show the </a:t>
            </a:r>
            <a:r>
              <a:rPr lang="en-US">
                <a:solidFill>
                  <a:srgbClr val="000099"/>
                </a:solidFill>
              </a:rPr>
              <a:t>queue’s contents</a:t>
            </a:r>
            <a:r>
              <a:rPr lang="en-US"/>
              <a:t>, and the </a:t>
            </a:r>
            <a:r>
              <a:rPr lang="en-US">
                <a:solidFill>
                  <a:srgbClr val="000099"/>
                </a:solidFill>
              </a:rPr>
              <a:t>Head</a:t>
            </a:r>
            <a:r>
              <a:rPr lang="en-US"/>
              <a:t> and </a:t>
            </a:r>
            <a:r>
              <a:rPr lang="en-US">
                <a:solidFill>
                  <a:srgbClr val="000099"/>
                </a:solidFill>
              </a:rPr>
              <a:t>Tail</a:t>
            </a:r>
            <a:r>
              <a:rPr lang="en-US"/>
              <a:t> </a:t>
            </a:r>
            <a:r>
              <a:rPr lang="en-US">
                <a:solidFill>
                  <a:srgbClr val="000099"/>
                </a:solidFill>
              </a:rPr>
              <a:t>pointers</a:t>
            </a:r>
            <a:r>
              <a:rPr lang="en-US"/>
              <a:t> after the following operations are complete: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n-US">
                <a:solidFill>
                  <a:srgbClr val="000099"/>
                </a:solidFill>
              </a:rPr>
              <a:t>enqueue(5)</a:t>
            </a:r>
          </a:p>
          <a:p>
            <a:r>
              <a:rPr lang="en-US">
                <a:solidFill>
                  <a:srgbClr val="000099"/>
                </a:solidFill>
              </a:rPr>
              <a:t>	enqueue(10)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enqueue(7)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  <a:p>
            <a:r>
              <a:rPr lang="en-US">
                <a:solidFill>
                  <a:srgbClr val="000099"/>
                </a:solidFill>
              </a:rPr>
              <a:t>	enqueue(9)</a:t>
            </a:r>
          </a:p>
          <a:p>
            <a:r>
              <a:rPr lang="en-US">
                <a:solidFill>
                  <a:srgbClr val="000099"/>
                </a:solidFill>
              </a:rPr>
              <a:t>	enqueue(12)</a:t>
            </a:r>
          </a:p>
          <a:p>
            <a:r>
              <a:rPr lang="en-US">
                <a:solidFill>
                  <a:srgbClr val="000099"/>
                </a:solidFill>
              </a:rPr>
              <a:t>	enqueue(13)</a:t>
            </a:r>
          </a:p>
          <a:p>
            <a:r>
              <a:rPr lang="en-US">
                <a:solidFill>
                  <a:srgbClr val="000099"/>
                </a:solidFill>
              </a:rPr>
              <a:t>	dequeue()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E8542-1708-40D6-94C9-FA71B0C9FEF4}" type="slidenum">
              <a:rPr lang="en-US"/>
              <a:pPr/>
              <a:t>4</a:t>
            </a:fld>
            <a:endParaRPr lang="en-US"/>
          </a:p>
        </p:txBody>
      </p:sp>
      <p:sp>
        <p:nvSpPr>
          <p:cNvPr id="294917" name="Rectangle 5"/>
          <p:cNvSpPr>
            <a:spLocks noChangeArrowheads="1"/>
          </p:cNvSpPr>
          <p:nvPr/>
        </p:nvSpPr>
        <p:spPr bwMode="auto">
          <a:xfrm>
            <a:off x="381000" y="1003300"/>
            <a:ext cx="4533900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5676900"/>
            <a:ext cx="579120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457056" bIns="0"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ea typeface="MS Mincho" pitchFamily="49" charset="-128"/>
              </a:rPr>
              <a:t>Question</a:t>
            </a:r>
            <a:r>
              <a:rPr lang="en-US">
                <a:solidFill>
                  <a:schemeClr val="tx1"/>
                </a:solidFill>
                <a:ea typeface="MS Mincho" pitchFamily="49" charset="-128"/>
              </a:rPr>
              <a:t>: </a:t>
            </a:r>
            <a:br>
              <a:rPr lang="en-US">
                <a:solidFill>
                  <a:schemeClr val="tx1"/>
                </a:solidFill>
                <a:ea typeface="MS Mincho" pitchFamily="49" charset="-128"/>
              </a:rPr>
            </a:br>
            <a:r>
              <a:rPr lang="en-US">
                <a:solidFill>
                  <a:schemeClr val="tx1"/>
                </a:solidFill>
                <a:ea typeface="MS Mincho" pitchFamily="49" charset="-128"/>
              </a:rPr>
              <a:t>What type of data structure can we use to implement our stack?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19100" y="1039813"/>
            <a:ext cx="4495800" cy="377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class Stack   // stack of 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ints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{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public: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Stack();	  // c’tor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void push(</a:t>
            </a:r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i); 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   int</a:t>
            </a:r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pop();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bool is_empty(void); 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int peek_top();</a:t>
            </a:r>
          </a:p>
          <a:p>
            <a:r>
              <a:rPr lang="en-US" sz="2200">
                <a:solidFill>
                  <a:srgbClr val="6600CC"/>
                </a:solidFill>
                <a:cs typeface="Courier New" pitchFamily="49" charset="0"/>
              </a:rPr>
              <a:t>private:</a:t>
            </a:r>
          </a:p>
          <a:p>
            <a:r>
              <a:rPr lang="en-US" sz="2200">
                <a:solidFill>
                  <a:schemeClr val="tx1"/>
                </a:solidFill>
                <a:cs typeface="Courier New" pitchFamily="49" charset="0"/>
              </a:rPr>
              <a:t>   ...</a:t>
            </a:r>
          </a:p>
          <a:p>
            <a:r>
              <a:rPr lang="en-US" sz="2200">
                <a:solidFill>
                  <a:schemeClr val="tx1"/>
                </a:solidFill>
              </a:rPr>
              <a:t>}; </a:t>
            </a:r>
          </a:p>
        </p:txBody>
      </p:sp>
      <p:grpSp>
        <p:nvGrpSpPr>
          <p:cNvPr id="294920" name="Group 8"/>
          <p:cNvGrpSpPr>
            <a:grpSpLocks/>
          </p:cNvGrpSpPr>
          <p:nvPr/>
        </p:nvGrpSpPr>
        <p:grpSpPr bwMode="auto">
          <a:xfrm>
            <a:off x="5181600" y="922338"/>
            <a:ext cx="3581400" cy="2838450"/>
            <a:chOff x="3264" y="581"/>
            <a:chExt cx="2256" cy="3851"/>
          </a:xfrm>
        </p:grpSpPr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918" name="Rectangle 6"/>
            <p:cNvSpPr>
              <a:spLocks noChangeArrowheads="1"/>
            </p:cNvSpPr>
            <p:nvPr/>
          </p:nvSpPr>
          <p:spPr bwMode="auto">
            <a:xfrm>
              <a:off x="3264" y="581"/>
              <a:ext cx="2256" cy="3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(20);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...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394325" y="4008438"/>
            <a:ext cx="34131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3399"/>
                </a:solidFill>
              </a:rPr>
              <a:t>Answer: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How about an </a:t>
            </a:r>
            <a:r>
              <a:rPr lang="en-US">
                <a:solidFill>
                  <a:srgbClr val="6600CC"/>
                </a:solidFill>
              </a:rPr>
              <a:t>array </a:t>
            </a:r>
            <a:r>
              <a:rPr lang="en-US">
                <a:solidFill>
                  <a:schemeClr val="tx1"/>
                </a:solidFill>
              </a:rPr>
              <a:t>and a </a:t>
            </a:r>
            <a:r>
              <a:rPr lang="en-US">
                <a:solidFill>
                  <a:srgbClr val="6600CC"/>
                </a:solidFill>
              </a:rPr>
              <a:t>counter variable</a:t>
            </a:r>
            <a:r>
              <a:rPr lang="en-US">
                <a:solidFill>
                  <a:schemeClr val="tx1"/>
                </a:solidFill>
              </a:rPr>
              <a:t> to track where the top of the stack 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utoUpdateAnimBg="0"/>
      <p:bldP spid="2949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E7D3-866C-4DEE-866E-0014AE86CF28}" type="slidenum">
              <a:rPr lang="en-US"/>
              <a:pPr/>
              <a:t>5</a:t>
            </a:fld>
            <a:endParaRPr lang="en-US"/>
          </a:p>
        </p:txBody>
      </p:sp>
      <p:sp>
        <p:nvSpPr>
          <p:cNvPr id="296012" name="Rectangle 76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Implementing a Stack</a:t>
            </a:r>
          </a:p>
        </p:txBody>
      </p:sp>
      <p:sp>
        <p:nvSpPr>
          <p:cNvPr id="296011" name="Text Box 75"/>
          <p:cNvSpPr txBox="1">
            <a:spLocks noChangeArrowheads="1"/>
          </p:cNvSpPr>
          <p:nvPr/>
        </p:nvSpPr>
        <p:spPr bwMode="auto">
          <a:xfrm>
            <a:off x="152400" y="685800"/>
            <a:ext cx="3841750" cy="619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296165" name="Rectangle 229"/>
          <p:cNvSpPr>
            <a:spLocks noChangeArrowheads="1"/>
          </p:cNvSpPr>
          <p:nvPr/>
        </p:nvSpPr>
        <p:spPr bwMode="auto">
          <a:xfrm>
            <a:off x="1992313" y="1852613"/>
            <a:ext cx="1316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= 0;</a:t>
            </a:r>
            <a:endParaRPr lang="en-US" sz="1800"/>
          </a:p>
        </p:txBody>
      </p:sp>
      <p:sp>
        <p:nvSpPr>
          <p:cNvPr id="296168" name="Rectangle 232"/>
          <p:cNvSpPr>
            <a:spLocks noChangeArrowheads="1"/>
          </p:cNvSpPr>
          <p:nvPr/>
        </p:nvSpPr>
        <p:spPr bwMode="auto">
          <a:xfrm>
            <a:off x="533400" y="5957888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/>
              <a:t> int m_stack[</a:t>
            </a:r>
            <a:r>
              <a:rPr lang="en-US" sz="1800">
                <a:solidFill>
                  <a:srgbClr val="6600CC"/>
                </a:solidFill>
              </a:rPr>
              <a:t>SIZE</a:t>
            </a:r>
            <a:r>
              <a:rPr lang="en-US" sz="1800"/>
              <a:t>];  </a:t>
            </a:r>
          </a:p>
          <a:p>
            <a:r>
              <a:rPr lang="en-US" sz="1800"/>
              <a:t> int m_top;</a:t>
            </a:r>
          </a:p>
        </p:txBody>
      </p:sp>
      <p:sp>
        <p:nvSpPr>
          <p:cNvPr id="296169" name="AutoShape 233"/>
          <p:cNvSpPr>
            <a:spLocks noChangeArrowheads="1"/>
          </p:cNvSpPr>
          <p:nvPr/>
        </p:nvSpPr>
        <p:spPr bwMode="auto">
          <a:xfrm>
            <a:off x="1895475" y="3827463"/>
            <a:ext cx="3962400" cy="18288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Let’s use an array to hold our stack items.</a:t>
            </a:r>
          </a:p>
          <a:p>
            <a:pPr algn="ctr"/>
            <a:endParaRPr lang="en-US" sz="1400" dirty="0"/>
          </a:p>
          <a:p>
            <a:pPr algn="ctr"/>
            <a:r>
              <a:rPr lang="en-US" dirty="0"/>
              <a:t>This stack may hold a maximum of 100 items.</a:t>
            </a:r>
          </a:p>
        </p:txBody>
      </p:sp>
      <p:sp>
        <p:nvSpPr>
          <p:cNvPr id="296170" name="AutoShape 234"/>
          <p:cNvSpPr>
            <a:spLocks noChangeArrowheads="1"/>
          </p:cNvSpPr>
          <p:nvPr/>
        </p:nvSpPr>
        <p:spPr bwMode="auto">
          <a:xfrm>
            <a:off x="3317875" y="4648200"/>
            <a:ext cx="3962400" cy="1828800"/>
          </a:xfrm>
          <a:prstGeom prst="wedgeRoundRectCallout">
            <a:avLst>
              <a:gd name="adj1" fmla="val -88181"/>
              <a:gd name="adj2" fmla="val 46093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We’ll use a simple </a:t>
            </a:r>
            <a:r>
              <a:rPr lang="en-US">
                <a:solidFill>
                  <a:srgbClr val="6600CC"/>
                </a:solidFill>
              </a:rPr>
              <a:t>int</a:t>
            </a:r>
            <a:r>
              <a:rPr lang="en-US"/>
              <a:t> to keep track of where the next item </a:t>
            </a:r>
            <a:r>
              <a:rPr lang="en-US">
                <a:solidFill>
                  <a:srgbClr val="6600CC"/>
                </a:solidFill>
              </a:rPr>
              <a:t>should be added </a:t>
            </a:r>
            <a:r>
              <a:rPr lang="en-US"/>
              <a:t>to the stack.</a:t>
            </a:r>
          </a:p>
        </p:txBody>
      </p:sp>
      <p:sp>
        <p:nvSpPr>
          <p:cNvPr id="296171" name="AutoShape 235"/>
          <p:cNvSpPr>
            <a:spLocks noChangeArrowheads="1"/>
          </p:cNvSpPr>
          <p:nvPr/>
        </p:nvSpPr>
        <p:spPr bwMode="auto">
          <a:xfrm>
            <a:off x="4137025" y="1031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To initialize our stack, we’ll specify that the </a:t>
            </a:r>
            <a:r>
              <a:rPr lang="en-US">
                <a:solidFill>
                  <a:srgbClr val="6600CC"/>
                </a:solidFill>
              </a:rPr>
              <a:t>first item</a:t>
            </a:r>
            <a:r>
              <a:rPr lang="en-US"/>
              <a:t> should go in the 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 baseline="30000">
                <a:solidFill>
                  <a:srgbClr val="6600CC"/>
                </a:solidFill>
              </a:rPr>
              <a:t>th</a:t>
            </a:r>
            <a:r>
              <a:rPr lang="en-US">
                <a:solidFill>
                  <a:srgbClr val="6600CC"/>
                </a:solidFill>
              </a:rPr>
              <a:t> slot</a:t>
            </a:r>
            <a:r>
              <a:rPr lang="en-US"/>
              <a:t> of the array.</a:t>
            </a:r>
          </a:p>
        </p:txBody>
      </p:sp>
      <p:sp>
        <p:nvSpPr>
          <p:cNvPr id="296172" name="Rectangle 236"/>
          <p:cNvSpPr>
            <a:spLocks noChangeArrowheads="1"/>
          </p:cNvSpPr>
          <p:nvPr/>
        </p:nvSpPr>
        <p:spPr bwMode="auto">
          <a:xfrm>
            <a:off x="931863" y="2452688"/>
            <a:ext cx="44133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&gt;= SIZE) </a:t>
            </a:r>
            <a:r>
              <a:rPr lang="en-US" sz="1800" dirty="0" smtClean="0">
                <a:solidFill>
                  <a:srgbClr val="FF0000"/>
                </a:solidFill>
              </a:rPr>
              <a:t>return</a:t>
            </a:r>
            <a:r>
              <a:rPr lang="en-US" sz="1800" dirty="0" smtClean="0">
                <a:solidFill>
                  <a:srgbClr val="990000"/>
                </a:solidFill>
              </a:rPr>
              <a:t>; // overflow!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73" name="AutoShape 237"/>
          <p:cNvSpPr>
            <a:spLocks noChangeArrowheads="1"/>
          </p:cNvSpPr>
          <p:nvPr/>
        </p:nvSpPr>
        <p:spPr bwMode="auto">
          <a:xfrm>
            <a:off x="4425950" y="679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Let’s make sure we never over-fill (overflow) our stack!</a:t>
            </a:r>
          </a:p>
        </p:txBody>
      </p:sp>
      <p:sp>
        <p:nvSpPr>
          <p:cNvPr id="296174" name="Rectangle 238"/>
          <p:cNvSpPr>
            <a:spLocks noChangeArrowheads="1"/>
          </p:cNvSpPr>
          <p:nvPr/>
        </p:nvSpPr>
        <p:spPr bwMode="auto">
          <a:xfrm>
            <a:off x="914400" y="2771775"/>
            <a:ext cx="2536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m_stack[m_top] = val;</a:t>
            </a:r>
          </a:p>
        </p:txBody>
      </p:sp>
      <p:sp>
        <p:nvSpPr>
          <p:cNvPr id="296175" name="AutoShape 239"/>
          <p:cNvSpPr>
            <a:spLocks noChangeArrowheads="1"/>
          </p:cNvSpPr>
          <p:nvPr/>
        </p:nvSpPr>
        <p:spPr bwMode="auto">
          <a:xfrm>
            <a:off x="3827463" y="968375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Place our </a:t>
            </a:r>
            <a:r>
              <a:rPr lang="en-US">
                <a:solidFill>
                  <a:srgbClr val="6600CC"/>
                </a:solidFill>
              </a:rPr>
              <a:t>new value</a:t>
            </a:r>
            <a:r>
              <a:rPr lang="en-US"/>
              <a:t> in the </a:t>
            </a:r>
            <a:r>
              <a:rPr lang="en-US">
                <a:solidFill>
                  <a:srgbClr val="6600CC"/>
                </a:solidFill>
              </a:rPr>
              <a:t>next open slot</a:t>
            </a:r>
            <a:r>
              <a:rPr lang="en-US"/>
              <a:t> of the array…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specifies where that is!</a:t>
            </a:r>
          </a:p>
        </p:txBody>
      </p:sp>
      <p:sp>
        <p:nvSpPr>
          <p:cNvPr id="296176" name="Rectangle 240"/>
          <p:cNvSpPr>
            <a:spLocks noChangeArrowheads="1"/>
          </p:cNvSpPr>
          <p:nvPr/>
        </p:nvSpPr>
        <p:spPr bwMode="auto">
          <a:xfrm>
            <a:off x="914400" y="3105150"/>
            <a:ext cx="138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+= 1;</a:t>
            </a:r>
          </a:p>
        </p:txBody>
      </p:sp>
      <p:sp>
        <p:nvSpPr>
          <p:cNvPr id="296177" name="AutoShape 241"/>
          <p:cNvSpPr>
            <a:spLocks noChangeArrowheads="1"/>
          </p:cNvSpPr>
          <p:nvPr/>
        </p:nvSpPr>
        <p:spPr bwMode="auto">
          <a:xfrm>
            <a:off x="3403600" y="1271588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Update the location where our </a:t>
            </a:r>
            <a:r>
              <a:rPr lang="en-US" dirty="0">
                <a:solidFill>
                  <a:srgbClr val="6600CC"/>
                </a:solidFill>
              </a:rPr>
              <a:t>next item</a:t>
            </a:r>
            <a:r>
              <a:rPr lang="en-US" dirty="0"/>
              <a:t> should be placed in the array.</a:t>
            </a:r>
          </a:p>
        </p:txBody>
      </p:sp>
      <p:sp>
        <p:nvSpPr>
          <p:cNvPr id="296179" name="Rectangle 243"/>
          <p:cNvSpPr>
            <a:spLocks noChangeArrowheads="1"/>
          </p:cNvSpPr>
          <p:nvPr/>
        </p:nvSpPr>
        <p:spPr bwMode="auto">
          <a:xfrm>
            <a:off x="990600" y="4357688"/>
            <a:ext cx="4349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990000"/>
                </a:solidFill>
              </a:rPr>
              <a:t>if (</a:t>
            </a:r>
            <a:r>
              <a:rPr lang="en-US" sz="1800" dirty="0" err="1">
                <a:solidFill>
                  <a:srgbClr val="990000"/>
                </a:solidFill>
              </a:rPr>
              <a:t>m_top</a:t>
            </a:r>
            <a:r>
              <a:rPr lang="en-US" sz="1800" dirty="0">
                <a:solidFill>
                  <a:srgbClr val="990000"/>
                </a:solidFill>
              </a:rPr>
              <a:t> == 0</a:t>
            </a:r>
            <a:r>
              <a:rPr lang="en-US" sz="1800" dirty="0" smtClean="0">
                <a:solidFill>
                  <a:srgbClr val="990000"/>
                </a:solidFill>
              </a:rPr>
              <a:t>) </a:t>
            </a:r>
            <a:r>
              <a:rPr lang="en-US" sz="1800" dirty="0" smtClean="0">
                <a:solidFill>
                  <a:srgbClr val="FF0000"/>
                </a:solidFill>
              </a:rPr>
              <a:t>return -1</a:t>
            </a:r>
            <a:r>
              <a:rPr lang="en-US" sz="1800" dirty="0" smtClean="0">
                <a:solidFill>
                  <a:srgbClr val="990000"/>
                </a:solidFill>
              </a:rPr>
              <a:t>; // underflow</a:t>
            </a:r>
            <a:endParaRPr lang="en-US" sz="1800" dirty="0">
              <a:solidFill>
                <a:srgbClr val="990000"/>
              </a:solidFill>
            </a:endParaRPr>
          </a:p>
        </p:txBody>
      </p:sp>
      <p:sp>
        <p:nvSpPr>
          <p:cNvPr id="296180" name="AutoShape 244"/>
          <p:cNvSpPr>
            <a:spLocks noChangeArrowheads="1"/>
          </p:cNvSpPr>
          <p:nvPr/>
        </p:nvSpPr>
        <p:spPr bwMode="auto">
          <a:xfrm>
            <a:off x="4484688" y="2584450"/>
            <a:ext cx="4181475" cy="1828800"/>
          </a:xfrm>
          <a:prstGeom prst="wedgeRoundRectCallout">
            <a:avLst>
              <a:gd name="adj1" fmla="val -83259"/>
              <a:gd name="adj2" fmla="val 51389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We can’t pop an item from our stack if it’s empty!  Tell the user!</a:t>
            </a:r>
          </a:p>
        </p:txBody>
      </p:sp>
      <p:sp>
        <p:nvSpPr>
          <p:cNvPr id="296181" name="Rectangle 245"/>
          <p:cNvSpPr>
            <a:spLocks noChangeArrowheads="1"/>
          </p:cNvSpPr>
          <p:nvPr/>
        </p:nvSpPr>
        <p:spPr bwMode="auto">
          <a:xfrm>
            <a:off x="990600" y="4662488"/>
            <a:ext cx="1374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m_top -= 1;</a:t>
            </a:r>
          </a:p>
        </p:txBody>
      </p:sp>
      <p:sp>
        <p:nvSpPr>
          <p:cNvPr id="296182" name="AutoShape 246"/>
          <p:cNvSpPr>
            <a:spLocks noChangeArrowheads="1"/>
          </p:cNvSpPr>
          <p:nvPr/>
        </p:nvSpPr>
        <p:spPr bwMode="auto">
          <a:xfrm>
            <a:off x="3665538" y="2303463"/>
            <a:ext cx="5286375" cy="2387600"/>
          </a:xfrm>
          <a:prstGeom prst="wedgeRoundRectCallout">
            <a:avLst>
              <a:gd name="adj1" fmla="val -76306"/>
              <a:gd name="adj2" fmla="val 51065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/>
              <a:t>Since </a:t>
            </a:r>
            <a:r>
              <a:rPr lang="en-US">
                <a:solidFill>
                  <a:srgbClr val="6600CC"/>
                </a:solidFill>
              </a:rPr>
              <a:t>m_top</a:t>
            </a:r>
            <a:r>
              <a:rPr lang="en-US"/>
              <a:t> points to where our </a:t>
            </a:r>
            <a:r>
              <a:rPr lang="en-US">
                <a:solidFill>
                  <a:srgbClr val="6600CC"/>
                </a:solidFill>
              </a:rPr>
              <a:t>next item will be pushed</a:t>
            </a:r>
            <a:r>
              <a:rPr lang="en-US"/>
              <a:t>…</a:t>
            </a:r>
          </a:p>
          <a:p>
            <a:pPr algn="ctr"/>
            <a:endParaRPr lang="en-US" sz="1000"/>
          </a:p>
          <a:p>
            <a:pPr algn="ctr"/>
            <a:r>
              <a:rPr lang="en-US"/>
              <a:t>Let’s </a:t>
            </a:r>
            <a:r>
              <a:rPr lang="en-US">
                <a:solidFill>
                  <a:srgbClr val="6600CC"/>
                </a:solidFill>
              </a:rPr>
              <a:t>decrement it </a:t>
            </a:r>
            <a:r>
              <a:rPr lang="en-US"/>
              <a:t>to point it to where the </a:t>
            </a:r>
            <a:r>
              <a:rPr lang="en-US">
                <a:solidFill>
                  <a:srgbClr val="6600CC"/>
                </a:solidFill>
              </a:rPr>
              <a:t>current top item</a:t>
            </a:r>
            <a:r>
              <a:rPr lang="en-US"/>
              <a:t> is!</a:t>
            </a:r>
          </a:p>
        </p:txBody>
      </p:sp>
      <p:sp>
        <p:nvSpPr>
          <p:cNvPr id="296183" name="Rectangle 247"/>
          <p:cNvSpPr>
            <a:spLocks noChangeArrowheads="1"/>
          </p:cNvSpPr>
          <p:nvPr/>
        </p:nvSpPr>
        <p:spPr bwMode="auto">
          <a:xfrm>
            <a:off x="990600" y="4997450"/>
            <a:ext cx="2752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return m_stack[m_top];</a:t>
            </a:r>
          </a:p>
        </p:txBody>
      </p:sp>
      <p:sp>
        <p:nvSpPr>
          <p:cNvPr id="296184" name="AutoShape 248"/>
          <p:cNvSpPr>
            <a:spLocks noChangeArrowheads="1"/>
          </p:cNvSpPr>
          <p:nvPr/>
        </p:nvSpPr>
        <p:spPr bwMode="auto">
          <a:xfrm>
            <a:off x="3665538" y="3184525"/>
            <a:ext cx="4808537" cy="1870075"/>
          </a:xfrm>
          <a:prstGeom prst="wedgeRoundRectCallout">
            <a:avLst>
              <a:gd name="adj1" fmla="val -78921"/>
              <a:gd name="adj2" fmla="val 51356"/>
              <a:gd name="adj3" fmla="val 16667"/>
            </a:avLst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/>
              <a:t>Extract the value from the top of the stack and return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9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9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165" grpId="0"/>
      <p:bldP spid="296168" grpId="0"/>
      <p:bldP spid="296169" grpId="0" animBg="1"/>
      <p:bldP spid="296169" grpId="1" animBg="1"/>
      <p:bldP spid="296170" grpId="0" animBg="1"/>
      <p:bldP spid="296170" grpId="1" animBg="1"/>
      <p:bldP spid="296171" grpId="0" animBg="1"/>
      <p:bldP spid="296171" grpId="1" animBg="1"/>
      <p:bldP spid="296172" grpId="0"/>
      <p:bldP spid="296173" grpId="0" animBg="1"/>
      <p:bldP spid="296173" grpId="1" animBg="1"/>
      <p:bldP spid="296174" grpId="0"/>
      <p:bldP spid="296175" grpId="0" animBg="1"/>
      <p:bldP spid="296175" grpId="1" animBg="1"/>
      <p:bldP spid="296176" grpId="0"/>
      <p:bldP spid="296177" grpId="0" animBg="1"/>
      <p:bldP spid="296177" grpId="1" animBg="1"/>
      <p:bldP spid="296179" grpId="0"/>
      <p:bldP spid="296180" grpId="0" animBg="1"/>
      <p:bldP spid="296180" grpId="1" animBg="1"/>
      <p:bldP spid="296181" grpId="0"/>
      <p:bldP spid="296182" grpId="0" animBg="1"/>
      <p:bldP spid="296182" grpId="1" animBg="1"/>
      <p:bldP spid="296183" grpId="0"/>
      <p:bldP spid="296184" grpId="0" animBg="1"/>
      <p:bldP spid="2961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CFEA-1270-4D5B-AB73-4224CC9FF50F}" type="slidenum">
              <a:rPr lang="en-US"/>
              <a:pPr/>
              <a:t>6</a:t>
            </a:fld>
            <a:endParaRPr lang="en-US"/>
          </a:p>
        </p:txBody>
      </p:sp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push(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6121400" y="427038"/>
            <a:ext cx="3187700" cy="3387725"/>
            <a:chOff x="3264" y="581"/>
            <a:chExt cx="2256" cy="3814"/>
          </a:xfrm>
        </p:grpSpPr>
        <p:sp>
          <p:nvSpPr>
            <p:cNvPr id="430086" name="Rectangle 6"/>
            <p:cNvSpPr>
              <a:spLocks noChangeArrowheads="1"/>
            </p:cNvSpPr>
            <p:nvPr/>
          </p:nvSpPr>
          <p:spPr bwMode="auto">
            <a:xfrm>
              <a:off x="3552" y="581"/>
              <a:ext cx="1728" cy="3504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87" name="Rectangle 7"/>
            <p:cNvSpPr>
              <a:spLocks noChangeArrowheads="1"/>
            </p:cNvSpPr>
            <p:nvPr/>
          </p:nvSpPr>
          <p:spPr bwMode="auto">
            <a:xfrm>
              <a:off x="3264" y="581"/>
              <a:ext cx="2256" cy="38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main(void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Stack is;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(5);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(10);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a =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is.pop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();</a:t>
              </a: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cout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&lt;&lt; a;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is.push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(7);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eaLnBrk="0" hangingPunct="0"/>
              <a:endParaRPr lang="en-US" sz="1800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430088" name="Line 8"/>
          <p:cNvSpPr>
            <a:spLocks noChangeShapeType="1"/>
          </p:cNvSpPr>
          <p:nvPr/>
        </p:nvSpPr>
        <p:spPr bwMode="auto">
          <a:xfrm>
            <a:off x="6769100" y="1143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089" name="Group 9"/>
          <p:cNvGrpSpPr>
            <a:grpSpLocks/>
          </p:cNvGrpSpPr>
          <p:nvPr/>
        </p:nvGrpSpPr>
        <p:grpSpPr bwMode="auto">
          <a:xfrm>
            <a:off x="6629400" y="3657600"/>
            <a:ext cx="2284413" cy="2751138"/>
            <a:chOff x="4249" y="2352"/>
            <a:chExt cx="1439" cy="1733"/>
          </a:xfrm>
        </p:grpSpPr>
        <p:sp>
          <p:nvSpPr>
            <p:cNvPr id="430090" name="Rectangle 10"/>
            <p:cNvSpPr>
              <a:spLocks noChangeArrowheads="1"/>
            </p:cNvSpPr>
            <p:nvPr/>
          </p:nvSpPr>
          <p:spPr bwMode="auto">
            <a:xfrm>
              <a:off x="4512" y="2400"/>
              <a:ext cx="1176" cy="1680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1" name="Text Box 11"/>
            <p:cNvSpPr txBox="1">
              <a:spLocks noChangeArrowheads="1"/>
            </p:cNvSpPr>
            <p:nvPr/>
          </p:nvSpPr>
          <p:spPr bwMode="auto">
            <a:xfrm>
              <a:off x="4249" y="2352"/>
              <a:ext cx="2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is</a:t>
              </a:r>
            </a:p>
          </p:txBody>
        </p:sp>
        <p:sp>
          <p:nvSpPr>
            <p:cNvPr id="430092" name="Rectangle 12"/>
            <p:cNvSpPr>
              <a:spLocks noChangeArrowheads="1"/>
            </p:cNvSpPr>
            <p:nvPr/>
          </p:nvSpPr>
          <p:spPr bwMode="auto">
            <a:xfrm>
              <a:off x="5168" y="2544"/>
              <a:ext cx="456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3" name="Text Box 13"/>
            <p:cNvSpPr txBox="1">
              <a:spLocks noChangeArrowheads="1"/>
            </p:cNvSpPr>
            <p:nvPr/>
          </p:nvSpPr>
          <p:spPr bwMode="auto">
            <a:xfrm>
              <a:off x="4528" y="2504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m_top</a:t>
              </a:r>
            </a:p>
          </p:txBody>
        </p:sp>
        <p:sp>
          <p:nvSpPr>
            <p:cNvPr id="430094" name="Text Box 14"/>
            <p:cNvSpPr txBox="1">
              <a:spLocks noChangeArrowheads="1"/>
            </p:cNvSpPr>
            <p:nvPr/>
          </p:nvSpPr>
          <p:spPr bwMode="auto">
            <a:xfrm>
              <a:off x="4699" y="2832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m_stack</a:t>
              </a:r>
            </a:p>
          </p:txBody>
        </p:sp>
        <p:sp>
          <p:nvSpPr>
            <p:cNvPr id="430095" name="Rectangle 15"/>
            <p:cNvSpPr>
              <a:spLocks noChangeArrowheads="1"/>
            </p:cNvSpPr>
            <p:nvPr/>
          </p:nvSpPr>
          <p:spPr bwMode="auto">
            <a:xfrm>
              <a:off x="4776" y="3168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6" name="Rectangle 16"/>
            <p:cNvSpPr>
              <a:spLocks noChangeArrowheads="1"/>
            </p:cNvSpPr>
            <p:nvPr/>
          </p:nvSpPr>
          <p:spPr bwMode="auto">
            <a:xfrm>
              <a:off x="4776" y="336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7" name="Rectangle 17"/>
            <p:cNvSpPr>
              <a:spLocks noChangeArrowheads="1"/>
            </p:cNvSpPr>
            <p:nvPr/>
          </p:nvSpPr>
          <p:spPr bwMode="auto">
            <a:xfrm>
              <a:off x="4776" y="3552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8" name="Rectangle 18"/>
            <p:cNvSpPr>
              <a:spLocks noChangeArrowheads="1"/>
            </p:cNvSpPr>
            <p:nvPr/>
          </p:nvSpPr>
          <p:spPr bwMode="auto">
            <a:xfrm>
              <a:off x="4776" y="3840"/>
              <a:ext cx="664" cy="19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099" name="Text Box 19"/>
            <p:cNvSpPr txBox="1">
              <a:spLocks noChangeArrowheads="1"/>
            </p:cNvSpPr>
            <p:nvPr/>
          </p:nvSpPr>
          <p:spPr bwMode="auto">
            <a:xfrm>
              <a:off x="4976" y="3592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FFFF"/>
                  </a:solidFill>
                </a:rPr>
                <a:t>…</a:t>
              </a:r>
            </a:p>
          </p:txBody>
        </p:sp>
        <p:sp>
          <p:nvSpPr>
            <p:cNvPr id="430100" name="Text Box 20"/>
            <p:cNvSpPr txBox="1">
              <a:spLocks noChangeArrowheads="1"/>
            </p:cNvSpPr>
            <p:nvPr/>
          </p:nvSpPr>
          <p:spPr bwMode="auto">
            <a:xfrm>
              <a:off x="4531" y="3162"/>
              <a:ext cx="292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...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</a:rPr>
                <a:t>99</a:t>
              </a:r>
            </a:p>
          </p:txBody>
        </p:sp>
      </p:grpSp>
      <p:sp>
        <p:nvSpPr>
          <p:cNvPr id="430101" name="Text Box 21"/>
          <p:cNvSpPr txBox="1">
            <a:spLocks noChangeArrowheads="1"/>
          </p:cNvSpPr>
          <p:nvPr/>
        </p:nvSpPr>
        <p:spPr bwMode="auto">
          <a:xfrm>
            <a:off x="8242300" y="39370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grpSp>
        <p:nvGrpSpPr>
          <p:cNvPr id="430102" name="Group 22"/>
          <p:cNvGrpSpPr>
            <a:grpSpLocks/>
          </p:cNvGrpSpPr>
          <p:nvPr/>
        </p:nvGrpSpPr>
        <p:grpSpPr bwMode="auto">
          <a:xfrm>
            <a:off x="6667500" y="6370638"/>
            <a:ext cx="1635125" cy="457200"/>
            <a:chOff x="4200" y="4013"/>
            <a:chExt cx="1030" cy="288"/>
          </a:xfrm>
        </p:grpSpPr>
        <p:sp>
          <p:nvSpPr>
            <p:cNvPr id="430103" name="Text Box 23"/>
            <p:cNvSpPr txBox="1">
              <a:spLocks noChangeArrowheads="1"/>
            </p:cNvSpPr>
            <p:nvPr/>
          </p:nvSpPr>
          <p:spPr bwMode="auto">
            <a:xfrm>
              <a:off x="4200" y="4013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430104" name="Rectangle 24"/>
            <p:cNvSpPr>
              <a:spLocks noChangeArrowheads="1"/>
            </p:cNvSpPr>
            <p:nvPr/>
          </p:nvSpPr>
          <p:spPr bwMode="auto">
            <a:xfrm>
              <a:off x="4462" y="4096"/>
              <a:ext cx="768" cy="184"/>
            </a:xfrm>
            <a:prstGeom prst="rect">
              <a:avLst/>
            </a:prstGeom>
            <a:solidFill>
              <a:srgbClr val="8000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05" name="Text Box 25"/>
          <p:cNvSpPr txBox="1">
            <a:spLocks noChangeArrowheads="1"/>
          </p:cNvSpPr>
          <p:nvPr/>
        </p:nvSpPr>
        <p:spPr bwMode="auto">
          <a:xfrm>
            <a:off x="7772400" y="491490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430106" name="Group 26"/>
          <p:cNvGrpSpPr>
            <a:grpSpLocks/>
          </p:cNvGrpSpPr>
          <p:nvPr/>
        </p:nvGrpSpPr>
        <p:grpSpPr bwMode="auto">
          <a:xfrm>
            <a:off x="8272463" y="3973513"/>
            <a:ext cx="320675" cy="457200"/>
            <a:chOff x="4080" y="3120"/>
            <a:chExt cx="202" cy="334"/>
          </a:xfrm>
        </p:grpSpPr>
        <p:sp>
          <p:nvSpPr>
            <p:cNvPr id="430107" name="Rectangle 27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08" name="Text Box 28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7685088" y="52197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8240713" y="3984625"/>
            <a:ext cx="369887" cy="457200"/>
            <a:chOff x="4080" y="3120"/>
            <a:chExt cx="233" cy="334"/>
          </a:xfrm>
        </p:grpSpPr>
        <p:sp>
          <p:nvSpPr>
            <p:cNvPr id="430111" name="Rectangle 31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2" name="Text Box 32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grpSp>
        <p:nvGrpSpPr>
          <p:cNvPr id="430113" name="Group 33"/>
          <p:cNvGrpSpPr>
            <a:grpSpLocks/>
          </p:cNvGrpSpPr>
          <p:nvPr/>
        </p:nvGrpSpPr>
        <p:grpSpPr bwMode="auto">
          <a:xfrm>
            <a:off x="8251825" y="3984625"/>
            <a:ext cx="320675" cy="457200"/>
            <a:chOff x="4080" y="3120"/>
            <a:chExt cx="202" cy="334"/>
          </a:xfrm>
        </p:grpSpPr>
        <p:sp>
          <p:nvSpPr>
            <p:cNvPr id="430114" name="Rectangle 34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4080" y="3120"/>
              <a:ext cx="20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CC"/>
                  </a:solidFill>
                </a:rPr>
                <a:t>1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416800" y="6438900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8239125" y="3984625"/>
            <a:ext cx="369888" cy="457200"/>
            <a:chOff x="4080" y="3120"/>
            <a:chExt cx="233" cy="334"/>
          </a:xfrm>
        </p:grpSpPr>
        <p:sp>
          <p:nvSpPr>
            <p:cNvPr id="430118" name="Rectangle 38"/>
            <p:cNvSpPr>
              <a:spLocks noChangeArrowheads="1"/>
            </p:cNvSpPr>
            <p:nvPr/>
          </p:nvSpPr>
          <p:spPr bwMode="auto">
            <a:xfrm>
              <a:off x="4080" y="3120"/>
              <a:ext cx="192" cy="24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4080" y="3120"/>
              <a:ext cx="233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66"/>
                  </a:solidFill>
                </a:rPr>
                <a:t>2</a:t>
              </a:r>
            </a:p>
          </p:txBody>
        </p:sp>
      </p:grpSp>
      <p:sp>
        <p:nvSpPr>
          <p:cNvPr id="430120" name="Rectangle 40"/>
          <p:cNvSpPr>
            <a:spLocks noChangeArrowheads="1"/>
          </p:cNvSpPr>
          <p:nvPr/>
        </p:nvSpPr>
        <p:spPr bwMode="auto">
          <a:xfrm>
            <a:off x="7705725" y="5300663"/>
            <a:ext cx="520700" cy="254000"/>
          </a:xfrm>
          <a:prstGeom prst="rect">
            <a:avLst/>
          </a:prstGeom>
          <a:solidFill>
            <a:srgbClr val="CCFFFF">
              <a:alpha val="74001"/>
            </a:srgbClr>
          </a:solidFill>
          <a:ln w="3175">
            <a:solidFill>
              <a:srgbClr val="CC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21" name="Group 41"/>
          <p:cNvGrpSpPr>
            <a:grpSpLocks/>
          </p:cNvGrpSpPr>
          <p:nvPr/>
        </p:nvGrpSpPr>
        <p:grpSpPr bwMode="auto">
          <a:xfrm>
            <a:off x="7739063" y="5214938"/>
            <a:ext cx="406400" cy="457200"/>
            <a:chOff x="4072" y="3408"/>
            <a:chExt cx="256" cy="288"/>
          </a:xfrm>
        </p:grpSpPr>
        <p:sp>
          <p:nvSpPr>
            <p:cNvPr id="430122" name="Rectangle 42"/>
            <p:cNvSpPr>
              <a:spLocks noChangeArrowheads="1"/>
            </p:cNvSpPr>
            <p:nvPr/>
          </p:nvSpPr>
          <p:spPr bwMode="auto">
            <a:xfrm>
              <a:off x="4072" y="3456"/>
              <a:ext cx="256" cy="16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3" name="Text Box 43"/>
            <p:cNvSpPr txBox="1">
              <a:spLocks noChangeArrowheads="1"/>
            </p:cNvSpPr>
            <p:nvPr/>
          </p:nvSpPr>
          <p:spPr bwMode="auto">
            <a:xfrm>
              <a:off x="4080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</p:grpSp>
      <p:sp>
        <p:nvSpPr>
          <p:cNvPr id="430124" name="Line 44"/>
          <p:cNvSpPr>
            <a:spLocks noChangeShapeType="1"/>
          </p:cNvSpPr>
          <p:nvPr/>
        </p:nvSpPr>
        <p:spPr bwMode="auto">
          <a:xfrm>
            <a:off x="304800" y="2003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5" name="Line 45"/>
          <p:cNvSpPr>
            <a:spLocks noChangeShapeType="1"/>
          </p:cNvSpPr>
          <p:nvPr/>
        </p:nvSpPr>
        <p:spPr bwMode="auto">
          <a:xfrm>
            <a:off x="2143125" y="1665288"/>
            <a:ext cx="174625" cy="2619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6" name="Line 46"/>
          <p:cNvSpPr>
            <a:spLocks noChangeShapeType="1"/>
          </p:cNvSpPr>
          <p:nvPr/>
        </p:nvSpPr>
        <p:spPr bwMode="auto">
          <a:xfrm>
            <a:off x="6759575" y="14144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7" name="Line 47"/>
          <p:cNvSpPr>
            <a:spLocks noChangeShapeType="1"/>
          </p:cNvSpPr>
          <p:nvPr/>
        </p:nvSpPr>
        <p:spPr bwMode="auto">
          <a:xfrm>
            <a:off x="6748463" y="19812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8" name="Line 48"/>
          <p:cNvSpPr>
            <a:spLocks noChangeShapeType="1"/>
          </p:cNvSpPr>
          <p:nvPr/>
        </p:nvSpPr>
        <p:spPr bwMode="auto">
          <a:xfrm>
            <a:off x="315913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9" name="Rectangle 49"/>
          <p:cNvSpPr>
            <a:spLocks noChangeArrowheads="1"/>
          </p:cNvSpPr>
          <p:nvPr/>
        </p:nvSpPr>
        <p:spPr bwMode="auto">
          <a:xfrm>
            <a:off x="2301875" y="1873250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30130" name="Line 50"/>
          <p:cNvSpPr>
            <a:spLocks noChangeShapeType="1"/>
          </p:cNvSpPr>
          <p:nvPr/>
        </p:nvSpPr>
        <p:spPr bwMode="auto">
          <a:xfrm>
            <a:off x="654050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1" name="Line 5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2" name="AutoShape 52"/>
          <p:cNvSpPr>
            <a:spLocks noChangeArrowheads="1"/>
          </p:cNvSpPr>
          <p:nvPr/>
        </p:nvSpPr>
        <p:spPr bwMode="auto">
          <a:xfrm>
            <a:off x="2362200" y="15240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0 &gt;= 100?</a:t>
            </a:r>
            <a:endParaRPr lang="en-US"/>
          </a:p>
        </p:txBody>
      </p:sp>
      <p:sp>
        <p:nvSpPr>
          <p:cNvPr id="430133" name="AutoShape 53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] = 5</a:t>
            </a:r>
          </a:p>
        </p:txBody>
      </p:sp>
      <p:sp>
        <p:nvSpPr>
          <p:cNvPr id="430134" name="Line 54"/>
          <p:cNvSpPr>
            <a:spLocks noChangeShapeType="1"/>
          </p:cNvSpPr>
          <p:nvPr/>
        </p:nvSpPr>
        <p:spPr bwMode="auto">
          <a:xfrm>
            <a:off x="6762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6" name="Line 56"/>
          <p:cNvSpPr>
            <a:spLocks noChangeShapeType="1"/>
          </p:cNvSpPr>
          <p:nvPr/>
        </p:nvSpPr>
        <p:spPr bwMode="auto">
          <a:xfrm>
            <a:off x="6750050" y="22542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7" name="Line 57"/>
          <p:cNvSpPr>
            <a:spLocks noChangeShapeType="1"/>
          </p:cNvSpPr>
          <p:nvPr/>
        </p:nvSpPr>
        <p:spPr bwMode="auto">
          <a:xfrm>
            <a:off x="293688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8" name="Rectangle 58"/>
          <p:cNvSpPr>
            <a:spLocks noChangeArrowheads="1"/>
          </p:cNvSpPr>
          <p:nvPr/>
        </p:nvSpPr>
        <p:spPr bwMode="auto">
          <a:xfrm>
            <a:off x="2266950" y="1862138"/>
            <a:ext cx="815975" cy="360362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39" name="Line 59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0" name="AutoShape 60"/>
          <p:cNvSpPr>
            <a:spLocks noChangeArrowheads="1"/>
          </p:cNvSpPr>
          <p:nvPr/>
        </p:nvSpPr>
        <p:spPr bwMode="auto">
          <a:xfrm>
            <a:off x="22860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41" name="Line 61"/>
          <p:cNvSpPr>
            <a:spLocks noChangeShapeType="1"/>
          </p:cNvSpPr>
          <p:nvPr/>
        </p:nvSpPr>
        <p:spPr bwMode="auto">
          <a:xfrm>
            <a:off x="652463" y="286385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2" name="AutoShape 62"/>
          <p:cNvSpPr>
            <a:spLocks noChangeArrowheads="1"/>
          </p:cNvSpPr>
          <p:nvPr/>
        </p:nvSpPr>
        <p:spPr bwMode="auto">
          <a:xfrm>
            <a:off x="2068513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m_stack[</a:t>
            </a:r>
            <a:r>
              <a:rPr lang="en-US">
                <a:solidFill>
                  <a:srgbClr val="6600CC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] = 10</a:t>
            </a:r>
          </a:p>
        </p:txBody>
      </p:sp>
      <p:sp>
        <p:nvSpPr>
          <p:cNvPr id="430143" name="Line 63"/>
          <p:cNvSpPr>
            <a:spLocks noChangeShapeType="1"/>
          </p:cNvSpPr>
          <p:nvPr/>
        </p:nvSpPr>
        <p:spPr bwMode="auto">
          <a:xfrm>
            <a:off x="674688" y="31464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5" name="Line 65"/>
          <p:cNvSpPr>
            <a:spLocks noChangeShapeType="1"/>
          </p:cNvSpPr>
          <p:nvPr/>
        </p:nvSpPr>
        <p:spPr bwMode="auto">
          <a:xfrm>
            <a:off x="6750050" y="25257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6" name="Rectangle 66"/>
          <p:cNvSpPr>
            <a:spLocks noChangeArrowheads="1"/>
          </p:cNvSpPr>
          <p:nvPr/>
        </p:nvSpPr>
        <p:spPr bwMode="auto">
          <a:xfrm>
            <a:off x="4267200" y="4419600"/>
            <a:ext cx="2133600" cy="2384425"/>
          </a:xfrm>
          <a:prstGeom prst="rect">
            <a:avLst/>
          </a:prstGeom>
          <a:solidFill>
            <a:srgbClr val="FFEB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7" name="Line 67"/>
          <p:cNvSpPr>
            <a:spLocks noChangeShapeType="1"/>
          </p:cNvSpPr>
          <p:nvPr/>
        </p:nvSpPr>
        <p:spPr bwMode="auto">
          <a:xfrm>
            <a:off x="315913" y="395128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3" name="Line 73"/>
          <p:cNvSpPr>
            <a:spLocks noChangeShapeType="1"/>
          </p:cNvSpPr>
          <p:nvPr/>
        </p:nvSpPr>
        <p:spPr bwMode="auto">
          <a:xfrm>
            <a:off x="700088" y="4224338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4" name="AutoShape 74"/>
          <p:cNvSpPr>
            <a:spLocks noChangeArrowheads="1"/>
          </p:cNvSpPr>
          <p:nvPr/>
        </p:nvSpPr>
        <p:spPr bwMode="auto">
          <a:xfrm>
            <a:off x="2438400" y="31242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2 == 0??</a:t>
            </a:r>
            <a:endParaRPr lang="en-US"/>
          </a:p>
        </p:txBody>
      </p:sp>
      <p:sp>
        <p:nvSpPr>
          <p:cNvPr id="430155" name="Line 75"/>
          <p:cNvSpPr>
            <a:spLocks noChangeShapeType="1"/>
          </p:cNvSpPr>
          <p:nvPr/>
        </p:nvSpPr>
        <p:spPr bwMode="auto">
          <a:xfrm>
            <a:off x="719138" y="45069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6" name="Line 76"/>
          <p:cNvSpPr>
            <a:spLocks noChangeShapeType="1"/>
          </p:cNvSpPr>
          <p:nvPr/>
        </p:nvSpPr>
        <p:spPr bwMode="auto">
          <a:xfrm>
            <a:off x="706438" y="47799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7" name="AutoShape 77"/>
          <p:cNvSpPr>
            <a:spLocks noChangeArrowheads="1"/>
          </p:cNvSpPr>
          <p:nvPr/>
        </p:nvSpPr>
        <p:spPr bwMode="auto">
          <a:xfrm>
            <a:off x="1371600" y="3589338"/>
            <a:ext cx="3389313" cy="830262"/>
          </a:xfrm>
          <a:prstGeom prst="wedgeRoundRectCallout">
            <a:avLst>
              <a:gd name="adj1" fmla="val -50329"/>
              <a:gd name="adj2" fmla="val 84801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return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we return</a:t>
            </a:r>
            <a:r>
              <a:rPr lang="en-US" dirty="0">
                <a:solidFill>
                  <a:srgbClr val="FF0000"/>
                </a:solidFill>
              </a:rPr>
              <a:t> 10</a:t>
            </a:r>
          </a:p>
        </p:txBody>
      </p:sp>
      <p:sp>
        <p:nvSpPr>
          <p:cNvPr id="430160" name="Line 80"/>
          <p:cNvSpPr>
            <a:spLocks noChangeShapeType="1"/>
          </p:cNvSpPr>
          <p:nvPr/>
        </p:nvSpPr>
        <p:spPr bwMode="auto">
          <a:xfrm>
            <a:off x="6770688" y="28194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1" name="Line 81"/>
          <p:cNvSpPr>
            <a:spLocks noChangeShapeType="1"/>
          </p:cNvSpPr>
          <p:nvPr/>
        </p:nvSpPr>
        <p:spPr bwMode="auto">
          <a:xfrm>
            <a:off x="6770688" y="307022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2" name="Line 82"/>
          <p:cNvSpPr>
            <a:spLocks noChangeShapeType="1"/>
          </p:cNvSpPr>
          <p:nvPr/>
        </p:nvSpPr>
        <p:spPr bwMode="auto">
          <a:xfrm>
            <a:off x="304800" y="2286000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3" name="Rectangle 83"/>
          <p:cNvSpPr>
            <a:spLocks noChangeArrowheads="1"/>
          </p:cNvSpPr>
          <p:nvPr/>
        </p:nvSpPr>
        <p:spPr bwMode="auto">
          <a:xfrm>
            <a:off x="2308225" y="1851025"/>
            <a:ext cx="815975" cy="360363"/>
          </a:xfrm>
          <a:prstGeom prst="rect">
            <a:avLst/>
          </a:prstGeom>
          <a:solidFill>
            <a:srgbClr val="CCFFCC">
              <a:alpha val="7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30164" name="Line 84"/>
          <p:cNvSpPr>
            <a:spLocks noChangeShapeType="1"/>
          </p:cNvSpPr>
          <p:nvPr/>
        </p:nvSpPr>
        <p:spPr bwMode="auto">
          <a:xfrm>
            <a:off x="652463" y="2568575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5" name="AutoShape 85"/>
          <p:cNvSpPr>
            <a:spLocks noChangeArrowheads="1"/>
          </p:cNvSpPr>
          <p:nvPr/>
        </p:nvSpPr>
        <p:spPr bwMode="auto">
          <a:xfrm>
            <a:off x="2133600" y="1447800"/>
            <a:ext cx="1981200" cy="762000"/>
          </a:xfrm>
          <a:prstGeom prst="wedgeRoundRectCallout">
            <a:avLst>
              <a:gd name="adj1" fmla="val -50000"/>
              <a:gd name="adj2" fmla="val 82292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1 &gt;= 100?</a:t>
            </a:r>
            <a:endParaRPr lang="en-US"/>
          </a:p>
        </p:txBody>
      </p:sp>
      <p:sp>
        <p:nvSpPr>
          <p:cNvPr id="430166" name="Line 86"/>
          <p:cNvSpPr>
            <a:spLocks noChangeShapeType="1"/>
          </p:cNvSpPr>
          <p:nvPr/>
        </p:nvSpPr>
        <p:spPr bwMode="auto">
          <a:xfrm>
            <a:off x="630238" y="286226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67" name="AutoShape 87"/>
          <p:cNvSpPr>
            <a:spLocks noChangeArrowheads="1"/>
          </p:cNvSpPr>
          <p:nvPr/>
        </p:nvSpPr>
        <p:spPr bwMode="auto">
          <a:xfrm>
            <a:off x="2057400" y="1676400"/>
            <a:ext cx="2667000" cy="762000"/>
          </a:xfrm>
          <a:prstGeom prst="wedgeRoundRectCallout">
            <a:avLst>
              <a:gd name="adj1" fmla="val -50417"/>
              <a:gd name="adj2" fmla="val 87917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m_stack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] = 7</a:t>
            </a:r>
          </a:p>
        </p:txBody>
      </p:sp>
      <p:sp>
        <p:nvSpPr>
          <p:cNvPr id="430168" name="Line 88"/>
          <p:cNvSpPr>
            <a:spLocks noChangeShapeType="1"/>
          </p:cNvSpPr>
          <p:nvPr/>
        </p:nvSpPr>
        <p:spPr bwMode="auto">
          <a:xfrm>
            <a:off x="663575" y="3135313"/>
            <a:ext cx="304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70" name="Group 90"/>
          <p:cNvGrpSpPr>
            <a:grpSpLocks/>
          </p:cNvGrpSpPr>
          <p:nvPr/>
        </p:nvGrpSpPr>
        <p:grpSpPr bwMode="auto">
          <a:xfrm>
            <a:off x="4579938" y="6129338"/>
            <a:ext cx="1568450" cy="598487"/>
            <a:chOff x="2941" y="3861"/>
            <a:chExt cx="885" cy="377"/>
          </a:xfrm>
        </p:grpSpPr>
        <p:sp>
          <p:nvSpPr>
            <p:cNvPr id="430171" name="Rectangle 91"/>
            <p:cNvSpPr>
              <a:spLocks noChangeArrowheads="1"/>
            </p:cNvSpPr>
            <p:nvPr/>
          </p:nvSpPr>
          <p:spPr bwMode="auto">
            <a:xfrm>
              <a:off x="2941" y="3929"/>
              <a:ext cx="885" cy="288"/>
            </a:xfrm>
            <a:prstGeom prst="rect">
              <a:avLst/>
            </a:prstGeom>
            <a:noFill/>
            <a:ln w="38100">
              <a:solidFill>
                <a:srgbClr val="00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2" name="Rectangle 92"/>
            <p:cNvSpPr>
              <a:spLocks noChangeArrowheads="1"/>
            </p:cNvSpPr>
            <p:nvPr/>
          </p:nvSpPr>
          <p:spPr bwMode="auto">
            <a:xfrm>
              <a:off x="2996" y="3861"/>
              <a:ext cx="768" cy="377"/>
            </a:xfrm>
            <a:prstGeom prst="rect">
              <a:avLst/>
            </a:prstGeom>
            <a:solidFill>
              <a:srgbClr val="FFEB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0173" name="Group 93"/>
          <p:cNvGrpSpPr>
            <a:grpSpLocks/>
          </p:cNvGrpSpPr>
          <p:nvPr/>
        </p:nvGrpSpPr>
        <p:grpSpPr bwMode="auto">
          <a:xfrm>
            <a:off x="4789488" y="6248400"/>
            <a:ext cx="1143000" cy="457200"/>
            <a:chOff x="3017" y="3936"/>
            <a:chExt cx="720" cy="288"/>
          </a:xfrm>
        </p:grpSpPr>
        <p:grpSp>
          <p:nvGrpSpPr>
            <p:cNvPr id="430174" name="Group 9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75" name="Oval 9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76" name="Oval 9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77" name="Text Box 9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5</a:t>
              </a:r>
            </a:p>
          </p:txBody>
        </p:sp>
      </p:grpSp>
      <p:grpSp>
        <p:nvGrpSpPr>
          <p:cNvPr id="430178" name="Group 98"/>
          <p:cNvGrpSpPr>
            <a:grpSpLocks/>
          </p:cNvGrpSpPr>
          <p:nvPr/>
        </p:nvGrpSpPr>
        <p:grpSpPr bwMode="auto">
          <a:xfrm>
            <a:off x="4778375" y="6042025"/>
            <a:ext cx="1143000" cy="457200"/>
            <a:chOff x="3017" y="3936"/>
            <a:chExt cx="720" cy="288"/>
          </a:xfrm>
        </p:grpSpPr>
        <p:grpSp>
          <p:nvGrpSpPr>
            <p:cNvPr id="430179" name="Group 99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0" name="Oval 100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1" name="Oval 101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2" name="Text Box 102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430183" name="Group 103"/>
          <p:cNvGrpSpPr>
            <a:grpSpLocks/>
          </p:cNvGrpSpPr>
          <p:nvPr/>
        </p:nvGrpSpPr>
        <p:grpSpPr bwMode="auto">
          <a:xfrm>
            <a:off x="4767263" y="6042025"/>
            <a:ext cx="1143000" cy="457200"/>
            <a:chOff x="3017" y="3936"/>
            <a:chExt cx="720" cy="288"/>
          </a:xfrm>
        </p:grpSpPr>
        <p:grpSp>
          <p:nvGrpSpPr>
            <p:cNvPr id="430184" name="Group 104"/>
            <p:cNvGrpSpPr>
              <a:grpSpLocks/>
            </p:cNvGrpSpPr>
            <p:nvPr/>
          </p:nvGrpSpPr>
          <p:grpSpPr bwMode="auto">
            <a:xfrm>
              <a:off x="3017" y="3956"/>
              <a:ext cx="720" cy="240"/>
              <a:chOff x="1728" y="4080"/>
              <a:chExt cx="720" cy="240"/>
            </a:xfrm>
          </p:grpSpPr>
          <p:sp>
            <p:nvSpPr>
              <p:cNvPr id="430185" name="Oval 105"/>
              <p:cNvSpPr>
                <a:spLocks noChangeArrowheads="1"/>
              </p:cNvSpPr>
              <p:nvPr/>
            </p:nvSpPr>
            <p:spPr bwMode="auto">
              <a:xfrm>
                <a:off x="1728" y="4080"/>
                <a:ext cx="720" cy="240"/>
              </a:xfrm>
              <a:prstGeom prst="ellipse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86" name="Oval 106"/>
              <p:cNvSpPr>
                <a:spLocks noChangeArrowheads="1"/>
              </p:cNvSpPr>
              <p:nvPr/>
            </p:nvSpPr>
            <p:spPr bwMode="auto">
              <a:xfrm>
                <a:off x="1790" y="4128"/>
                <a:ext cx="591" cy="138"/>
              </a:xfrm>
              <a:prstGeom prst="ellipse">
                <a:avLst/>
              </a:prstGeom>
              <a:solidFill>
                <a:srgbClr val="FFFFCC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87" name="Text Box 107"/>
            <p:cNvSpPr txBox="1">
              <a:spLocks noChangeArrowheads="1"/>
            </p:cNvSpPr>
            <p:nvPr/>
          </p:nvSpPr>
          <p:spPr bwMode="auto">
            <a:xfrm>
              <a:off x="3202" y="3936"/>
              <a:ext cx="3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430188" name="Freeform 108"/>
          <p:cNvSpPr>
            <a:spLocks/>
          </p:cNvSpPr>
          <p:nvPr/>
        </p:nvSpPr>
        <p:spPr bwMode="auto">
          <a:xfrm>
            <a:off x="8534400" y="4114800"/>
            <a:ext cx="457200" cy="990600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89" name="AutoShape 109"/>
          <p:cNvSpPr>
            <a:spLocks noChangeArrowheads="1"/>
          </p:cNvSpPr>
          <p:nvPr/>
        </p:nvSpPr>
        <p:spPr bwMode="auto">
          <a:xfrm>
            <a:off x="2725738" y="509588"/>
            <a:ext cx="3648075" cy="1143000"/>
          </a:xfrm>
          <a:prstGeom prst="wedgeRoundRectCallout">
            <a:avLst>
              <a:gd name="adj1" fmla="val -50306"/>
              <a:gd name="adj2" fmla="val 75278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first item we push will be placed in </a:t>
            </a:r>
            <a:r>
              <a:rPr lang="en-US" dirty="0" err="1">
                <a:solidFill>
                  <a:schemeClr val="tx1"/>
                </a:solidFill>
              </a:rPr>
              <a:t>m_stack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rgbClr val="6600CC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].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0190" name="Freeform 110"/>
          <p:cNvSpPr>
            <a:spLocks/>
          </p:cNvSpPr>
          <p:nvPr/>
        </p:nvSpPr>
        <p:spPr bwMode="auto">
          <a:xfrm>
            <a:off x="8534400" y="4114800"/>
            <a:ext cx="457200" cy="1290638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1" name="AutoShape 111"/>
          <p:cNvSpPr>
            <a:spLocks noChangeArrowheads="1"/>
          </p:cNvSpPr>
          <p:nvPr/>
        </p:nvSpPr>
        <p:spPr bwMode="auto">
          <a:xfrm>
            <a:off x="1963738" y="1255713"/>
            <a:ext cx="3622675" cy="1471612"/>
          </a:xfrm>
          <a:prstGeom prst="wedgeRoundRectCallout">
            <a:avLst>
              <a:gd name="adj1" fmla="val -50306"/>
              <a:gd name="adj2" fmla="val 69634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rgbClr val="6600CC"/>
                </a:solidFill>
              </a:rPr>
              <a:t>second item</a:t>
            </a:r>
            <a:r>
              <a:rPr lang="en-US" dirty="0">
                <a:solidFill>
                  <a:schemeClr val="tx1"/>
                </a:solidFill>
              </a:rPr>
              <a:t> we push will be placed in </a:t>
            </a:r>
            <a:r>
              <a:rPr lang="en-US" dirty="0">
                <a:solidFill>
                  <a:srgbClr val="6600CC"/>
                </a:solidFill>
              </a:rPr>
              <a:t>slot #1</a:t>
            </a:r>
            <a:r>
              <a:rPr lang="en-US" dirty="0">
                <a:solidFill>
                  <a:schemeClr val="tx1"/>
                </a:solidFill>
              </a:rPr>
              <a:t> of our stack.</a:t>
            </a:r>
          </a:p>
        </p:txBody>
      </p:sp>
      <p:sp>
        <p:nvSpPr>
          <p:cNvPr id="430192" name="Freeform 112"/>
          <p:cNvSpPr>
            <a:spLocks/>
          </p:cNvSpPr>
          <p:nvPr/>
        </p:nvSpPr>
        <p:spPr bwMode="auto">
          <a:xfrm>
            <a:off x="8534400" y="4119563"/>
            <a:ext cx="457200" cy="1563687"/>
          </a:xfrm>
          <a:custGeom>
            <a:avLst/>
            <a:gdLst>
              <a:gd name="T0" fmla="*/ 96 w 288"/>
              <a:gd name="T1" fmla="*/ 0 h 624"/>
              <a:gd name="T2" fmla="*/ 288 w 288"/>
              <a:gd name="T3" fmla="*/ 0 h 624"/>
              <a:gd name="T4" fmla="*/ 288 w 288"/>
              <a:gd name="T5" fmla="*/ 624 h 624"/>
              <a:gd name="T6" fmla="*/ 0 w 288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624">
                <a:moveTo>
                  <a:pt x="96" y="0"/>
                </a:moveTo>
                <a:lnTo>
                  <a:pt x="288" y="0"/>
                </a:lnTo>
                <a:lnTo>
                  <a:pt x="288" y="624"/>
                </a:lnTo>
                <a:lnTo>
                  <a:pt x="0" y="624"/>
                </a:ln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93" name="AutoShape 113"/>
          <p:cNvSpPr>
            <a:spLocks noChangeArrowheads="1"/>
          </p:cNvSpPr>
          <p:nvPr/>
        </p:nvSpPr>
        <p:spPr bwMode="auto">
          <a:xfrm>
            <a:off x="1238250" y="1119188"/>
            <a:ext cx="5299075" cy="2620962"/>
          </a:xfrm>
          <a:prstGeom prst="wedgeRoundRectCallout">
            <a:avLst>
              <a:gd name="adj1" fmla="val -47394"/>
              <a:gd name="adj2" fmla="val 76106"/>
              <a:gd name="adj3" fmla="val 16667"/>
            </a:avLst>
          </a:prstGeom>
          <a:solidFill>
            <a:srgbClr val="FFFFCB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Currently,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points to the </a:t>
            </a:r>
            <a:r>
              <a:rPr lang="en-US" sz="2200" dirty="0">
                <a:solidFill>
                  <a:srgbClr val="6600CC"/>
                </a:solidFill>
              </a:rPr>
              <a:t>next open slot</a:t>
            </a:r>
            <a:r>
              <a:rPr lang="en-US" sz="2200" dirty="0">
                <a:solidFill>
                  <a:schemeClr val="tx1"/>
                </a:solidFill>
              </a:rPr>
              <a:t> in the stack…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/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But we want to return the </a:t>
            </a:r>
            <a:r>
              <a:rPr lang="en-US" sz="2200" dirty="0">
                <a:solidFill>
                  <a:srgbClr val="6600CC"/>
                </a:solidFill>
              </a:rPr>
              <a:t>top item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rgbClr val="6600CC"/>
                </a:solidFill>
              </a:rPr>
              <a:t>already pushed</a:t>
            </a:r>
            <a:r>
              <a:rPr lang="en-US" sz="2200" dirty="0">
                <a:solidFill>
                  <a:schemeClr val="tx1"/>
                </a:solidFill>
              </a:rPr>
              <a:t> on the stack.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So </a:t>
            </a:r>
            <a:r>
              <a:rPr lang="en-US" sz="2200" dirty="0">
                <a:solidFill>
                  <a:srgbClr val="6600CC"/>
                </a:solidFill>
              </a:rPr>
              <a:t>first</a:t>
            </a:r>
            <a:r>
              <a:rPr lang="en-US" sz="2200" dirty="0">
                <a:solidFill>
                  <a:schemeClr val="tx1"/>
                </a:solidFill>
              </a:rPr>
              <a:t> we must </a:t>
            </a:r>
            <a:r>
              <a:rPr lang="en-US" sz="2200" dirty="0">
                <a:solidFill>
                  <a:srgbClr val="6600CC"/>
                </a:solidFill>
              </a:rPr>
              <a:t>decrement</a:t>
            </a:r>
            <a:r>
              <a:rPr lang="en-US" sz="2200" dirty="0">
                <a:solidFill>
                  <a:schemeClr val="tx1"/>
                </a:solidFill>
              </a:rPr>
              <a:t> our </a:t>
            </a:r>
            <a:r>
              <a:rPr lang="en-US" sz="2200" dirty="0" err="1">
                <a:solidFill>
                  <a:srgbClr val="6600CC"/>
                </a:solidFill>
              </a:rPr>
              <a:t>m_top</a:t>
            </a:r>
            <a:r>
              <a:rPr lang="en-US" sz="2200" dirty="0">
                <a:solidFill>
                  <a:schemeClr val="tx1"/>
                </a:solidFill>
              </a:rPr>
              <a:t> variable…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3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43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162 L 3.61111E-6 -0.0372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43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43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43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0.0294 L -0.00278 -0.07384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 nodeType="clickPar">
                      <p:stCondLst>
                        <p:cond delay="indefinite"/>
                      </p:stCondLst>
                      <p:childTnLst>
                        <p:par>
                          <p:cTn id="2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 nodeType="clickPar">
                      <p:stCondLst>
                        <p:cond delay="indefinite"/>
                      </p:stCondLst>
                      <p:childTnLst>
                        <p:par>
                          <p:cTn id="2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43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 nodeType="clickPar">
                      <p:stCondLst>
                        <p:cond delay="indefinite"/>
                      </p:stCondLst>
                      <p:childTnLst>
                        <p:par>
                          <p:cTn id="2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3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7523 L -0.00365 -0.03079 " pathEditMode="relative" rAng="0" ptsTypes="AA">
                                      <p:cBhvr>
                                        <p:cTn id="304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 nodeType="clickPar">
                      <p:stCondLst>
                        <p:cond delay="indefinite"/>
                      </p:stCondLst>
                      <p:childTnLst>
                        <p:par>
                          <p:cTn id="3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4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4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 nodeType="clickPar">
                      <p:stCondLst>
                        <p:cond delay="indefinite"/>
                      </p:stCondLst>
                      <p:childTnLst>
                        <p:par>
                          <p:cTn id="3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 nodeType="clickPar">
                      <p:stCondLst>
                        <p:cond delay="indefinite"/>
                      </p:stCondLst>
                      <p:childTnLst>
                        <p:par>
                          <p:cTn id="3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 nodeType="clickPar">
                      <p:stCondLst>
                        <p:cond delay="indefinite"/>
                      </p:stCondLst>
                      <p:childTnLst>
                        <p:par>
                          <p:cTn id="3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 nodeType="clickPar">
                      <p:stCondLst>
                        <p:cond delay="indefinite"/>
                      </p:stCondLst>
                      <p:childTnLst>
                        <p:par>
                          <p:cTn id="3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 nodeType="clickPar">
                      <p:stCondLst>
                        <p:cond delay="indefinite"/>
                      </p:stCondLst>
                      <p:childTnLst>
                        <p:par>
                          <p:cTn id="3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 nodeType="clickPar">
                      <p:stCondLst>
                        <p:cond delay="indefinite"/>
                      </p:stCondLst>
                      <p:childTnLst>
                        <p:par>
                          <p:cTn id="3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9" dur="500"/>
                                        <p:tgtEl>
                                          <p:spTgt spid="4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 nodeType="clickPar">
                      <p:stCondLst>
                        <p:cond delay="indefinite"/>
                      </p:stCondLst>
                      <p:childTnLst>
                        <p:par>
                          <p:cTn id="3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 nodeType="clickPar">
                      <p:stCondLst>
                        <p:cond delay="indefinite"/>
                      </p:stCondLst>
                      <p:childTnLst>
                        <p:par>
                          <p:cTn id="3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 nodeType="clickPar">
                      <p:stCondLst>
                        <p:cond delay="indefinite"/>
                      </p:stCondLst>
                      <p:childTnLst>
                        <p:par>
                          <p:cTn id="3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6" dur="500"/>
                                        <p:tgtEl>
                                          <p:spTgt spid="4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 nodeType="clickPar">
                      <p:stCondLst>
                        <p:cond delay="indefinite"/>
                      </p:stCondLst>
                      <p:childTnLst>
                        <p:par>
                          <p:cTn id="4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5" dur="500"/>
                                        <p:tgtEl>
                                          <p:spTgt spid="43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 nodeType="clickPar">
                      <p:stCondLst>
                        <p:cond delay="indefinite"/>
                      </p:stCondLst>
                      <p:childTnLst>
                        <p:par>
                          <p:cTn id="4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 nodeType="clickPar">
                      <p:stCondLst>
                        <p:cond delay="indefinite"/>
                      </p:stCondLst>
                      <p:childTnLst>
                        <p:par>
                          <p:cTn id="4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 nodeType="clickPar">
                      <p:stCondLst>
                        <p:cond delay="indefinite"/>
                      </p:stCondLst>
                      <p:childTnLst>
                        <p:par>
                          <p:cTn id="4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 nodeType="clickPar">
                      <p:stCondLst>
                        <p:cond delay="indefinite"/>
                      </p:stCondLst>
                      <p:childTnLst>
                        <p:par>
                          <p:cTn id="4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 nodeType="clickPar">
                      <p:stCondLst>
                        <p:cond delay="indefinite"/>
                      </p:stCondLst>
                      <p:childTnLst>
                        <p:par>
                          <p:cTn id="4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294 L -0.00243 -0.07384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430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 nodeType="clickPar">
                      <p:stCondLst>
                        <p:cond delay="indefinite"/>
                      </p:stCondLst>
                      <p:childTnLst>
                        <p:par>
                          <p:cTn id="4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8" grpId="0" animBg="1"/>
      <p:bldP spid="430088" grpId="1" animBg="1"/>
      <p:bldP spid="430101" grpId="0" autoUpdateAnimBg="0"/>
      <p:bldP spid="430105" grpId="0" autoUpdateAnimBg="0"/>
      <p:bldP spid="430109" grpId="0"/>
      <p:bldP spid="430116" grpId="0"/>
      <p:bldP spid="430120" grpId="0" animBg="1"/>
      <p:bldP spid="430124" grpId="0" animBg="1"/>
      <p:bldP spid="430124" grpId="1" animBg="1"/>
      <p:bldP spid="430125" grpId="0" animBg="1"/>
      <p:bldP spid="430125" grpId="1" animBg="1"/>
      <p:bldP spid="430126" grpId="0" animBg="1"/>
      <p:bldP spid="430126" grpId="1" animBg="1"/>
      <p:bldP spid="430127" grpId="0" animBg="1"/>
      <p:bldP spid="430127" grpId="1" animBg="1"/>
      <p:bldP spid="430128" grpId="0" animBg="1"/>
      <p:bldP spid="430128" grpId="1" animBg="1"/>
      <p:bldP spid="430129" grpId="0" animBg="1"/>
      <p:bldP spid="430129" grpId="1" animBg="1"/>
      <p:bldP spid="430130" grpId="0" animBg="1"/>
      <p:bldP spid="430130" grpId="1" animBg="1"/>
      <p:bldP spid="430131" grpId="0" animBg="1"/>
      <p:bldP spid="430131" grpId="1" animBg="1"/>
      <p:bldP spid="430132" grpId="0" animBg="1"/>
      <p:bldP spid="430132" grpId="1" animBg="1"/>
      <p:bldP spid="430133" grpId="0" animBg="1"/>
      <p:bldP spid="430133" grpId="1" animBg="1"/>
      <p:bldP spid="430134" grpId="0" animBg="1"/>
      <p:bldP spid="430134" grpId="1" animBg="1"/>
      <p:bldP spid="430136" grpId="0" animBg="1"/>
      <p:bldP spid="430136" grpId="1" animBg="1"/>
      <p:bldP spid="430137" grpId="0" animBg="1"/>
      <p:bldP spid="430137" grpId="1" animBg="1"/>
      <p:bldP spid="430138" grpId="0" animBg="1"/>
      <p:bldP spid="430138" grpId="1" animBg="1"/>
      <p:bldP spid="430139" grpId="0" animBg="1"/>
      <p:bldP spid="430139" grpId="1" animBg="1"/>
      <p:bldP spid="430140" grpId="0" animBg="1"/>
      <p:bldP spid="430140" grpId="1" animBg="1"/>
      <p:bldP spid="430141" grpId="0" animBg="1"/>
      <p:bldP spid="430141" grpId="1" animBg="1"/>
      <p:bldP spid="430142" grpId="0" animBg="1"/>
      <p:bldP spid="430142" grpId="1" animBg="1"/>
      <p:bldP spid="430143" grpId="0" animBg="1"/>
      <p:bldP spid="430143" grpId="1" animBg="1"/>
      <p:bldP spid="430145" grpId="0" animBg="1"/>
      <p:bldP spid="430145" grpId="1" animBg="1"/>
      <p:bldP spid="430147" grpId="0" animBg="1"/>
      <p:bldP spid="430147" grpId="1" animBg="1"/>
      <p:bldP spid="430153" grpId="0" animBg="1"/>
      <p:bldP spid="430153" grpId="1" animBg="1"/>
      <p:bldP spid="430154" grpId="0" animBg="1"/>
      <p:bldP spid="430154" grpId="1" animBg="1"/>
      <p:bldP spid="430155" grpId="0" animBg="1"/>
      <p:bldP spid="430155" grpId="1" animBg="1"/>
      <p:bldP spid="430156" grpId="0" animBg="1"/>
      <p:bldP spid="430156" grpId="1" animBg="1"/>
      <p:bldP spid="430157" grpId="0" animBg="1"/>
      <p:bldP spid="430157" grpId="1" animBg="1"/>
      <p:bldP spid="430160" grpId="0" animBg="1"/>
      <p:bldP spid="430160" grpId="1" animBg="1"/>
      <p:bldP spid="430161" grpId="0" animBg="1"/>
      <p:bldP spid="430161" grpId="1" animBg="1"/>
      <p:bldP spid="430162" grpId="0" animBg="1"/>
      <p:bldP spid="430162" grpId="1" animBg="1"/>
      <p:bldP spid="430163" grpId="0" animBg="1"/>
      <p:bldP spid="430163" grpId="1" animBg="1"/>
      <p:bldP spid="430164" grpId="0" animBg="1"/>
      <p:bldP spid="430164" grpId="1" animBg="1"/>
      <p:bldP spid="430165" grpId="0" animBg="1"/>
      <p:bldP spid="430165" grpId="1" animBg="1"/>
      <p:bldP spid="430166" grpId="0" animBg="1"/>
      <p:bldP spid="430166" grpId="1" animBg="1"/>
      <p:bldP spid="430167" grpId="0" animBg="1"/>
      <p:bldP spid="430167" grpId="1" animBg="1"/>
      <p:bldP spid="430168" grpId="0" animBg="1"/>
      <p:bldP spid="430168" grpId="1" animBg="1"/>
      <p:bldP spid="430188" grpId="0" animBg="1"/>
      <p:bldP spid="430188" grpId="1" animBg="1"/>
      <p:bldP spid="430189" grpId="0" animBg="1"/>
      <p:bldP spid="430189" grpId="1" animBg="1"/>
      <p:bldP spid="430190" grpId="0" animBg="1"/>
      <p:bldP spid="430190" grpId="1" animBg="1"/>
      <p:bldP spid="430190" grpId="2" animBg="1"/>
      <p:bldP spid="430190" grpId="3" animBg="1"/>
      <p:bldP spid="430191" grpId="0" animBg="1"/>
      <p:bldP spid="430191" grpId="1" animBg="1"/>
      <p:bldP spid="430192" grpId="0" animBg="1"/>
      <p:bldP spid="430192" grpId="1" animBg="1"/>
      <p:bldP spid="43019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93E5-892A-46EE-98F4-20C014B670E9}" type="slidenum">
              <a:rPr lang="en-US"/>
              <a:pPr/>
              <a:t>7</a:t>
            </a:fld>
            <a:endParaRPr lang="en-US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03200" y="711200"/>
            <a:ext cx="6083300" cy="60452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/>
              <a:t>Stacks</a:t>
            </a: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152400" y="685800"/>
            <a:ext cx="664797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latin typeface="Courier New" pitchFamily="49" charset="0"/>
                <a:ea typeface="MS Mincho" pitchFamily="49" charset="-128"/>
              </a:rPr>
              <a:t> SIZE  = 100;</a:t>
            </a:r>
          </a:p>
          <a:p>
            <a:endParaRPr lang="en-US" sz="400" b="1" dirty="0">
              <a:latin typeface="Courier New" pitchFamily="49" charset="0"/>
              <a:ea typeface="MS Mincho" pitchFamily="49" charset="-128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class Stack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Stack()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 0;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}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push(</a:t>
            </a:r>
            <a:r>
              <a:rPr lang="en-US" sz="18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{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&gt;= SIZE)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overflow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+=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 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pop()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== 0)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-1</a:t>
            </a:r>
            <a:r>
              <a:rPr lang="en-US" sz="18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600" b="1" dirty="0" smtClean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underflow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-= 1;</a:t>
            </a:r>
          </a:p>
          <a:p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];	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private: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m_stack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[SIZE];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m_top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};</a:t>
            </a:r>
            <a:r>
              <a:rPr lang="en-US" sz="1800" b="1" dirty="0">
                <a:latin typeface="Courier New" pitchFamily="49" charset="0"/>
              </a:rPr>
              <a:t> </a:t>
            </a:r>
          </a:p>
        </p:txBody>
      </p:sp>
      <p:sp>
        <p:nvSpPr>
          <p:cNvPr id="8" name="AutoShape 104"/>
          <p:cNvSpPr>
            <a:spLocks noChangeArrowheads="1"/>
          </p:cNvSpPr>
          <p:nvPr/>
        </p:nvSpPr>
        <p:spPr bwMode="auto">
          <a:xfrm>
            <a:off x="3569465" y="28575"/>
            <a:ext cx="5590411" cy="2366963"/>
          </a:xfrm>
          <a:prstGeom prst="wedgeRoundRectCallout">
            <a:avLst>
              <a:gd name="adj1" fmla="val -46944"/>
              <a:gd name="adj2" fmla="val 64824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push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/>
              <a:t> Store the new item </a:t>
            </a:r>
            <a:r>
              <a:rPr lang="en-US" sz="2000" dirty="0" smtClean="0"/>
              <a:t>in </a:t>
            </a:r>
            <a:r>
              <a:rPr lang="en-US" sz="2000" dirty="0" err="1" smtClean="0">
                <a:solidFill>
                  <a:srgbClr val="6600CC"/>
                </a:solidFill>
              </a:rPr>
              <a:t>m_stack</a:t>
            </a:r>
            <a:r>
              <a:rPr lang="en-US" sz="2000" dirty="0" smtClean="0">
                <a:solidFill>
                  <a:srgbClr val="6600CC"/>
                </a:solidFill>
              </a:rPr>
              <a:t>[</a:t>
            </a:r>
            <a:r>
              <a:rPr lang="en-US" sz="2000" dirty="0" err="1" smtClean="0">
                <a:solidFill>
                  <a:srgbClr val="FF0000"/>
                </a:solidFill>
              </a:rPr>
              <a:t>m_top</a:t>
            </a:r>
            <a:r>
              <a:rPr lang="en-US" sz="2000" dirty="0">
                <a:solidFill>
                  <a:srgbClr val="6600CC"/>
                </a:solidFill>
              </a:rPr>
              <a:t>]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Post-increment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(post means we do the increment after storing)</a:t>
            </a:r>
          </a:p>
        </p:txBody>
      </p:sp>
      <p:sp>
        <p:nvSpPr>
          <p:cNvPr id="9" name="AutoShape 105"/>
          <p:cNvSpPr>
            <a:spLocks noChangeArrowheads="1"/>
          </p:cNvSpPr>
          <p:nvPr/>
        </p:nvSpPr>
        <p:spPr bwMode="auto">
          <a:xfrm>
            <a:off x="4087260" y="4614767"/>
            <a:ext cx="5047561" cy="2243138"/>
          </a:xfrm>
          <a:prstGeom prst="wedgeRoundRectCallout">
            <a:avLst>
              <a:gd name="adj1" fmla="val -60811"/>
              <a:gd name="adj2" fmla="val -38111"/>
              <a:gd name="adj3" fmla="val 16667"/>
            </a:avLst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indent="-457200"/>
            <a:r>
              <a:rPr lang="en-US" sz="2000" dirty="0"/>
              <a:t>Always Remember:</a:t>
            </a:r>
          </a:p>
          <a:p>
            <a:pPr marL="457200" indent="-457200"/>
            <a:endParaRPr lang="en-US" sz="900" dirty="0"/>
          </a:p>
          <a:p>
            <a:pPr marL="457200" indent="-457200"/>
            <a:r>
              <a:rPr lang="en-US" sz="2000" dirty="0"/>
              <a:t>When we </a:t>
            </a:r>
            <a:r>
              <a:rPr lang="en-US" sz="2000" dirty="0">
                <a:solidFill>
                  <a:srgbClr val="6600CC"/>
                </a:solidFill>
              </a:rPr>
              <a:t>pop</a:t>
            </a:r>
            <a:r>
              <a:rPr lang="en-US" sz="2000" dirty="0"/>
              <a:t>, we:</a:t>
            </a:r>
          </a:p>
          <a:p>
            <a:pPr marL="457200" indent="-457200"/>
            <a:endParaRPr lang="en-US" sz="900" dirty="0"/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Pre-decrement</a:t>
            </a:r>
            <a:r>
              <a:rPr lang="en-US" sz="2000" dirty="0"/>
              <a:t> our </a:t>
            </a:r>
            <a:r>
              <a:rPr lang="en-US" sz="2000" dirty="0" err="1">
                <a:solidFill>
                  <a:srgbClr val="FF0000"/>
                </a:solidFill>
              </a:rPr>
              <a:t>m_top</a:t>
            </a:r>
            <a:r>
              <a:rPr lang="en-US" sz="2000" dirty="0"/>
              <a:t> variable</a:t>
            </a:r>
          </a:p>
          <a:p>
            <a:pPr marL="457200" indent="-457200">
              <a:buFontTx/>
              <a:buAutoNum type="alphaUcPeriod"/>
            </a:pPr>
            <a:r>
              <a:rPr lang="en-US" sz="1900" dirty="0"/>
              <a:t> Return the item in </a:t>
            </a:r>
            <a:r>
              <a:rPr lang="en-US" sz="1900" dirty="0" err="1">
                <a:solidFill>
                  <a:srgbClr val="6600CC"/>
                </a:solidFill>
              </a:rPr>
              <a:t>m_stack</a:t>
            </a:r>
            <a:r>
              <a:rPr lang="en-US" sz="1900" dirty="0">
                <a:solidFill>
                  <a:srgbClr val="6600CC"/>
                </a:solidFill>
              </a:rPr>
              <a:t>[</a:t>
            </a:r>
            <a:r>
              <a:rPr lang="en-US" sz="1900" dirty="0" err="1">
                <a:solidFill>
                  <a:srgbClr val="FF0000"/>
                </a:solidFill>
              </a:rPr>
              <a:t>m_top</a:t>
            </a:r>
            <a:r>
              <a:rPr lang="en-US" sz="1900" dirty="0">
                <a:solidFill>
                  <a:srgbClr val="6600CC"/>
                </a:solidFill>
              </a:rPr>
              <a:t>]</a:t>
            </a:r>
          </a:p>
          <a:p>
            <a:pPr marL="457200" indent="-457200" algn="ctr"/>
            <a:r>
              <a:rPr lang="en-US" sz="1600" dirty="0">
                <a:solidFill>
                  <a:schemeClr val="accent2"/>
                </a:solidFill>
              </a:rPr>
              <a:t>(pre means we do the </a:t>
            </a:r>
            <a:r>
              <a:rPr lang="en-US" sz="1600" dirty="0" smtClean="0">
                <a:solidFill>
                  <a:schemeClr val="accent2"/>
                </a:solidFill>
              </a:rPr>
              <a:t/>
            </a:r>
            <a:br>
              <a:rPr lang="en-US" sz="1600" dirty="0" smtClean="0">
                <a:solidFill>
                  <a:schemeClr val="accent2"/>
                </a:solidFill>
              </a:rPr>
            </a:br>
            <a:r>
              <a:rPr lang="en-US" sz="1600" dirty="0" smtClean="0">
                <a:solidFill>
                  <a:schemeClr val="accent2"/>
                </a:solidFill>
              </a:rPr>
              <a:t>       decrement </a:t>
            </a:r>
            <a:r>
              <a:rPr lang="en-US" sz="1600" dirty="0">
                <a:solidFill>
                  <a:schemeClr val="accent2"/>
                </a:solidFill>
              </a:rPr>
              <a:t>before returning)</a:t>
            </a:r>
          </a:p>
          <a:p>
            <a:pPr marL="457200" indent="-457200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3B6B-A989-4C7C-A0B4-9C820649E4D3}" type="slidenum">
              <a:rPr lang="en-US"/>
              <a:pPr/>
              <a:t>8</a:t>
            </a:fld>
            <a:endParaRPr lang="en-US"/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304800" y="1866900"/>
            <a:ext cx="6019800" cy="4492336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9330"/>
            <a:ext cx="7772400" cy="11430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304800" y="847145"/>
            <a:ext cx="8751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Stacks are so popular that the C++ people actually wrote one for you. It’s in the Standard Template Library (STL)!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		// required!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smtClean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::stack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 smtClean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(10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	     // add item to top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(20);</a:t>
            </a:r>
          </a:p>
          <a:p>
            <a:pPr eaLnBrk="0" hangingPunct="0"/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  // get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	     // kill top value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empty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== false)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cout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&lt;&lt;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size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" name="AutoShape 104"/>
          <p:cNvSpPr>
            <a:spLocks noChangeArrowheads="1"/>
          </p:cNvSpPr>
          <p:nvPr/>
        </p:nvSpPr>
        <p:spPr bwMode="auto">
          <a:xfrm>
            <a:off x="2098675" y="485988"/>
            <a:ext cx="5590411" cy="2366963"/>
          </a:xfrm>
          <a:prstGeom prst="wedgeRoundRectCallout">
            <a:avLst>
              <a:gd name="adj1" fmla="val -48022"/>
              <a:gd name="adj2" fmla="val 67796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marL="457200" indent="-457200" algn="ctr"/>
            <a:r>
              <a:rPr lang="en-US" sz="2000" dirty="0" smtClean="0"/>
              <a:t>Here’s the syntax to define a stack:</a:t>
            </a:r>
          </a:p>
          <a:p>
            <a:pPr marL="457200" indent="-457200" algn="ctr"/>
            <a:endParaRPr lang="en-US" sz="20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r>
              <a:rPr lang="en-US" sz="1600" dirty="0" smtClean="0">
                <a:solidFill>
                  <a:srgbClr val="FF0000"/>
                </a:solidFill>
              </a:rPr>
              <a:t>::stack</a:t>
            </a:r>
            <a:r>
              <a:rPr lang="en-US" sz="1600" dirty="0" smtClean="0">
                <a:solidFill>
                  <a:schemeClr val="accent2"/>
                </a:solidFill>
              </a:rPr>
              <a:t>&lt;</a:t>
            </a:r>
            <a:r>
              <a:rPr lang="en-US" sz="1600" dirty="0" smtClean="0">
                <a:solidFill>
                  <a:srgbClr val="00B050"/>
                </a:solidFill>
              </a:rPr>
              <a:t>type</a:t>
            </a:r>
            <a:r>
              <a:rPr lang="en-US" sz="1600" dirty="0" smtClean="0">
                <a:solidFill>
                  <a:schemeClr val="accent2"/>
                </a:solidFill>
              </a:rPr>
              <a:t>&gt; </a:t>
            </a:r>
            <a:r>
              <a:rPr lang="en-US" sz="1600" dirty="0" err="1" smtClean="0">
                <a:solidFill>
                  <a:schemeClr val="accent2"/>
                </a:solidFill>
              </a:rPr>
              <a:t>variableName</a:t>
            </a:r>
            <a:r>
              <a:rPr lang="en-US" sz="1600" dirty="0" smtClean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800" dirty="0" smtClean="0">
                <a:solidFill>
                  <a:schemeClr val="tx1"/>
                </a:solidFill>
              </a:rPr>
              <a:t>For example:</a:t>
            </a:r>
          </a:p>
          <a:p>
            <a:pPr marL="457200" indent="-457200" algn="ctr"/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ctr"/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r>
              <a:rPr lang="en-US" sz="1600" dirty="0" smtClean="0">
                <a:solidFill>
                  <a:srgbClr val="FF0000"/>
                </a:solidFill>
              </a:rPr>
              <a:t>::stack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smtClean="0">
                <a:solidFill>
                  <a:srgbClr val="00B050"/>
                </a:solidFill>
              </a:rPr>
              <a:t>string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stackOfStrings</a:t>
            </a:r>
            <a:r>
              <a:rPr lang="en-US" sz="1600" dirty="0" smtClean="0">
                <a:solidFill>
                  <a:schemeClr val="accent2"/>
                </a:solidFill>
              </a:rPr>
              <a:t>;</a:t>
            </a:r>
          </a:p>
          <a:p>
            <a:pPr marL="457200" indent="-457200" algn="ctr"/>
            <a:r>
              <a:rPr lang="en-US" sz="1600" dirty="0" err="1" smtClean="0">
                <a:solidFill>
                  <a:srgbClr val="FF0000"/>
                </a:solidFill>
              </a:rPr>
              <a:t>std</a:t>
            </a:r>
            <a:r>
              <a:rPr lang="en-US" sz="1600" dirty="0" smtClean="0">
                <a:solidFill>
                  <a:srgbClr val="FF0000"/>
                </a:solidFill>
              </a:rPr>
              <a:t>::stack</a:t>
            </a:r>
            <a:r>
              <a:rPr lang="en-US" sz="1600" dirty="0" smtClean="0">
                <a:solidFill>
                  <a:schemeClr val="tx1"/>
                </a:solidFill>
              </a:rPr>
              <a:t>&lt;</a:t>
            </a:r>
            <a:r>
              <a:rPr lang="en-US" sz="1600" dirty="0" smtClean="0">
                <a:solidFill>
                  <a:srgbClr val="00B050"/>
                </a:solidFill>
              </a:rPr>
              <a:t>double</a:t>
            </a:r>
            <a:r>
              <a:rPr lang="en-US" sz="1600" dirty="0" smtClean="0">
                <a:solidFill>
                  <a:schemeClr val="tx1"/>
                </a:solidFill>
              </a:rPr>
              <a:t>&gt;</a:t>
            </a:r>
            <a:r>
              <a:rPr lang="en-US" sz="1600" dirty="0" smtClean="0">
                <a:solidFill>
                  <a:schemeClr val="accent2"/>
                </a:solidFill>
              </a:rPr>
              <a:t> </a:t>
            </a:r>
            <a:r>
              <a:rPr lang="en-US" sz="1600" dirty="0" err="1" smtClean="0">
                <a:solidFill>
                  <a:schemeClr val="accent2"/>
                </a:solidFill>
              </a:rPr>
              <a:t>stackOfDoubles</a:t>
            </a:r>
            <a:r>
              <a:rPr lang="en-US" sz="1600" dirty="0" smtClean="0">
                <a:solidFill>
                  <a:schemeClr val="accent2"/>
                </a:solidFill>
              </a:rPr>
              <a:t>;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12" name="AutoShape 104"/>
          <p:cNvSpPr>
            <a:spLocks noChangeArrowheads="1"/>
          </p:cNvSpPr>
          <p:nvPr/>
        </p:nvSpPr>
        <p:spPr bwMode="auto">
          <a:xfrm>
            <a:off x="3848518" y="4738627"/>
            <a:ext cx="4203983" cy="1881552"/>
          </a:xfrm>
          <a:prstGeom prst="wedgeRoundRectCallout">
            <a:avLst>
              <a:gd name="adj1" fmla="val -84114"/>
              <a:gd name="adj2" fmla="val -33139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Note</a:t>
            </a:r>
            <a:r>
              <a:rPr lang="en-US" sz="2000" dirty="0">
                <a:solidFill>
                  <a:schemeClr val="tx1"/>
                </a:solidFill>
              </a:rPr>
              <a:t>: The STL </a:t>
            </a:r>
            <a:r>
              <a:rPr lang="en-US" sz="2000" dirty="0">
                <a:solidFill>
                  <a:srgbClr val="000099"/>
                </a:solidFill>
              </a:rPr>
              <a:t>pop()</a:t>
            </a:r>
            <a:r>
              <a:rPr lang="en-US" sz="2000" dirty="0">
                <a:solidFill>
                  <a:schemeClr val="tx1"/>
                </a:solidFill>
              </a:rPr>
              <a:t> command simply </a:t>
            </a:r>
            <a:r>
              <a:rPr lang="en-US" sz="2000" dirty="0" smtClean="0">
                <a:solidFill>
                  <a:srgbClr val="FF0000"/>
                </a:solidFill>
              </a:rPr>
              <a:t>throws away the </a:t>
            </a:r>
            <a:r>
              <a:rPr lang="en-US" sz="2000" dirty="0">
                <a:solidFill>
                  <a:srgbClr val="FF0000"/>
                </a:solidFill>
              </a:rPr>
              <a:t>top item</a:t>
            </a:r>
            <a:r>
              <a:rPr lang="en-US" sz="2000" dirty="0">
                <a:solidFill>
                  <a:schemeClr val="tx1"/>
                </a:solidFill>
              </a:rPr>
              <a:t> from the </a:t>
            </a:r>
            <a:r>
              <a:rPr lang="en-US" sz="2000" dirty="0" smtClean="0">
                <a:solidFill>
                  <a:schemeClr val="tx1"/>
                </a:solidFill>
              </a:rPr>
              <a:t>stack…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but it </a:t>
            </a:r>
            <a:r>
              <a:rPr lang="en-US" sz="2000" dirty="0" smtClean="0">
                <a:solidFill>
                  <a:srgbClr val="FF0000"/>
                </a:solidFill>
              </a:rPr>
              <a:t>doesn’t </a:t>
            </a:r>
            <a:r>
              <a:rPr lang="en-US" sz="2000" dirty="0">
                <a:solidFill>
                  <a:srgbClr val="FF0000"/>
                </a:solidFill>
              </a:rPr>
              <a:t>return it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AutoShape 104"/>
          <p:cNvSpPr>
            <a:spLocks noChangeArrowheads="1"/>
          </p:cNvSpPr>
          <p:nvPr/>
        </p:nvSpPr>
        <p:spPr bwMode="auto">
          <a:xfrm>
            <a:off x="4069581" y="3145133"/>
            <a:ext cx="4883499" cy="1356517"/>
          </a:xfrm>
          <a:prstGeom prst="wedgeRoundRectCallout">
            <a:avLst>
              <a:gd name="adj1" fmla="val -73836"/>
              <a:gd name="adj2" fmla="val 61387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So to get the top </a:t>
            </a:r>
            <a:r>
              <a:rPr lang="en-US" sz="2000" dirty="0" smtClean="0">
                <a:solidFill>
                  <a:schemeClr val="tx1"/>
                </a:solidFill>
              </a:rPr>
              <a:t>item’s value, </a:t>
            </a:r>
            <a:r>
              <a:rPr lang="en-US" sz="2000" dirty="0">
                <a:solidFill>
                  <a:schemeClr val="tx1"/>
                </a:solidFill>
              </a:rPr>
              <a:t>before popping it, use the </a:t>
            </a:r>
            <a:r>
              <a:rPr lang="en-US" sz="2000" dirty="0">
                <a:solidFill>
                  <a:srgbClr val="000099"/>
                </a:solidFill>
              </a:rPr>
              <a:t>top()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method!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01" y="2412694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12284" y="3277338"/>
            <a:ext cx="5812315" cy="347214"/>
          </a:xfrm>
          <a:prstGeom prst="rect">
            <a:avLst/>
          </a:prstGeom>
          <a:solidFill>
            <a:srgbClr val="E7FFFF"/>
          </a:solidFill>
          <a:ln w="31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04"/>
          <p:cNvSpPr>
            <a:spLocks noChangeArrowheads="1"/>
          </p:cNvSpPr>
          <p:nvPr/>
        </p:nvSpPr>
        <p:spPr bwMode="auto">
          <a:xfrm>
            <a:off x="4069581" y="312953"/>
            <a:ext cx="4883499" cy="1356517"/>
          </a:xfrm>
          <a:prstGeom prst="wedgeRoundRectCallout">
            <a:avLst>
              <a:gd name="adj1" fmla="val -74513"/>
              <a:gd name="adj2" fmla="val 109304"/>
              <a:gd name="adj3" fmla="val 16667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And as with </a:t>
            </a:r>
            <a:r>
              <a:rPr lang="en-US" sz="2000" dirty="0" err="1" smtClean="0">
                <a:solidFill>
                  <a:srgbClr val="FF0000"/>
                </a:solidFill>
              </a:rPr>
              <a:t>cin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 err="1" smtClean="0">
                <a:solidFill>
                  <a:srgbClr val="FF0000"/>
                </a:solidFill>
              </a:rPr>
              <a:t>cout</a:t>
            </a:r>
            <a:r>
              <a:rPr lang="en-US" sz="2000" dirty="0" smtClean="0">
                <a:solidFill>
                  <a:schemeClr val="tx1"/>
                </a:solidFill>
              </a:rPr>
              <a:t>, you can remove the </a:t>
            </a:r>
            <a:r>
              <a:rPr lang="en-US" sz="2000" dirty="0" err="1" smtClean="0">
                <a:solidFill>
                  <a:srgbClr val="FF0000"/>
                </a:solidFill>
              </a:rPr>
              <a:t>st</a:t>
            </a:r>
            <a:r>
              <a:rPr lang="en-US" sz="2000" dirty="0" err="1" smtClean="0">
                <a:solidFill>
                  <a:srgbClr val="FF0000"/>
                </a:solidFill>
              </a:rPr>
              <a:t>d</a:t>
            </a:r>
            <a:r>
              <a:rPr lang="en-US" sz="2000" dirty="0" smtClean="0">
                <a:solidFill>
                  <a:srgbClr val="FF0000"/>
                </a:solidFill>
              </a:rPr>
              <a:t>:: </a:t>
            </a:r>
            <a:r>
              <a:rPr lang="en-US" sz="2000" dirty="0" smtClean="0">
                <a:solidFill>
                  <a:schemeClr val="tx1"/>
                </a:solidFill>
              </a:rPr>
              <a:t>prefix if you add a </a:t>
            </a:r>
            <a:r>
              <a:rPr lang="en-US" sz="2000" dirty="0" smtClean="0">
                <a:solidFill>
                  <a:srgbClr val="FF0000"/>
                </a:solidFill>
              </a:rPr>
              <a:t>using namespace </a:t>
            </a:r>
            <a:r>
              <a:rPr lang="en-US" sz="2000" dirty="0" err="1" smtClean="0">
                <a:solidFill>
                  <a:srgbClr val="FF0000"/>
                </a:solidFill>
              </a:rPr>
              <a:t>std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  <a:br>
              <a:rPr lang="en-US" sz="2000" dirty="0" smtClean="0">
                <a:solidFill>
                  <a:srgbClr val="FF0000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command!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63036" y="3222253"/>
            <a:ext cx="5921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r>
              <a:rPr lang="en-US" sz="105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//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2953E-6 L -0.0776 -4.295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uiExpand="1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/>
      <p:bldP spid="14" grpId="0" animBg="1"/>
      <p:bldP spid="16" grpId="0" animBg="1"/>
      <p:bldP spid="16" grpId="1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AA63-C6F2-4503-ACF6-AF1EA183CF6F}" type="slidenum">
              <a:rPr lang="en-US"/>
              <a:pPr/>
              <a:t>9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Challenge</a:t>
            </a:r>
          </a:p>
        </p:txBody>
      </p:sp>
      <p:sp>
        <p:nvSpPr>
          <p:cNvPr id="410629" name="Text Box 5"/>
          <p:cNvSpPr txBox="1">
            <a:spLocks noChangeArrowheads="1"/>
          </p:cNvSpPr>
          <p:nvPr/>
        </p:nvSpPr>
        <p:spPr bwMode="auto">
          <a:xfrm>
            <a:off x="304800" y="1143000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Show the resulting stack after the following program runs:</a:t>
            </a:r>
          </a:p>
        </p:txBody>
      </p:sp>
      <p:sp>
        <p:nvSpPr>
          <p:cNvPr id="410633" name="Rectangle 9"/>
          <p:cNvSpPr>
            <a:spLocks noChangeArrowheads="1"/>
          </p:cNvSpPr>
          <p:nvPr/>
        </p:nvSpPr>
        <p:spPr bwMode="auto">
          <a:xfrm>
            <a:off x="304800" y="1852613"/>
            <a:ext cx="6248400" cy="4801314"/>
          </a:xfrm>
          <a:prstGeom prst="rect">
            <a:avLst/>
          </a:prstGeom>
          <a:solidFill>
            <a:srgbClr val="E7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#include &lt;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iostream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&gt;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#include &lt;stack&gt;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using namespace </a:t>
            </a:r>
            <a:r>
              <a:rPr lang="en-US" sz="1800" b="1" dirty="0" err="1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std</a:t>
            </a:r>
            <a:r>
              <a:rPr lang="en-US" sz="1800" b="1" dirty="0">
                <a:solidFill>
                  <a:srgbClr val="000099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stack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sz="1800" b="1" dirty="0" err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	// stack of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ints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(6);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for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=0;i&lt;2;i++)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{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top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istack.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ea typeface="MS Mincho" pitchFamily="49" charset="-128"/>
              </a:rPr>
              <a:t>push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(n*2);</a:t>
            </a:r>
          </a:p>
          <a:p>
            <a:pPr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9125</TotalTime>
  <Words>3329</Words>
  <Application>Microsoft Office PowerPoint</Application>
  <PresentationFormat>On-screen Show (4:3)</PresentationFormat>
  <Paragraphs>1012</Paragraphs>
  <Slides>38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Lecture #5</vt:lpstr>
      <vt:lpstr>The Stack: A Useful ADT</vt:lpstr>
      <vt:lpstr>PowerPoint Presentation</vt:lpstr>
      <vt:lpstr>Stacks</vt:lpstr>
      <vt:lpstr>Implementing a Stack</vt:lpstr>
      <vt:lpstr>Stacks</vt:lpstr>
      <vt:lpstr>Stacks</vt:lpstr>
      <vt:lpstr>Stacks</vt:lpstr>
      <vt:lpstr>Stack Challenge</vt:lpstr>
      <vt:lpstr>Stack Challenge</vt:lpstr>
      <vt:lpstr>Common Uses for Stacks </vt:lpstr>
      <vt:lpstr>A Stack… in your CPU!</vt:lpstr>
      <vt:lpstr>Undo!</vt:lpstr>
      <vt:lpstr>Postfix Expression Evaluation </vt:lpstr>
      <vt:lpstr>Postfix Evaluation Algorithm </vt:lpstr>
      <vt:lpstr>Class Challenge</vt:lpstr>
      <vt:lpstr>Infix to Postfix Conversion </vt:lpstr>
      <vt:lpstr>Infix to Postfix Conversion</vt:lpstr>
      <vt:lpstr>Solving a Maze with a Stack!</vt:lpstr>
      <vt:lpstr>Solving a Maze with a Stack!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favorite game!</vt:lpstr>
      <vt:lpstr>The Queue</vt:lpstr>
      <vt:lpstr>Another ADT: The Queue</vt:lpstr>
      <vt:lpstr>The Queue Interface</vt:lpstr>
      <vt:lpstr>Common Uses for Queues</vt:lpstr>
      <vt:lpstr>Common Uses for Queues</vt:lpstr>
      <vt:lpstr>PowerPoint Presentation</vt:lpstr>
      <vt:lpstr>Queue Implementations</vt:lpstr>
      <vt:lpstr>Queue Implementations</vt:lpstr>
      <vt:lpstr>The Circular Queue</vt:lpstr>
      <vt:lpstr>The Circular Queue</vt:lpstr>
      <vt:lpstr>A Queue in the STL!</vt:lpstr>
      <vt:lpstr>Class Challenge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Windows User</cp:lastModifiedBy>
  <cp:revision>3182</cp:revision>
  <dcterms:created xsi:type="dcterms:W3CDTF">2002-10-09T05:27:34Z</dcterms:created>
  <dcterms:modified xsi:type="dcterms:W3CDTF">2015-11-21T17:25:00Z</dcterms:modified>
</cp:coreProperties>
</file>