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62" r:id="rId4"/>
    <p:sldId id="289" r:id="rId5"/>
    <p:sldId id="263" r:id="rId6"/>
    <p:sldId id="257" r:id="rId7"/>
    <p:sldId id="258" r:id="rId8"/>
    <p:sldId id="259" r:id="rId9"/>
    <p:sldId id="260" r:id="rId10"/>
    <p:sldId id="264" r:id="rId11"/>
    <p:sldId id="272" r:id="rId12"/>
    <p:sldId id="290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71" r:id="rId24"/>
    <p:sldId id="265" r:id="rId25"/>
    <p:sldId id="268" r:id="rId26"/>
    <p:sldId id="291" r:id="rId27"/>
    <p:sldId id="292" r:id="rId28"/>
    <p:sldId id="284" r:id="rId29"/>
    <p:sldId id="286" r:id="rId30"/>
    <p:sldId id="285" r:id="rId31"/>
    <p:sldId id="287" r:id="rId32"/>
    <p:sldId id="293" r:id="rId33"/>
    <p:sldId id="295" r:id="rId34"/>
    <p:sldId id="294" r:id="rId35"/>
    <p:sldId id="269" r:id="rId36"/>
    <p:sldId id="266" r:id="rId37"/>
    <p:sldId id="279" r:id="rId38"/>
    <p:sldId id="267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 snapToGrid="0" snapToObjects="1">
      <p:cViewPr varScale="1">
        <p:scale>
          <a:sx n="53" d="100"/>
          <a:sy n="53" d="100"/>
        </p:scale>
        <p:origin x="1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660D-E748-3F4D-B83E-397CD7062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A311A-C4EA-4F4E-948A-C2BE8DD7A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086A-B534-5A4A-BA0E-B5D8E144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A45F-7593-3D43-A4E2-9903E0B2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4F77-B66E-0249-898C-CC34FCF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D821-6A09-7F4D-8DE1-97557DE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5E84C-A47E-6B45-9F0D-2E18BF8EF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9D55-4697-3748-B718-EA965D6E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D6B2-772B-B84C-8C3D-5323E197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EA6F-16BE-634E-A23D-A3E99B30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6E2B4-A83E-BB4E-97F9-31D2D288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F6CA-83C7-2D48-A1C8-1C470C1AB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7EE1-17E9-C746-B85F-580C0FCD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CD01-E7AC-0040-B4B9-4A21B33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2B17-81F1-7946-B7CC-4E6B48E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986-F69C-8142-B507-5F69B20F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C145-4285-FC44-A36F-8D0363FA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2F93-5EE5-8C43-9523-4B1F5D82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3922-F534-2242-8602-B237AC23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4939-05A4-6F49-BF98-03FF58D5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338C-A849-0047-B4BE-10B17F3C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0EED-CC36-454C-812E-62A727AF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22F3-FE88-DA46-9F20-8249BDF4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8421-5542-5747-9C0C-C5B81DFA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64E1-A959-F347-85BE-1E6DA28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E3F9-D467-BE4A-B0C9-BDF6859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99FC-3BD6-3E4F-ABFF-298859DF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4E4A-9017-5447-BF45-769A4CFE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5C14-1E92-E147-B2B2-73AF2F78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203CA-373B-9244-8F32-FC97D2D2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5ED8-7046-494B-B161-D57156D1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17B-7743-6945-9E4B-F5002744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84BEA-A22D-CC4A-98EC-12F4FF5EE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F7946-D5AC-EC44-92D7-10BDCD8B1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4DB2C-209B-F44D-9A9E-07BC3AE5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9ADF-972E-104E-AB74-4380E9BD0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AFCD8-31FC-2A46-AB80-AA4B345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78B58-8A3F-0E43-9A56-B09639E7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66C0-DA74-0E47-BAC4-29AC6B6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2C2B-AFB6-9E47-B742-EB0879F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F92D-E1BD-EB44-9181-AE685358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D4E48-26F9-2740-9418-426D553C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8A5D8-B909-1845-B0FF-48E283F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C0EA8-FC36-B34A-837C-6D89B217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A7EAF-C8A1-2E4A-9A12-47EB476C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A4C92-E00C-864B-B0AB-E4265DCD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9A4-B8DD-EC49-B190-C30FAACC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FBD6-F6BD-8140-8CC3-8B12841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5266-4EBA-774B-BD94-6DD4958E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F7CA-5F94-AB46-8870-57145E7F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3E05-5122-B945-A245-EBEC3429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D3008-00E7-1E4C-9023-B67C3657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21E7-D7E8-6C41-B7D7-D07466A7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70A9C-9C89-9D40-8AEE-B85A2529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6387-0E0E-9845-8B0F-EFEDCB5D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0EECB-87C8-7A4E-8E25-E19DC886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6508-60B9-F54E-9CFF-0AE40A20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4BEB6-E3BA-AF49-A600-1F9BAF90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6A1D4-96C9-3D4D-BD30-7475BCD1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9F18-A71B-3041-A0CB-63A8CCB6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DCCC-36E8-8241-9F2A-948B7AAA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2C18-D03D-8741-BFA2-E2CDF41BE32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3327-7916-5E49-BAF1-C753904F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66EC-179B-B54C-AAC8-23EF1B894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9310-B4F2-2846-A03D-6385C5C2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B5DF-2EBB-5047-8B56-2BC1F98F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5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Investigating the Role of School Homogeneity on Student Outcome Disparities in Chicago Public Elementary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08750-C600-9E41-A859-0C4A4261F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/>
          <a:p>
            <a:r>
              <a:rPr lang="en-US" dirty="0"/>
              <a:t>Katrina Wheelan</a:t>
            </a:r>
          </a:p>
        </p:txBody>
      </p:sp>
    </p:spTree>
    <p:extLst>
      <p:ext uri="{BB962C8B-B14F-4D97-AF65-F5344CB8AC3E}">
        <p14:creationId xmlns:p14="http://schemas.microsoft.com/office/powerpoint/2010/main" val="82970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595D-91AB-0C4A-B66E-7F0AA3C1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 high performing students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7DA86-1DEC-774B-A14A-923520045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102933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FA7D-908C-FA42-B834-6FA7B9AF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07B1-70B3-7C48-9A66-BFACE690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66E0-03A8-034F-9C4D-2012DDBB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A014-39AD-C941-9211-447E558B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Census</a:t>
            </a:r>
          </a:p>
          <a:p>
            <a:r>
              <a:rPr lang="en-US" dirty="0"/>
              <a:t>ACS</a:t>
            </a:r>
          </a:p>
          <a:p>
            <a:r>
              <a:rPr lang="en-US" dirty="0"/>
              <a:t>ISBE</a:t>
            </a:r>
          </a:p>
          <a:p>
            <a:r>
              <a:rPr lang="en-US" dirty="0"/>
              <a:t>CPS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39D0-44BF-1341-8079-0E8068C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63E7-C0BF-3543-9F79-7EBDAC66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112517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719-FA86-834A-9077-3D1B9990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C25B8-1350-8441-8593-922E07E4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1CFEF7-A381-304A-BACD-23AFBBE9381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7C9F-E75C-8244-8948-EFCDA3D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1E3A36-7805-084F-B7F8-0F50AAC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6" y="1817678"/>
            <a:ext cx="6289462" cy="44780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E875EA-825D-0C48-8DFD-8BF8D8F1AAB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7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93118-56D0-2E4C-9B81-0A1869453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12" y="596900"/>
            <a:ext cx="9698913" cy="5757895"/>
          </a:xfrm>
        </p:spPr>
      </p:pic>
    </p:spTree>
    <p:extLst>
      <p:ext uri="{BB962C8B-B14F-4D97-AF65-F5344CB8AC3E}">
        <p14:creationId xmlns:p14="http://schemas.microsoft.com/office/powerpoint/2010/main" val="1666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39B9-2B25-8C4B-97B2-C834661A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5BBCB-3E93-9746-A888-795AD43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7" y="2136774"/>
            <a:ext cx="8940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FC9A-D776-5444-960A-65FE71C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C8A6B2-B0D4-D047-B948-7C19FA7D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52" y="4591845"/>
            <a:ext cx="44831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7A32A-D2CF-6141-8BDF-ADEB5B91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02" y="1823243"/>
            <a:ext cx="6946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188-243E-0A44-ACA4-7389B47D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Fractionalization is a metric for racial homogeneity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A7F41-F10E-4745-A07B-4658EC2C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650"/>
            <a:ext cx="3915230" cy="14493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C1514-D8EC-9445-8F79-80D407C7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8667" y="1897062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21746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5CE8-D01C-2D42-AC42-7EE755AF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FF27-0FB6-594B-B59D-AFA6E740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2093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D56-2168-5743-B151-18681E4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data is binned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AD7B-94AD-1748-AF14-BBCA5483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485" y="1690688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415671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D07E-1593-504A-87A0-8D541F23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use the GINI index to measure inequality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E851F-4141-594A-BF87-784B357B0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38" y="1846718"/>
            <a:ext cx="6513512" cy="4646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3961D-7496-6941-B7E4-D124BA31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5357812"/>
            <a:ext cx="5473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7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8B1A-71E9-C549-9404-1EA60F5F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 Chicago neighborhoods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13844-5A7E-AD47-9135-44A44EF6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044" y="1228725"/>
            <a:ext cx="7808807" cy="4976813"/>
          </a:xfrm>
        </p:spPr>
      </p:pic>
    </p:spTree>
    <p:extLst>
      <p:ext uri="{BB962C8B-B14F-4D97-AF65-F5344CB8AC3E}">
        <p14:creationId xmlns:p14="http://schemas.microsoft.com/office/powerpoint/2010/main" val="201755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10D-4976-DD46-95CE-7E409E73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040E0C-4244-2942-8DE2-FD4AC1ED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EAF1-D1A0-6C49-B5B1-D0737A48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is the best metric for score spread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76AA2B-F36D-C04C-86F8-FC50F9C83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686" y="1435389"/>
            <a:ext cx="7492628" cy="5334752"/>
          </a:xfrm>
        </p:spPr>
      </p:pic>
    </p:spTree>
    <p:extLst>
      <p:ext uri="{BB962C8B-B14F-4D97-AF65-F5344CB8AC3E}">
        <p14:creationId xmlns:p14="http://schemas.microsoft.com/office/powerpoint/2010/main" val="37575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A622-E66D-AA42-8E21-4FB29BF7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is log-normal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B9580-8F13-B246-B356-AD60B3F6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34" y="1690688"/>
            <a:ext cx="10618780" cy="4438650"/>
          </a:xfrm>
        </p:spPr>
      </p:pic>
    </p:spTree>
    <p:extLst>
      <p:ext uri="{BB962C8B-B14F-4D97-AF65-F5344CB8AC3E}">
        <p14:creationId xmlns:p14="http://schemas.microsoft.com/office/powerpoint/2010/main" val="95079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A4A5-E62E-0640-A199-6959BD66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chi-squared statistics are spatially correlated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E04D-3FE6-DF4F-BD36-1952C593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[plot]</a:t>
            </a:r>
          </a:p>
        </p:txBody>
      </p:sp>
    </p:spTree>
    <p:extLst>
      <p:ext uri="{BB962C8B-B14F-4D97-AF65-F5344CB8AC3E}">
        <p14:creationId xmlns:p14="http://schemas.microsoft.com/office/powerpoint/2010/main" val="191440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E93-F3AB-494B-835A-32A50A22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not when you control for race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35F-B62C-994C-8B01-EC77B92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[placeholder]</a:t>
            </a:r>
          </a:p>
        </p:txBody>
      </p:sp>
    </p:spTree>
    <p:extLst>
      <p:ext uri="{BB962C8B-B14F-4D97-AF65-F5344CB8AC3E}">
        <p14:creationId xmlns:p14="http://schemas.microsoft.com/office/powerpoint/2010/main" val="215963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A3D2-FEB1-3C40-B4A0-6384843D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F001D-2EC1-AF41-B6BD-F62F2F44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839913"/>
            <a:ext cx="5892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6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F57B-962E-3B4A-AB8E-D7A8999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185A-CF00-FF42-B068-932DCC2B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825B3-9C58-8746-A689-ED5B9EE2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32" y="0"/>
            <a:ext cx="692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C6FA-73B3-1A4B-9880-01FDBE9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314-080D-8949-B9F2-249891D9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effects matter in the classroom</a:t>
            </a:r>
          </a:p>
          <a:p>
            <a:r>
              <a:rPr lang="en-US" dirty="0"/>
              <a:t>Neighborhoods matter (Chetty)</a:t>
            </a:r>
          </a:p>
          <a:p>
            <a:r>
              <a:rPr lang="en-US" dirty="0"/>
              <a:t>Standardized test scores are imperfect but useful proxies for life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0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CF46-BBC7-A841-AA37-4F18B7E8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28981-5BC7-1343-98FB-F7693A31F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368295"/>
            <a:ext cx="6637547" cy="6321003"/>
          </a:xfrm>
        </p:spPr>
      </p:pic>
    </p:spTree>
    <p:extLst>
      <p:ext uri="{BB962C8B-B14F-4D97-AF65-F5344CB8AC3E}">
        <p14:creationId xmlns:p14="http://schemas.microsoft.com/office/powerpoint/2010/main" val="334955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632B-4431-A64A-9169-DA731CAA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A3CF-393A-D641-BBDD-CC832FED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inequality does not appear to be that crucial</a:t>
            </a:r>
          </a:p>
          <a:p>
            <a:r>
              <a:rPr lang="en-US" dirty="0"/>
              <a:t>Racial homogeneity does appear to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343274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669A-8C63-CE45-8EF9-C50480B0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BDAC-D57F-E941-9EF2-50F69A85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2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8B82-C415-9849-B3E9-4EA124AF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7CCB-2877-4C4A-8E7E-B91FAD54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4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0096-6942-3148-833C-4BFFB5A1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EFC6-F092-7041-983A-E63164A8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8EBC-2066-A24D-AC1B-A6532B37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0616-AA60-5146-9F58-23FB8DED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54F1-E89E-894C-9B7D-8D9E57E1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AB317-25BF-944D-BF3D-ED08BD88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207106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8143-FABF-8B4F-BE95-93BF4A1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2742-3A06-7F4E-BE03-A3E04959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91" y="4329113"/>
            <a:ext cx="4432300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095A8-CE9A-C84F-A37D-0D2700C7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28" y="2995613"/>
            <a:ext cx="5981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7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DCD0-217C-F84E-A22A-F924F89D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7CC99-CB7F-F74F-BB32-D90EBD258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161137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244B-8E3A-074B-BD60-783F2E04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AC92B-4458-F34F-A35C-331AF334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9701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B6EA-34E3-354D-9F39-27060717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 dirty="0"/>
              <a:t>Chicago has a legacy of residential segregation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5D4A6-7442-0E4F-879E-04E227CFE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981" y="1543051"/>
            <a:ext cx="6872132" cy="4614862"/>
          </a:xfrm>
        </p:spPr>
      </p:pic>
    </p:spTree>
    <p:extLst>
      <p:ext uri="{BB962C8B-B14F-4D97-AF65-F5344CB8AC3E}">
        <p14:creationId xmlns:p14="http://schemas.microsoft.com/office/powerpoint/2010/main" val="70185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58D-D7C2-3140-9D5E-1D56CBA6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8682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CC4C-DE84-7141-94B3-F3BDE42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Income varies dramatically by neighborhood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A392B-7DEB-4F4C-8A7C-D8CB09BF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1" y="1028702"/>
            <a:ext cx="8273790" cy="5890939"/>
          </a:xfrm>
        </p:spPr>
      </p:pic>
    </p:spTree>
    <p:extLst>
      <p:ext uri="{BB962C8B-B14F-4D97-AF65-F5344CB8AC3E}">
        <p14:creationId xmlns:p14="http://schemas.microsoft.com/office/powerpoint/2010/main" val="202713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2172F-34F6-DB46-B712-F891B983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60" y="982666"/>
            <a:ext cx="7930809" cy="564673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25146F-94AB-B44B-82A0-42770E72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Racial segregation has persisted</a:t>
            </a:r>
          </a:p>
        </p:txBody>
      </p:sp>
    </p:spTree>
    <p:extLst>
      <p:ext uri="{BB962C8B-B14F-4D97-AF65-F5344CB8AC3E}">
        <p14:creationId xmlns:p14="http://schemas.microsoft.com/office/powerpoint/2010/main" val="277275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B369A-9B02-8649-8A6C-12EB4278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2" y="977643"/>
            <a:ext cx="7808913" cy="5559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36D2DA-1D41-E049-B63B-5E11C82D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Many schools are also highly homogeneous</a:t>
            </a:r>
          </a:p>
        </p:txBody>
      </p:sp>
    </p:spTree>
    <p:extLst>
      <p:ext uri="{BB962C8B-B14F-4D97-AF65-F5344CB8AC3E}">
        <p14:creationId xmlns:p14="http://schemas.microsoft.com/office/powerpoint/2010/main" val="210149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2D79-FD7C-D04C-8840-B328F2F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students frequently opt-out of public schools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5F7A6-EC4C-A14F-AFFA-25C6B129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</p:spPr>
      </p:pic>
    </p:spTree>
    <p:extLst>
      <p:ext uri="{BB962C8B-B14F-4D97-AF65-F5344CB8AC3E}">
        <p14:creationId xmlns:p14="http://schemas.microsoft.com/office/powerpoint/2010/main" val="18593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182</Words>
  <Application>Microsoft Macintosh PowerPoint</Application>
  <PresentationFormat>Widescreen</PresentationFormat>
  <Paragraphs>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Investigating the Role of School Homogeneity on Student Outcome Disparities in Chicago Public Elementary Schools</vt:lpstr>
      <vt:lpstr>Overview</vt:lpstr>
      <vt:lpstr>Social Theory</vt:lpstr>
      <vt:lpstr>Chicago has a legacy of residential segregation</vt:lpstr>
      <vt:lpstr>Descriptive Statistics</vt:lpstr>
      <vt:lpstr>Income varies dramatically by neighborhood</vt:lpstr>
      <vt:lpstr>Racial segregation has persisted</vt:lpstr>
      <vt:lpstr>Many schools are also highly homogeneous</vt:lpstr>
      <vt:lpstr>White students frequently opt-out of public schools</vt:lpstr>
      <vt:lpstr>There are few high performing students</vt:lpstr>
      <vt:lpstr>Methods</vt:lpstr>
      <vt:lpstr>Data sources</vt:lpstr>
      <vt:lpstr>Weighting</vt:lpstr>
      <vt:lpstr>PowerPoint Presentation</vt:lpstr>
      <vt:lpstr>PowerPoint Presentation</vt:lpstr>
      <vt:lpstr>PowerPoint Presentation</vt:lpstr>
      <vt:lpstr>Weighting</vt:lpstr>
      <vt:lpstr>Weighting</vt:lpstr>
      <vt:lpstr>Fractionalization is a metric for racial homogeneity</vt:lpstr>
      <vt:lpstr>Income data is binned</vt:lpstr>
      <vt:lpstr>We can use the GINI index to measure inequality</vt:lpstr>
      <vt:lpstr>GINI in Chicago neighborhoods </vt:lpstr>
      <vt:lpstr>Analysis</vt:lpstr>
      <vt:lpstr>Chi-squared is the best metric for score spread</vt:lpstr>
      <vt:lpstr>Chi-squared is log-normal</vt:lpstr>
      <vt:lpstr>The chi-squared statistics are spatially correlated</vt:lpstr>
      <vt:lpstr>But not when you control for race and income</vt:lpstr>
      <vt:lpstr>The Model</vt:lpstr>
      <vt:lpstr>PowerPoint Presentation</vt:lpstr>
      <vt:lpstr>PowerPoint Presentation</vt:lpstr>
      <vt:lpstr>Takeaways</vt:lpstr>
      <vt:lpstr>Acknowledgements</vt:lpstr>
      <vt:lpstr>Thank you for listening!</vt:lpstr>
      <vt:lpstr>References</vt:lpstr>
      <vt:lpstr>Extra Slides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16</cp:revision>
  <dcterms:created xsi:type="dcterms:W3CDTF">2021-05-07T13:03:22Z</dcterms:created>
  <dcterms:modified xsi:type="dcterms:W3CDTF">2021-05-09T22:53:07Z</dcterms:modified>
</cp:coreProperties>
</file>