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6" r:id="rId5"/>
    <p:sldId id="267" r:id="rId6"/>
    <p:sldId id="265" r:id="rId7"/>
    <p:sldId id="262" r:id="rId8"/>
    <p:sldId id="263" r:id="rId9"/>
    <p:sldId id="268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2F33"/>
    <a:srgbClr val="FF8989"/>
    <a:srgbClr val="399657"/>
    <a:srgbClr val="FB795C"/>
    <a:srgbClr val="79B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2" autoAdjust="0"/>
    <p:restoredTop sz="94660"/>
  </p:normalViewPr>
  <p:slideViewPr>
    <p:cSldViewPr snapToGrid="0">
      <p:cViewPr>
        <p:scale>
          <a:sx n="75" d="100"/>
          <a:sy n="75" d="100"/>
        </p:scale>
        <p:origin x="1014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ctr">
            <a:normAutofit/>
          </a:bodyPr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4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7586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5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5374" y="0"/>
            <a:ext cx="723072" cy="6176963"/>
          </a:xfrm>
        </p:spPr>
        <p:txBody>
          <a:bodyPr vert="eaVert"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7534689" cy="5811838"/>
          </a:xfrm>
        </p:spPr>
        <p:txBody>
          <a:bodyPr vert="eaVert"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7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33561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791" y="914400"/>
            <a:ext cx="8666922" cy="5261113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7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6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55374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287" y="962717"/>
            <a:ext cx="4289563" cy="5186292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962717"/>
            <a:ext cx="4316067" cy="5186292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8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79587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57458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1681369"/>
            <a:ext cx="3868340" cy="4507395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959" y="857458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1681369"/>
            <a:ext cx="3887391" cy="4507395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1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89112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0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0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2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89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791" y="914400"/>
            <a:ext cx="8666922" cy="526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E238CC0-8EC5-43BD-824E-EDEED67F04D4}" type="datetimeFigureOut">
              <a:rPr lang="en-US" smtClean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BF9A35-2A3A-4A1E-AD19-60BD34616A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6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F0A6DAEE-24D8-4F83-B632-6B74D0226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93" y="3000752"/>
            <a:ext cx="1558067" cy="22068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="" xmlns:a16="http://schemas.microsoft.com/office/drawing/2014/main" id="{94208A42-AA3F-4773-A55A-882CCBCD8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19" y="650246"/>
            <a:ext cx="2260800" cy="22608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="" xmlns:a16="http://schemas.microsoft.com/office/drawing/2014/main" id="{6C663143-C96E-402E-B3B2-114A62B41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419" y="589304"/>
            <a:ext cx="3918575" cy="2466000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="" xmlns:a16="http://schemas.microsoft.com/office/drawing/2014/main" id="{AF53EC87-623D-4F3F-BC58-D791782495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6726" y="-1296635"/>
            <a:ext cx="3922295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Efficiency, lifetime, and energy levels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="" xmlns:a16="http://schemas.microsoft.com/office/drawing/2014/main" id="{6275A800-5351-4895-A283-9C3D3A0C0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5636" y="3006554"/>
            <a:ext cx="3605481" cy="220099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89226FF1-54F7-4437-88C7-54948870BE25}"/>
              </a:ext>
            </a:extLst>
          </p:cNvPr>
          <p:cNvSpPr txBox="1"/>
          <p:nvPr/>
        </p:nvSpPr>
        <p:spPr>
          <a:xfrm>
            <a:off x="643222" y="725899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(a)</a:t>
            </a:r>
            <a:endParaRPr lang="en-US" sz="1600" b="1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6ECB888-D3A2-4997-A121-65612E3CF43C}"/>
              </a:ext>
            </a:extLst>
          </p:cNvPr>
          <p:cNvSpPr txBox="1"/>
          <p:nvPr/>
        </p:nvSpPr>
        <p:spPr>
          <a:xfrm>
            <a:off x="3182142" y="711741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(c)</a:t>
            </a:r>
            <a:endParaRPr lang="en-US" sz="1600" b="1" dirty="0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E906A610-430E-4626-A0AD-28A4BA21ADE9}"/>
              </a:ext>
            </a:extLst>
          </p:cNvPr>
          <p:cNvSpPr txBox="1"/>
          <p:nvPr/>
        </p:nvSpPr>
        <p:spPr>
          <a:xfrm>
            <a:off x="5047924" y="711741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(d)</a:t>
            </a:r>
            <a:endParaRPr lang="en-US" sz="1600" b="1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DE1BD304-8148-4D82-A142-435EDCABD107}"/>
              </a:ext>
            </a:extLst>
          </p:cNvPr>
          <p:cNvSpPr txBox="1"/>
          <p:nvPr/>
        </p:nvSpPr>
        <p:spPr>
          <a:xfrm>
            <a:off x="2886937" y="2908066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(e)</a:t>
            </a:r>
            <a:endParaRPr lang="en-US" sz="1600" b="1" dirty="0"/>
          </a:p>
        </p:txBody>
      </p:sp>
      <p:sp>
        <p:nvSpPr>
          <p:cNvPr id="80" name="Title 1">
            <a:extLst>
              <a:ext uri="{FF2B5EF4-FFF2-40B4-BE49-F238E27FC236}">
                <a16:creationId xmlns="" xmlns:a16="http://schemas.microsoft.com/office/drawing/2014/main" id="{981E40D5-332D-42EA-BAE8-8383B49DE86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733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920000"/>
                </a:solidFill>
              </a:rPr>
              <a:t>Figure 1. Efficiency and Energy Levels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26A2BF4-94FC-4AFA-A020-37E88B021B1B}"/>
              </a:ext>
            </a:extLst>
          </p:cNvPr>
          <p:cNvSpPr/>
          <p:nvPr/>
        </p:nvSpPr>
        <p:spPr>
          <a:xfrm>
            <a:off x="-4544474" y="966568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(a) External quantum efficiency (EQE) as a function of current density for various Host A and Host B blend ratios. (b) Peak EQE and turn-on voltage (at 1 cd/m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) as a function of host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compostion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(c) and (d) Current density and luminance as a function of voltage for various host compositions. (e) Energy level schematic illustrating the HOMO, LUMO, and triplet energy levels for the materials used in these devices. The x-axis denotes the layer thicknesses used in these devices, as a function of distance from the HTL/EML interface.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418" y="2908066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(b)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00061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222FED-CB3A-4EFB-9A40-14E6DCA6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SI: 5% </a:t>
            </a:r>
            <a:r>
              <a:rPr lang="en-US" dirty="0" err="1"/>
              <a:t>Ir</a:t>
            </a:r>
            <a:r>
              <a:rPr lang="en-US" dirty="0"/>
              <a:t>(</a:t>
            </a:r>
            <a:r>
              <a:rPr lang="en-US" dirty="0" err="1"/>
              <a:t>ppy</a:t>
            </a:r>
            <a:r>
              <a:rPr lang="en-US" dirty="0"/>
              <a:t>)</a:t>
            </a:r>
            <a:r>
              <a:rPr lang="en-US" baseline="-25000" dirty="0"/>
              <a:t>3 </a:t>
            </a:r>
            <a:r>
              <a:rPr lang="en-US" dirty="0"/>
              <a:t>Devices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="" xmlns:a16="http://schemas.microsoft.com/office/drawing/2014/main" id="{E5FC8077-48E6-4869-A464-1131AD0ADD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368459"/>
              </p:ext>
            </p:extLst>
          </p:nvPr>
        </p:nvGraphicFramePr>
        <p:xfrm>
          <a:off x="6279460" y="602974"/>
          <a:ext cx="1830501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2" name="Graph" r:id="rId3" imgW="731520" imgH="1280160" progId="Origin50.Graph">
                  <p:embed/>
                </p:oleObj>
              </mc:Choice>
              <mc:Fallback>
                <p:oleObj name="Graph" r:id="rId3" imgW="731520" imgH="1280160" progId="Origin50.Graph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="" xmlns:a16="http://schemas.microsoft.com/office/drawing/2014/main" id="{9CDF9CEE-E265-4F0F-8E86-C133BF909F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9460" y="602974"/>
                        <a:ext cx="1830501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="" xmlns:a16="http://schemas.microsoft.com/office/drawing/2014/main" id="{250EC6F2-7566-422D-B930-85FE520781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793980"/>
              </p:ext>
            </p:extLst>
          </p:nvPr>
        </p:nvGraphicFramePr>
        <p:xfrm>
          <a:off x="2487360" y="516835"/>
          <a:ext cx="4182533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3" name="Graph" r:id="rId5" imgW="3920760" imgH="3000960" progId="Origin50.Graph">
                  <p:embed/>
                </p:oleObj>
              </mc:Choice>
              <mc:Fallback>
                <p:oleObj name="Graph" r:id="rId5" imgW="3920760" imgH="3000960" progId="Origin50.Graph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="" xmlns:a16="http://schemas.microsoft.com/office/drawing/2014/main" id="{D8B895A3-B087-41C7-B589-C636133E11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7360" y="516835"/>
                        <a:ext cx="4182533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="" xmlns:a16="http://schemas.microsoft.com/office/drawing/2014/main" id="{30B3E856-42B7-408C-9BD8-0E09A11270A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85120" y="733562"/>
          <a:ext cx="2289882" cy="3053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" name="Graph" r:id="rId7" imgW="2194560" imgH="2926080" progId="Origin50.Graph">
                  <p:embed/>
                </p:oleObj>
              </mc:Choice>
              <mc:Fallback>
                <p:oleObj name="Graph" r:id="rId7" imgW="2194560" imgH="2926080" progId="Origin50.Graph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="" xmlns:a16="http://schemas.microsoft.com/office/drawing/2014/main" id="{0CC44DF0-35D9-4A94-9987-19E3B79CB9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5120" y="733562"/>
                        <a:ext cx="2289882" cy="3053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288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75A10C2-EE7E-4DE8-9297-0763A4F417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5" y="1166442"/>
            <a:ext cx="2908706" cy="2655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BE25D1C-4826-A847-A473-4C7AAC4734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61" y="3768861"/>
            <a:ext cx="2715524" cy="23275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C35852-A6FE-431B-AFF6-C27E4847D9B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733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920000"/>
                </a:solidFill>
              </a:rPr>
              <a:t>Figure 2. 10 nm EML Lifetimes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4A3F754-575D-4A9C-AE45-8A29F72536C1}"/>
              </a:ext>
            </a:extLst>
          </p:cNvPr>
          <p:cNvSpPr txBox="1"/>
          <p:nvPr/>
        </p:nvSpPr>
        <p:spPr>
          <a:xfrm>
            <a:off x="464100" y="1194829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8110172-A573-4CAA-9BF9-03D08418F7EB}"/>
              </a:ext>
            </a:extLst>
          </p:cNvPr>
          <p:cNvSpPr txBox="1"/>
          <p:nvPr/>
        </p:nvSpPr>
        <p:spPr>
          <a:xfrm>
            <a:off x="462205" y="3590062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(b)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5A168BD-B870-43AC-A4D1-2742F6BD84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044" y="1503045"/>
            <a:ext cx="2851016" cy="23440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F0D6010-478F-4C23-92F9-8CB29C4A91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18" y="3797248"/>
            <a:ext cx="2715524" cy="23275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5088760-9B2F-4214-8DEB-6C6FCCDAB884}"/>
              </a:ext>
            </a:extLst>
          </p:cNvPr>
          <p:cNvSpPr txBox="1"/>
          <p:nvPr/>
        </p:nvSpPr>
        <p:spPr>
          <a:xfrm>
            <a:off x="3953749" y="1364602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08811CF-B089-46D2-8507-65D3BC804658}"/>
              </a:ext>
            </a:extLst>
          </p:cNvPr>
          <p:cNvSpPr txBox="1"/>
          <p:nvPr/>
        </p:nvSpPr>
        <p:spPr>
          <a:xfrm>
            <a:off x="3953749" y="3677820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5771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88AC599C-35F6-44C6-9EF6-C41CDD38D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9" y="602863"/>
            <a:ext cx="3837825" cy="2930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83BCFA04-D7A1-4B39-A4C6-A827BD109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52" y="3595516"/>
            <a:ext cx="3839352" cy="283676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524434" y="1174036"/>
            <a:ext cx="2151779" cy="2018903"/>
            <a:chOff x="6472322" y="199529"/>
            <a:chExt cx="2523698" cy="3002222"/>
          </a:xfrm>
        </p:grpSpPr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B33261B4-3A9A-4B01-9BEE-855B3468AA5B}"/>
                </a:ext>
              </a:extLst>
            </p:cNvPr>
            <p:cNvGrpSpPr/>
            <p:nvPr/>
          </p:nvGrpSpPr>
          <p:grpSpPr>
            <a:xfrm>
              <a:off x="6473948" y="199529"/>
              <a:ext cx="2522072" cy="3002222"/>
              <a:chOff x="6467380" y="247834"/>
              <a:chExt cx="2522072" cy="398942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4067397-9313-4DE1-A809-CF5E7D0098BC}"/>
                  </a:ext>
                </a:extLst>
              </p:cNvPr>
              <p:cNvSpPr/>
              <p:nvPr/>
            </p:nvSpPr>
            <p:spPr>
              <a:xfrm>
                <a:off x="6467380" y="1831069"/>
                <a:ext cx="2522072" cy="1201316"/>
              </a:xfrm>
              <a:prstGeom prst="rect">
                <a:avLst/>
              </a:prstGeom>
              <a:solidFill>
                <a:srgbClr val="D595D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tx1"/>
                    </a:solidFill>
                  </a:rPr>
                  <a:t>Dow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Hosts:Ir</a:t>
                </a:r>
                <a:r>
                  <a:rPr lang="en-US" sz="1400" dirty="0">
                    <a:solidFill>
                      <a:schemeClr val="tx1"/>
                    </a:solidFill>
                  </a:rPr>
                  <a:t>(ppy)</a:t>
                </a:r>
                <a:r>
                  <a:rPr lang="en-US" sz="14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sz="1400" dirty="0">
                    <a:solidFill>
                      <a:schemeClr val="tx1"/>
                    </a:solidFill>
                  </a:rPr>
                  <a:t> (15%) 100 nm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AB49AFCD-2588-4EF9-B5B4-3D913638683C}"/>
                  </a:ext>
                </a:extLst>
              </p:cNvPr>
              <p:cNvSpPr/>
              <p:nvPr/>
            </p:nvSpPr>
            <p:spPr>
              <a:xfrm>
                <a:off x="6467380" y="3032385"/>
                <a:ext cx="2522072" cy="738825"/>
              </a:xfrm>
              <a:prstGeom prst="rect">
                <a:avLst/>
              </a:prstGeom>
              <a:solidFill>
                <a:srgbClr val="EE7E7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tx1"/>
                    </a:solidFill>
                  </a:rPr>
                  <a:t>TCTA (30 nm)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C2E4332A-8690-42CA-BBF4-D561B1BD979B}"/>
                  </a:ext>
                </a:extLst>
              </p:cNvPr>
              <p:cNvSpPr/>
              <p:nvPr/>
            </p:nvSpPr>
            <p:spPr>
              <a:xfrm>
                <a:off x="6737224" y="247834"/>
                <a:ext cx="1982384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Al 100 nm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988CE560-CC28-429D-BD4D-7F4150021676}"/>
                  </a:ext>
                </a:extLst>
              </p:cNvPr>
              <p:cNvSpPr/>
              <p:nvPr/>
            </p:nvSpPr>
            <p:spPr>
              <a:xfrm>
                <a:off x="6467380" y="3771211"/>
                <a:ext cx="2522072" cy="4660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ITO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3A7494E7-3C12-42DE-B3F3-4C65FD864921}"/>
                  </a:ext>
                </a:extLst>
              </p:cNvPr>
              <p:cNvSpPr/>
              <p:nvPr/>
            </p:nvSpPr>
            <p:spPr>
              <a:xfrm>
                <a:off x="6467380" y="1148880"/>
                <a:ext cx="2522072" cy="685800"/>
              </a:xfrm>
              <a:prstGeom prst="rect">
                <a:avLst/>
              </a:prstGeom>
              <a:solidFill>
                <a:srgbClr val="EE7E7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tx1"/>
                    </a:solidFill>
                  </a:rPr>
                  <a:t>TCTA 30 nm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C2E4332A-8690-42CA-BBF4-D561B1BD979B}"/>
                </a:ext>
              </a:extLst>
            </p:cNvPr>
            <p:cNvSpPr/>
            <p:nvPr/>
          </p:nvSpPr>
          <p:spPr>
            <a:xfrm>
              <a:off x="6472322" y="547072"/>
              <a:ext cx="2523698" cy="344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MoOx 10 nm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63306" y="3563202"/>
            <a:ext cx="2217256" cy="2018903"/>
            <a:chOff x="6336929" y="592152"/>
            <a:chExt cx="2522072" cy="3012271"/>
          </a:xfrm>
        </p:grpSpPr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B33261B4-3A9A-4B01-9BEE-855B3468AA5B}"/>
                </a:ext>
              </a:extLst>
            </p:cNvPr>
            <p:cNvGrpSpPr/>
            <p:nvPr/>
          </p:nvGrpSpPr>
          <p:grpSpPr>
            <a:xfrm>
              <a:off x="6336929" y="592152"/>
              <a:ext cx="2522072" cy="3012271"/>
              <a:chOff x="6467380" y="691680"/>
              <a:chExt cx="2522072" cy="400278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C4067397-9313-4DE1-A809-CF5E7D0098BC}"/>
                  </a:ext>
                </a:extLst>
              </p:cNvPr>
              <p:cNvSpPr/>
              <p:nvPr/>
            </p:nvSpPr>
            <p:spPr>
              <a:xfrm>
                <a:off x="6467380" y="1831069"/>
                <a:ext cx="2522072" cy="1201316"/>
              </a:xfrm>
              <a:prstGeom prst="rect">
                <a:avLst/>
              </a:prstGeom>
              <a:solidFill>
                <a:srgbClr val="D595D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tx1"/>
                    </a:solidFill>
                  </a:rPr>
                  <a:t>Dow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Hosts:Ir</a:t>
                </a:r>
                <a:r>
                  <a:rPr lang="en-US" sz="1400" dirty="0">
                    <a:solidFill>
                      <a:schemeClr val="tx1"/>
                    </a:solidFill>
                  </a:rPr>
                  <a:t>(ppy)</a:t>
                </a:r>
                <a:r>
                  <a:rPr lang="en-US" sz="14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sz="1400" dirty="0">
                    <a:solidFill>
                      <a:schemeClr val="tx1"/>
                    </a:solidFill>
                  </a:rPr>
                  <a:t> (15%) 100 nm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AB49AFCD-2588-4EF9-B5B4-3D913638683C}"/>
                  </a:ext>
                </a:extLst>
              </p:cNvPr>
              <p:cNvSpPr/>
              <p:nvPr/>
            </p:nvSpPr>
            <p:spPr>
              <a:xfrm>
                <a:off x="6467380" y="3032385"/>
                <a:ext cx="2522072" cy="738825"/>
              </a:xfrm>
              <a:prstGeom prst="rect">
                <a:avLst/>
              </a:prstGeom>
              <a:solidFill>
                <a:srgbClr val="79B6D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tx1"/>
                    </a:solidFill>
                  </a:rPr>
                  <a:t>TPBi (30 nm)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="" xmlns:a16="http://schemas.microsoft.com/office/drawing/2014/main" id="{C2E4332A-8690-42CA-BBF4-D561B1BD979B}"/>
                  </a:ext>
                </a:extLst>
              </p:cNvPr>
              <p:cNvSpPr/>
              <p:nvPr/>
            </p:nvSpPr>
            <p:spPr>
              <a:xfrm>
                <a:off x="6704001" y="691680"/>
                <a:ext cx="1982384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LiF 1 nm/Al 100 nm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="" xmlns:a16="http://schemas.microsoft.com/office/drawing/2014/main" id="{988CE560-CC28-429D-BD4D-7F4150021676}"/>
                  </a:ext>
                </a:extLst>
              </p:cNvPr>
              <p:cNvSpPr/>
              <p:nvPr/>
            </p:nvSpPr>
            <p:spPr>
              <a:xfrm>
                <a:off x="6467380" y="4228410"/>
                <a:ext cx="2522072" cy="4660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ITO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="" xmlns:a16="http://schemas.microsoft.com/office/drawing/2014/main" id="{3A7494E7-3C12-42DE-B3F3-4C65FD864921}"/>
                  </a:ext>
                </a:extLst>
              </p:cNvPr>
              <p:cNvSpPr/>
              <p:nvPr/>
            </p:nvSpPr>
            <p:spPr>
              <a:xfrm>
                <a:off x="6467380" y="1148880"/>
                <a:ext cx="2522072" cy="685800"/>
              </a:xfrm>
              <a:prstGeom prst="rect">
                <a:avLst/>
              </a:prstGeom>
              <a:solidFill>
                <a:srgbClr val="79B6D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tx1"/>
                    </a:solidFill>
                  </a:rPr>
                  <a:t>TPBi 30 nm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C2E4332A-8690-42CA-BBF4-D561B1BD979B}"/>
                </a:ext>
              </a:extLst>
            </p:cNvPr>
            <p:cNvSpPr/>
            <p:nvPr/>
          </p:nvSpPr>
          <p:spPr>
            <a:xfrm>
              <a:off x="6336929" y="2909636"/>
              <a:ext cx="2522072" cy="344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LiF 1 nm/Al 10 nm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184091" y="723506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Electron Only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2FE0A9E-DEFD-43CC-988C-08D4892C8C47}"/>
              </a:ext>
            </a:extLst>
          </p:cNvPr>
          <p:cNvSpPr txBox="1"/>
          <p:nvPr/>
        </p:nvSpPr>
        <p:spPr>
          <a:xfrm>
            <a:off x="926347" y="490248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(a)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419E9B8-14DD-4C8E-9995-62EE9C5A5D87}"/>
              </a:ext>
            </a:extLst>
          </p:cNvPr>
          <p:cNvSpPr txBox="1"/>
          <p:nvPr/>
        </p:nvSpPr>
        <p:spPr>
          <a:xfrm>
            <a:off x="924452" y="3424387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(b)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2FE0A9E-DEFD-43CC-988C-08D4892C8C47}"/>
              </a:ext>
            </a:extLst>
          </p:cNvPr>
          <p:cNvSpPr txBox="1"/>
          <p:nvPr/>
        </p:nvSpPr>
        <p:spPr>
          <a:xfrm>
            <a:off x="5245137" y="820114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(c)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2FE0A9E-DEFD-43CC-988C-08D4892C8C47}"/>
              </a:ext>
            </a:extLst>
          </p:cNvPr>
          <p:cNvSpPr txBox="1"/>
          <p:nvPr/>
        </p:nvSpPr>
        <p:spPr>
          <a:xfrm>
            <a:off x="5058166" y="3389461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(d)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2133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D1C25AFA-E5F3-48A9-9D82-AC3E77FEB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6" y="937367"/>
            <a:ext cx="4036753" cy="32496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C35852-A6FE-431B-AFF6-C27E4847D9B5}"/>
              </a:ext>
            </a:extLst>
          </p:cNvPr>
          <p:cNvSpPr txBox="1">
            <a:spLocks/>
          </p:cNvSpPr>
          <p:nvPr/>
        </p:nvSpPr>
        <p:spPr>
          <a:xfrm>
            <a:off x="207568" y="101933"/>
            <a:ext cx="9144000" cy="733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920000"/>
                </a:solidFill>
              </a:rPr>
              <a:t>Figure 4. 10 nm EML Lifetimes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809E2F2-9D33-49C9-8564-2FEAF7A5BA96}"/>
              </a:ext>
            </a:extLst>
          </p:cNvPr>
          <p:cNvSpPr txBox="1"/>
          <p:nvPr/>
        </p:nvSpPr>
        <p:spPr>
          <a:xfrm>
            <a:off x="748871" y="1116661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AC54527-D211-4C3F-8491-052606155A80}"/>
              </a:ext>
            </a:extLst>
          </p:cNvPr>
          <p:cNvSpPr txBox="1"/>
          <p:nvPr/>
        </p:nvSpPr>
        <p:spPr>
          <a:xfrm>
            <a:off x="2747098" y="1116661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50837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4C8D738-4703-4763-8415-861B6DB40439}"/>
              </a:ext>
            </a:extLst>
          </p:cNvPr>
          <p:cNvSpPr/>
          <p:nvPr/>
        </p:nvSpPr>
        <p:spPr>
          <a:xfrm>
            <a:off x="2178010" y="1854426"/>
            <a:ext cx="932400" cy="2013358"/>
          </a:xfrm>
          <a:prstGeom prst="rect">
            <a:avLst/>
          </a:prstGeom>
          <a:solidFill>
            <a:srgbClr val="FB795C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22ABEC3-B4B8-4DB5-830A-48A9891BC2DF}"/>
              </a:ext>
            </a:extLst>
          </p:cNvPr>
          <p:cNvSpPr/>
          <p:nvPr/>
        </p:nvSpPr>
        <p:spPr>
          <a:xfrm>
            <a:off x="6067712" y="2082844"/>
            <a:ext cx="932400" cy="2010721"/>
          </a:xfrm>
          <a:prstGeom prst="rect">
            <a:avLst/>
          </a:prstGeom>
          <a:solidFill>
            <a:srgbClr val="79B6DA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TPBi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88AB86-D576-4E22-844E-B654CAFD0686}"/>
              </a:ext>
            </a:extLst>
          </p:cNvPr>
          <p:cNvSpPr txBox="1"/>
          <p:nvPr/>
        </p:nvSpPr>
        <p:spPr>
          <a:xfrm>
            <a:off x="2423277" y="1540648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C780F7F-ED25-4BC8-8B7F-6300EA403814}"/>
              </a:ext>
            </a:extLst>
          </p:cNvPr>
          <p:cNvSpPr txBox="1"/>
          <p:nvPr/>
        </p:nvSpPr>
        <p:spPr>
          <a:xfrm>
            <a:off x="2423277" y="3816425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4015AE9-3025-4B9F-AD5E-6D44B25A07F9}"/>
              </a:ext>
            </a:extLst>
          </p:cNvPr>
          <p:cNvSpPr txBox="1"/>
          <p:nvPr/>
        </p:nvSpPr>
        <p:spPr>
          <a:xfrm>
            <a:off x="6278925" y="175580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B2A36C5-1E5A-4B9B-826C-315932DB924B}"/>
              </a:ext>
            </a:extLst>
          </p:cNvPr>
          <p:cNvSpPr txBox="1"/>
          <p:nvPr/>
        </p:nvSpPr>
        <p:spPr>
          <a:xfrm>
            <a:off x="6278924" y="404693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E4194FA-7901-40C5-89DC-59D34F3B616A}"/>
              </a:ext>
            </a:extLst>
          </p:cNvPr>
          <p:cNvSpPr/>
          <p:nvPr/>
        </p:nvSpPr>
        <p:spPr>
          <a:xfrm>
            <a:off x="4118776" y="1854427"/>
            <a:ext cx="932400" cy="1739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96778A5-88F4-441F-A4CD-E18090121843}"/>
              </a:ext>
            </a:extLst>
          </p:cNvPr>
          <p:cNvSpPr txBox="1"/>
          <p:nvPr/>
        </p:nvSpPr>
        <p:spPr>
          <a:xfrm>
            <a:off x="4329989" y="1539679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FBD810A-743B-44D4-A9B4-A5ADE75E2664}"/>
              </a:ext>
            </a:extLst>
          </p:cNvPr>
          <p:cNvSpPr txBox="1"/>
          <p:nvPr/>
        </p:nvSpPr>
        <p:spPr>
          <a:xfrm>
            <a:off x="4329988" y="3555303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3FCBEC6-3478-4D7E-976A-3308AA1BE0D3}"/>
              </a:ext>
            </a:extLst>
          </p:cNvPr>
          <p:cNvSpPr/>
          <p:nvPr/>
        </p:nvSpPr>
        <p:spPr>
          <a:xfrm>
            <a:off x="3151354" y="1798926"/>
            <a:ext cx="932400" cy="2068858"/>
          </a:xfrm>
          <a:prstGeom prst="rect">
            <a:avLst/>
          </a:prstGeom>
          <a:solidFill>
            <a:srgbClr val="D02F33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E2A12E6-6A2F-4B26-8BB6-00643F2511BC}"/>
              </a:ext>
            </a:extLst>
          </p:cNvPr>
          <p:cNvSpPr txBox="1"/>
          <p:nvPr/>
        </p:nvSpPr>
        <p:spPr>
          <a:xfrm>
            <a:off x="3396621" y="1492705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CD699A6-44D9-4CD3-B05D-504882B1AEFB}"/>
              </a:ext>
            </a:extLst>
          </p:cNvPr>
          <p:cNvSpPr txBox="1"/>
          <p:nvPr/>
        </p:nvSpPr>
        <p:spPr>
          <a:xfrm>
            <a:off x="3396621" y="3816425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E7EB4D7-C726-4740-A57B-0F61F60FBDAD}"/>
              </a:ext>
            </a:extLst>
          </p:cNvPr>
          <p:cNvSpPr txBox="1"/>
          <p:nvPr/>
        </p:nvSpPr>
        <p:spPr>
          <a:xfrm>
            <a:off x="3142825" y="3088205"/>
            <a:ext cx="110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 </a:t>
            </a:r>
            <a:r>
              <a:rPr lang="en-US" dirty="0"/>
              <a:t>= 2.8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D545D7D-0B3D-4641-A294-0166CB1135C7}"/>
              </a:ext>
            </a:extLst>
          </p:cNvPr>
          <p:cNvSpPr txBox="1"/>
          <p:nvPr/>
        </p:nvSpPr>
        <p:spPr>
          <a:xfrm>
            <a:off x="4106828" y="2876521"/>
            <a:ext cx="110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 </a:t>
            </a:r>
            <a:r>
              <a:rPr lang="en-US" dirty="0"/>
              <a:t>= 2.8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F5F7C1D0-86C8-458B-B079-B5C775758DA9}"/>
              </a:ext>
            </a:extLst>
          </p:cNvPr>
          <p:cNvGrpSpPr/>
          <p:nvPr/>
        </p:nvGrpSpPr>
        <p:grpSpPr>
          <a:xfrm>
            <a:off x="5090137" y="1781702"/>
            <a:ext cx="1101584" cy="2163702"/>
            <a:chOff x="9571988" y="6150937"/>
            <a:chExt cx="1101584" cy="2163702"/>
          </a:xfrm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57ED1AAD-6EC7-4FFF-BC6B-F2507C04443A}"/>
                </a:ext>
              </a:extLst>
            </p:cNvPr>
            <p:cNvSpPr/>
            <p:nvPr/>
          </p:nvSpPr>
          <p:spPr>
            <a:xfrm>
              <a:off x="9575853" y="6461314"/>
              <a:ext cx="930540" cy="1531493"/>
            </a:xfrm>
            <a:prstGeom prst="rect">
              <a:avLst/>
            </a:prstGeom>
            <a:solidFill>
              <a:srgbClr val="399657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Ir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err="1">
                  <a:solidFill>
                    <a:schemeClr val="tx1"/>
                  </a:solidFill>
                </a:rPr>
                <a:t>ppy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  <a:r>
                <a:rPr lang="en-US" baseline="-250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565A81E6-844B-469A-BB0E-D203D171B7D6}"/>
                </a:ext>
              </a:extLst>
            </p:cNvPr>
            <p:cNvSpPr txBox="1"/>
            <p:nvPr/>
          </p:nvSpPr>
          <p:spPr>
            <a:xfrm>
              <a:off x="9791947" y="615093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30A61A4D-600B-4650-82EA-2955A89FF80D}"/>
                </a:ext>
              </a:extLst>
            </p:cNvPr>
            <p:cNvSpPr txBox="1"/>
            <p:nvPr/>
          </p:nvSpPr>
          <p:spPr>
            <a:xfrm>
              <a:off x="9801011" y="7945307"/>
              <a:ext cx="505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5.1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58EF5377-1388-48B5-8F45-AD81671C217B}"/>
                </a:ext>
              </a:extLst>
            </p:cNvPr>
            <p:cNvSpPr txBox="1"/>
            <p:nvPr/>
          </p:nvSpPr>
          <p:spPr>
            <a:xfrm>
              <a:off x="9571988" y="7349144"/>
              <a:ext cx="1101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 </a:t>
              </a:r>
              <a:r>
                <a:rPr lang="en-US" dirty="0"/>
                <a:t>= 2.4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6D18A25-6DA8-4E92-BD8F-4A9E5D2019FD}"/>
              </a:ext>
            </a:extLst>
          </p:cNvPr>
          <p:cNvSpPr txBox="1"/>
          <p:nvPr/>
        </p:nvSpPr>
        <p:spPr>
          <a:xfrm>
            <a:off x="6086409" y="3289605"/>
            <a:ext cx="110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 </a:t>
            </a:r>
            <a:r>
              <a:rPr lang="en-US" dirty="0"/>
              <a:t>= 2.6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D57AC93-1C09-4735-A7A0-85AEC9C23E04}"/>
              </a:ext>
            </a:extLst>
          </p:cNvPr>
          <p:cNvSpPr txBox="1"/>
          <p:nvPr/>
        </p:nvSpPr>
        <p:spPr>
          <a:xfrm>
            <a:off x="2092426" y="3088205"/>
            <a:ext cx="110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 </a:t>
            </a:r>
            <a:r>
              <a:rPr lang="en-US" dirty="0"/>
              <a:t>= 2.85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A12AA81B-D1F7-45DE-85FF-8EAFD4B015FA}"/>
              </a:ext>
            </a:extLst>
          </p:cNvPr>
          <p:cNvCxnSpPr>
            <a:cxnSpLocks/>
          </p:cNvCxnSpPr>
          <p:nvPr/>
        </p:nvCxnSpPr>
        <p:spPr>
          <a:xfrm>
            <a:off x="2092426" y="4493038"/>
            <a:ext cx="5292216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7664B637-41C9-4FB7-AF01-712905657715}"/>
              </a:ext>
            </a:extLst>
          </p:cNvPr>
          <p:cNvCxnSpPr>
            <a:cxnSpLocks/>
          </p:cNvCxnSpPr>
          <p:nvPr/>
        </p:nvCxnSpPr>
        <p:spPr>
          <a:xfrm>
            <a:off x="2177613" y="4342914"/>
            <a:ext cx="0" cy="14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1C1D5D8B-7B9E-4585-8240-4F398FF31F1D}"/>
              </a:ext>
            </a:extLst>
          </p:cNvPr>
          <p:cNvCxnSpPr>
            <a:cxnSpLocks/>
          </p:cNvCxnSpPr>
          <p:nvPr/>
        </p:nvCxnSpPr>
        <p:spPr>
          <a:xfrm>
            <a:off x="3110410" y="4331538"/>
            <a:ext cx="0" cy="14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10A1A081-C6FB-430E-BF1C-79C79B261BCE}"/>
              </a:ext>
            </a:extLst>
          </p:cNvPr>
          <p:cNvCxnSpPr>
            <a:cxnSpLocks/>
          </p:cNvCxnSpPr>
          <p:nvPr/>
        </p:nvCxnSpPr>
        <p:spPr>
          <a:xfrm>
            <a:off x="6064139" y="4328695"/>
            <a:ext cx="0" cy="14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0BCF1AD9-4D54-47CD-805C-6CCD69947ED0}"/>
              </a:ext>
            </a:extLst>
          </p:cNvPr>
          <p:cNvSpPr txBox="1"/>
          <p:nvPr/>
        </p:nvSpPr>
        <p:spPr>
          <a:xfrm>
            <a:off x="4115344" y="448352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(nm)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AE12875-2C10-414B-9D8C-5DC558AD59E1}"/>
              </a:ext>
            </a:extLst>
          </p:cNvPr>
          <p:cNvSpPr txBox="1"/>
          <p:nvPr/>
        </p:nvSpPr>
        <p:spPr>
          <a:xfrm>
            <a:off x="1913046" y="448352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05062578-FE9D-4DF3-B01E-70C3E815FEE4}"/>
              </a:ext>
            </a:extLst>
          </p:cNvPr>
          <p:cNvCxnSpPr>
            <a:cxnSpLocks/>
          </p:cNvCxnSpPr>
          <p:nvPr/>
        </p:nvCxnSpPr>
        <p:spPr>
          <a:xfrm>
            <a:off x="7049051" y="4330967"/>
            <a:ext cx="0" cy="14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AFACA7BF-0069-4DF6-9A3D-A37BE6ADE56D}"/>
              </a:ext>
            </a:extLst>
          </p:cNvPr>
          <p:cNvSpPr txBox="1"/>
          <p:nvPr/>
        </p:nvSpPr>
        <p:spPr>
          <a:xfrm>
            <a:off x="2991991" y="4485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1BE03ADE-2A6A-475B-A7A0-B91F77484FAB}"/>
              </a:ext>
            </a:extLst>
          </p:cNvPr>
          <p:cNvSpPr txBox="1"/>
          <p:nvPr/>
        </p:nvSpPr>
        <p:spPr>
          <a:xfrm>
            <a:off x="5865836" y="44835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3A6AC499-42F9-4600-BE2C-F39CEB338DD1}"/>
              </a:ext>
            </a:extLst>
          </p:cNvPr>
          <p:cNvSpPr txBox="1"/>
          <p:nvPr/>
        </p:nvSpPr>
        <p:spPr>
          <a:xfrm>
            <a:off x="6829437" y="44693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52DC638F-49D2-4DFF-8C9B-312F5C7B58F6}"/>
              </a:ext>
            </a:extLst>
          </p:cNvPr>
          <p:cNvGrpSpPr/>
          <p:nvPr/>
        </p:nvGrpSpPr>
        <p:grpSpPr>
          <a:xfrm>
            <a:off x="312862" y="411303"/>
            <a:ext cx="1682314" cy="1370399"/>
            <a:chOff x="562623" y="3866223"/>
            <a:chExt cx="3825960" cy="2826962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2B446E99-8182-4940-B615-3E68FA1A00E4}"/>
                </a:ext>
              </a:extLst>
            </p:cNvPr>
            <p:cNvSpPr/>
            <p:nvPr/>
          </p:nvSpPr>
          <p:spPr>
            <a:xfrm>
              <a:off x="1461576" y="3866223"/>
              <a:ext cx="2028053" cy="4016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LiF + Al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279FA8DC-2DFF-4818-BB54-699648E4C230}"/>
                </a:ext>
              </a:extLst>
            </p:cNvPr>
            <p:cNvSpPr/>
            <p:nvPr/>
          </p:nvSpPr>
          <p:spPr>
            <a:xfrm>
              <a:off x="562623" y="4940869"/>
              <a:ext cx="3825960" cy="914400"/>
            </a:xfrm>
            <a:prstGeom prst="rect">
              <a:avLst/>
            </a:prstGeom>
            <a:solidFill>
              <a:srgbClr val="D595D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solidFill>
                    <a:schemeClr val="tx1"/>
                  </a:solidFill>
                </a:rPr>
                <a:t>Host:Ir</a:t>
              </a:r>
              <a:r>
                <a:rPr lang="en-US" sz="1400" dirty="0">
                  <a:solidFill>
                    <a:schemeClr val="tx1"/>
                  </a:solidFill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</a:rPr>
                <a:t>ppy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  <a:r>
                <a:rPr lang="en-US" sz="1400" baseline="-25000" dirty="0">
                  <a:solidFill>
                    <a:schemeClr val="tx1"/>
                  </a:solidFill>
                </a:rPr>
                <a:t>3</a:t>
              </a:r>
              <a:r>
                <a:rPr lang="en-US" sz="1400" dirty="0">
                  <a:solidFill>
                    <a:schemeClr val="tx1"/>
                  </a:solidFill>
                </a:rPr>
                <a:t> (15%) 40 nm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EC4C8143-71AE-4391-A424-66C7F121AC8B}"/>
                </a:ext>
              </a:extLst>
            </p:cNvPr>
            <p:cNvSpPr/>
            <p:nvPr/>
          </p:nvSpPr>
          <p:spPr>
            <a:xfrm>
              <a:off x="562623" y="4258798"/>
              <a:ext cx="3825960" cy="685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TPBi 30 nm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1C0ABDED-77A1-4DB5-8C7A-665B173EB6CC}"/>
                </a:ext>
              </a:extLst>
            </p:cNvPr>
            <p:cNvSpPr/>
            <p:nvPr/>
          </p:nvSpPr>
          <p:spPr>
            <a:xfrm>
              <a:off x="562623" y="5852258"/>
              <a:ext cx="3825960" cy="457200"/>
            </a:xfrm>
            <a:prstGeom prst="rect">
              <a:avLst/>
            </a:prstGeom>
            <a:solidFill>
              <a:srgbClr val="EE7E7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TCTA 20 nm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7A7A5586-F0C8-4AC3-A356-E8577182EB09}"/>
                </a:ext>
              </a:extLst>
            </p:cNvPr>
            <p:cNvSpPr/>
            <p:nvPr/>
          </p:nvSpPr>
          <p:spPr>
            <a:xfrm>
              <a:off x="562623" y="6310126"/>
              <a:ext cx="3825960" cy="3830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AQ1250/ITO/Glass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50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219" y="1466397"/>
            <a:ext cx="5753100" cy="4476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467" b="2614"/>
          <a:stretch/>
        </p:blipFill>
        <p:spPr>
          <a:xfrm>
            <a:off x="281894" y="1104900"/>
            <a:ext cx="5648325" cy="4851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3206ED-E35E-1045-93C4-2154C90B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SI: Host properties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456" y="168053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19089" y="168053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07154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C638CC-64E3-49C3-BEAD-E991D4F1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SI: RZ measurement spectra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="" xmlns:a16="http://schemas.microsoft.com/office/drawing/2014/main" id="{F6CA6643-8CB3-4812-9EB4-AD42FBA4F7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34343"/>
              </p:ext>
            </p:extLst>
          </p:nvPr>
        </p:nvGraphicFramePr>
        <p:xfrm>
          <a:off x="2060766" y="543624"/>
          <a:ext cx="4632642" cy="615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Graph" r:id="rId3" imgW="2194560" imgH="2916000" progId="Origin50.Graph">
                  <p:embed/>
                </p:oleObj>
              </mc:Choice>
              <mc:Fallback>
                <p:oleObj name="Graph" r:id="rId3" imgW="2194560" imgH="29160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0766" y="543624"/>
                        <a:ext cx="4632642" cy="6157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578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E57FE0-7A90-43C0-8772-DDF06684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SI: 10 nm M-EML Efficiencies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="" xmlns:a16="http://schemas.microsoft.com/office/drawing/2014/main" id="{D5CEDB79-49FB-489F-A5D9-6B1EA77B11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435081"/>
              </p:ext>
            </p:extLst>
          </p:nvPr>
        </p:nvGraphicFramePr>
        <p:xfrm>
          <a:off x="2337871" y="1019251"/>
          <a:ext cx="4390920" cy="4390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Graph" r:id="rId3" imgW="2926080" imgH="2926080" progId="Origin50.Graph">
                  <p:embed/>
                </p:oleObj>
              </mc:Choice>
              <mc:Fallback>
                <p:oleObj name="Graph" r:id="rId3" imgW="2926080" imgH="2926080" progId="Origin50.Graph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="" xmlns:a16="http://schemas.microsoft.com/office/drawing/2014/main" id="{06FDABC7-1AC2-4770-86B2-B8BC12BA6C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7871" y="1019251"/>
                        <a:ext cx="4390920" cy="4390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733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37EE33-CFE1-497F-8E44-CEDA87C4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field profiles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F3E8FC3-007F-4088-80AC-9BD028EAE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91" y="916542"/>
            <a:ext cx="3982743" cy="35715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D5B1EE4-E723-40EB-9E6D-7857DF86E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934" y="916542"/>
            <a:ext cx="3982743" cy="35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3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w Template.potm" id="{4D7E9788-66F2-4B63-8D48-5104771A2F46}" vid="{4FD0F2BB-69C5-45BE-805A-5870AAA174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Dow Template</Template>
  <TotalTime>4415</TotalTime>
  <Words>321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Graph</vt:lpstr>
      <vt:lpstr>Efficiency, lifetime, and energy levels</vt:lpstr>
      <vt:lpstr>PowerPoint Presentation</vt:lpstr>
      <vt:lpstr>PowerPoint Presentation</vt:lpstr>
      <vt:lpstr>PowerPoint Presentation</vt:lpstr>
      <vt:lpstr>PowerPoint Presentation</vt:lpstr>
      <vt:lpstr>SI: Host properties</vt:lpstr>
      <vt:lpstr>SI: RZ measurement spectra</vt:lpstr>
      <vt:lpstr>SI: 10 nm M-EML Efficiencies</vt:lpstr>
      <vt:lpstr>Electric field profiles</vt:lpstr>
      <vt:lpstr>SI: 5% Ir(ppy)3 Devices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Hershey</dc:creator>
  <cp:lastModifiedBy>Kyle Hershey</cp:lastModifiedBy>
  <cp:revision>78</cp:revision>
  <dcterms:created xsi:type="dcterms:W3CDTF">2018-01-30T19:58:09Z</dcterms:created>
  <dcterms:modified xsi:type="dcterms:W3CDTF">2018-07-08T21:22:48Z</dcterms:modified>
</cp:coreProperties>
</file>