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2" r:id="rId6"/>
    <p:sldId id="275" r:id="rId7"/>
    <p:sldId id="272" r:id="rId8"/>
    <p:sldId id="273" r:id="rId9"/>
    <p:sldId id="265" r:id="rId10"/>
    <p:sldId id="258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586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5374" y="0"/>
            <a:ext cx="723072" cy="6176963"/>
          </a:xfrm>
        </p:spPr>
        <p:txBody>
          <a:bodyPr vert="eaVert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534689" cy="5811838"/>
          </a:xfrm>
        </p:spPr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914400"/>
            <a:ext cx="8666922" cy="5261113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87" y="962717"/>
            <a:ext cx="4289563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62717"/>
            <a:ext cx="4316067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9587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7458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81369"/>
            <a:ext cx="3868340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857458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1681369"/>
            <a:ext cx="3887391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2018-06-04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91" y="914400"/>
            <a:ext cx="8666922" cy="526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238CC0-8EC5-43BD-824E-EDEED67F04D4}" type="datetimeFigureOut">
              <a:rPr lang="en-US" smtClean="0"/>
              <a:pPr/>
              <a:t>2018-06-04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BF9A35-2A3A-4A1E-AD19-60BD34616A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June Dow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Bangsund</a:t>
            </a:r>
            <a:endParaRPr lang="en-US" dirty="0"/>
          </a:p>
          <a:p>
            <a:r>
              <a:rPr lang="en-US" dirty="0"/>
              <a:t>Kyle Hershey</a:t>
            </a:r>
          </a:p>
          <a:p>
            <a:r>
              <a:rPr lang="en-US" dirty="0"/>
              <a:t>Robert Newcomb</a:t>
            </a:r>
          </a:p>
          <a:p>
            <a:r>
              <a:rPr lang="en-US" dirty="0"/>
              <a:t>6/4/18</a:t>
            </a:r>
          </a:p>
        </p:txBody>
      </p:sp>
    </p:spTree>
    <p:extLst>
      <p:ext uri="{BB962C8B-B14F-4D97-AF65-F5344CB8AC3E}">
        <p14:creationId xmlns:p14="http://schemas.microsoft.com/office/powerpoint/2010/main" val="350080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C99125-0689-4BEA-91EC-687DBF45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5" y="649496"/>
            <a:ext cx="3750140" cy="2875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20" y="649496"/>
            <a:ext cx="3674377" cy="2870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Degradation at 405 nm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1" y="3632005"/>
            <a:ext cx="8535986" cy="3116665"/>
          </a:xfrm>
        </p:spPr>
        <p:txBody>
          <a:bodyPr>
            <a:normAutofit/>
          </a:bodyPr>
          <a:lstStyle/>
          <a:p>
            <a:r>
              <a:rPr lang="en-US" dirty="0"/>
              <a:t>Degrading at 405 nm, same trend seen</a:t>
            </a:r>
          </a:p>
          <a:p>
            <a:pPr lvl="1"/>
            <a:r>
              <a:rPr lang="en-US" dirty="0"/>
              <a:t>Why different if host not absorbing?</a:t>
            </a:r>
          </a:p>
          <a:p>
            <a:pPr lvl="1"/>
            <a:r>
              <a:rPr lang="en-US" dirty="0"/>
              <a:t>Hypothesis: Exciton-exciton events driving degradation</a:t>
            </a:r>
          </a:p>
          <a:p>
            <a:pPr lvl="2"/>
            <a:r>
              <a:rPr lang="en-US" dirty="0"/>
              <a:t>Lowering concentration may reduce TT annihilation</a:t>
            </a:r>
          </a:p>
          <a:p>
            <a:r>
              <a:rPr lang="en-US" dirty="0"/>
              <a:t>Degradation at 1% doping still shows deviation</a:t>
            </a:r>
          </a:p>
          <a:p>
            <a:pPr lvl="1"/>
            <a:r>
              <a:rPr lang="en-US" dirty="0"/>
              <a:t>CBP and mCP fall together</a:t>
            </a:r>
          </a:p>
          <a:p>
            <a:pPr lvl="1"/>
            <a:r>
              <a:rPr lang="en-US" dirty="0"/>
              <a:t>Perhaps reflects differences in local exciton environment: aggregation or morphology?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5480" y="84054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405 nm 5% doping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0868" y="11983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405 nm 1% doping</a:t>
            </a:r>
          </a:p>
        </p:txBody>
      </p:sp>
    </p:spTree>
    <p:extLst>
      <p:ext uri="{BB962C8B-B14F-4D97-AF65-F5344CB8AC3E}">
        <p14:creationId xmlns:p14="http://schemas.microsoft.com/office/powerpoint/2010/main" val="9754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Ir(ppy)</a:t>
            </a:r>
            <a:r>
              <a:rPr lang="en-US" baseline="-25000" dirty="0"/>
              <a:t>3</a:t>
            </a:r>
            <a:r>
              <a:rPr lang="en-US" dirty="0"/>
              <a:t> Aggregation</a:t>
            </a:r>
          </a:p>
          <a:p>
            <a:pPr lvl="1"/>
            <a:r>
              <a:rPr lang="en-US" dirty="0"/>
              <a:t>1% degradation suggests CDBP and BCBP degrade more at low concentration</a:t>
            </a:r>
          </a:p>
          <a:p>
            <a:pPr lvl="1"/>
            <a:r>
              <a:rPr lang="en-US" dirty="0"/>
              <a:t>May reflect differences in molecular aggregation</a:t>
            </a:r>
          </a:p>
          <a:p>
            <a:pPr lvl="1"/>
            <a:r>
              <a:rPr lang="en-US" dirty="0"/>
              <a:t>We might observe this in PL efficiency between hosts as a function of concentration</a:t>
            </a:r>
          </a:p>
          <a:p>
            <a:pPr lvl="1"/>
            <a:endParaRPr lang="en-US" dirty="0"/>
          </a:p>
          <a:p>
            <a:r>
              <a:rPr lang="en-US" dirty="0"/>
              <a:t>Host excitons being populated</a:t>
            </a:r>
          </a:p>
          <a:p>
            <a:pPr lvl="1"/>
            <a:r>
              <a:rPr lang="en-US" dirty="0"/>
              <a:t>Excited state absorption?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85DCB-615E-40CB-A342-ECE868AF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73" y="3690358"/>
            <a:ext cx="4505739" cy="30448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B8DE50-6D06-48C3-9EDF-ED7F83D0A822}"/>
              </a:ext>
            </a:extLst>
          </p:cNvPr>
          <p:cNvSpPr/>
          <p:nvPr/>
        </p:nvSpPr>
        <p:spPr>
          <a:xfrm>
            <a:off x="251791" y="6188765"/>
            <a:ext cx="420756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Reineke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Sebastian, et al. "Highly phosphorescent organic mixed films: The effect of aggregation on triplet-triplet annihilation."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Applied Physics Letters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94.16 (2009): 116.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095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Dow Host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action items for new supplies of materials to complete study and manuscript</a:t>
            </a:r>
          </a:p>
          <a:p>
            <a:pPr lvl="1"/>
            <a:r>
              <a:rPr lang="en-US" dirty="0"/>
              <a:t>Redo devices at 15% doping, previously efficiency was found to be low</a:t>
            </a:r>
          </a:p>
          <a:p>
            <a:pPr lvl="1"/>
            <a:r>
              <a:rPr lang="en-US" dirty="0"/>
              <a:t>Examine the composition dependence of efficiency in order to assess the role of A or B in transport/injection</a:t>
            </a:r>
          </a:p>
          <a:p>
            <a:pPr lvl="1"/>
            <a:r>
              <a:rPr lang="en-US" dirty="0"/>
              <a:t>Examine the composition dependence of device lifetime to check consistency with current interface degradation hypothesis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571" y="4058509"/>
            <a:ext cx="2333355" cy="2385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4BF6E-B66F-4AA3-B582-34EB6D03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9" y="3546659"/>
            <a:ext cx="4911989" cy="33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ED65-2A02-4FF3-91EA-C7B7534D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Performance with 15% </a:t>
            </a:r>
            <a:r>
              <a:rPr lang="en-US" dirty="0" err="1"/>
              <a:t>Ir</a:t>
            </a:r>
            <a:r>
              <a:rPr lang="en-US" dirty="0"/>
              <a:t>(</a:t>
            </a:r>
            <a:r>
              <a:rPr lang="en-US" dirty="0" err="1"/>
              <a:t>ppy</a:t>
            </a:r>
            <a:r>
              <a:rPr lang="en-US" dirty="0"/>
              <a:t>)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2ACA-0F14-44C5-AF0C-83A268F2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3870252"/>
            <a:ext cx="5372832" cy="2918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efficiency obtained for all three devices, addition of A leads to a slight decrease in efficiency</a:t>
            </a:r>
          </a:p>
          <a:p>
            <a:r>
              <a:rPr lang="en-US" dirty="0"/>
              <a:t>Previously, tooling factor was off leading to high Ir(ppy)</a:t>
            </a:r>
            <a:r>
              <a:rPr lang="en-US" baseline="-25000" dirty="0"/>
              <a:t>3</a:t>
            </a:r>
            <a:r>
              <a:rPr lang="en-US" dirty="0"/>
              <a:t> concentration and low efficiencies</a:t>
            </a:r>
          </a:p>
          <a:p>
            <a:r>
              <a:rPr lang="en-US" dirty="0"/>
              <a:t>B and A+B have similar efficiency</a:t>
            </a:r>
          </a:p>
          <a:p>
            <a:pPr lvl="1"/>
            <a:r>
              <a:rPr lang="en-US" dirty="0"/>
              <a:t>Roll-off is improved with higher content of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E7992-5C11-4453-9B37-7C15A462BE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23" y="3953650"/>
            <a:ext cx="3234845" cy="2458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07805-6380-4B27-A835-545AC57322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72" y="897907"/>
            <a:ext cx="2421032" cy="28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A917C-375D-4B8B-BD9A-A1DBDB552D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63" y="836254"/>
            <a:ext cx="3494137" cy="28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5439C3-688B-4D0E-92B4-713205CE0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07" y="733562"/>
            <a:ext cx="4320000" cy="2932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9B62E-296E-4FC8-914E-DD7ECF6095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07" y="3828304"/>
            <a:ext cx="4320000" cy="2819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4E652AA-F656-4D98-8B5A-37C59CE1D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7" y="853437"/>
                <a:ext cx="4625162" cy="57330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Addition of A leads to increase in overall lifetime despite a slight reduction in the PL stability</a:t>
                </a:r>
              </a:p>
              <a:p>
                <a:r>
                  <a:rPr lang="en-US" dirty="0"/>
                  <a:t>This is consistent with the narrower RZ measured for A+B</a:t>
                </a:r>
              </a:p>
              <a:p>
                <a:r>
                  <a:rPr lang="en-US" dirty="0"/>
                  <a:t>Lifetime enhancement in A+B may stem from improved stability in exciton formation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This is consistent with Kyle’s APL paper which showed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sub>
                    </m:sSub>
                  </m:oMath>
                </a14:m>
                <a:r>
                  <a:rPr lang="en-US" dirty="0"/>
                  <a:t> can be negatively impacted by exciton density at interfaces</a:t>
                </a:r>
              </a:p>
              <a:p>
                <a:r>
                  <a:rPr lang="en-US" dirty="0"/>
                  <a:t>Consistent with the HTL/EML interface being problematic</a:t>
                </a:r>
              </a:p>
              <a:p>
                <a:r>
                  <a:rPr lang="en-US" dirty="0"/>
                  <a:t>Dow B has the widest RZ and the most exciton density at the HTL interface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4E652AA-F656-4D98-8B5A-37C59CE1D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7" y="853437"/>
                <a:ext cx="4625162" cy="5733047"/>
              </a:xfrm>
              <a:blipFill>
                <a:blip r:embed="rId4"/>
                <a:stretch>
                  <a:fillRect l="-1449" t="-1277" r="-2899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F760ED65-2A02-4FF3-91EA-C7B7534D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/>
          <a:p>
            <a:r>
              <a:rPr lang="en-US" dirty="0"/>
              <a:t>Device Performance with 15% </a:t>
            </a:r>
            <a:r>
              <a:rPr lang="en-US" dirty="0" err="1"/>
              <a:t>Ir</a:t>
            </a:r>
            <a:r>
              <a:rPr lang="en-US" dirty="0"/>
              <a:t>(</a:t>
            </a:r>
            <a:r>
              <a:rPr lang="en-US" dirty="0" err="1"/>
              <a:t>ppy</a:t>
            </a:r>
            <a:r>
              <a:rPr lang="en-US" dirty="0"/>
              <a:t>)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on EML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26" y="4267195"/>
            <a:ext cx="8587409" cy="2291490"/>
          </a:xfrm>
        </p:spPr>
        <p:txBody>
          <a:bodyPr>
            <a:normAutofit/>
          </a:bodyPr>
          <a:lstStyle/>
          <a:p>
            <a:r>
              <a:rPr lang="en-US" dirty="0"/>
              <a:t>Efficiency peak is not strongly sensitive to the amount of B, all devices containing B show similar efficiency</a:t>
            </a:r>
          </a:p>
          <a:p>
            <a:r>
              <a:rPr lang="en-US" dirty="0"/>
              <a:t>Addition of B to A leads to an immediate reduction in voltage, perhaps suggesting a reduction in electron injection barrier</a:t>
            </a:r>
          </a:p>
          <a:p>
            <a:r>
              <a:rPr lang="en-US" dirty="0"/>
              <a:t>Addition of A to B does not immediately impact efficiency – supports that A modulates mobility, not injection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ED7CD-3631-4960-95C6-1E50BF962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6" y="693391"/>
            <a:ext cx="4072837" cy="334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3FAB79-FF83-419B-8214-35706080A7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63" y="693391"/>
            <a:ext cx="4170018" cy="32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8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2113-964F-4FFC-9AB5-B2D628B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on EML 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60D14-D57D-4AA7-B6EB-CB39B3AAB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791" y="4065103"/>
                <a:ext cx="8666922" cy="2110409"/>
              </a:xfrm>
            </p:spPr>
            <p:txBody>
              <a:bodyPr/>
              <a:lstStyle/>
              <a:p>
                <a:r>
                  <a:rPr lang="en-US" dirty="0"/>
                  <a:t>PL stability increases with increasing B content (for the most part)</a:t>
                </a:r>
              </a:p>
              <a:p>
                <a:r>
                  <a:rPr lang="en-US" dirty="0"/>
                  <a:t>Appears that A-rich compositions may be more stable</a:t>
                </a:r>
              </a:p>
              <a:p>
                <a:pPr lvl="1"/>
                <a:r>
                  <a:rPr lang="en-US" dirty="0"/>
                  <a:t>Increasing A content moves RZ further from HTL interface, further improving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sub>
                    </m:sSub>
                  </m:oMath>
                </a14:m>
                <a:r>
                  <a:rPr lang="en-US" dirty="0"/>
                  <a:t> stability</a:t>
                </a:r>
              </a:p>
              <a:p>
                <a:pPr lvl="1"/>
                <a:r>
                  <a:rPr lang="en-US" dirty="0"/>
                  <a:t>RZ becomes more narrow, however, decreasing PL stability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60D14-D57D-4AA7-B6EB-CB39B3AAB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791" y="4065103"/>
                <a:ext cx="8666922" cy="2110409"/>
              </a:xfrm>
              <a:blipFill>
                <a:blip r:embed="rId2"/>
                <a:stretch>
                  <a:fillRect l="-774"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97AE49C-2D72-4E11-91C5-12FAEDFAA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89" y="639144"/>
            <a:ext cx="6464821" cy="34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2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Model for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460" y="780177"/>
                <a:ext cx="8892209" cy="222973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is a poorly balanced host, showing a peaked RZ at the ETL</a:t>
                </a:r>
              </a:p>
              <a:p>
                <a:r>
                  <a:rPr lang="en-US" dirty="0"/>
                  <a:t>B has the broadest RZ, but suffers from degradation at the HTL</a:t>
                </a:r>
              </a:p>
              <a:p>
                <a:r>
                  <a:rPr lang="en-US" dirty="0"/>
                  <a:t>A+B has a broad RZ, but is pulled away from the HTL by A, resulting in a longer lifetime</a:t>
                </a:r>
              </a:p>
              <a:p>
                <a:r>
                  <a:rPr lang="en-US" b="1" dirty="0"/>
                  <a:t>Hypothesis: A+B shows greater stability than B due to reduced exciton density at HTL/EML interface, improving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𝑬𝑭</m:t>
                        </m:r>
                      </m:sub>
                    </m:sSub>
                  </m:oMath>
                </a14:m>
                <a:r>
                  <a:rPr lang="en-US" b="1" dirty="0"/>
                  <a:t> stability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60" y="780177"/>
                <a:ext cx="8892209" cy="2229730"/>
              </a:xfrm>
              <a:blipFill>
                <a:blip r:embed="rId3"/>
                <a:stretch>
                  <a:fillRect l="-754" t="-3279" r="-822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4FE2519-460A-4146-9254-D13E057981B5}"/>
              </a:ext>
            </a:extLst>
          </p:cNvPr>
          <p:cNvSpPr/>
          <p:nvPr/>
        </p:nvSpPr>
        <p:spPr>
          <a:xfrm>
            <a:off x="6131025" y="4209222"/>
            <a:ext cx="1476931" cy="2181638"/>
          </a:xfrm>
          <a:prstGeom prst="rect">
            <a:avLst/>
          </a:prstGeom>
          <a:solidFill>
            <a:srgbClr val="F6E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BBF04B-DFFA-49C8-96F0-E231C5EFF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30132"/>
              </p:ext>
            </p:extLst>
          </p:nvPr>
        </p:nvGraphicFramePr>
        <p:xfrm>
          <a:off x="5402291" y="4286712"/>
          <a:ext cx="2603554" cy="260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Graph" r:id="rId4" imgW="2194560" imgH="2194560" progId="Origin50.Graph">
                  <p:embed/>
                </p:oleObj>
              </mc:Choice>
              <mc:Fallback>
                <p:oleObj name="Graph" r:id="rId4" imgW="2194560" imgH="21945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11AE3C3-6490-457F-967D-F2465E004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2291" y="4286712"/>
                        <a:ext cx="2603554" cy="2603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067B630-B9B7-47FA-A431-FA15C041994B}"/>
              </a:ext>
            </a:extLst>
          </p:cNvPr>
          <p:cNvGrpSpPr/>
          <p:nvPr/>
        </p:nvGrpSpPr>
        <p:grpSpPr>
          <a:xfrm rot="5400000">
            <a:off x="6412783" y="1699041"/>
            <a:ext cx="1033109" cy="3978750"/>
            <a:chOff x="562619" y="3774921"/>
            <a:chExt cx="3851046" cy="28657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86DE39-2E0C-4E8C-9F52-9844220475B8}"/>
                </a:ext>
              </a:extLst>
            </p:cNvPr>
            <p:cNvSpPr/>
            <p:nvPr/>
          </p:nvSpPr>
          <p:spPr>
            <a:xfrm>
              <a:off x="966567" y="3774921"/>
              <a:ext cx="3033025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5C9BF6-8999-41EA-8B90-9FC66D9F99F3}"/>
                </a:ext>
              </a:extLst>
            </p:cNvPr>
            <p:cNvSpPr/>
            <p:nvPr/>
          </p:nvSpPr>
          <p:spPr>
            <a:xfrm>
              <a:off x="562623" y="4719019"/>
              <a:ext cx="3840925" cy="1063789"/>
            </a:xfrm>
            <a:prstGeom prst="rect">
              <a:avLst/>
            </a:prstGeom>
            <a:solidFill>
              <a:srgbClr val="D595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EML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2BC61D-94C4-476E-83E9-17D27F181659}"/>
                </a:ext>
              </a:extLst>
            </p:cNvPr>
            <p:cNvSpPr/>
            <p:nvPr/>
          </p:nvSpPr>
          <p:spPr>
            <a:xfrm>
              <a:off x="562623" y="4049241"/>
              <a:ext cx="3840925" cy="669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ETL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7AF7FE-8DEB-4439-BA26-818B9C6E44AE}"/>
                </a:ext>
              </a:extLst>
            </p:cNvPr>
            <p:cNvSpPr/>
            <p:nvPr/>
          </p:nvSpPr>
          <p:spPr>
            <a:xfrm>
              <a:off x="562627" y="5782808"/>
              <a:ext cx="3840924" cy="476701"/>
            </a:xfrm>
            <a:prstGeom prst="rect">
              <a:avLst/>
            </a:prstGeom>
            <a:solidFill>
              <a:srgbClr val="EE7E7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HTL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061BA3-EF9A-49DD-AE20-614D0FA7AAA8}"/>
                </a:ext>
              </a:extLst>
            </p:cNvPr>
            <p:cNvSpPr/>
            <p:nvPr/>
          </p:nvSpPr>
          <p:spPr>
            <a:xfrm>
              <a:off x="562619" y="6259509"/>
              <a:ext cx="3851046" cy="381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ITO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50C96-E0B5-4491-A329-DBFD5E9C62CF}"/>
              </a:ext>
            </a:extLst>
          </p:cNvPr>
          <p:cNvCxnSpPr>
            <a:cxnSpLocks/>
          </p:cNvCxnSpPr>
          <p:nvPr/>
        </p:nvCxnSpPr>
        <p:spPr>
          <a:xfrm>
            <a:off x="6131025" y="4194508"/>
            <a:ext cx="0" cy="21963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581AB-6623-46F1-A643-EE731409AB5B}"/>
              </a:ext>
            </a:extLst>
          </p:cNvPr>
          <p:cNvCxnSpPr>
            <a:cxnSpLocks/>
          </p:cNvCxnSpPr>
          <p:nvPr/>
        </p:nvCxnSpPr>
        <p:spPr>
          <a:xfrm>
            <a:off x="7607956" y="4209222"/>
            <a:ext cx="0" cy="21816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BE489-6C36-4A2A-AD4E-A59AF24584F4}"/>
              </a:ext>
            </a:extLst>
          </p:cNvPr>
          <p:cNvSpPr/>
          <p:nvPr/>
        </p:nvSpPr>
        <p:spPr>
          <a:xfrm>
            <a:off x="142461" y="3056521"/>
            <a:ext cx="4763017" cy="333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Differences in efficiency can’t explain lifetime difference because B and A+B show nearly identical efficiency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Hypothesis is further confirmed by 10 nm EML devices where all devices sample the HTL, the same lifetime is seen for B and A+B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B6371C-1B84-4B05-96E1-98B42270C5DA}"/>
              </a:ext>
            </a:extLst>
          </p:cNvPr>
          <p:cNvSpPr/>
          <p:nvPr/>
        </p:nvSpPr>
        <p:spPr>
          <a:xfrm>
            <a:off x="5983357" y="5638413"/>
            <a:ext cx="298173" cy="752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Carbazole</a:t>
            </a:r>
            <a:r>
              <a:rPr lang="en-US" dirty="0"/>
              <a:t> Lifetime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780176"/>
            <a:ext cx="8666922" cy="5261113"/>
          </a:xfrm>
        </p:spPr>
        <p:txBody>
          <a:bodyPr/>
          <a:lstStyle/>
          <a:p>
            <a:r>
              <a:rPr lang="en-US" dirty="0"/>
              <a:t>Goal is to develop design rules for host selection – initiated study with a series of </a:t>
            </a:r>
            <a:r>
              <a:rPr lang="en-US" dirty="0" err="1"/>
              <a:t>carbazole</a:t>
            </a:r>
            <a:r>
              <a:rPr lang="en-US" dirty="0"/>
              <a:t> hosts that have been shown to have high efficiency with </a:t>
            </a:r>
            <a:r>
              <a:rPr lang="en-US" dirty="0" err="1"/>
              <a:t>Ir</a:t>
            </a:r>
            <a:r>
              <a:rPr lang="en-US" dirty="0"/>
              <a:t>(</a:t>
            </a:r>
            <a:r>
              <a:rPr lang="en-US" dirty="0" err="1"/>
              <a:t>ppy</a:t>
            </a:r>
            <a:r>
              <a:rPr lang="en-US" dirty="0"/>
              <a:t>)</a:t>
            </a:r>
            <a:r>
              <a:rPr lang="en-US" baseline="-25000" dirty="0"/>
              <a:t>3</a:t>
            </a:r>
          </a:p>
          <a:p>
            <a:r>
              <a:rPr lang="en-US" dirty="0"/>
              <a:t>Despite similar efficiencies, there is a clear difference in device lifetime that does not seem to reflect a simple energetic argument or a difference in charge balance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20" y="5718512"/>
            <a:ext cx="2080718" cy="908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38" y="3650051"/>
            <a:ext cx="2600700" cy="1515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6" y="5744639"/>
            <a:ext cx="1955638" cy="853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" y="3596639"/>
            <a:ext cx="1929912" cy="10466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4796" y="56575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4498" y="45457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9898" y="54524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CDBP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6912" y="35753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BCBP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282" y="3261712"/>
            <a:ext cx="4351375" cy="3408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6412" y="35329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337654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90712B0-235B-40AE-8DA0-C10279B0E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8"/>
          <a:stretch/>
        </p:blipFill>
        <p:spPr>
          <a:xfrm>
            <a:off x="139877" y="3128078"/>
            <a:ext cx="4466995" cy="30127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25D8EF-7EB6-44DF-956F-6C72789F8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3"/>
          <a:stretch/>
        </p:blipFill>
        <p:spPr>
          <a:xfrm>
            <a:off x="4572000" y="3114306"/>
            <a:ext cx="4430344" cy="30264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6820" y="5302306"/>
            <a:ext cx="116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 nm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/>
          <a:p>
            <a:r>
              <a:rPr lang="en-US" dirty="0"/>
              <a:t>Wavelength Dependent Optical Degradation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9255" y="5302307"/>
            <a:ext cx="136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405 nm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466" y="6067865"/>
            <a:ext cx="729842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308" y="6325287"/>
            <a:ext cx="116048" cy="13807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81356" y="6067865"/>
            <a:ext cx="729842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11198" y="6325287"/>
            <a:ext cx="116048" cy="13807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27246" y="6067865"/>
            <a:ext cx="729842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7088" y="6325287"/>
            <a:ext cx="116048" cy="13807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73136" y="6067865"/>
            <a:ext cx="729842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02978" y="6325287"/>
            <a:ext cx="116048" cy="13807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8841" y="6546042"/>
            <a:ext cx="3748644" cy="193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2987" y="599164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350 nm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2987" y="623826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405 nm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16904" y="65073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18488" y="724072"/>
            <a:ext cx="8865038" cy="5261113"/>
          </a:xfrm>
        </p:spPr>
        <p:txBody>
          <a:bodyPr/>
          <a:lstStyle/>
          <a:p>
            <a:r>
              <a:rPr lang="en-US" dirty="0"/>
              <a:t>350 nm Pump excites host and Ir(ppy)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405 nm only excites Ir(ppy)</a:t>
            </a:r>
            <a:r>
              <a:rPr lang="en-US" baseline="-25000" dirty="0"/>
              <a:t>3</a:t>
            </a:r>
          </a:p>
          <a:p>
            <a:r>
              <a:rPr lang="en-US" dirty="0"/>
              <a:t>Differences between wavelengths reflect loss in exciton transfer process</a:t>
            </a:r>
          </a:p>
          <a:p>
            <a:r>
              <a:rPr lang="en-US" dirty="0"/>
              <a:t>Same trend is seen under host optical pumping as is seen in EL</a:t>
            </a:r>
          </a:p>
          <a:p>
            <a:r>
              <a:rPr lang="en-US" dirty="0"/>
              <a:t>405 nm probe signal shows same trend as 350 nm pump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w Template.potm" id="{4D7E9788-66F2-4B63-8D48-5104771A2F46}" vid="{4FD0F2BB-69C5-45BE-805A-5870AAA174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Dow Template</Template>
  <TotalTime>863</TotalTime>
  <Words>746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Office Theme</vt:lpstr>
      <vt:lpstr>Graph</vt:lpstr>
      <vt:lpstr>June Dow Meeting</vt:lpstr>
      <vt:lpstr>Completing Dow Host Study</vt:lpstr>
      <vt:lpstr>Device Performance with 15% Ir(ppy)3</vt:lpstr>
      <vt:lpstr>Device Performance with 15% Ir(ppy)3</vt:lpstr>
      <vt:lpstr>Dependence on EML Composition</vt:lpstr>
      <vt:lpstr>Dependence on EML Composition</vt:lpstr>
      <vt:lpstr>Current Model for Operation</vt:lpstr>
      <vt:lpstr>Carbazole Lifetime Comparison</vt:lpstr>
      <vt:lpstr>Wavelength Dependent Optical Degradation</vt:lpstr>
      <vt:lpstr>Host Degradation at 405 nm</vt:lpstr>
      <vt:lpstr>Hypotheses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Hershey</dc:creator>
  <cp:lastModifiedBy>JSB</cp:lastModifiedBy>
  <cp:revision>38</cp:revision>
  <dcterms:created xsi:type="dcterms:W3CDTF">2018-05-14T15:31:55Z</dcterms:created>
  <dcterms:modified xsi:type="dcterms:W3CDTF">2018-06-04T22:25:09Z</dcterms:modified>
</cp:coreProperties>
</file>