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Nitrogen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91" y="637563"/>
            <a:ext cx="8732818" cy="52611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test oxygen leakage into the system, a test solution of FIrpic was prepared in the glove box and loaded into the measurement setup (~1mM)</a:t>
            </a:r>
          </a:p>
          <a:p>
            <a:r>
              <a:rPr lang="en-US" sz="2000" dirty="0" smtClean="0"/>
              <a:t>LED is only turned on to acquire data points and the solution is otherwise kept in the dark</a:t>
            </a:r>
          </a:p>
          <a:p>
            <a:r>
              <a:rPr lang="en-US" sz="2000" dirty="0" smtClean="0"/>
              <a:t>Points </a:t>
            </a:r>
            <a:r>
              <a:rPr lang="en-US" sz="2000" dirty="0"/>
              <a:t>taken in rapid succession seem to show warmup of the LED</a:t>
            </a:r>
          </a:p>
          <a:p>
            <a:r>
              <a:rPr lang="en-US" sz="2000" dirty="0" smtClean="0"/>
              <a:t>Nitrogen purge dramatically reduces oxygen quenching during test</a:t>
            </a:r>
          </a:p>
          <a:p>
            <a:r>
              <a:rPr lang="en-US" sz="2000" dirty="0" smtClean="0"/>
              <a:t>Still see loss, two possible sources</a:t>
            </a:r>
          </a:p>
          <a:p>
            <a:pPr lvl="1"/>
            <a:r>
              <a:rPr lang="en-US" sz="2000" dirty="0" smtClean="0"/>
              <a:t>Trapped oxygen from when we transport to the test apparatus</a:t>
            </a:r>
          </a:p>
          <a:p>
            <a:pPr lvl="1"/>
            <a:r>
              <a:rPr lang="en-US" sz="2000" dirty="0" smtClean="0"/>
              <a:t>Purity of house nitrogen</a:t>
            </a:r>
          </a:p>
          <a:p>
            <a:pPr lvl="1"/>
            <a:r>
              <a:rPr lang="en-US" sz="2000" dirty="0" smtClean="0"/>
              <a:t>Plateau suggests this is not a continuous leak of high oxygen source</a:t>
            </a:r>
          </a:p>
          <a:p>
            <a:pPr marL="342900" lvl="1" indent="0">
              <a:buNone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486572"/>
              </p:ext>
            </p:extLst>
          </p:nvPr>
        </p:nvGraphicFramePr>
        <p:xfrm>
          <a:off x="2298583" y="3688636"/>
          <a:ext cx="4373065" cy="334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8583" y="3688636"/>
                        <a:ext cx="4373065" cy="334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3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Cuvette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problem may be further reduced by threading the lid</a:t>
            </a:r>
          </a:p>
          <a:p>
            <a:r>
              <a:rPr lang="en-US" dirty="0" smtClean="0"/>
              <a:t>We currently have the stoppered cuvette from </a:t>
            </a:r>
            <a:r>
              <a:rPr lang="en-US" dirty="0" err="1" smtClean="0"/>
              <a:t>Thorlabs</a:t>
            </a:r>
            <a:r>
              <a:rPr lang="en-US" dirty="0" smtClean="0"/>
              <a:t> ($84)</a:t>
            </a:r>
          </a:p>
          <a:p>
            <a:pPr lvl="1"/>
            <a:r>
              <a:rPr lang="en-US" dirty="0" smtClean="0"/>
              <a:t>Quartz, optical path length of 4 mm</a:t>
            </a:r>
          </a:p>
          <a:p>
            <a:r>
              <a:rPr lang="en-US" dirty="0" err="1" smtClean="0"/>
              <a:t>Starna</a:t>
            </a:r>
            <a:r>
              <a:rPr lang="en-US" dirty="0" smtClean="0"/>
              <a:t> sells 2 cuvettes of interest</a:t>
            </a:r>
          </a:p>
          <a:p>
            <a:pPr lvl="1"/>
            <a:r>
              <a:rPr lang="en-US" dirty="0" smtClean="0"/>
              <a:t>Special optical glass (good to 320 nm), 4 mm path ($165)</a:t>
            </a:r>
          </a:p>
          <a:p>
            <a:pPr lvl="1"/>
            <a:r>
              <a:rPr lang="en-US" dirty="0" smtClean="0"/>
              <a:t>Quartz, 2 mm path ($275)</a:t>
            </a:r>
          </a:p>
          <a:p>
            <a:endParaRPr lang="en-US" dirty="0"/>
          </a:p>
        </p:txBody>
      </p:sp>
      <p:pic>
        <p:nvPicPr>
          <p:cNvPr id="3074" name="Picture 2" descr="https://www.thorlabs.com/images/xlarge/CTN002424-x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0"/>
          <a:stretch/>
        </p:blipFill>
        <p:spPr bwMode="auto">
          <a:xfrm>
            <a:off x="734416" y="3389060"/>
            <a:ext cx="1664836" cy="33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whitebearphotonics.com/sites/default/files/styles/large/public/products/screw_and_septum_cap_image_0_0.jpg?itok=ZLO4XaG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5" r="29526"/>
          <a:stretch/>
        </p:blipFill>
        <p:spPr bwMode="auto">
          <a:xfrm>
            <a:off x="5956183" y="3389060"/>
            <a:ext cx="1132513" cy="31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3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Absorptivity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89233"/>
            <a:ext cx="8666922" cy="5261113"/>
          </a:xfrm>
        </p:spPr>
        <p:txBody>
          <a:bodyPr/>
          <a:lstStyle/>
          <a:p>
            <a:r>
              <a:rPr lang="en-US" dirty="0" smtClean="0"/>
              <a:t>Jack has measured absorptivity as a function of concentration</a:t>
            </a:r>
          </a:p>
          <a:p>
            <a:pPr lvl="1"/>
            <a:r>
              <a:rPr lang="en-US" dirty="0" smtClean="0"/>
              <a:t>200 </a:t>
            </a:r>
            <a:r>
              <a:rPr lang="en-US" dirty="0" err="1" smtClean="0"/>
              <a:t>uM</a:t>
            </a:r>
            <a:r>
              <a:rPr lang="en-US" dirty="0" smtClean="0"/>
              <a:t> saturates the UV/VIS</a:t>
            </a:r>
          </a:p>
          <a:p>
            <a:r>
              <a:rPr lang="en-US" dirty="0" smtClean="0"/>
              <a:t>Based off of this, the intensity profile of the cuvette is shown</a:t>
            </a:r>
          </a:p>
          <a:p>
            <a:r>
              <a:rPr lang="en-US" dirty="0" smtClean="0"/>
              <a:t>We think that the 2 mm path length would be better, but for the concentrations we are interested in, the 4 mm cheaper cuvette would be sufficient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7100"/>
              </p:ext>
            </p:extLst>
          </p:nvPr>
        </p:nvGraphicFramePr>
        <p:xfrm>
          <a:off x="4429388" y="2844813"/>
          <a:ext cx="5092117" cy="38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388" y="2844813"/>
                        <a:ext cx="5092117" cy="38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40679"/>
              </p:ext>
            </p:extLst>
          </p:nvPr>
        </p:nvGraphicFramePr>
        <p:xfrm>
          <a:off x="-87415" y="2844812"/>
          <a:ext cx="5092117" cy="38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87415" y="2844812"/>
                        <a:ext cx="5092117" cy="38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2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139</TotalTime>
  <Words>218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Office Theme</vt:lpstr>
      <vt:lpstr>Origin Graph</vt:lpstr>
      <vt:lpstr>Nitrogen Purging</vt:lpstr>
      <vt:lpstr>Cuvette Options</vt:lpstr>
      <vt:lpstr>Absorptivity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6</cp:revision>
  <dcterms:created xsi:type="dcterms:W3CDTF">2017-06-01T17:37:24Z</dcterms:created>
  <dcterms:modified xsi:type="dcterms:W3CDTF">2017-06-01T19:57:13Z</dcterms:modified>
</cp:coreProperties>
</file>