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56"/>
  </p:normalViewPr>
  <p:slideViewPr>
    <p:cSldViewPr snapToGrid="0">
      <p:cViewPr varScale="1">
        <p:scale>
          <a:sx n="108" d="100"/>
          <a:sy n="108" d="100"/>
        </p:scale>
        <p:origin x="64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CD993-0236-8F4D-9084-3CD7162B55E4}" type="datetimeFigureOut">
              <a:rPr lang="en-US" smtClean="0"/>
              <a:t>6/14/2018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9C3CF-8686-364B-85ED-8C1C17479440}" type="slidenum">
              <a:rPr lang="en-US" smtClean="0"/>
              <a:t>‹#›</a:t>
            </a:fld>
            <a:endParaRPr lang="en-US"/>
          </a:p>
        </p:txBody>
      </p:sp>
    </p:spTree>
    <p:extLst>
      <p:ext uri="{BB962C8B-B14F-4D97-AF65-F5344CB8AC3E}">
        <p14:creationId xmlns:p14="http://schemas.microsoft.com/office/powerpoint/2010/main" val="10768569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3A688-400C-4FCD-BA01-AE1731CB4FE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5460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74D5B-CBC0-451B-82DA-903F7E589F69}"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105579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74D5B-CBC0-451B-82DA-903F7E589F69}"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114132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74D5B-CBC0-451B-82DA-903F7E589F69}"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11717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13396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ew Slide Header Box and Li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6939182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6689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3"/>
            <a:ext cx="109728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8929561"/>
      </p:ext>
    </p:extLst>
  </p:cSld>
  <p:clrMapOvr>
    <a:masterClrMapping/>
  </p:clrMapOvr>
  <mc:AlternateContent xmlns:mc="http://schemas.openxmlformats.org/markup-compatibility/2006" xmlns:p14="http://schemas.microsoft.com/office/powerpoint/2010/main">
    <mc:Choice Requires="p14">
      <p:transition spd="slow" p14:dur="1700">
        <p:wipe dir="r"/>
      </p:transition>
    </mc:Choice>
    <mc:Fallback xmlns="">
      <p:transition xmlns:p14="http://schemas.microsoft.com/office/powerpoint/2010/main" spd="slow">
        <p:wipe dir="r"/>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979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New Slide Header Box and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2"/>
          <p:cNvSpPr>
            <a:spLocks noGrp="1"/>
          </p:cNvSpPr>
          <p:nvPr>
            <p:ph type="sldNum" sz="quarter" idx="4"/>
          </p:nvPr>
        </p:nvSpPr>
        <p:spPr>
          <a:xfrm>
            <a:off x="9211733" y="6356355"/>
            <a:ext cx="2844800" cy="365125"/>
          </a:xfrm>
          <a:prstGeom prst="rect">
            <a:avLst/>
          </a:prstGeom>
        </p:spPr>
        <p:txBody>
          <a:bodyPr vert="horz" lIns="91440" tIns="45720" rIns="91440" bIns="45720" rtlCol="0" anchor="ctr"/>
          <a:lstStyle>
            <a:lvl1pPr algn="r">
              <a:defRPr sz="1200">
                <a:solidFill>
                  <a:schemeClr val="tx1"/>
                </a:solidFill>
              </a:defRPr>
            </a:lvl1pPr>
          </a:lstStyle>
          <a:p>
            <a:pPr eaLnBrk="0" fontAlgn="base" hangingPunct="0">
              <a:spcBef>
                <a:spcPct val="0"/>
              </a:spcBef>
              <a:spcAft>
                <a:spcPct val="0"/>
              </a:spcAft>
            </a:pPr>
            <a:fld id="{51C7D968-0352-3C4E-AFCC-F582286509FD}" type="slidenum">
              <a:rPr lang="en-US" smtClean="0">
                <a:solidFill>
                  <a:srgbClr val="FFFFFF"/>
                </a:solidFill>
                <a:latin typeface="Helvetica" charset="0"/>
                <a:ea typeface="ＭＳ Ｐゴシック" charset="0"/>
              </a:rPr>
              <a:pPr eaLnBrk="0" fontAlgn="base" hangingPunct="0">
                <a:spcBef>
                  <a:spcPct val="0"/>
                </a:spcBef>
                <a:spcAft>
                  <a:spcPct val="0"/>
                </a:spcAft>
              </a:pPr>
              <a:t>‹#›</a:t>
            </a:fld>
            <a:endParaRPr lang="en-US" dirty="0">
              <a:solidFill>
                <a:srgbClr val="FFFFFF"/>
              </a:solidFill>
              <a:latin typeface="Helvetica" charset="0"/>
              <a:ea typeface="ＭＳ Ｐゴシック" charset="0"/>
            </a:endParaRPr>
          </a:p>
        </p:txBody>
      </p:sp>
    </p:spTree>
    <p:extLst>
      <p:ext uri="{BB962C8B-B14F-4D97-AF65-F5344CB8AC3E}">
        <p14:creationId xmlns:p14="http://schemas.microsoft.com/office/powerpoint/2010/main" val="1681713310"/>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48503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74D5B-CBC0-451B-82DA-903F7E589F69}"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5547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74D5B-CBC0-451B-82DA-903F7E589F69}"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97725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974D5B-CBC0-451B-82DA-903F7E589F69}"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0210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74D5B-CBC0-451B-82DA-903F7E589F69}" type="datetimeFigureOut">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66515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974D5B-CBC0-451B-82DA-903F7E589F69}" type="datetimeFigureOut">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22732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74D5B-CBC0-451B-82DA-903F7E589F69}" type="datetimeFigureOut">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29988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74D5B-CBC0-451B-82DA-903F7E589F69}"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398837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74D5B-CBC0-451B-82DA-903F7E589F69}"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0D89-31AE-4B39-B344-F5E018791733}" type="slidenum">
              <a:rPr lang="en-US" smtClean="0"/>
              <a:t>‹#›</a:t>
            </a:fld>
            <a:endParaRPr lang="en-US"/>
          </a:p>
        </p:txBody>
      </p:sp>
    </p:spTree>
    <p:extLst>
      <p:ext uri="{BB962C8B-B14F-4D97-AF65-F5344CB8AC3E}">
        <p14:creationId xmlns:p14="http://schemas.microsoft.com/office/powerpoint/2010/main" val="50060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74D5B-CBC0-451B-82DA-903F7E589F69}" type="datetimeFigureOut">
              <a:rPr lang="en-US" smtClean="0"/>
              <a:t>6/14/2018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00D89-31AE-4B39-B344-F5E018791733}" type="slidenum">
              <a:rPr lang="en-US" smtClean="0"/>
              <a:t>‹#›</a:t>
            </a:fld>
            <a:endParaRPr lang="en-US"/>
          </a:p>
        </p:txBody>
      </p:sp>
    </p:spTree>
    <p:extLst>
      <p:ext uri="{BB962C8B-B14F-4D97-AF65-F5344CB8AC3E}">
        <p14:creationId xmlns:p14="http://schemas.microsoft.com/office/powerpoint/2010/main" val="4213317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449676" y="762000"/>
            <a:ext cx="11226801"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dirty="0">
              <a:solidFill>
                <a:srgbClr val="FFFFFF"/>
              </a:solidFill>
              <a:latin typeface="Helvetica" charset="0"/>
              <a:ea typeface="ＭＳ Ｐゴシック" charset="0"/>
            </a:endParaRPr>
          </a:p>
        </p:txBody>
      </p:sp>
      <p:sp>
        <p:nvSpPr>
          <p:cNvPr id="3075" name="Rectangle 3"/>
          <p:cNvSpPr>
            <a:spLocks noGrp="1" noChangeArrowheads="1"/>
          </p:cNvSpPr>
          <p:nvPr>
            <p:ph type="title"/>
          </p:nvPr>
        </p:nvSpPr>
        <p:spPr bwMode="auto">
          <a:xfrm>
            <a:off x="425218" y="76200"/>
            <a:ext cx="11352859" cy="585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87" tIns="46037" rIns="90487" bIns="46037" numCol="1" anchor="t"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41874360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slow" p14:dur="1500">
        <p:wipe dir="r"/>
      </p:transition>
    </mc:Choice>
    <mc:Fallback xmlns="">
      <p:transition xmlns:p14="http://schemas.microsoft.com/office/powerpoint/2010/main" spd="slow">
        <p:wipe dir="r"/>
      </p:transition>
    </mc:Fallback>
  </mc:AlternateContent>
  <p:timing>
    <p:tnLst>
      <p:par>
        <p:cTn id="1" dur="indefinite" restart="never" nodeType="tmRoot"/>
      </p:par>
    </p:tnLst>
  </p:timing>
  <p:hf sldNum="0" hdr="0" ftr="0" dt="0"/>
  <p:txStyles>
    <p:titleStyle>
      <a:lvl1pPr algn="l" defTabSz="900113" rtl="0" eaLnBrk="0" fontAlgn="base" hangingPunct="0">
        <a:lnSpc>
          <a:spcPts val="3600"/>
        </a:lnSpc>
        <a:spcBef>
          <a:spcPct val="0"/>
        </a:spcBef>
        <a:spcAft>
          <a:spcPct val="0"/>
        </a:spcAft>
        <a:defRPr sz="2400">
          <a:solidFill>
            <a:schemeClr val="tx2"/>
          </a:solidFill>
          <a:latin typeface="+mj-lt"/>
          <a:ea typeface="+mj-ea"/>
          <a:cs typeface="+mj-cs"/>
        </a:defRPr>
      </a:lvl1pPr>
      <a:lvl2pPr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2pPr>
      <a:lvl3pPr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3pPr>
      <a:lvl4pPr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4pPr>
      <a:lvl5pPr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5pPr>
      <a:lvl6pPr marL="457200"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6pPr>
      <a:lvl7pPr marL="914400"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7pPr>
      <a:lvl8pPr marL="1371600"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8pPr>
      <a:lvl9pPr marL="1828800" algn="l" defTabSz="900113" rtl="0" eaLnBrk="0" fontAlgn="base" hangingPunct="0">
        <a:lnSpc>
          <a:spcPts val="3600"/>
        </a:lnSpc>
        <a:spcBef>
          <a:spcPct val="0"/>
        </a:spcBef>
        <a:spcAft>
          <a:spcPct val="0"/>
        </a:spcAft>
        <a:defRPr sz="2400">
          <a:solidFill>
            <a:schemeClr val="tx2"/>
          </a:solidFill>
          <a:latin typeface="Helvetica"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charset="0"/>
          <a:ea typeface="+mn-ea"/>
        </a:defRPr>
      </a:lvl2pPr>
      <a:lvl3pPr marL="1143000" indent="-228600" algn="l" rtl="0" eaLnBrk="0" fontAlgn="base" hangingPunct="0">
        <a:spcBef>
          <a:spcPct val="20000"/>
        </a:spcBef>
        <a:spcAft>
          <a:spcPct val="0"/>
        </a:spcAft>
        <a:buChar char="•"/>
        <a:defRPr sz="2400">
          <a:solidFill>
            <a:schemeClr val="tx1"/>
          </a:solidFill>
          <a:latin typeface="Times" charset="0"/>
          <a:ea typeface="+mn-ea"/>
        </a:defRPr>
      </a:lvl3pPr>
      <a:lvl4pPr marL="1600200" indent="-228600" algn="l" rtl="0" eaLnBrk="0" fontAlgn="base" hangingPunct="0">
        <a:spcBef>
          <a:spcPct val="20000"/>
        </a:spcBef>
        <a:spcAft>
          <a:spcPct val="0"/>
        </a:spcAft>
        <a:buChar char="–"/>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251791" y="2883243"/>
            <a:ext cx="887169" cy="4267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p:cNvSpPr/>
          <p:nvPr/>
        </p:nvSpPr>
        <p:spPr>
          <a:xfrm rot="19233410">
            <a:off x="1411510" y="2629997"/>
            <a:ext cx="584887" cy="3871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1086816" y="1902941"/>
            <a:ext cx="330092" cy="980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419677">
            <a:off x="1194485" y="2825435"/>
            <a:ext cx="403654" cy="8649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noChangeAspect="1"/>
          </p:cNvGraphicFramePr>
          <p:nvPr>
            <p:extLst/>
          </p:nvPr>
        </p:nvGraphicFramePr>
        <p:xfrm>
          <a:off x="251791" y="1966577"/>
          <a:ext cx="1670050" cy="2101850"/>
        </p:xfrm>
        <a:graphic>
          <a:graphicData uri="http://schemas.openxmlformats.org/presentationml/2006/ole">
            <mc:AlternateContent xmlns:mc="http://schemas.openxmlformats.org/markup-compatibility/2006">
              <mc:Choice xmlns:v="urn:schemas-microsoft-com:vml" Requires="v">
                <p:oleObj spid="_x0000_s1088" name="CS ChemDraw Drawing" r:id="rId3" imgW="1670028" imgH="2101094" progId="ChemDraw.Document.6.0">
                  <p:embed/>
                </p:oleObj>
              </mc:Choice>
              <mc:Fallback>
                <p:oleObj name="CS ChemDraw Drawing" r:id="rId3" imgW="1670028" imgH="2101094" progId="ChemDraw.Document.6.0">
                  <p:embed/>
                  <p:pic>
                    <p:nvPicPr>
                      <p:cNvPr id="0" name=""/>
                      <p:cNvPicPr/>
                      <p:nvPr/>
                    </p:nvPicPr>
                    <p:blipFill>
                      <a:blip r:embed="rId4"/>
                      <a:stretch>
                        <a:fillRect/>
                      </a:stretch>
                    </p:blipFill>
                    <p:spPr>
                      <a:xfrm>
                        <a:off x="251791" y="1966577"/>
                        <a:ext cx="1670050" cy="2101850"/>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3110379" y="4319311"/>
          <a:ext cx="2051050" cy="2298700"/>
        </p:xfrm>
        <a:graphic>
          <a:graphicData uri="http://schemas.openxmlformats.org/presentationml/2006/ole">
            <mc:AlternateContent xmlns:mc="http://schemas.openxmlformats.org/markup-compatibility/2006">
              <mc:Choice xmlns:v="urn:schemas-microsoft-com:vml" Requires="v">
                <p:oleObj spid="_x0000_s1089" name="CS ChemDraw Drawing" r:id="rId5" imgW="2050598" imgH="2299265" progId="ChemDraw.Document.6.0">
                  <p:embed/>
                </p:oleObj>
              </mc:Choice>
              <mc:Fallback>
                <p:oleObj name="CS ChemDraw Drawing" r:id="rId5" imgW="2050598" imgH="2299265" progId="ChemDraw.Document.6.0">
                  <p:embed/>
                  <p:pic>
                    <p:nvPicPr>
                      <p:cNvPr id="0" name=""/>
                      <p:cNvPicPr/>
                      <p:nvPr/>
                    </p:nvPicPr>
                    <p:blipFill>
                      <a:blip r:embed="rId6"/>
                      <a:stretch>
                        <a:fillRect/>
                      </a:stretch>
                    </p:blipFill>
                    <p:spPr>
                      <a:xfrm>
                        <a:off x="3110379" y="4319311"/>
                        <a:ext cx="2051050" cy="2298700"/>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81756" y="4319311"/>
          <a:ext cx="2246313" cy="2298700"/>
        </p:xfrm>
        <a:graphic>
          <a:graphicData uri="http://schemas.openxmlformats.org/presentationml/2006/ole">
            <mc:AlternateContent xmlns:mc="http://schemas.openxmlformats.org/markup-compatibility/2006">
              <mc:Choice xmlns:v="urn:schemas-microsoft-com:vml" Requires="v">
                <p:oleObj spid="_x0000_s1090" name="CS ChemDraw Drawing" r:id="rId7" imgW="2245877" imgH="2299265" progId="ChemDraw.Document.6.0">
                  <p:embed/>
                </p:oleObj>
              </mc:Choice>
              <mc:Fallback>
                <p:oleObj name="CS ChemDraw Drawing" r:id="rId7" imgW="2245877" imgH="2299265" progId="ChemDraw.Document.6.0">
                  <p:embed/>
                  <p:pic>
                    <p:nvPicPr>
                      <p:cNvPr id="0" name=""/>
                      <p:cNvPicPr/>
                      <p:nvPr/>
                    </p:nvPicPr>
                    <p:blipFill>
                      <a:blip r:embed="rId8"/>
                      <a:stretch>
                        <a:fillRect/>
                      </a:stretch>
                    </p:blipFill>
                    <p:spPr>
                      <a:xfrm>
                        <a:off x="81756" y="4319311"/>
                        <a:ext cx="2246313" cy="2298700"/>
                      </a:xfrm>
                      <a:prstGeom prst="rect">
                        <a:avLst/>
                      </a:prstGeom>
                    </p:spPr>
                  </p:pic>
                </p:oleObj>
              </mc:Fallback>
            </mc:AlternateContent>
          </a:graphicData>
        </a:graphic>
      </p:graphicFrame>
      <p:sp>
        <p:nvSpPr>
          <p:cNvPr id="5" name="TextBox 4"/>
          <p:cNvSpPr txBox="1"/>
          <p:nvPr/>
        </p:nvSpPr>
        <p:spPr>
          <a:xfrm>
            <a:off x="345989" y="197708"/>
            <a:ext cx="1958678" cy="369332"/>
          </a:xfrm>
          <a:prstGeom prst="rect">
            <a:avLst/>
          </a:prstGeom>
          <a:noFill/>
        </p:spPr>
        <p:txBody>
          <a:bodyPr wrap="none" rtlCol="0">
            <a:spAutoFit/>
          </a:bodyPr>
          <a:lstStyle/>
          <a:p>
            <a:r>
              <a:rPr lang="en-US" dirty="0" smtClean="0"/>
              <a:t>Nap - Naphthalene</a:t>
            </a:r>
            <a:endParaRPr lang="en-US" dirty="0"/>
          </a:p>
        </p:txBody>
      </p:sp>
      <p:sp>
        <p:nvSpPr>
          <p:cNvPr id="6" name="TextBox 5"/>
          <p:cNvSpPr txBox="1"/>
          <p:nvPr/>
        </p:nvSpPr>
        <p:spPr>
          <a:xfrm>
            <a:off x="1086816" y="642682"/>
            <a:ext cx="3665838" cy="1200329"/>
          </a:xfrm>
          <a:prstGeom prst="rect">
            <a:avLst/>
          </a:prstGeom>
          <a:noFill/>
        </p:spPr>
        <p:txBody>
          <a:bodyPr wrap="square" rtlCol="0">
            <a:spAutoFit/>
          </a:bodyPr>
          <a:lstStyle/>
          <a:p>
            <a:r>
              <a:rPr lang="en-US" dirty="0" err="1" smtClean="0"/>
              <a:t>COOMe</a:t>
            </a:r>
            <a:r>
              <a:rPr lang="en-US" dirty="0" smtClean="0"/>
              <a:t> - </a:t>
            </a:r>
            <a:r>
              <a:rPr lang="en-US" dirty="0" err="1" smtClean="0"/>
              <a:t>Methoxycarbonyl</a:t>
            </a:r>
            <a:r>
              <a:rPr lang="en-US" dirty="0" smtClean="0"/>
              <a:t> group</a:t>
            </a:r>
          </a:p>
          <a:p>
            <a:r>
              <a:rPr lang="en-US" dirty="0" smtClean="0"/>
              <a:t>OH - hydroxyl group</a:t>
            </a:r>
          </a:p>
          <a:p>
            <a:r>
              <a:rPr lang="en-US" dirty="0" smtClean="0"/>
              <a:t/>
            </a:r>
            <a:br>
              <a:rPr lang="en-US" dirty="0" smtClean="0"/>
            </a:br>
            <a:endParaRPr lang="en-US" dirty="0"/>
          </a:p>
        </p:txBody>
      </p:sp>
      <p:sp>
        <p:nvSpPr>
          <p:cNvPr id="7" name="TextBox 6"/>
          <p:cNvSpPr txBox="1"/>
          <p:nvPr/>
        </p:nvSpPr>
        <p:spPr>
          <a:xfrm>
            <a:off x="5351591" y="144276"/>
            <a:ext cx="6271997" cy="6463309"/>
          </a:xfrm>
          <a:prstGeom prst="rect">
            <a:avLst/>
          </a:prstGeom>
          <a:noFill/>
        </p:spPr>
        <p:txBody>
          <a:bodyPr wrap="square" rtlCol="0">
            <a:spAutoFit/>
          </a:bodyPr>
          <a:lstStyle/>
          <a:p>
            <a:r>
              <a:rPr lang="en-US" dirty="0" smtClean="0"/>
              <a:t>My understanding is that all of the molecular families we looked at capitalize on a HDDA </a:t>
            </a:r>
            <a:r>
              <a:rPr lang="en-US" dirty="0" err="1" smtClean="0"/>
              <a:t>cycloisomerization</a:t>
            </a:r>
            <a:r>
              <a:rPr lang="en-US" dirty="0" smtClean="0"/>
              <a:t> reaction.  Is that true?</a:t>
            </a:r>
          </a:p>
          <a:p>
            <a:r>
              <a:rPr lang="en-US" b="1" dirty="0" smtClean="0">
                <a:solidFill>
                  <a:srgbClr val="FF0000"/>
                </a:solidFill>
              </a:rPr>
              <a:t>Yes</a:t>
            </a:r>
          </a:p>
          <a:p>
            <a:endParaRPr lang="en-US" dirty="0"/>
          </a:p>
          <a:p>
            <a:endParaRPr lang="en-US" dirty="0" smtClean="0"/>
          </a:p>
          <a:p>
            <a:r>
              <a:rPr lang="en-US" dirty="0" smtClean="0"/>
              <a:t>The paper describes these molecules as </a:t>
            </a:r>
            <a:r>
              <a:rPr lang="en-US" dirty="0" err="1" smtClean="0"/>
              <a:t>alkynyl</a:t>
            </a:r>
            <a:r>
              <a:rPr lang="en-US" dirty="0" smtClean="0"/>
              <a:t> substituted </a:t>
            </a:r>
            <a:r>
              <a:rPr lang="en-US" dirty="0" err="1" smtClean="0"/>
              <a:t>naphthalenes</a:t>
            </a:r>
            <a:r>
              <a:rPr lang="en-US" dirty="0" smtClean="0"/>
              <a:t>.  How/ do I need to refer to the parts outlined in orange and green? </a:t>
            </a:r>
            <a:r>
              <a:rPr lang="en-US" b="1" dirty="0" smtClean="0">
                <a:solidFill>
                  <a:srgbClr val="FF0000"/>
                </a:solidFill>
              </a:rPr>
              <a:t>Because they do not contribute directly to the chromophore of the molecule it is not essential to comment on them, but if you like, then something like "both the </a:t>
            </a:r>
            <a:r>
              <a:rPr lang="en-US" b="1" dirty="0" err="1" smtClean="0">
                <a:solidFill>
                  <a:srgbClr val="FF0000"/>
                </a:solidFill>
              </a:rPr>
              <a:t>quasiorthogonal</a:t>
            </a:r>
            <a:r>
              <a:rPr lang="en-US" b="1" dirty="0" smtClean="0">
                <a:solidFill>
                  <a:srgbClr val="FF0000"/>
                </a:solidFill>
              </a:rPr>
              <a:t> phenyl substituent (orange) and the geminal carbomethoxy groups on the fused cyclopentano ring (green) serve to add steric bulk in the </a:t>
            </a:r>
            <a:r>
              <a:rPr lang="en-US" b="1" dirty="0" err="1" smtClean="0">
                <a:solidFill>
                  <a:srgbClr val="FF0000"/>
                </a:solidFill>
              </a:rPr>
              <a:t>thrid</a:t>
            </a:r>
            <a:r>
              <a:rPr lang="en-US" b="1" dirty="0" smtClean="0">
                <a:solidFill>
                  <a:srgbClr val="FF0000"/>
                </a:solidFill>
              </a:rPr>
              <a:t> dimension, namely above and below the plane of </a:t>
            </a:r>
            <a:r>
              <a:rPr lang="en-US" b="1" dirty="0" err="1" smtClean="0">
                <a:solidFill>
                  <a:srgbClr val="FF0000"/>
                </a:solidFill>
              </a:rPr>
              <a:t>tht</a:t>
            </a:r>
            <a:r>
              <a:rPr lang="en-US" b="1" dirty="0" smtClean="0">
                <a:solidFill>
                  <a:srgbClr val="FF0000"/>
                </a:solidFill>
              </a:rPr>
              <a:t> </a:t>
            </a:r>
            <a:r>
              <a:rPr lang="en-US" b="1" dirty="0" err="1" smtClean="0">
                <a:solidFill>
                  <a:srgbClr val="FF0000"/>
                </a:solidFill>
              </a:rPr>
              <a:t>naphthalane</a:t>
            </a:r>
            <a:r>
              <a:rPr lang="en-US" b="1" dirty="0" smtClean="0">
                <a:solidFill>
                  <a:srgbClr val="FF0000"/>
                </a:solidFill>
              </a:rPr>
              <a:t> ring, which will affect the way the molecules associate with one another in both amorphous films and crystalline arrays."  </a:t>
            </a:r>
            <a:endParaRPr lang="en-US" b="1" dirty="0">
              <a:solidFill>
                <a:srgbClr val="FF0000"/>
              </a:solidFill>
            </a:endParaRPr>
          </a:p>
          <a:p>
            <a:endParaRPr lang="en-US" dirty="0" smtClean="0"/>
          </a:p>
          <a:p>
            <a:endParaRPr lang="en-US" dirty="0" smtClean="0"/>
          </a:p>
          <a:p>
            <a:r>
              <a:rPr lang="en-US" dirty="0" smtClean="0"/>
              <a:t>Proposed Reaction Description:</a:t>
            </a:r>
          </a:p>
          <a:p>
            <a:r>
              <a:rPr lang="en-US" dirty="0" smtClean="0"/>
              <a:t>HDDA cascade reaction between 9 and 3 proceeds via benzynes 11 and their Diels−Alder adducts 12, ejecting a carbon monoxide to produce 10. </a:t>
            </a:r>
            <a:r>
              <a:rPr lang="en-US" b="1" dirty="0" smtClean="0">
                <a:solidFill>
                  <a:srgbClr val="FF0000"/>
                </a:solidFill>
              </a:rPr>
              <a:t>Perfect.</a:t>
            </a:r>
            <a:endParaRPr lang="en-US" b="1" dirty="0">
              <a:solidFill>
                <a:srgbClr val="FF0000"/>
              </a:solidFill>
            </a:endParaRPr>
          </a:p>
          <a:p>
            <a:endParaRPr lang="en-US" dirty="0"/>
          </a:p>
        </p:txBody>
      </p:sp>
      <p:sp>
        <p:nvSpPr>
          <p:cNvPr id="11" name="TextBox 10"/>
          <p:cNvSpPr txBox="1"/>
          <p:nvPr/>
        </p:nvSpPr>
        <p:spPr>
          <a:xfrm>
            <a:off x="2520778" y="3242548"/>
            <a:ext cx="1754660" cy="369332"/>
          </a:xfrm>
          <a:prstGeom prst="rect">
            <a:avLst/>
          </a:prstGeom>
          <a:noFill/>
        </p:spPr>
        <p:txBody>
          <a:bodyPr wrap="square" rtlCol="0">
            <a:spAutoFit/>
          </a:bodyPr>
          <a:lstStyle/>
          <a:p>
            <a:r>
              <a:rPr lang="en-US" dirty="0" smtClean="0"/>
              <a:t>Naphthalene</a:t>
            </a:r>
            <a:endParaRPr lang="en-US" dirty="0"/>
          </a:p>
        </p:txBody>
      </p:sp>
      <p:cxnSp>
        <p:nvCxnSpPr>
          <p:cNvPr id="13" name="Straight Arrow Connector 12"/>
          <p:cNvCxnSpPr>
            <a:stCxn id="11" idx="1"/>
          </p:cNvCxnSpPr>
          <p:nvPr/>
        </p:nvCxnSpPr>
        <p:spPr>
          <a:xfrm flipH="1">
            <a:off x="1729946" y="3427214"/>
            <a:ext cx="790832" cy="2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15978" y="1721708"/>
            <a:ext cx="1457450" cy="369332"/>
          </a:xfrm>
          <a:prstGeom prst="rect">
            <a:avLst/>
          </a:prstGeom>
          <a:noFill/>
        </p:spPr>
        <p:txBody>
          <a:bodyPr wrap="none" rtlCol="0">
            <a:spAutoFit/>
          </a:bodyPr>
          <a:lstStyle/>
          <a:p>
            <a:r>
              <a:rPr lang="en-US" dirty="0" err="1" smtClean="0"/>
              <a:t>Alkynyl</a:t>
            </a:r>
            <a:r>
              <a:rPr lang="en-US" dirty="0" smtClean="0"/>
              <a:t> group</a:t>
            </a:r>
            <a:endParaRPr lang="en-US" dirty="0"/>
          </a:p>
        </p:txBody>
      </p:sp>
      <p:cxnSp>
        <p:nvCxnSpPr>
          <p:cNvPr id="17" name="Straight Arrow Connector 16"/>
          <p:cNvCxnSpPr>
            <a:stCxn id="15" idx="1"/>
          </p:cNvCxnSpPr>
          <p:nvPr/>
        </p:nvCxnSpPr>
        <p:spPr>
          <a:xfrm flipH="1">
            <a:off x="1416908" y="1906374"/>
            <a:ext cx="799070" cy="540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9"/>
          <a:stretch>
            <a:fillRect/>
          </a:stretch>
        </p:blipFill>
        <p:spPr>
          <a:xfrm>
            <a:off x="7103178" y="1512552"/>
            <a:ext cx="3495675" cy="3009900"/>
          </a:xfrm>
          <a:prstGeom prst="rect">
            <a:avLst/>
          </a:prstGeom>
        </p:spPr>
      </p:pic>
    </p:spTree>
    <p:extLst>
      <p:ext uri="{BB962C8B-B14F-4D97-AF65-F5344CB8AC3E}">
        <p14:creationId xmlns:p14="http://schemas.microsoft.com/office/powerpoint/2010/main" val="278216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438726" y="3994741"/>
          <a:ext cx="1671637" cy="2609850"/>
        </p:xfrm>
        <a:graphic>
          <a:graphicData uri="http://schemas.openxmlformats.org/presentationml/2006/ole">
            <mc:AlternateContent xmlns:mc="http://schemas.openxmlformats.org/markup-compatibility/2006">
              <mc:Choice xmlns:v="urn:schemas-microsoft-com:vml" Requires="v">
                <p:oleObj spid="_x0000_s2090" name="CS ChemDraw Drawing" r:id="rId3" imgW="1671406" imgH="2610283" progId="ChemDraw.Document.6.0">
                  <p:embed/>
                </p:oleObj>
              </mc:Choice>
              <mc:Fallback>
                <p:oleObj name="CS ChemDraw Drawing" r:id="rId3" imgW="1671406" imgH="2610283" progId="ChemDraw.Document.6.0">
                  <p:embed/>
                  <p:pic>
                    <p:nvPicPr>
                      <p:cNvPr id="0" name=""/>
                      <p:cNvPicPr/>
                      <p:nvPr/>
                    </p:nvPicPr>
                    <p:blipFill>
                      <a:blip r:embed="rId4"/>
                      <a:stretch>
                        <a:fillRect/>
                      </a:stretch>
                    </p:blipFill>
                    <p:spPr>
                      <a:xfrm>
                        <a:off x="438726" y="3994741"/>
                        <a:ext cx="1671637" cy="2609850"/>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2373824" y="3774078"/>
          <a:ext cx="2127250" cy="2830513"/>
        </p:xfrm>
        <a:graphic>
          <a:graphicData uri="http://schemas.openxmlformats.org/presentationml/2006/ole">
            <mc:AlternateContent xmlns:mc="http://schemas.openxmlformats.org/markup-compatibility/2006">
              <mc:Choice xmlns:v="urn:schemas-microsoft-com:vml" Requires="v">
                <p:oleObj spid="_x0000_s2091" name="CS ChemDraw Drawing" r:id="rId5" imgW="2127056" imgH="2831161" progId="ChemDraw.Document.6.0">
                  <p:embed/>
                </p:oleObj>
              </mc:Choice>
              <mc:Fallback>
                <p:oleObj name="CS ChemDraw Drawing" r:id="rId5" imgW="2127056" imgH="2831161" progId="ChemDraw.Document.6.0">
                  <p:embed/>
                  <p:pic>
                    <p:nvPicPr>
                      <p:cNvPr id="0" name=""/>
                      <p:cNvPicPr/>
                      <p:nvPr/>
                    </p:nvPicPr>
                    <p:blipFill>
                      <a:blip r:embed="rId6"/>
                      <a:stretch>
                        <a:fillRect/>
                      </a:stretch>
                    </p:blipFill>
                    <p:spPr>
                      <a:xfrm>
                        <a:off x="2373824" y="3774078"/>
                        <a:ext cx="2127250" cy="2830513"/>
                      </a:xfrm>
                      <a:prstGeom prst="rect">
                        <a:avLst/>
                      </a:prstGeom>
                    </p:spPr>
                  </p:pic>
                </p:oleObj>
              </mc:Fallback>
            </mc:AlternateContent>
          </a:graphicData>
        </a:graphic>
      </p:graphicFrame>
      <p:sp>
        <p:nvSpPr>
          <p:cNvPr id="4" name="TextBox 3"/>
          <p:cNvSpPr txBox="1"/>
          <p:nvPr/>
        </p:nvSpPr>
        <p:spPr>
          <a:xfrm>
            <a:off x="321276" y="255373"/>
            <a:ext cx="2111219" cy="369332"/>
          </a:xfrm>
          <a:prstGeom prst="rect">
            <a:avLst/>
          </a:prstGeom>
          <a:noFill/>
        </p:spPr>
        <p:txBody>
          <a:bodyPr wrap="none" rtlCol="0">
            <a:spAutoFit/>
          </a:bodyPr>
          <a:lstStyle/>
          <a:p>
            <a:r>
              <a:rPr lang="en-US" dirty="0" err="1" smtClean="0"/>
              <a:t>Triben</a:t>
            </a:r>
            <a:r>
              <a:rPr lang="en-US" dirty="0" smtClean="0"/>
              <a:t> – </a:t>
            </a:r>
            <a:r>
              <a:rPr lang="en-US" dirty="0" err="1" smtClean="0">
                <a:solidFill>
                  <a:srgbClr val="FF0000"/>
                </a:solidFill>
              </a:rPr>
              <a:t>tribenzene</a:t>
            </a:r>
            <a:r>
              <a:rPr lang="en-US" dirty="0" smtClean="0">
                <a:solidFill>
                  <a:srgbClr val="FF0000"/>
                </a:solidFill>
              </a:rPr>
              <a:t>?</a:t>
            </a:r>
            <a:endParaRPr lang="en-US" dirty="0">
              <a:solidFill>
                <a:srgbClr val="FF0000"/>
              </a:solidFill>
            </a:endParaRPr>
          </a:p>
        </p:txBody>
      </p:sp>
      <p:sp>
        <p:nvSpPr>
          <p:cNvPr id="5" name="TextBox 4"/>
          <p:cNvSpPr txBox="1"/>
          <p:nvPr/>
        </p:nvSpPr>
        <p:spPr>
          <a:xfrm>
            <a:off x="5453449" y="518984"/>
            <a:ext cx="5560540" cy="6186310"/>
          </a:xfrm>
          <a:prstGeom prst="rect">
            <a:avLst/>
          </a:prstGeom>
          <a:noFill/>
        </p:spPr>
        <p:txBody>
          <a:bodyPr wrap="square" rtlCol="0">
            <a:spAutoFit/>
          </a:bodyPr>
          <a:lstStyle/>
          <a:p>
            <a:r>
              <a:rPr lang="en-US" dirty="0" smtClean="0"/>
              <a:t>Based on my understanding, I would refer to these molecules as doubly </a:t>
            </a:r>
            <a:r>
              <a:rPr lang="en-US" dirty="0" err="1" smtClean="0"/>
              <a:t>alkynylly</a:t>
            </a:r>
            <a:r>
              <a:rPr lang="en-US" dirty="0" smtClean="0"/>
              <a:t> substituted benzene.  Is that correct to say?</a:t>
            </a:r>
            <a:r>
              <a:rPr lang="en-US" b="1" dirty="0" smtClean="0">
                <a:solidFill>
                  <a:srgbClr val="FF0000"/>
                </a:solidFill>
              </a:rPr>
              <a:t> Close. Better as something like 1,4-bis(arylethynyl) benzene derivatives.</a:t>
            </a:r>
            <a:endParaRPr lang="en-US" dirty="0"/>
          </a:p>
          <a:p>
            <a:endParaRPr lang="en-US" dirty="0" smtClean="0"/>
          </a:p>
          <a:p>
            <a:r>
              <a:rPr lang="en-US" dirty="0" smtClean="0"/>
              <a:t>I would like to produce a reaction description and graphic, similar to the previous molecule.  I would guess that I just need to know the equivalent of 3 in the previous diagram.  Did Feng make something like this diagram for his thesis that I could refer to?</a:t>
            </a:r>
            <a:r>
              <a:rPr lang="en-US" b="1" dirty="0" smtClean="0">
                <a:solidFill>
                  <a:srgbClr val="FF0000"/>
                </a:solidFill>
              </a:rPr>
              <a:t> It would look something like that shown in the slide I pasted in (#4). I suggest to meet with Xiao Xiao and have him help you with the scheme you would like.</a:t>
            </a:r>
            <a:r>
              <a:rPr lang="en-US" b="1" dirty="0" smtClean="0"/>
              <a:t> </a:t>
            </a:r>
            <a:endParaRPr lang="en-US" dirty="0"/>
          </a:p>
          <a:p>
            <a:endParaRPr lang="en-US" dirty="0" smtClean="0"/>
          </a:p>
          <a:p>
            <a:r>
              <a:rPr lang="en-US" dirty="0" smtClean="0"/>
              <a:t>For this and the next slide, this is unpublished work by us (I don’t know if you have published the chemistry separately).  Is it ok for me to show the molecules and describe the reaction?  If not, I can just refer to them by representative names. </a:t>
            </a:r>
            <a:r>
              <a:rPr lang="en-US" b="1" dirty="0" smtClean="0">
                <a:solidFill>
                  <a:srgbClr val="FF0000"/>
                </a:solidFill>
              </a:rPr>
              <a:t> Please advise. Thanks for asking. I have no problem with your showing this. We have not yet published these results, but Xiao is working on a manuscript.</a:t>
            </a:r>
            <a:endParaRPr lang="en-US" b="1" dirty="0">
              <a:solidFill>
                <a:srgbClr val="FF0000"/>
              </a:solidFill>
            </a:endParaRPr>
          </a:p>
        </p:txBody>
      </p:sp>
    </p:spTree>
    <p:extLst>
      <p:ext uri="{BB962C8B-B14F-4D97-AF65-F5344CB8AC3E}">
        <p14:creationId xmlns:p14="http://schemas.microsoft.com/office/powerpoint/2010/main" val="250910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53951" b="61823"/>
          <a:stretch/>
        </p:blipFill>
        <p:spPr>
          <a:xfrm>
            <a:off x="268447" y="4005373"/>
            <a:ext cx="2680788" cy="2417683"/>
          </a:xfrm>
          <a:prstGeom prst="rect">
            <a:avLst/>
          </a:prstGeom>
        </p:spPr>
      </p:pic>
      <p:pic>
        <p:nvPicPr>
          <p:cNvPr id="3" name="Picture 2"/>
          <p:cNvPicPr>
            <a:picLocks noChangeAspect="1"/>
          </p:cNvPicPr>
          <p:nvPr/>
        </p:nvPicPr>
        <p:blipFill rotWithShape="1">
          <a:blip r:embed="rId2"/>
          <a:srcRect t="41312" r="38115"/>
          <a:stretch/>
        </p:blipFill>
        <p:spPr>
          <a:xfrm>
            <a:off x="3369365" y="3652319"/>
            <a:ext cx="3028035" cy="3123790"/>
          </a:xfrm>
          <a:prstGeom prst="rect">
            <a:avLst/>
          </a:prstGeom>
        </p:spPr>
      </p:pic>
      <p:sp>
        <p:nvSpPr>
          <p:cNvPr id="4" name="TextBox 3"/>
          <p:cNvSpPr txBox="1"/>
          <p:nvPr/>
        </p:nvSpPr>
        <p:spPr>
          <a:xfrm>
            <a:off x="5889830" y="1066996"/>
            <a:ext cx="5462383" cy="3139321"/>
          </a:xfrm>
          <a:prstGeom prst="rect">
            <a:avLst/>
          </a:prstGeom>
          <a:noFill/>
        </p:spPr>
        <p:txBody>
          <a:bodyPr wrap="square" rtlCol="0">
            <a:spAutoFit/>
          </a:bodyPr>
          <a:lstStyle/>
          <a:p>
            <a:r>
              <a:rPr lang="en-US" dirty="0" smtClean="0"/>
              <a:t>I don’t know how to describe these or the reaction pathway</a:t>
            </a:r>
          </a:p>
          <a:p>
            <a:endParaRPr lang="en-US" dirty="0"/>
          </a:p>
          <a:p>
            <a:r>
              <a:rPr lang="en-US" b="1" dirty="0" smtClean="0">
                <a:solidFill>
                  <a:srgbClr val="FF0000"/>
                </a:solidFill>
              </a:rPr>
              <a:t>The first is an </a:t>
            </a:r>
            <a:r>
              <a:rPr lang="en-US" b="1" dirty="0" err="1" smtClean="0">
                <a:solidFill>
                  <a:srgbClr val="FF0000"/>
                </a:solidFill>
              </a:rPr>
              <a:t>arylethynyldibenzofuran</a:t>
            </a:r>
            <a:r>
              <a:rPr lang="en-US" b="1" dirty="0" smtClean="0">
                <a:solidFill>
                  <a:srgbClr val="FF0000"/>
                </a:solidFill>
              </a:rPr>
              <a:t> and the second, a 1,3-bis(arylethynyl)naphthalene derivative. Again, Xiao can advise you on the reaction scheme.</a:t>
            </a:r>
          </a:p>
          <a:p>
            <a:endParaRPr lang="en-US" b="1" dirty="0">
              <a:solidFill>
                <a:srgbClr val="FF0000"/>
              </a:solidFill>
            </a:endParaRPr>
          </a:p>
          <a:p>
            <a:r>
              <a:rPr lang="en-US" b="1" dirty="0" smtClean="0">
                <a:solidFill>
                  <a:srgbClr val="FF0000"/>
                </a:solidFill>
              </a:rPr>
              <a:t>The thermal HDDA reaction of tetrayne 1 afforded the </a:t>
            </a:r>
            <a:r>
              <a:rPr lang="en-US" b="1" dirty="0" err="1" smtClean="0">
                <a:solidFill>
                  <a:srgbClr val="FF0000"/>
                </a:solidFill>
              </a:rPr>
              <a:t>arylethynyldibenzofuran</a:t>
            </a:r>
            <a:r>
              <a:rPr lang="en-US" b="1" dirty="0">
                <a:solidFill>
                  <a:srgbClr val="FF0000"/>
                </a:solidFill>
              </a:rPr>
              <a:t> </a:t>
            </a:r>
            <a:r>
              <a:rPr lang="en-US" b="1" dirty="0" smtClean="0">
                <a:solidFill>
                  <a:srgbClr val="FF0000"/>
                </a:solidFill>
              </a:rPr>
              <a:t>5. The reaction proceeds through three reactive intermediates: benzyne 2, zwitterion 3, and </a:t>
            </a:r>
            <a:r>
              <a:rPr lang="en-US" b="1" dirty="0" err="1" smtClean="0">
                <a:solidFill>
                  <a:srgbClr val="FF0000"/>
                </a:solidFill>
              </a:rPr>
              <a:t>oxonium</a:t>
            </a:r>
            <a:r>
              <a:rPr lang="en-US" b="1" dirty="0" smtClean="0">
                <a:solidFill>
                  <a:srgbClr val="FF0000"/>
                </a:solidFill>
              </a:rPr>
              <a:t> ion 4.</a:t>
            </a:r>
            <a:endParaRPr lang="en-US" b="1" dirty="0">
              <a:solidFill>
                <a:srgbClr val="FF0000"/>
              </a:solidFill>
            </a:endParaRPr>
          </a:p>
        </p:txBody>
      </p:sp>
      <p:pic>
        <p:nvPicPr>
          <p:cNvPr id="10" name="Picture 9"/>
          <p:cNvPicPr>
            <a:picLocks noChangeAspect="1"/>
          </p:cNvPicPr>
          <p:nvPr/>
        </p:nvPicPr>
        <p:blipFill>
          <a:blip r:embed="rId3"/>
          <a:stretch>
            <a:fillRect/>
          </a:stretch>
        </p:blipFill>
        <p:spPr>
          <a:xfrm>
            <a:off x="268447" y="58219"/>
            <a:ext cx="4787900" cy="3594100"/>
          </a:xfrm>
          <a:prstGeom prst="rect">
            <a:avLst/>
          </a:prstGeom>
        </p:spPr>
      </p:pic>
    </p:spTree>
    <p:extLst>
      <p:ext uri="{BB962C8B-B14F-4D97-AF65-F5344CB8AC3E}">
        <p14:creationId xmlns:p14="http://schemas.microsoft.com/office/powerpoint/2010/main" val="422632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3411" y="5543461"/>
            <a:ext cx="10839451" cy="1200329"/>
          </a:xfrm>
          <a:prstGeom prst="rect">
            <a:avLst/>
          </a:prstGeom>
        </p:spPr>
        <p:txBody>
          <a:bodyPr wrap="square">
            <a:spAutoFit/>
          </a:bodyPr>
          <a:lstStyle/>
          <a:p>
            <a:r>
              <a:rPr lang="en-US" b="1" dirty="0" smtClean="0">
                <a:solidFill>
                  <a:srgbClr val="FF0000"/>
                </a:solidFill>
              </a:rPr>
              <a:t>Under a Copper catalyzed condition, the </a:t>
            </a:r>
            <a:r>
              <a:rPr lang="en-US" b="1" dirty="0" err="1" smtClean="0">
                <a:solidFill>
                  <a:srgbClr val="FF0000"/>
                </a:solidFill>
              </a:rPr>
              <a:t>arylalkyne</a:t>
            </a:r>
            <a:r>
              <a:rPr lang="en-US" b="1" dirty="0" smtClean="0">
                <a:solidFill>
                  <a:srgbClr val="FF0000"/>
                </a:solidFill>
              </a:rPr>
              <a:t> (blue color) can produce catalytic amount of copper </a:t>
            </a:r>
            <a:r>
              <a:rPr lang="en-US" b="1" dirty="0" err="1" smtClean="0">
                <a:solidFill>
                  <a:srgbClr val="FF0000"/>
                </a:solidFill>
              </a:rPr>
              <a:t>acetylide</a:t>
            </a:r>
            <a:r>
              <a:rPr lang="en-US" b="1" dirty="0" smtClean="0">
                <a:solidFill>
                  <a:srgbClr val="FF0000"/>
                </a:solidFill>
              </a:rPr>
              <a:t> (in box), which would rapidly trap the benzyne generated by the HDDA reaction. The resulting aryl copper species (bottom right) can be protonated to afford the two final products and regenerate the copper catalyst.</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1086022" y="134661"/>
            <a:ext cx="9300989" cy="5408800"/>
          </a:xfrm>
          <a:prstGeom prst="rect">
            <a:avLst/>
          </a:prstGeom>
        </p:spPr>
      </p:pic>
    </p:spTree>
    <p:extLst>
      <p:ext uri="{BB962C8B-B14F-4D97-AF65-F5344CB8AC3E}">
        <p14:creationId xmlns:p14="http://schemas.microsoft.com/office/powerpoint/2010/main" val="127025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5363" y="12700"/>
            <a:ext cx="11981274" cy="6819900"/>
          </a:xfrm>
          <a:prstGeom prst="rect">
            <a:avLst/>
          </a:prstGeom>
        </p:spPr>
      </p:pic>
      <p:sp>
        <p:nvSpPr>
          <p:cNvPr id="5123" name="Rectangle 3"/>
          <p:cNvSpPr>
            <a:spLocks noChangeArrowheads="1"/>
          </p:cNvSpPr>
          <p:nvPr/>
        </p:nvSpPr>
        <p:spPr bwMode="auto">
          <a:xfrm>
            <a:off x="749248" y="475545"/>
            <a:ext cx="384659" cy="352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u="sng">
                <a:solidFill>
                  <a:schemeClr val="tx1"/>
                </a:solidFill>
                <a:latin typeface="Helvetica" panose="020B0604020202020204" pitchFamily="34" charset="0"/>
              </a:defRPr>
            </a:lvl1pPr>
            <a:lvl2pPr marL="742950" indent="-285750">
              <a:defRPr u="sng">
                <a:solidFill>
                  <a:schemeClr val="tx1"/>
                </a:solidFill>
                <a:latin typeface="Helvetica" panose="020B0604020202020204" pitchFamily="34" charset="0"/>
              </a:defRPr>
            </a:lvl2pPr>
            <a:lvl3pPr marL="1143000" indent="-228600">
              <a:defRPr u="sng">
                <a:solidFill>
                  <a:schemeClr val="tx1"/>
                </a:solidFill>
                <a:latin typeface="Helvetica" panose="020B0604020202020204" pitchFamily="34" charset="0"/>
              </a:defRPr>
            </a:lvl3pPr>
            <a:lvl4pPr marL="1600200" indent="-228600">
              <a:defRPr u="sng">
                <a:solidFill>
                  <a:schemeClr val="tx1"/>
                </a:solidFill>
                <a:latin typeface="Helvetica" panose="020B0604020202020204" pitchFamily="34" charset="0"/>
              </a:defRPr>
            </a:lvl4pPr>
            <a:lvl5pPr marL="2057400" indent="-228600">
              <a:defRPr u="sng">
                <a:solidFill>
                  <a:schemeClr val="tx1"/>
                </a:solidFill>
                <a:latin typeface="Helvetica" panose="020B0604020202020204" pitchFamily="34" charset="0"/>
              </a:defRPr>
            </a:lvl5pPr>
            <a:lvl6pPr marL="2514600" indent="-228600" eaLnBrk="0" fontAlgn="base" hangingPunct="0">
              <a:spcBef>
                <a:spcPct val="0"/>
              </a:spcBef>
              <a:spcAft>
                <a:spcPct val="0"/>
              </a:spcAft>
              <a:defRPr u="sng">
                <a:solidFill>
                  <a:schemeClr val="tx1"/>
                </a:solidFill>
                <a:latin typeface="Helvetica" panose="020B0604020202020204" pitchFamily="34" charset="0"/>
              </a:defRPr>
            </a:lvl6pPr>
            <a:lvl7pPr marL="2971800" indent="-228600" eaLnBrk="0" fontAlgn="base" hangingPunct="0">
              <a:spcBef>
                <a:spcPct val="0"/>
              </a:spcBef>
              <a:spcAft>
                <a:spcPct val="0"/>
              </a:spcAft>
              <a:defRPr u="sng">
                <a:solidFill>
                  <a:schemeClr val="tx1"/>
                </a:solidFill>
                <a:latin typeface="Helvetica" panose="020B0604020202020204" pitchFamily="34" charset="0"/>
              </a:defRPr>
            </a:lvl7pPr>
            <a:lvl8pPr marL="3429000" indent="-228600" eaLnBrk="0" fontAlgn="base" hangingPunct="0">
              <a:spcBef>
                <a:spcPct val="0"/>
              </a:spcBef>
              <a:spcAft>
                <a:spcPct val="0"/>
              </a:spcAft>
              <a:defRPr u="sng">
                <a:solidFill>
                  <a:schemeClr val="tx1"/>
                </a:solidFill>
                <a:latin typeface="Helvetica" panose="020B0604020202020204" pitchFamily="34" charset="0"/>
              </a:defRPr>
            </a:lvl8pPr>
            <a:lvl9pPr marL="3886200" indent="-228600" eaLnBrk="0" fontAlgn="base" hangingPunct="0">
              <a:spcBef>
                <a:spcPct val="0"/>
              </a:spcBef>
              <a:spcAft>
                <a:spcPct val="0"/>
              </a:spcAft>
              <a:defRPr u="sng">
                <a:solidFill>
                  <a:schemeClr val="tx1"/>
                </a:solidFill>
                <a:latin typeface="Helvetica" panose="020B0604020202020204" pitchFamily="34" charset="0"/>
              </a:defRPr>
            </a:lvl9pPr>
          </a:lstStyle>
          <a:p>
            <a:pPr eaLnBrk="0" fontAlgn="base" hangingPunct="0">
              <a:spcBef>
                <a:spcPct val="0"/>
              </a:spcBef>
              <a:spcAft>
                <a:spcPct val="0"/>
              </a:spcAft>
            </a:pPr>
            <a:endParaRPr lang="zh-CN" altLang="en-US" sz="1600" dirty="0">
              <a:solidFill>
                <a:srgbClr val="FFFFFF"/>
              </a:solidFill>
              <a:ea typeface="宋体" panose="02010600030101010101" pitchFamily="2" charset="-122"/>
            </a:endParaRPr>
          </a:p>
        </p:txBody>
      </p:sp>
      <p:sp>
        <p:nvSpPr>
          <p:cNvPr id="3" name="Rectangle 2"/>
          <p:cNvSpPr>
            <a:spLocks noGrp="1" noChangeArrowheads="1"/>
          </p:cNvSpPr>
          <p:nvPr>
            <p:ph type="title"/>
          </p:nvPr>
        </p:nvSpPr>
        <p:spPr>
          <a:xfrm>
            <a:off x="425220" y="152400"/>
            <a:ext cx="11352859" cy="585788"/>
          </a:xfrm>
          <a:noFill/>
        </p:spPr>
        <p:txBody>
          <a:bodyPr vert="horz" wrap="square" lIns="42333" tIns="21166" rIns="42333" bIns="21166" numCol="1" rtlCol="0" anchor="t" anchorCtr="0" compatLnSpc="1">
            <a:prstTxWarp prst="textNoShape">
              <a:avLst/>
            </a:prstTxWarp>
            <a:normAutofit/>
          </a:bodyPr>
          <a:lstStyle/>
          <a:p>
            <a:pPr defTabSz="409237"/>
            <a:r>
              <a:rPr lang="en-US" dirty="0" smtClean="0"/>
              <a:t>Copper-promoted (</a:t>
            </a:r>
            <a:r>
              <a:rPr lang="en-US" dirty="0" smtClean="0">
                <a:solidFill>
                  <a:schemeClr val="accent3"/>
                </a:solidFill>
              </a:rPr>
              <a:t>HDDA?</a:t>
            </a:r>
            <a:r>
              <a:rPr lang="en-US" dirty="0" smtClean="0"/>
              <a:t> and) </a:t>
            </a:r>
            <a:r>
              <a:rPr lang="en-US" dirty="0" smtClean="0">
                <a:solidFill>
                  <a:schemeClr val="accent2"/>
                </a:solidFill>
              </a:rPr>
              <a:t>benzyne alkynylation</a:t>
            </a:r>
            <a:endParaRPr lang="en-US" altLang="zh-CN" dirty="0">
              <a:solidFill>
                <a:schemeClr val="accent2"/>
              </a:solidFill>
              <a:latin typeface="Helvetica" panose="020B0604020202020204" pitchFamily="34" charset="0"/>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1655572769"/>
      </p:ext>
    </p:extLst>
  </p:cSld>
  <p:clrMapOvr>
    <a:masterClrMapping/>
  </p:clrMapOvr>
  <mc:AlternateContent xmlns:mc="http://schemas.openxmlformats.org/markup-compatibility/2006" xmlns:p14="http://schemas.microsoft.com/office/powerpoint/2010/main">
    <mc:Choice Requires="p14">
      <p:transition spd="slow" p14:dur="2000" advTm="34315">
        <p:wipe dir="r"/>
      </p:transition>
    </mc:Choice>
    <mc:Fallback xmlns="">
      <p:transition xmlns:p14="http://schemas.microsoft.com/office/powerpoint/2010/main" spd="slow" advTm="34315">
        <p:wipe dir="r"/>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HoyePPointTemplate">
  <a:themeElements>
    <a:clrScheme name="Custom 24">
      <a:dk1>
        <a:srgbClr val="FFFFFF"/>
      </a:dk1>
      <a:lt1>
        <a:srgbClr val="FFFFFF"/>
      </a:lt1>
      <a:dk2>
        <a:srgbClr val="000000"/>
      </a:dk2>
      <a:lt2>
        <a:srgbClr val="FFFFFF"/>
      </a:lt2>
      <a:accent1>
        <a:srgbClr val="FFFF00"/>
      </a:accent1>
      <a:accent2>
        <a:srgbClr val="FF7F08"/>
      </a:accent2>
      <a:accent3>
        <a:srgbClr val="34FF2A"/>
      </a:accent3>
      <a:accent4>
        <a:srgbClr val="DADADA"/>
      </a:accent4>
      <a:accent5>
        <a:srgbClr val="FF6FFF"/>
      </a:accent5>
      <a:accent6>
        <a:srgbClr val="00B4FF"/>
      </a:accent6>
      <a:hlink>
        <a:srgbClr val="FF3FFF"/>
      </a:hlink>
      <a:folHlink>
        <a:srgbClr val="007FFF"/>
      </a:folHlink>
    </a:clrScheme>
    <a:fontScheme name="HoyePPointTemplate">
      <a:majorFont>
        <a:latin typeface="Helvetic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no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FF00"/>
            </a:solidFill>
            <a:effectLst/>
            <a:latin typeface="Helvetic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FF00"/>
            </a:solidFill>
            <a:effectLst/>
            <a:latin typeface="Helvetica" charset="0"/>
            <a:ea typeface="ＭＳ Ｐゴシック" charset="0"/>
          </a:defRPr>
        </a:defPPr>
      </a:lstStyle>
    </a:lnDef>
  </a:objectDefaults>
  <a:extraClrSchemeLst>
    <a:extraClrScheme>
      <a:clrScheme name="HoyePPointTemplate 1">
        <a:dk1>
          <a:srgbClr val="33CC33"/>
        </a:dk1>
        <a:lt1>
          <a:srgbClr val="FFFFFF"/>
        </a:lt1>
        <a:dk2>
          <a:srgbClr val="000000"/>
        </a:dk2>
        <a:lt2>
          <a:srgbClr val="FFFFFF"/>
        </a:lt2>
        <a:accent1>
          <a:srgbClr val="FFFF33"/>
        </a:accent1>
        <a:accent2>
          <a:srgbClr val="FF6600"/>
        </a:accent2>
        <a:accent3>
          <a:srgbClr val="AAAAAA"/>
        </a:accent3>
        <a:accent4>
          <a:srgbClr val="DADADA"/>
        </a:accent4>
        <a:accent5>
          <a:srgbClr val="FFFFAD"/>
        </a:accent5>
        <a:accent6>
          <a:srgbClr val="E75C00"/>
        </a:accent6>
        <a:hlink>
          <a:srgbClr val="FF00FF"/>
        </a:hlink>
        <a:folHlink>
          <a:srgbClr val="0066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530</Words>
  <Application>Microsoft Office PowerPoint</Application>
  <PresentationFormat>Widescreen</PresentationFormat>
  <Paragraphs>29</Paragraphs>
  <Slides>5</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5" baseType="lpstr">
      <vt:lpstr>ＭＳ Ｐゴシック</vt:lpstr>
      <vt:lpstr>宋体</vt:lpstr>
      <vt:lpstr>Arial</vt:lpstr>
      <vt:lpstr>Calibri</vt:lpstr>
      <vt:lpstr>Calibri Light</vt:lpstr>
      <vt:lpstr>Helvetica</vt:lpstr>
      <vt:lpstr>Times</vt:lpstr>
      <vt:lpstr>Office Theme</vt:lpstr>
      <vt:lpstr>2_HoyePPointTemplate</vt:lpstr>
      <vt:lpstr>CS ChemDraw Drawing</vt:lpstr>
      <vt:lpstr>PowerPoint Presentation</vt:lpstr>
      <vt:lpstr>PowerPoint Presentation</vt:lpstr>
      <vt:lpstr>PowerPoint Presentation</vt:lpstr>
      <vt:lpstr>PowerPoint Presentation</vt:lpstr>
      <vt:lpstr>Copper-promoted (HDDA? and) benzyne alkynylation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Hershey</dc:creator>
  <cp:lastModifiedBy>Kyle Hershey</cp:lastModifiedBy>
  <cp:revision>19</cp:revision>
  <dcterms:created xsi:type="dcterms:W3CDTF">2018-06-12T23:02:52Z</dcterms:created>
  <dcterms:modified xsi:type="dcterms:W3CDTF">2018-06-14T22:07:32Z</dcterms:modified>
</cp:coreProperties>
</file>