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6" r:id="rId5"/>
    <p:sldId id="267" r:id="rId6"/>
    <p:sldId id="265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F33"/>
    <a:srgbClr val="FF8989"/>
    <a:srgbClr val="399657"/>
    <a:srgbClr val="FB795C"/>
    <a:srgbClr val="79B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F0A6DAEE-24D8-4F83-B632-6B74D022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1" y="2930958"/>
            <a:ext cx="1558067" cy="22068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94208A42-AA3F-4773-A55A-882CCBCD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9" y="650246"/>
            <a:ext cx="2260800" cy="22608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6C663143-C96E-402E-B3B2-114A62B41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30" y="581596"/>
            <a:ext cx="3918575" cy="2466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AF53EC87-623D-4F3F-BC58-D791782495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6726" y="-1296635"/>
            <a:ext cx="3922295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Efficiency, lifetime, and energy levels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6275A800-5351-4895-A283-9C3D3A0C0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128" y="2949602"/>
            <a:ext cx="3605481" cy="22009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9226FF1-54F7-4437-88C7-54948870BE25}"/>
              </a:ext>
            </a:extLst>
          </p:cNvPr>
          <p:cNvSpPr txBox="1"/>
          <p:nvPr/>
        </p:nvSpPr>
        <p:spPr>
          <a:xfrm>
            <a:off x="681322" y="72589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6ECB888-D3A2-4997-A121-65612E3CF43C}"/>
              </a:ext>
            </a:extLst>
          </p:cNvPr>
          <p:cNvSpPr txBox="1"/>
          <p:nvPr/>
        </p:nvSpPr>
        <p:spPr>
          <a:xfrm>
            <a:off x="3153089" y="7040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906A610-430E-4626-A0AD-28A4BA21ADE9}"/>
              </a:ext>
            </a:extLst>
          </p:cNvPr>
          <p:cNvSpPr txBox="1"/>
          <p:nvPr/>
        </p:nvSpPr>
        <p:spPr>
          <a:xfrm>
            <a:off x="5063135" y="70403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E1BD304-8148-4D82-A142-435EDCABD107}"/>
              </a:ext>
            </a:extLst>
          </p:cNvPr>
          <p:cNvSpPr txBox="1"/>
          <p:nvPr/>
        </p:nvSpPr>
        <p:spPr>
          <a:xfrm>
            <a:off x="2751052" y="29497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xmlns="" id="{981E40D5-332D-42EA-BAE8-8383B49DE8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1. Efficiency and Energy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CDB7AD-0B31-4351-AEAA-6925516899B3}"/>
              </a:ext>
            </a:extLst>
          </p:cNvPr>
          <p:cNvSpPr txBox="1"/>
          <p:nvPr/>
        </p:nvSpPr>
        <p:spPr>
          <a:xfrm>
            <a:off x="670101" y="28347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006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22FED-CB3A-4EFB-9A40-14E6DCA6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5%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ppy</a:t>
            </a:r>
            <a:r>
              <a:rPr lang="en-US" dirty="0"/>
              <a:t>)</a:t>
            </a:r>
            <a:r>
              <a:rPr lang="en-US" baseline="-25000" dirty="0"/>
              <a:t>3 </a:t>
            </a:r>
            <a:r>
              <a:rPr lang="en-US" dirty="0"/>
              <a:t>Devices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E5FC8077-48E6-4869-A464-1131AD0AD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68459"/>
              </p:ext>
            </p:extLst>
          </p:nvPr>
        </p:nvGraphicFramePr>
        <p:xfrm>
          <a:off x="6279460" y="602974"/>
          <a:ext cx="183050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Graph" r:id="rId3" imgW="731520" imgH="1280160" progId="Origin50.Graph">
                  <p:embed/>
                </p:oleObj>
              </mc:Choice>
              <mc:Fallback>
                <p:oleObj name="Graph" r:id="rId3" imgW="731520" imgH="1280160" progId="Origin50.Grap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9CDF9CEE-E265-4F0F-8E86-C133BF909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460" y="602974"/>
                        <a:ext cx="1830501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250EC6F2-7566-422D-B930-85FE52078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93980"/>
              </p:ext>
            </p:extLst>
          </p:nvPr>
        </p:nvGraphicFramePr>
        <p:xfrm>
          <a:off x="2487360" y="516835"/>
          <a:ext cx="418253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xmlns="" id="{D8B895A3-B087-41C7-B589-C636133E1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7360" y="516835"/>
                        <a:ext cx="4182533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0B3E856-42B7-408C-9BD8-0E09A11270A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5120" y="733562"/>
          <a:ext cx="2289882" cy="305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Graph" r:id="rId7" imgW="2194560" imgH="2926080" progId="Origin50.Graph">
                  <p:embed/>
                </p:oleObj>
              </mc:Choice>
              <mc:Fallback>
                <p:oleObj name="Graph" r:id="rId7" imgW="2194560" imgH="2926080" progId="Origin50.Graph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xmlns="" id="{0CC44DF0-35D9-4A94-9987-19E3B79CB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120" y="733562"/>
                        <a:ext cx="2289882" cy="3053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35852-A6FE-431B-AFF6-C27E4847D9B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2. 10 nm EML Lifetimes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7AE49C-2D72-4E11-91C5-12FAEDFAA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3" y="2466181"/>
            <a:ext cx="6464821" cy="3425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8256" y="2464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2453" y="2464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771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CD36C9AF-B004-467C-9946-FE7ECC3D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66" y="3588695"/>
            <a:ext cx="3837825" cy="2930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8AC599C-35F6-44C6-9EF6-C41CDD38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79" y="3588695"/>
            <a:ext cx="3837825" cy="293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3BCFA04-D7A1-4B39-A4C6-A827BD10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92" y="817258"/>
            <a:ext cx="3839352" cy="283676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386260" y="1352524"/>
            <a:ext cx="2151779" cy="2018903"/>
            <a:chOff x="6472322" y="199529"/>
            <a:chExt cx="2523698" cy="3002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33261B4-3A9A-4B01-9BEE-855B3468AA5B}"/>
                </a:ext>
              </a:extLst>
            </p:cNvPr>
            <p:cNvGrpSpPr/>
            <p:nvPr/>
          </p:nvGrpSpPr>
          <p:grpSpPr>
            <a:xfrm>
              <a:off x="6473948" y="199529"/>
              <a:ext cx="2522072" cy="3002222"/>
              <a:chOff x="6467380" y="247834"/>
              <a:chExt cx="2522072" cy="39894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4067397-9313-4DE1-A809-CF5E7D0098BC}"/>
                  </a:ext>
                </a:extLst>
              </p:cNvPr>
              <p:cNvSpPr/>
              <p:nvPr/>
            </p:nvSpPr>
            <p:spPr>
              <a:xfrm>
                <a:off x="6467380" y="1831069"/>
                <a:ext cx="2522072" cy="1201316"/>
              </a:xfrm>
              <a:prstGeom prst="rect">
                <a:avLst/>
              </a:prstGeom>
              <a:solidFill>
                <a:srgbClr val="D595D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Dow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Hosts:Ir</a:t>
                </a:r>
                <a:r>
                  <a:rPr lang="en-US" sz="1400" dirty="0">
                    <a:solidFill>
                      <a:schemeClr val="tx1"/>
                    </a:solidFill>
                  </a:rPr>
                  <a:t>(ppy)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 (15%) 100 nm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B49AFCD-2588-4EF9-B5B4-3D913638683C}"/>
                  </a:ext>
                </a:extLst>
              </p:cNvPr>
              <p:cNvSpPr/>
              <p:nvPr/>
            </p:nvSpPr>
            <p:spPr>
              <a:xfrm>
                <a:off x="6467380" y="3032385"/>
                <a:ext cx="2522072" cy="738825"/>
              </a:xfrm>
              <a:prstGeom prst="rect">
                <a:avLst/>
              </a:prstGeom>
              <a:solidFill>
                <a:srgbClr val="EE7E7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TCTA (30 nm)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2E4332A-8690-42CA-BBF4-D561B1BD979B}"/>
                  </a:ext>
                </a:extLst>
              </p:cNvPr>
              <p:cNvSpPr/>
              <p:nvPr/>
            </p:nvSpPr>
            <p:spPr>
              <a:xfrm>
                <a:off x="6737224" y="247834"/>
                <a:ext cx="1982384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 100 nm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88CE560-CC28-429D-BD4D-7F4150021676}"/>
                  </a:ext>
                </a:extLst>
              </p:cNvPr>
              <p:cNvSpPr/>
              <p:nvPr/>
            </p:nvSpPr>
            <p:spPr>
              <a:xfrm>
                <a:off x="6467380" y="3771211"/>
                <a:ext cx="2522072" cy="46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ITO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3A7494E7-3C12-42DE-B3F3-4C65FD864921}"/>
                  </a:ext>
                </a:extLst>
              </p:cNvPr>
              <p:cNvSpPr/>
              <p:nvPr/>
            </p:nvSpPr>
            <p:spPr>
              <a:xfrm>
                <a:off x="6467380" y="1148880"/>
                <a:ext cx="2522072" cy="685800"/>
              </a:xfrm>
              <a:prstGeom prst="rect">
                <a:avLst/>
              </a:prstGeom>
              <a:solidFill>
                <a:srgbClr val="EE7E7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TCTA 30 nm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2E4332A-8690-42CA-BBF4-D561B1BD979B}"/>
                </a:ext>
              </a:extLst>
            </p:cNvPr>
            <p:cNvSpPr/>
            <p:nvPr/>
          </p:nvSpPr>
          <p:spPr>
            <a:xfrm>
              <a:off x="6472322" y="547072"/>
              <a:ext cx="2523698" cy="344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MoOx 10 nm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25132" y="3741690"/>
            <a:ext cx="2217256" cy="2018903"/>
            <a:chOff x="6336929" y="592152"/>
            <a:chExt cx="2522072" cy="3012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33261B4-3A9A-4B01-9BEE-855B3468AA5B}"/>
                </a:ext>
              </a:extLst>
            </p:cNvPr>
            <p:cNvGrpSpPr/>
            <p:nvPr/>
          </p:nvGrpSpPr>
          <p:grpSpPr>
            <a:xfrm>
              <a:off x="6336929" y="592152"/>
              <a:ext cx="2522072" cy="3012271"/>
              <a:chOff x="6467380" y="691680"/>
              <a:chExt cx="2522072" cy="400278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4067397-9313-4DE1-A809-CF5E7D0098BC}"/>
                  </a:ext>
                </a:extLst>
              </p:cNvPr>
              <p:cNvSpPr/>
              <p:nvPr/>
            </p:nvSpPr>
            <p:spPr>
              <a:xfrm>
                <a:off x="6467380" y="1831069"/>
                <a:ext cx="2522072" cy="1201316"/>
              </a:xfrm>
              <a:prstGeom prst="rect">
                <a:avLst/>
              </a:prstGeom>
              <a:solidFill>
                <a:srgbClr val="D595D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Dow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Hosts:Ir</a:t>
                </a:r>
                <a:r>
                  <a:rPr lang="en-US" sz="1400" dirty="0">
                    <a:solidFill>
                      <a:schemeClr val="tx1"/>
                    </a:solidFill>
                  </a:rPr>
                  <a:t>(ppy)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 (15%) 100 nm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B49AFCD-2588-4EF9-B5B4-3D913638683C}"/>
                  </a:ext>
                </a:extLst>
              </p:cNvPr>
              <p:cNvSpPr/>
              <p:nvPr/>
            </p:nvSpPr>
            <p:spPr>
              <a:xfrm>
                <a:off x="6467380" y="3032385"/>
                <a:ext cx="2522072" cy="738825"/>
              </a:xfrm>
              <a:prstGeom prst="rect">
                <a:avLst/>
              </a:prstGeom>
              <a:solidFill>
                <a:srgbClr val="79B6D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TPBi (30 nm)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2E4332A-8690-42CA-BBF4-D561B1BD979B}"/>
                  </a:ext>
                </a:extLst>
              </p:cNvPr>
              <p:cNvSpPr/>
              <p:nvPr/>
            </p:nvSpPr>
            <p:spPr>
              <a:xfrm>
                <a:off x="6704001" y="691680"/>
                <a:ext cx="1982384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LiF 1 nm/Al 100 nm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988CE560-CC28-429D-BD4D-7F4150021676}"/>
                  </a:ext>
                </a:extLst>
              </p:cNvPr>
              <p:cNvSpPr/>
              <p:nvPr/>
            </p:nvSpPr>
            <p:spPr>
              <a:xfrm>
                <a:off x="6467380" y="4228410"/>
                <a:ext cx="2522072" cy="46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ITO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3A7494E7-3C12-42DE-B3F3-4C65FD864921}"/>
                  </a:ext>
                </a:extLst>
              </p:cNvPr>
              <p:cNvSpPr/>
              <p:nvPr/>
            </p:nvSpPr>
            <p:spPr>
              <a:xfrm>
                <a:off x="6467380" y="1148880"/>
                <a:ext cx="2522072" cy="685800"/>
              </a:xfrm>
              <a:prstGeom prst="rect">
                <a:avLst/>
              </a:prstGeom>
              <a:solidFill>
                <a:srgbClr val="79B6D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TPBi 30 nm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2E4332A-8690-42CA-BBF4-D561B1BD979B}"/>
                </a:ext>
              </a:extLst>
            </p:cNvPr>
            <p:cNvSpPr/>
            <p:nvPr/>
          </p:nvSpPr>
          <p:spPr>
            <a:xfrm>
              <a:off x="6336929" y="2909636"/>
              <a:ext cx="2522072" cy="344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LiF 1 nm/Al 10 nm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84091" y="72350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Electron 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35197B-9DF7-4747-AC04-B57581EA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637"/>
            <a:ext cx="4066674" cy="68911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3. Single-carrier and RZ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2FE0A9E-DEFD-43CC-988C-08D4892C8C47}"/>
              </a:ext>
            </a:extLst>
          </p:cNvPr>
          <p:cNvSpPr txBox="1"/>
          <p:nvPr/>
        </p:nvSpPr>
        <p:spPr>
          <a:xfrm>
            <a:off x="4952247" y="6934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419E9B8-14DD-4C8E-9995-62EE9C5A5D87}"/>
              </a:ext>
            </a:extLst>
          </p:cNvPr>
          <p:cNvSpPr txBox="1"/>
          <p:nvPr/>
        </p:nvSpPr>
        <p:spPr>
          <a:xfrm>
            <a:off x="4951879" y="348474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2FE0A9E-DEFD-43CC-988C-08D4892C8C47}"/>
              </a:ext>
            </a:extLst>
          </p:cNvPr>
          <p:cNvSpPr txBox="1"/>
          <p:nvPr/>
        </p:nvSpPr>
        <p:spPr>
          <a:xfrm>
            <a:off x="9003507" y="11296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</a:t>
            </a:r>
            <a:endParaRPr 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FE0A9E-DEFD-43CC-988C-08D4892C8C47}"/>
              </a:ext>
            </a:extLst>
          </p:cNvPr>
          <p:cNvSpPr txBox="1"/>
          <p:nvPr/>
        </p:nvSpPr>
        <p:spPr>
          <a:xfrm>
            <a:off x="9003507" y="358869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1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1C25AFA-E5F3-48A9-9D82-AC3E77FE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6" y="937367"/>
            <a:ext cx="4036753" cy="3249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35852-A6FE-431B-AFF6-C27E4847D9B5}"/>
              </a:ext>
            </a:extLst>
          </p:cNvPr>
          <p:cNvSpPr txBox="1">
            <a:spLocks/>
          </p:cNvSpPr>
          <p:nvPr/>
        </p:nvSpPr>
        <p:spPr>
          <a:xfrm>
            <a:off x="207568" y="101933"/>
            <a:ext cx="9144000" cy="733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920000"/>
                </a:solidFill>
              </a:rPr>
              <a:t>Figure 4. 10 nm EML Lifetimes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809E2F2-9D33-49C9-8564-2FEAF7A5BA96}"/>
              </a:ext>
            </a:extLst>
          </p:cNvPr>
          <p:cNvSpPr txBox="1"/>
          <p:nvPr/>
        </p:nvSpPr>
        <p:spPr>
          <a:xfrm>
            <a:off x="228916" y="93736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C54527-D211-4C3F-8491-052606155A80}"/>
              </a:ext>
            </a:extLst>
          </p:cNvPr>
          <p:cNvSpPr txBox="1"/>
          <p:nvPr/>
        </p:nvSpPr>
        <p:spPr>
          <a:xfrm>
            <a:off x="2155426" y="93736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83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C8D738-4703-4763-8415-861B6DB40439}"/>
              </a:ext>
            </a:extLst>
          </p:cNvPr>
          <p:cNvSpPr/>
          <p:nvPr/>
        </p:nvSpPr>
        <p:spPr>
          <a:xfrm>
            <a:off x="2178010" y="1854426"/>
            <a:ext cx="932400" cy="2013358"/>
          </a:xfrm>
          <a:prstGeom prst="rect">
            <a:avLst/>
          </a:prstGeom>
          <a:solidFill>
            <a:srgbClr val="FB795C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TCTA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2ABEC3-B4B8-4DB5-830A-48A9891BC2DF}"/>
              </a:ext>
            </a:extLst>
          </p:cNvPr>
          <p:cNvSpPr/>
          <p:nvPr/>
        </p:nvSpPr>
        <p:spPr>
          <a:xfrm>
            <a:off x="6067712" y="2082844"/>
            <a:ext cx="932400" cy="2010721"/>
          </a:xfrm>
          <a:prstGeom prst="rect">
            <a:avLst/>
          </a:prstGeom>
          <a:solidFill>
            <a:srgbClr val="79B6DA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TPBi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88AB86-D576-4E22-844E-B654CAFD0686}"/>
              </a:ext>
            </a:extLst>
          </p:cNvPr>
          <p:cNvSpPr txBox="1"/>
          <p:nvPr/>
        </p:nvSpPr>
        <p:spPr>
          <a:xfrm>
            <a:off x="2423277" y="154064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780F7F-ED25-4BC8-8B7F-6300EA403814}"/>
              </a:ext>
            </a:extLst>
          </p:cNvPr>
          <p:cNvSpPr txBox="1"/>
          <p:nvPr/>
        </p:nvSpPr>
        <p:spPr>
          <a:xfrm>
            <a:off x="2423277" y="381642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015AE9-3025-4B9F-AD5E-6D44B25A07F9}"/>
              </a:ext>
            </a:extLst>
          </p:cNvPr>
          <p:cNvSpPr txBox="1"/>
          <p:nvPr/>
        </p:nvSpPr>
        <p:spPr>
          <a:xfrm>
            <a:off x="6278925" y="17558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2A36C5-1E5A-4B9B-826C-315932DB924B}"/>
              </a:ext>
            </a:extLst>
          </p:cNvPr>
          <p:cNvSpPr txBox="1"/>
          <p:nvPr/>
        </p:nvSpPr>
        <p:spPr>
          <a:xfrm>
            <a:off x="6278924" y="40469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E4194FA-7901-40C5-89DC-59D34F3B616A}"/>
              </a:ext>
            </a:extLst>
          </p:cNvPr>
          <p:cNvSpPr/>
          <p:nvPr/>
        </p:nvSpPr>
        <p:spPr>
          <a:xfrm>
            <a:off x="4118776" y="1854427"/>
            <a:ext cx="932400" cy="1739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6778A5-88F4-441F-A4CD-E18090121843}"/>
              </a:ext>
            </a:extLst>
          </p:cNvPr>
          <p:cNvSpPr txBox="1"/>
          <p:nvPr/>
        </p:nvSpPr>
        <p:spPr>
          <a:xfrm>
            <a:off x="4329989" y="1539679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BD810A-743B-44D4-A9B4-A5ADE75E2664}"/>
              </a:ext>
            </a:extLst>
          </p:cNvPr>
          <p:cNvSpPr txBox="1"/>
          <p:nvPr/>
        </p:nvSpPr>
        <p:spPr>
          <a:xfrm>
            <a:off x="4329988" y="3555303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FCBEC6-3478-4D7E-976A-3308AA1BE0D3}"/>
              </a:ext>
            </a:extLst>
          </p:cNvPr>
          <p:cNvSpPr/>
          <p:nvPr/>
        </p:nvSpPr>
        <p:spPr>
          <a:xfrm>
            <a:off x="3151354" y="1798926"/>
            <a:ext cx="932400" cy="2068858"/>
          </a:xfrm>
          <a:prstGeom prst="rect">
            <a:avLst/>
          </a:prstGeom>
          <a:solidFill>
            <a:srgbClr val="D02F3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2A12E6-6A2F-4B26-8BB6-00643F2511BC}"/>
              </a:ext>
            </a:extLst>
          </p:cNvPr>
          <p:cNvSpPr txBox="1"/>
          <p:nvPr/>
        </p:nvSpPr>
        <p:spPr>
          <a:xfrm>
            <a:off x="3396621" y="149270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D699A6-44D9-4CD3-B05D-504882B1AEFB}"/>
              </a:ext>
            </a:extLst>
          </p:cNvPr>
          <p:cNvSpPr txBox="1"/>
          <p:nvPr/>
        </p:nvSpPr>
        <p:spPr>
          <a:xfrm>
            <a:off x="3396621" y="3816425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7EB4D7-C726-4740-A57B-0F61F60FBDAD}"/>
              </a:ext>
            </a:extLst>
          </p:cNvPr>
          <p:cNvSpPr txBox="1"/>
          <p:nvPr/>
        </p:nvSpPr>
        <p:spPr>
          <a:xfrm>
            <a:off x="3142825" y="30882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545D7D-0B3D-4641-A294-0166CB1135C7}"/>
              </a:ext>
            </a:extLst>
          </p:cNvPr>
          <p:cNvSpPr txBox="1"/>
          <p:nvPr/>
        </p:nvSpPr>
        <p:spPr>
          <a:xfrm>
            <a:off x="4106828" y="2876521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5F7C1D0-86C8-458B-B079-B5C775758DA9}"/>
              </a:ext>
            </a:extLst>
          </p:cNvPr>
          <p:cNvGrpSpPr/>
          <p:nvPr/>
        </p:nvGrpSpPr>
        <p:grpSpPr>
          <a:xfrm>
            <a:off x="5090137" y="1781702"/>
            <a:ext cx="1101584" cy="2163702"/>
            <a:chOff x="9571988" y="6150937"/>
            <a:chExt cx="1101584" cy="21637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57ED1AAD-6EC7-4FFF-BC6B-F2507C04443A}"/>
                </a:ext>
              </a:extLst>
            </p:cNvPr>
            <p:cNvSpPr/>
            <p:nvPr/>
          </p:nvSpPr>
          <p:spPr>
            <a:xfrm>
              <a:off x="9575853" y="6461314"/>
              <a:ext cx="930540" cy="1531493"/>
            </a:xfrm>
            <a:prstGeom prst="rect">
              <a:avLst/>
            </a:prstGeom>
            <a:solidFill>
              <a:srgbClr val="3996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ppy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65A81E6-844B-469A-BB0E-D203D171B7D6}"/>
                </a:ext>
              </a:extLst>
            </p:cNvPr>
            <p:cNvSpPr txBox="1"/>
            <p:nvPr/>
          </p:nvSpPr>
          <p:spPr>
            <a:xfrm>
              <a:off x="9791947" y="615093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0A61A4D-600B-4650-82EA-2955A89FF80D}"/>
                </a:ext>
              </a:extLst>
            </p:cNvPr>
            <p:cNvSpPr txBox="1"/>
            <p:nvPr/>
          </p:nvSpPr>
          <p:spPr>
            <a:xfrm>
              <a:off x="9801011" y="7945307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8EF5377-1388-48B5-8F45-AD81671C217B}"/>
                </a:ext>
              </a:extLst>
            </p:cNvPr>
            <p:cNvSpPr txBox="1"/>
            <p:nvPr/>
          </p:nvSpPr>
          <p:spPr>
            <a:xfrm>
              <a:off x="9571988" y="7349144"/>
              <a:ext cx="110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/>
                <a:t>= 2.4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D18A25-6DA8-4E92-BD8F-4A9E5D2019FD}"/>
              </a:ext>
            </a:extLst>
          </p:cNvPr>
          <p:cNvSpPr txBox="1"/>
          <p:nvPr/>
        </p:nvSpPr>
        <p:spPr>
          <a:xfrm>
            <a:off x="6086409" y="32896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57AC93-1C09-4735-A7A0-85AEC9C23E04}"/>
              </a:ext>
            </a:extLst>
          </p:cNvPr>
          <p:cNvSpPr txBox="1"/>
          <p:nvPr/>
        </p:nvSpPr>
        <p:spPr>
          <a:xfrm>
            <a:off x="2092426" y="3088205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= 2.85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12AA81B-D1F7-45DE-85FF-8EAFD4B015FA}"/>
              </a:ext>
            </a:extLst>
          </p:cNvPr>
          <p:cNvCxnSpPr>
            <a:cxnSpLocks/>
          </p:cNvCxnSpPr>
          <p:nvPr/>
        </p:nvCxnSpPr>
        <p:spPr>
          <a:xfrm>
            <a:off x="2092426" y="4493038"/>
            <a:ext cx="529221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664B637-41C9-4FB7-AF01-712905657715}"/>
              </a:ext>
            </a:extLst>
          </p:cNvPr>
          <p:cNvCxnSpPr>
            <a:cxnSpLocks/>
          </p:cNvCxnSpPr>
          <p:nvPr/>
        </p:nvCxnSpPr>
        <p:spPr>
          <a:xfrm>
            <a:off x="2177613" y="4342914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C1D5D8B-7B9E-4585-8240-4F398FF31F1D}"/>
              </a:ext>
            </a:extLst>
          </p:cNvPr>
          <p:cNvCxnSpPr>
            <a:cxnSpLocks/>
          </p:cNvCxnSpPr>
          <p:nvPr/>
        </p:nvCxnSpPr>
        <p:spPr>
          <a:xfrm>
            <a:off x="3110410" y="4331538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0A1A081-C6FB-430E-BF1C-79C79B261BCE}"/>
              </a:ext>
            </a:extLst>
          </p:cNvPr>
          <p:cNvCxnSpPr>
            <a:cxnSpLocks/>
          </p:cNvCxnSpPr>
          <p:nvPr/>
        </p:nvCxnSpPr>
        <p:spPr>
          <a:xfrm>
            <a:off x="6064139" y="4328695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BCF1AD9-4D54-47CD-805C-6CCD69947ED0}"/>
              </a:ext>
            </a:extLst>
          </p:cNvPr>
          <p:cNvSpPr txBox="1"/>
          <p:nvPr/>
        </p:nvSpPr>
        <p:spPr>
          <a:xfrm>
            <a:off x="4115344" y="448352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(nm)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E12875-2C10-414B-9D8C-5DC558AD59E1}"/>
              </a:ext>
            </a:extLst>
          </p:cNvPr>
          <p:cNvSpPr txBox="1"/>
          <p:nvPr/>
        </p:nvSpPr>
        <p:spPr>
          <a:xfrm>
            <a:off x="1913046" y="4483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5062578-FE9D-4DF3-B01E-70C3E815FEE4}"/>
              </a:ext>
            </a:extLst>
          </p:cNvPr>
          <p:cNvCxnSpPr>
            <a:cxnSpLocks/>
          </p:cNvCxnSpPr>
          <p:nvPr/>
        </p:nvCxnSpPr>
        <p:spPr>
          <a:xfrm>
            <a:off x="7049051" y="4330967"/>
            <a:ext cx="0" cy="14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FACA7BF-0069-4DF6-9A3D-A37BE6ADE56D}"/>
              </a:ext>
            </a:extLst>
          </p:cNvPr>
          <p:cNvSpPr txBox="1"/>
          <p:nvPr/>
        </p:nvSpPr>
        <p:spPr>
          <a:xfrm>
            <a:off x="2991991" y="4485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BE03ADE-2A6A-475B-A7A0-B91F77484FAB}"/>
              </a:ext>
            </a:extLst>
          </p:cNvPr>
          <p:cNvSpPr txBox="1"/>
          <p:nvPr/>
        </p:nvSpPr>
        <p:spPr>
          <a:xfrm>
            <a:off x="5865836" y="44835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A6AC499-42F9-4600-BE2C-F39CEB338DD1}"/>
              </a:ext>
            </a:extLst>
          </p:cNvPr>
          <p:cNvSpPr txBox="1"/>
          <p:nvPr/>
        </p:nvSpPr>
        <p:spPr>
          <a:xfrm>
            <a:off x="6829437" y="44693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2DC638F-49D2-4DFF-8C9B-312F5C7B58F6}"/>
              </a:ext>
            </a:extLst>
          </p:cNvPr>
          <p:cNvGrpSpPr/>
          <p:nvPr/>
        </p:nvGrpSpPr>
        <p:grpSpPr>
          <a:xfrm>
            <a:off x="312862" y="411303"/>
            <a:ext cx="1682314" cy="1370399"/>
            <a:chOff x="562623" y="3866223"/>
            <a:chExt cx="3825960" cy="282696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B446E99-8182-4940-B615-3E68FA1A00E4}"/>
                </a:ext>
              </a:extLst>
            </p:cNvPr>
            <p:cNvSpPr/>
            <p:nvPr/>
          </p:nvSpPr>
          <p:spPr>
            <a:xfrm>
              <a:off x="1461576" y="3866223"/>
              <a:ext cx="2028053" cy="401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LiF + 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279FA8DC-2DFF-4818-BB54-699648E4C230}"/>
                </a:ext>
              </a:extLst>
            </p:cNvPr>
            <p:cNvSpPr/>
            <p:nvPr/>
          </p:nvSpPr>
          <p:spPr>
            <a:xfrm>
              <a:off x="562623" y="4940869"/>
              <a:ext cx="3825960" cy="914400"/>
            </a:xfrm>
            <a:prstGeom prst="rect">
              <a:avLst/>
            </a:prstGeom>
            <a:solidFill>
              <a:srgbClr val="D595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Host:Ir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ppy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r>
                <a:rPr lang="en-US" sz="1400" dirty="0">
                  <a:solidFill>
                    <a:schemeClr val="tx1"/>
                  </a:solidFill>
                </a:rPr>
                <a:t> (15%) 40 nm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C4C8143-71AE-4391-A424-66C7F121AC8B}"/>
                </a:ext>
              </a:extLst>
            </p:cNvPr>
            <p:cNvSpPr/>
            <p:nvPr/>
          </p:nvSpPr>
          <p:spPr>
            <a:xfrm>
              <a:off x="562623" y="4258798"/>
              <a:ext cx="382596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TPBi 30 nm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1C0ABDED-77A1-4DB5-8C7A-665B173EB6CC}"/>
                </a:ext>
              </a:extLst>
            </p:cNvPr>
            <p:cNvSpPr/>
            <p:nvPr/>
          </p:nvSpPr>
          <p:spPr>
            <a:xfrm>
              <a:off x="562623" y="5852258"/>
              <a:ext cx="3825960" cy="457200"/>
            </a:xfrm>
            <a:prstGeom prst="rect">
              <a:avLst/>
            </a:prstGeom>
            <a:solidFill>
              <a:srgbClr val="EE7E7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TCTA 20 nm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7A7A5586-F0C8-4AC3-A356-E8577182EB09}"/>
                </a:ext>
              </a:extLst>
            </p:cNvPr>
            <p:cNvSpPr/>
            <p:nvPr/>
          </p:nvSpPr>
          <p:spPr>
            <a:xfrm>
              <a:off x="562623" y="6310126"/>
              <a:ext cx="3825960" cy="3830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AQ1250/ITO/Glass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19" y="1466397"/>
            <a:ext cx="5753100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94" b="1155"/>
          <a:stretch/>
        </p:blipFill>
        <p:spPr>
          <a:xfrm>
            <a:off x="281894" y="1070920"/>
            <a:ext cx="5648325" cy="4959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206ED-E35E-1045-93C4-2154C90B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Host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360" y="1680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19089" y="16805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15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638CC-64E3-49C3-BEAD-E991D4F1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SI: RZ measurement spectra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F6CA6643-8CB3-4812-9EB4-AD42FBA4F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76466"/>
              </p:ext>
            </p:extLst>
          </p:nvPr>
        </p:nvGraphicFramePr>
        <p:xfrm>
          <a:off x="2060766" y="543624"/>
          <a:ext cx="4632642" cy="61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Graph" r:id="rId3" imgW="2194560" imgH="2916000" progId="Origin50.Graph">
                  <p:embed/>
                </p:oleObj>
              </mc:Choice>
              <mc:Fallback>
                <p:oleObj name="Graph" r:id="rId3" imgW="219456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0766" y="543624"/>
                        <a:ext cx="4632642" cy="61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78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57FE0-7A90-43C0-8772-DDF06684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SI: 10 nm M-EML Efficiencies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D5CEDB79-49FB-489F-A5D9-6B1EA77B1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435081"/>
              </p:ext>
            </p:extLst>
          </p:nvPr>
        </p:nvGraphicFramePr>
        <p:xfrm>
          <a:off x="2337871" y="1019251"/>
          <a:ext cx="4390920" cy="439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Graph" r:id="rId3" imgW="2926080" imgH="2926080" progId="Origin50.Graph">
                  <p:embed/>
                </p:oleObj>
              </mc:Choice>
              <mc:Fallback>
                <p:oleObj name="Graph" r:id="rId3" imgW="2926080" imgH="2926080" progId="Origin50.Graph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06FDABC7-1AC2-4770-86B2-B8BC12BA6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7871" y="1019251"/>
                        <a:ext cx="4390920" cy="439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3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7EE33-CFE1-497F-8E44-CEDA87C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profiles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3E8FC3-007F-4088-80AC-9BD028EA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1" y="916542"/>
            <a:ext cx="3982743" cy="357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5B1EE4-E723-40EB-9E6D-7857DF86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34" y="916542"/>
            <a:ext cx="3982743" cy="35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4106</TotalTime>
  <Words>184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Office Theme</vt:lpstr>
      <vt:lpstr>Graph</vt:lpstr>
      <vt:lpstr>Efficiency, lifetime, and energy levels</vt:lpstr>
      <vt:lpstr>PowerPoint Presentation</vt:lpstr>
      <vt:lpstr>Figure 3. Single-carrier and RZ</vt:lpstr>
      <vt:lpstr>PowerPoint Presentation</vt:lpstr>
      <vt:lpstr>PowerPoint Presentation</vt:lpstr>
      <vt:lpstr>SI: Host properties</vt:lpstr>
      <vt:lpstr>SI: RZ measurement spectra</vt:lpstr>
      <vt:lpstr>SI: 10 nm M-EML Efficiencies</vt:lpstr>
      <vt:lpstr>Electric field profiles</vt:lpstr>
      <vt:lpstr>SI: 5% Ir(ppy)3 Devices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64</cp:revision>
  <dcterms:created xsi:type="dcterms:W3CDTF">2018-01-30T19:58:09Z</dcterms:created>
  <dcterms:modified xsi:type="dcterms:W3CDTF">2018-06-15T16:16:01Z</dcterms:modified>
</cp:coreProperties>
</file>