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57" r:id="rId4"/>
    <p:sldId id="273" r:id="rId5"/>
    <p:sldId id="258" r:id="rId6"/>
    <p:sldId id="260" r:id="rId7"/>
    <p:sldId id="262" r:id="rId8"/>
    <p:sldId id="263" r:id="rId9"/>
    <p:sldId id="272" r:id="rId10"/>
    <p:sldId id="271" r:id="rId11"/>
    <p:sldId id="265" r:id="rId12"/>
    <p:sldId id="264" r:id="rId13"/>
    <p:sldId id="274" r:id="rId14"/>
    <p:sldId id="266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7009" autoAdjust="0"/>
  </p:normalViewPr>
  <p:slideViewPr>
    <p:cSldViewPr snapToGrid="0">
      <p:cViewPr varScale="1">
        <p:scale>
          <a:sx n="75" d="100"/>
          <a:sy n="75" d="100"/>
        </p:scale>
        <p:origin x="321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0C59C-E5CE-4687-8FCF-3930C8E239E9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B716D-B661-41DD-B2C7-798F3CF0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1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1. a) Device</a:t>
            </a:r>
            <a:r>
              <a:rPr lang="en-US" baseline="0" dirty="0"/>
              <a:t> architecture schematic for M-EML devices employed in this work. The HTL/M-EML/ETL thickness is kept constant at 100 nm by varying the transport layer thicknesses equally, and the M-EML width (</a:t>
            </a:r>
            <a:r>
              <a:rPr lang="en-US" baseline="0" dirty="0" err="1"/>
              <a:t>d</a:t>
            </a:r>
            <a:r>
              <a:rPr lang="en-US" baseline="-25000" dirty="0" err="1"/>
              <a:t>EML</a:t>
            </a:r>
            <a:r>
              <a:rPr lang="en-US" baseline="0" dirty="0"/>
              <a:t>) is varied from 10 to 60 nm. b) EQE characteristics as a function of EML thickness. Peak EQE increases slightly at higher EML thickness, and the onset of roll-off is also delayed to higher current densities.</a:t>
            </a:r>
          </a:p>
          <a:p>
            <a:endParaRPr lang="en-US" baseline="0" dirty="0"/>
          </a:p>
          <a:p>
            <a:r>
              <a:rPr lang="en-US" baseline="0" dirty="0"/>
              <a:t>All data from 2-16-17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716D-B661-41DD-B2C7-798F3CF01F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716D-B661-41DD-B2C7-798F3CF01F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Figure 3.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(a) Normalized electroluminescence (EL) intensity for 10, 30, and 60 nm M-EML devices operated at an initial luminance of 3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kcd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/m</a:t>
                </a:r>
                <a:r>
                  <a:rPr lang="en-US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current densities for these tests were 7.2, 6.4, and 6.0 mA/cm</a:t>
                </a:r>
                <a:r>
                  <a:rPr lang="en-US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respectively. (b) The decoupled photoluminescence (PL, symbols) and exciton formation efficiency losses (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solid lines) corresponding to the curves in (a). (c) Decoupled PL and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𝛾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losses for 10, 30, and 60 nm M-EML devices operated at 1, 3, and 6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kcd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/m</a:t>
                </a:r>
                <a:r>
                  <a:rPr lang="en-US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respectively. The current densities for these tests were 2.0, 6.0, and 12.0 mA/cm</a:t>
                </a:r>
                <a:r>
                  <a:rPr lang="en-US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respectively.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Figure 3.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(a) Normalized electroluminescence (EL) intensity for 10, 30, and 60 nm M-EML devices operated at an initial luminance of 3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kcd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/m</a:t>
                </a:r>
                <a:r>
                  <a:rPr lang="en-US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current densities for these tests were 7.2, 6.4, and 6.0 mA/cm</a:t>
                </a:r>
                <a:r>
                  <a:rPr lang="en-US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respectively. (b) The decoupled photoluminescence (PL, symbols) and exciton formation efficiency losses (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𝛾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solid lines) corresponding to the curves in (a). (c) Decoupled PL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𝛾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losses for 10, 30, and 60 nm M-EML devices operated at 1, 3, and 6 </a:t>
                </a:r>
                <a:r>
                  <a:rPr lang="en-US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kcd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/m</a:t>
                </a:r>
                <a:r>
                  <a:rPr lang="en-US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respectively. The current densities for these tests were 2.0, 6.0, and 12.0 mA/cm</a:t>
                </a:r>
                <a:r>
                  <a:rPr lang="en-US" sz="1200" kern="1200" baseline="300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respectively.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716D-B661-41DD-B2C7-798F3CF01F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5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</a:t>
            </a:r>
            <a:r>
              <a:rPr lang="en-US" baseline="0" dirty="0"/>
              <a:t> 4.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716D-B661-41DD-B2C7-798F3CF01F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2. a) Counts-normalized</a:t>
            </a:r>
            <a:r>
              <a:rPr lang="en-US" baseline="0" dirty="0"/>
              <a:t> electroluminescence spectra for sensitized 60 nm M-EML devices at </a:t>
            </a:r>
            <a:r>
              <a:rPr lang="en-US" i="1" baseline="0" dirty="0"/>
              <a:t>J </a:t>
            </a:r>
            <a:r>
              <a:rPr lang="en-US" i="0" baseline="0" dirty="0"/>
              <a:t>= 1 mA/cm</a:t>
            </a:r>
            <a:r>
              <a:rPr lang="en-US" i="0" baseline="30000" dirty="0"/>
              <a:t>2</a:t>
            </a:r>
            <a:r>
              <a:rPr lang="en-US" i="0" baseline="0" dirty="0"/>
              <a:t> </a:t>
            </a:r>
            <a:r>
              <a:rPr lang="en-US" baseline="0" dirty="0"/>
              <a:t>with sensitizer doped strips centered at 5, 15, 30, 45, and 55 nm from the HTL. b) Normalized exciton density profiles for 0.1, 1, and 10 mA/cm</a:t>
            </a:r>
            <a:r>
              <a:rPr lang="en-US" baseline="30000" dirty="0"/>
              <a:t>2</a:t>
            </a:r>
            <a:r>
              <a:rPr lang="en-US" baseline="0" dirty="0"/>
              <a:t>. Solid lines are guides to the eye. Error bars in position represent the width of the dopant strips and the </a:t>
            </a:r>
            <a:r>
              <a:rPr lang="en-US" baseline="0" dirty="0" err="1"/>
              <a:t>Förster</a:t>
            </a:r>
            <a:r>
              <a:rPr lang="en-US" baseline="0" dirty="0"/>
              <a:t> radius between </a:t>
            </a:r>
            <a:r>
              <a:rPr lang="en-US" baseline="0" dirty="0" err="1"/>
              <a:t>Ir</a:t>
            </a:r>
            <a:r>
              <a:rPr lang="en-US" baseline="0" dirty="0"/>
              <a:t>(</a:t>
            </a:r>
            <a:r>
              <a:rPr lang="en-US" baseline="0" dirty="0" err="1"/>
              <a:t>ppy</a:t>
            </a:r>
            <a:r>
              <a:rPr lang="en-US" baseline="0" dirty="0"/>
              <a:t>)</a:t>
            </a:r>
            <a:r>
              <a:rPr lang="en-US" baseline="-25000" dirty="0"/>
              <a:t>3</a:t>
            </a:r>
            <a:r>
              <a:rPr lang="en-US" baseline="0" dirty="0"/>
              <a:t> and </a:t>
            </a:r>
            <a:r>
              <a:rPr lang="en-US" baseline="0" dirty="0" err="1"/>
              <a:t>PtTPBP</a:t>
            </a:r>
            <a:r>
              <a:rPr lang="en-US" baseline="0" dirty="0"/>
              <a:t> (3.7 nm). Error bars in relative exciton density represent standard deviations taken from a minimum of four samples. c) Electric field profile of the PL pump (</a:t>
            </a:r>
            <a:r>
              <a:rPr lang="el-GR" baseline="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baseline="0" dirty="0">
                <a:latin typeface="Calibri" panose="020F0502020204030204" pitchFamily="34" charset="0"/>
                <a:cs typeface="Calibri" panose="020F0502020204030204" pitchFamily="34" charset="0"/>
              </a:rPr>
              <a:t> = 405 nm) and the spectrally-weighted outcoupling efficiency for </a:t>
            </a:r>
            <a:r>
              <a:rPr lang="en-US" baseline="0" dirty="0" err="1"/>
              <a:t>Ir</a:t>
            </a:r>
            <a:r>
              <a:rPr lang="en-US" baseline="0" dirty="0"/>
              <a:t>(</a:t>
            </a:r>
            <a:r>
              <a:rPr lang="en-US" baseline="0" dirty="0" err="1"/>
              <a:t>ppy</a:t>
            </a:r>
            <a:r>
              <a:rPr lang="en-US" baseline="0" dirty="0"/>
              <a:t>)</a:t>
            </a:r>
            <a:r>
              <a:rPr lang="en-US" baseline="-25000" dirty="0"/>
              <a:t>3</a:t>
            </a:r>
            <a:r>
              <a:rPr lang="en-US" baseline="0" dirty="0"/>
              <a:t> emission.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B716D-B661-41DD-B2C7-798F3CF01F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ctr">
            <a:normAutofit/>
          </a:bodyPr>
          <a:lstStyle>
            <a:lvl1pPr 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4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901147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1531" y="1"/>
            <a:ext cx="542304" cy="8235951"/>
          </a:xfrm>
        </p:spPr>
        <p:txBody>
          <a:bodyPr vert="eaVert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5651017" cy="7749117"/>
          </a:xfrm>
        </p:spPr>
        <p:txBody>
          <a:bodyPr vert="eaVert">
            <a:normAutofit/>
          </a:bodyPr>
          <a:lstStyle>
            <a:lvl1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6858000" cy="978081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43" y="1219201"/>
            <a:ext cx="6500192" cy="7014817"/>
          </a:xfrm>
        </p:spPr>
        <p:txBody>
          <a:bodyPr>
            <a:normAutofit/>
          </a:bodyPr>
          <a:lstStyle>
            <a:lvl1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ctr">
            <a:normAutofit/>
          </a:bodyPr>
          <a:lstStyle>
            <a:lvl1pPr 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6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6858000" cy="100716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966" y="1283623"/>
            <a:ext cx="3217172" cy="6915056"/>
          </a:xfrm>
        </p:spPr>
        <p:txBody>
          <a:bodyPr>
            <a:normAutofit/>
          </a:bodyPr>
          <a:lstStyle>
            <a:lvl1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2" y="1283623"/>
            <a:ext cx="3237050" cy="6915056"/>
          </a:xfrm>
        </p:spPr>
        <p:txBody>
          <a:bodyPr>
            <a:normAutofit/>
          </a:bodyPr>
          <a:lstStyle>
            <a:lvl1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6858000" cy="9061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43278"/>
            <a:ext cx="2901255" cy="1098549"/>
          </a:xfrm>
        </p:spPr>
        <p:txBody>
          <a:bodyPr anchor="b">
            <a:normAutofit/>
          </a:bodyPr>
          <a:lstStyle>
            <a:lvl1pPr marL="0" indent="0">
              <a:buNone/>
              <a:defRPr sz="16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8" y="2241826"/>
            <a:ext cx="2901255" cy="6009860"/>
          </a:xfrm>
        </p:spPr>
        <p:txBody>
          <a:bodyPr>
            <a:normAutofit/>
          </a:bodyPr>
          <a:lstStyle>
            <a:lvl1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0970" y="1143278"/>
            <a:ext cx="2915543" cy="1098549"/>
          </a:xfrm>
        </p:spPr>
        <p:txBody>
          <a:bodyPr anchor="b">
            <a:normAutofit/>
          </a:bodyPr>
          <a:lstStyle>
            <a:lvl1pPr marL="0" indent="0">
              <a:buNone/>
              <a:defRPr sz="16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0970" y="2241826"/>
            <a:ext cx="2915543" cy="6009860"/>
          </a:xfrm>
        </p:spPr>
        <p:txBody>
          <a:bodyPr>
            <a:normAutofit/>
          </a:bodyPr>
          <a:lstStyle>
            <a:lvl1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9188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>
            <a:normAutofit/>
          </a:bodyPr>
          <a:lstStyle>
            <a:lvl1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>
            <a:normAutofit/>
          </a:bodyPr>
          <a:lstStyle>
            <a:lvl1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>
            <a:normAutofit/>
          </a:bodyPr>
          <a:lstStyle>
            <a:lvl1pPr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>
            <a:normAutofit/>
          </a:bodyPr>
          <a:lstStyle>
            <a:lvl1pPr marL="0" indent="0">
              <a:buNone/>
              <a:defRPr sz="16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8CC0-8EC5-43BD-824E-EDEED67F04D4}" type="datetimeFigureOut">
              <a:rPr lang="en-US" smtClean="0"/>
              <a:t>2017-09-05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9A35-2A3A-4A1E-AD19-60BD34616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6858000" cy="918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1219201"/>
            <a:ext cx="6500192" cy="701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E238CC0-8EC5-43BD-824E-EDEED67F04D4}" type="datetimeFigureOut">
              <a:rPr lang="en-US" smtClean="0"/>
              <a:pPr/>
              <a:t>2017-09-05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BF9A35-2A3A-4A1E-AD19-60BD34616A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Origin of Lifetime Enhancement in Mixed Emissive Layer Organic Light-Emitting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Bangsund</a:t>
            </a:r>
          </a:p>
        </p:txBody>
      </p:sp>
    </p:spTree>
    <p:extLst>
      <p:ext uri="{BB962C8B-B14F-4D97-AF65-F5344CB8AC3E}">
        <p14:creationId xmlns:p14="http://schemas.microsoft.com/office/powerpoint/2010/main" val="3705248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39935"/>
              </p:ext>
            </p:extLst>
          </p:nvPr>
        </p:nvGraphicFramePr>
        <p:xfrm>
          <a:off x="1167092" y="3176559"/>
          <a:ext cx="4173537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Graph" r:id="rId3" imgW="4173120" imgH="2916000" progId="Origin50.Graph">
                  <p:embed/>
                </p:oleObj>
              </mc:Choice>
              <mc:Fallback>
                <p:oleObj name="Graph" r:id="rId3" imgW="4173120" imgH="2916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092" y="3176559"/>
                        <a:ext cx="4173537" cy="291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35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0" y="3544601"/>
            <a:ext cx="2743200" cy="2057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23508" y="5929622"/>
                <a:ext cx="2496004" cy="163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𝑄𝑁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𝑄𝑁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𝑃𝐿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𝐸𝑀𝐿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𝑂𝐶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𝑄𝑁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)∝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𝑅𝑍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𝑒𝑙𝑒𝑐𝑡𝑟𝑖𝑐𝑎𝑙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508" y="5929622"/>
                <a:ext cx="2496004" cy="1635897"/>
              </a:xfrm>
              <a:prstGeom prst="rect">
                <a:avLst/>
              </a:prstGeom>
              <a:blipFill>
                <a:blip r:embed="rId6"/>
                <a:stretch>
                  <a:fillRect l="-976" t="-746" b="-45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1605" y="7967143"/>
                <a:ext cx="5237331" cy="1001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mismatch factor of sorts could be calculated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𝑅𝑍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05" y="7967143"/>
                <a:ext cx="5237331" cy="1001043"/>
              </a:xfrm>
              <a:prstGeom prst="rect">
                <a:avLst/>
              </a:prstGeom>
              <a:blipFill>
                <a:blip r:embed="rId7"/>
                <a:stretch>
                  <a:fillRect l="-1048" t="-3659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4" y="3543300"/>
            <a:ext cx="2743200" cy="205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2797" y="169984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864" y="363562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(c)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7301" y="363562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(d)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8" y="1546133"/>
            <a:ext cx="2743200" cy="2057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038" y="1518127"/>
            <a:ext cx="2743200" cy="2057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77468" y="169984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19581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56204" y="2834974"/>
                <a:ext cx="2741135" cy="622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50" i="1">
                              <a:latin typeface="Cambria Math" charset="0"/>
                            </a:rPr>
                            <m:t>𝜂</m:t>
                          </m:r>
                        </m:e>
                        <m:sub>
                          <m:r>
                            <a:rPr lang="en-US" sz="1650" i="1">
                              <a:latin typeface="Cambria Math" charset="0"/>
                            </a:rPr>
                            <m:t>𝑂𝐶</m:t>
                          </m:r>
                          <m:r>
                            <a:rPr lang="en-US" sz="165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1650" i="1">
                              <a:latin typeface="Cambria Math" charset="0"/>
                            </a:rPr>
                            <m:t>𝑎𝑣𝑔</m:t>
                          </m:r>
                        </m:sub>
                      </m:sSub>
                      <m:r>
                        <a:rPr lang="en-US" sz="165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50" i="1">
                                  <a:latin typeface="Cambria Math" charset="0"/>
                                </a:rPr>
                                <m:t>𝐸𝑀𝐿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50" i="1">
                                      <a:latin typeface="Cambria Math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1650" i="1">
                                      <a:latin typeface="Cambria Math" charset="0"/>
                                    </a:rPr>
                                    <m:t>𝑂𝐶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5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50" i="1">
                                  <a:latin typeface="Cambria Math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5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50" i="1">
                                  <a:latin typeface="Cambria Math" charset="0"/>
                                </a:rPr>
                                <m:t>𝑑𝑥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50" i="1">
                                  <a:latin typeface="Cambria Math" charset="0"/>
                                </a:rPr>
                                <m:t>𝐸𝑀𝐿</m:t>
                              </m:r>
                            </m:sub>
                            <m:sup/>
                            <m:e>
                              <m:r>
                                <a:rPr lang="en-US" sz="1650" i="1">
                                  <a:latin typeface="Cambria Math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16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5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50" i="1">
                                  <a:latin typeface="Cambria Math" charset="0"/>
                                </a:rPr>
                                <m:t>𝑑𝑥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65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04" y="2834974"/>
                <a:ext cx="2741135" cy="6226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7" y="3675945"/>
            <a:ext cx="3657600" cy="25554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583274" y="4299688"/>
            <a:ext cx="1649024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2992" y="371617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841" y="3804297"/>
            <a:ext cx="3098800" cy="2324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61934" y="3716172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19740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7" y="1666914"/>
            <a:ext cx="3200407" cy="32004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96896" y="1152478"/>
                <a:ext cx="5422902" cy="51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influences estimates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96" y="1152478"/>
                <a:ext cx="5422902" cy="514436"/>
              </a:xfrm>
              <a:prstGeom prst="rect">
                <a:avLst/>
              </a:prstGeom>
              <a:blipFill>
                <a:blip r:embed="rId4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88490"/>
              </p:ext>
            </p:extLst>
          </p:nvPr>
        </p:nvGraphicFramePr>
        <p:xfrm>
          <a:off x="783430" y="4867321"/>
          <a:ext cx="4173537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Graph" r:id="rId5" imgW="4173120" imgH="2916000" progId="Origin50.Graph">
                  <p:embed/>
                </p:oleObj>
              </mc:Choice>
              <mc:Fallback>
                <p:oleObj name="Graph" r:id="rId5" imgW="4173120" imgH="2916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3430" y="4867321"/>
                        <a:ext cx="4173537" cy="291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195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utoShape 4" descr="data:image/png;base64,iVBORw0KGgoAAAANSUhEUgAAAjQAAAGECAYAAAAhqbrrAAAABHNCSVQICAgIfAhkiAAAAAlwSFlzAAAPYQAAD2EBqD+naQAAIABJREFUeJzsnXu8b3Od/59vp8O5oYw4KSrJyFQSXSg6JTXS0MUlVEqRofyiUqkQU00zxTAxU5RLQoVQ4pRcEoca12moKOR6kMu57X1wzvv3x2d97bXXXpfPWuvzWZfv9/N8PNbje75rfdZnfdb67r2/r/O+iqoSCAQCgUAg0GdWaXsBgUAgEAgEAnUJgiYQCAQCgUDvCYImEAgEAoFA7wmCJhAIBAKBQO8JgiYQCAQCgUDvCYImEAgEAoFA7wmCJhAIBAKBQO8JgiYQCAQCgUDvCYImEAgEAoFA7wmCJhAIBAKBQO8JgiYQCAQ6hIisLyJniMhtIvKEiCwWkf8VkS+JyJy21xcIdJVntb2AQCAQCExiXWA94DzgHmAFsCXwReCfRGQrVV3R4voCgU4ioTllIBAIdB8R+TTwdWBHVb2k7fUEAl0juJwCgUCgH9wFCPCcltcRCHSS4HIKBAKBDiIiqwFzgJnAZsBXgDHg122uKxDoKsFCEwj0ABE5VURWisj32l5LFxGRf4mez2faXotDPgo8DPwV+CkmlmYnVb0vbbCIXBw9g3nNLTEQ6A5B0ARGEhE5Ivrjb7W1vV5Ao20KIrJ3dD/bNrymTiAizwcOBhYC32p5OS75CfBW4L3AN4ElwLNzxh8ZvX7D77ICgW4SXE6BUUcxX4RFY9rmAeCP0WuSDwFvwqxzFN0RXwVmAF9U1bG2F2ODiKwCPDexe4mqLh28UdX7gfujtz8RkV2AH4vIW1X1suScqnqdiMwH3iYi71fVM3ytPxDoIsFCExh5VHW9gu35HVjjYaq6qap+IWtIowvqCCKyHrAn8CRwSsvLKcP6GHF6f+z1UwXnnAeMAx/OGfPfmMDhQx2sMRDoFcFCEwgE+sx+wDTgAlV9vO3FlOBBjDspzl8KznkWMJ38LKefA48C/xDVq1lQfYmBQL8IFppAoAQicmgUV7NcRLbMGPOOWPzNHhljXiAi/yYiN4rI4yKyTETuEJHzReQDIrJqYvyUoOAodmYlxt0kwJEp8T8bpFx7noj8WETuFZFxEXlYRC4VkQ9FrpC09V4RzXd49H5fEbkuqmS7SESuEZG9Cp7d7iLycxF5UESeFJHHRORPInKBiByQvGdL9sFYp84quHbZ5/3M/YrINBE5ODp3sYgsFJGfiMgrY+NnisgXo4q+S0TkERE5W0Q2TFuPqi5X1csS213RXOtk3Mb+GPF2bdZ9qupTwLmYn4f98p5JIDB0qGrYwjZyG3AEsBJYUeHc+dG5twOzE8fmYmJyVgDfyzj/A8CywfUxqbgPAcuj9yuAVybOOSU5J7AbxlUxHh1bFL0fbPcBz0/Mc0zsuk8Df8O4a1ZE+y9N3lN03uXRmC8D50djlwOPxc5dCRyRcc/fi113BfAEsDj2fgWwQcnP4eWxOdfJGVfleQ/u9+jomayMzlsUu99FwKuBtYAbov1LMcG7gzEPAC8oeV+nANcB/wLsiwl4Pj+a8/+ANQrO3yu69v1t/56FLWxNbq0vIGxha2OrKWjWxbgMVgCnJ479Mpr3D8CslHN3jH2JXglsFTv2LGBrTBzEJonzTonmnSKSYl++hxes++OxL/UTByIAU+fkoNgX/Jk51/gbxqXxfmC16Nh6MZHzFPCSxLlviB37FPDs2LHnYFwv3wPmlvwcDojmvStnTNXnPbjfRyPx825gWnRsC+CO6PhvMBaRPwPbxc5/MxPC9vSS9/VO4AJMuvYYRvjdGP3MzrE4f6PY57xx279rYQtbU1vrCwhb2NrY4oIG87/ovO3YlPP/MfZF+YFo3+eiOceBzVPOmYaJk1gBXAE8q8R6awkaTBbQI9G472eMiQuezVOuMTi2bcq5qwL3Rsc/nzj2mejcix1/hqdF816QcbzO847f71Ypx9/MhFVqCfDilDEfjh2f1vDP98CStHeT1w1b2NrcQgxNIADrFGxrJE9Q00vnWEyswrei+JEvY+I5Pq+qN6Zc583Ai6J/H6yqT7u9jVy2x7hGwKwzjROZSAvfM2PM1ao6JTVcVZ/EuOIEeGXi8CBY97lZMToVWQ/zvB/OOO7ief9G0wNrr8RYtBQ4R1XvTBkzP3qdCby0wrXr8Lfodb2GrxsItEYQNIGRR1WnFWwfyTj185jYiTnA9zEujPmqemzG+K2j1wczBI9PBgHM96jqHWkDVHUlcBlGlGwJICK7iMhvgc2j/WuIyNoZ1xjUTFkrsf9XGKvVq4GrRGQfEXlRxfuIM6jj8mjG8brPW4Hfph4wz+qR6O3vMs6P1zdquv/S4Jkka90EAkNLEDSBQEXUZJTsjfmiV0yg64dyTpkbvd7td2WpDDJnUsvmx7h3MD6yOp2JiXu5EeM+mQ5cLiKrp5w7sIBMj+9U1b8AH8HEgrweOBn4S5QtdLaI7FT2ZiJmRK/LM467eN6Lc449nTdGVVfE3k5PG+ORQYHBGbmjAoEhIgiaQKAeH4teBeOaelXO2D4Vv1sF41I7V1Wviu2fD/wD8MUyk6nqWcALManHZ2MCXtcGdgXOF5ErRWROyTUO3CpZ1o8+PW/XDKxkf8sdFQgMEUHQBAIVEZF3YgJpFbgZ8/t0mohkmfkfjF5f2MDykjwUvb6gYNzg+CrA3wE/Thx/HLge2FdEShXmVNXHVfUkVd1TVV8EHA/cgrH8vJGJXkS2DGJnki6uAW0+77YZPJOs+KJAYOgIgiYQqICIzMWkGmv0ui1wF8a1c1rGaddEr3NF5NUOlzNonik5Y/4nen2BiGyUNiAK2H0z5p6mRbvTYk9uAtZkIkalNCIimKaLP8EUxRNM4HIZbo3OSy1eh7/n3WkiS9cgzum2NtcSCDRJEDSBQEmiL+MzMF8afwIOUtXFmMygFcDbReTglFMvx6QRC3BsWQtHDoui17xOzL9kwv1wZMaY/ZnIipkVvd6bMu6e6HUzm8VlVAB+E/B84AdMxHuU7Wo+yLbaTETSYlR8Pe+usyXmb/vTwNUtryUQaIwgaAKB8nwWeAumwu4eGnV4VtVrMWJBgK+KyKR4migzZuCi2ga4TETeEAkkRGR61Jbg+yKyScp1s2JCfh9d8x1Rs8apJ6qOx9a2p4j816DEflS2/yBMzIwCP8RYmsajwOckj0bzzE05lsa3ROSHIvKemDtuL4z1Z3vgg9F1f2Y534CrMV/aq5ISu+TgefeV10WvN6jqslZXEgg0SBA0gVFHROQBi+310eDXMrnezE2J+b6GKeK2GnC2iMyKH4zq1+yNSWN+A3AVsExEHsaUzb8MY+lJs2pkuZROi+bbCPhrtN47o+0ZgaOqJ2BaHygmmPkBEfkbJjvrPzBp55dhCuGtQnb20Hj0mmcRijMd2AU4B1goIoswWU+vxtS+mY55Dl+1nG9wP4uBi6K3qZlSNZ+3S45O2ykirxWRX0U9om4XkR0dXGsnzGf8AwdzBQK9IQiawCij0VZUWO+5wKpRbMKZmC/+X6TVm1FVxfQO+hummNp/pow5A9gEIyL+D9MSYAYmBucnmLYCabEPg/Um57sDmAdciAn+XQvYAFg/Wmt87Kcx1qVzMEGzszEuq8swlW3fFhueVYhukI68puUaj8K0Vjgvdl+CCVj9RXTdNw8sXSX5djRXViHAOs/bBptMKonWOXmnyFsxLQ5+D3wB+F/gTBGxFYpTLyTyYmArjBvv+1XnCQT6iJi/v4FAIGAQkedh6tU8oqpTOj+LyIEYoXaGqn6wwvw/wvRzelvh4OK5BBPHtCHwJlX9Td05XSIizwcOU9UDE/vXBC4BdlHV+2L7zwNOVdULK17vcIxr8buqum/lhQcCPSRYaAKBQJIlBccHbrSicVOICvK9ExNUXZvIIvYljBXkcy7mdMy+pGe9fQ44IC5mIn5Bxb/LkXvzExj32lFV5ggE+kwQNIFAYBJRbMpisqvbzsa4Wh7IOJ7He6Nzf1JtdVNR1bMxLQp2EJEti8Y3zBtUdVL7BBF5DjAzox3DRhi3WBU+jnE3Hqeq9xQNDgSGjVFJYwwEAuW4DdhSRJ6V0tRx3ej19grz7glcFIkml+wHvIvu9S5Kaz2wF3B6cqeIrAVsoqpVniuYIOcjMbFCgcDIEQRNIBBI4xrgNcDfM9VisGn0ehUlEJF1MYX7dqm9ugSqegum6nDXWCIib1DVeD2YN6nqt+KDooDzsyhfLfkZoiy2QGBkCS6nQMARIrKeiMwXkbtE5Lci8vbYsTVF5Asickt0/C4ROTPKSnFx7QNF5DYRuU9ELoiCUbPGHi8ij4jIplljMC4hYXLW08Bd8nrgupT4jyL2wLiyfp43qM3nGF3D5bP8T+A8EdklGv9CEplRIrIdsAA4T1UXOLqNQGDkCFlOgYAjRORqTEbLlSJyLbA5piXCCkyH6bOA76jqYyKyMaaw3FLg5ar6UNa8Ftf9JKby7geB1THVfa9R1TemjJ0L3I/5Uv2Qqmam9orINRj30stU9clo3yHAvwPzEk0rbdZ5HXBLUfZNW88xurbzZyki+wHHYSos349Jqb4E02PqHzGlAfZVVWdxRYHASKKqYQtb2GpuwDuAC2Pvf4D5Av4Zps7Iy1LO+Wk05tAa110P+CMwI3r/XEwLgRXAminjd48df2nB3C8C/gBciolPORhjYTmswjpfGl33TV18jg08y5cC38CImRWYJp/XYbKd1mj75zdsYRuGLcTQBAJu2BU4O/b+JUw0XHy9qqYVblsavdZxl3wWk9UyqN47L3odZ6JHUpxto9cHtCD4VFXvilwp78AUphsDtlDVP1VY557Afap6ZcG4tp4j+H2Wt4vIccD/AzZU1btrrjUQCCQIMTQFiMg2InJh5E9fKSI7JY6fEu2Pb7kxAtF5u0Z++jERuVlEdvB3F8OBj89CRPaOxq2InVOl/812wPxozlmYsv4K/Lump+eCsYAAPFLheohptrgLpnrxgPdHrz/TyE2UYNtoXVfYXENVV6rqz1T1G6p6gqr+qehziNb2sij+5HERWYKxRPy04H52jdb/3eh34l008Byja3t/lsA+wIMuxUyVz0JErhORF+TM6ep3YqSw+PuUfKaD7VMF84bvCkuCoClmNnATcADZZc4vxsQazI22PfImFJGtMX84T8I01bsAOL8gSDPg4bOIeCI2fi4mtsEaERGMG2bQzfqNTGQQTil5H52zKhPdqu8oc70YqwKfVNXHoznXBXbAPJtTUq65FhMZSpdXvCYUfA4i8hJMBtStmC/9vaK1/jBrwtjvxI+Y+J34Ec08R2jmWe6N++7XZT+LV2D6So0nxyao9TsxohT9fZoLPI+JZ7oPxmV5TtaE4buiJG37vPq0YX74dkrsOwWTnVBmnrOJxQlE+xYAJ7Z9j33ZHH4WewOPOl7b16L1/TlnzLZMxF+8xNF1PxXNeR9RwH/i+M4erpn2OZwFnBZ7fyzwfwXzpP1O3If5Ymj0Ofp4lpj4nEeAd7n8WSv7WVjO4/x3YtS2tM8iZcz5wC8LxoTvihJbsNC4YZ6ILBSRP4jIidH/3vLYChNoGWd+tD9Qj7KfBcAcMem/fxURF//7mUexK2Je9Hqfqv655vUG7Bld9yyN/vIlGMR8uLzmJCJr1Y7A7SJyiYgsBA4Ebig4Ne13YmX0ekXOefOiV9f35PRZqur9qrq2qp7vcI25pH0WInKtiOxscbrr34lADBFZBxObdnLB0PBdUYIgaOpzMSbF8y3AoZiUz59Hf0yymAssTOxbGO0PVKfKZ/FHjOl3J4xrZBXgGhFZr8oCxBRI2yJ6e0XO0DdhvjCLgmRtr/t8THozZMeqDGI+6ribilgHmIMJsP058EWM22hPEdkm57xJvxPRc3xe9PaKnPOcPsfo2l15lnVJfhbbY+oLnVfwWTj9nQik8iFMl/uiVP3wXVGCkOVUE1X9Uezt/4nI/wJ/xvzPsct/7IaOKp+Fql4LXDt4LyILMGX/PwYcUWEZg/iZzC+7KO7j9dHbKypcI403RK/LMVV+k9ecg/HBE1+XiPwTcKmqpmXxVGHwn6TzVfV4Efke5vk+DOyPfXXhN8bmavI5QneeZV0mfRbRv2+J4jIyPwsPvxOBqXwY060+Ldg8UJFgoXGMqt6J8ZVvlDPsQSb64QxYN9ofcITlZ5E852lMoTbrcxK8OXq9U1XvzRjzOmBm9O8rKl4nyYui17tV9amU41sD0+LXFJFpwPeYcO244BHgaeA2EVkNeA+ms/ZtwAY55yV/J96MSdd+suHnCN15lnV55rNI7C/6LCbh4HciECOyjm1MsbsJwndFKYKgcUyUDvl35HciXoBJ842zfbQ/4AjLzyJ5ziqYTJAqnaTBLn7mTdHrlPgLEZkmIp8WkV+KyMki8gMReZWI3CMir0qZa8AgzuNvGccHKaQPqupd0b+3Am5S1eU585YiEgC/w/SA+idgFiZbaWMgL105+TsxL3rNi0/JfI7Q/2dZl8RnEafos5iEg9+JwGQ+Alyvqr+3GBu+K0oQXE4FiMhszP9MBnEYG4rIZsCj0XYEcC5GMW8EfB34E1FNkmiO0zB/dA+Ldh0HXCGmjPxFmNTiLYDckvCjjo/PQkS+hDGv3wE8GxN7swF2/3tKrm91TN0UKA5knRL3ISIzMWmZawHbquoyEXke8FtMlsw6OXNeH71O+Z93VLdi8LP1l9ih9wE/zpkzlbzPQVXvwbRGOBvzJXhNdJ13MiFAin4nrgC2jPafmrOUeWTEz/TlWdbF9rMQkasw7rEdKPgsXP5OjBIWnwUisgam3tHBGXOE74o6tJ1m1fUN84s/SM+Mb98DZmB6sjyIqevwF+C/gOcm5rgM+F5i33sxZeXHMF2C3972vXZ98/FZAMcAd0afw/2YINBXVlzfDrH1PT9jzHRMZdsVwD6JYz/G1P9YP7H/kuieZhZc/5fRvAfErvVxTA2SNwBLMP8zXxUjNm4mKvPv6nOIjfnnaMw4JsPpnXmfQ7Rv8DuxHCNUKj3HPj1Ln78TsTEfwgj7pTafhcvfiVHaLD+LfaOfndUz5gjfFXU+g7YXELawDcuGCVB9HPhWzpg3xP7obRjb/0/R/v9MOedB4HKL66+GKZp2e3TO7Zj+QWtEx7cCfoNpkngVsInHZ/HR6A/37Caf4zA+y7CFLWx2W+i2HQg0iIh8AfNFeY+qvjC2/xcYX/k8jXWxFpGXY/5X9iVV/UrT662KiPwKWKiqe3qaP/U5RseG6lkGAgE7QgxNINAs80jEfURBl/OAZUwtjb9dND5ZXKuzRPVK3oSppuuLeaTHIQ3VswwEAvaELKdAoCHENEAcVPi8Inbo7zD/ubhZVZNpv2/BxIL8VkRmishe3hdanz2BxzDxKs7JeY4wfM8yEOgUYtEQNeWceSJyvYiMi8ifRGTvlDG1m3AGQRMINMdrMWnMEPsiVtWHgcUk0oRFZEOMteEaNb7hN9EPq+oewDmqusLT/KnPEYbyWQYCXcOmSfAziMiLgJ8Bv8I0kj0OOFlEto+NcdKEMwiaQKA55kWv96rqXxLHTgBeFVkfEJEXAsdjgmPvj8a8D5OW3llEZBNM24AzPF5mXvSa9hxhSJ5lINBFVPUSVT1cVS9gIkU9j38G/qKqh6rqH1X1BEyH8Xjq+kHAxap6TDTmcExG3sfLrC38DyUQaI5BQ8O0Uv5HAqsDF4nInRgrw16YujZfE5FTgF+p6pImFlqDvTAVdpPxKy7Je44wPM8yEBgGXk96g81jY++3Ar6ZMqZUHF4QNB4QkY2AT2IyKsIfzcCAmZiGdH8WkbTsnwVMrgC6Y/Q66MNDxnldYl/gWs/rLHqOMBzPMjD8zAFeCfyHqt7h4wIisgGwdsnTHlHVvzpaQlaDzTVEZDU11bWdNOEMgsYPnwQObHsRgc5yVNsL8MzO+M1wGjDszzEwWpRyr9ggIhtMh7vTGpIVsFxENnYoahohCBo/3ALAp8+A9V/W3FUXN3ep3nDGwfD+Y4vHdYWu9GmuwrKC4xccDDt7+ix8/uwX3VdTc1X52ch6LrcdDC9L+Sxsr2FzH0stxhTZr/PWk9s16+mcY1kLK7v/icT7rIeSdpOLoteFwOkw+M5wz9pPYXot5PX6iPMQcI4pLLk24ELQZDXYXKQTvc+cNOEMgsYP5if4718GG7/aZmTAFxeuCZsXfAZN83jbC3BE2Z/dX60Jmzj8LHz+7rj8jOqss4pQi3//rpUx5u414YXRZxG/1zVz5o3fxxyLcbMyjsfvaUbGmMGaVk85Nri/mSnHcgVZmp0i6wEvKrH/Uct50869c/APr98E62AamLXEAkxbmDhvY7JLeNCE8/jYvtJNOIOgaZu8PwyB+jyL9p5x1p+oZze6Cnckv+TLPte6n0Xyebr+XOPz1/2M4s+q7Drj60j7Qs9i8B0622LstNi/i+51cC9F9zFYd9a4wfG8exrcQ9qaButI3l9cwOWKnOmxnQNxk1zMYAFrJPYvStk/2BdXjQNxE583bc4swdR9ippwisjXgPVUdVBr5r+BA0Xk65i+e9thjEbviE3rpAlnEDQ+mUkQLG3jW9Dk/b+qz5992n3V/ZJ/Vsk56gooG2ytDmXnKvusqgqgsuInbjjIEz5xkVBX8NgKHUi/hyyRkyVwIFvkpIobqCZwXIibZv5IzGbqHWSRdKSlsCUmw1CjbZCddBqwDyaQd/3BYFW9S0R2xGQ1HQTcC3xEVS+NjVkQBel/JdpuB3ZW1Vstlw0EQeOXWfT7S20YmIbbL6okw/D5pt2fj/sqEpfJdfiwZLkWSXUF0eD8qgLI9ppJ68izyBcPRVYeG8HjSuhkaYwyVhwwa05acHKtN8mLx9XgQB5Utdz0N+BRVa8kp4adqn44Zd+vMRaXvHnPpWZtqCBoPCJzxpA1bSLjAr7Q3d5d+BmsfKLgr/cwiJY4vl03Wey4x9RrubSQZOHSlQT13ElQ/Z7L3kfeOjdLfBY27iCwEzyDX7c8wZG2pvg60o7nrbHIigOT15wVhzMGdtabPDdSnrhJCpusQKNAFYKg8ciMWeNMW73PaSv9Z9m7dyscs8qQis5ModaWQNtlj+bElGuhVFcUuYipsTnPdp1v3MO82lh6bNxaRa6sPJFTtI68+y9rxUmz4JRyT1UVN3lWG/+sQXZ8eBILl1NnCYLGIzNmjjN9lsucz9Fm2bLy/5uZNeSCctnitChIQ9tCLVVQNSFgXFzHxXxVRVBZt1hZ8WazLlsBVmTZybPoFLmtskRO1v3mCa80geNc3FRxSeWllQXKEgSNR2azjNV67Cv1weJSaRuTmTWi4jBPyHVBsGWJKl+CyptQcmHVacqdBOXiaMqmXOetoYzbqGycTp7IKRI4ecInzaDiTNzYWG3iWU1p+wIuCILGI6sxzkynVbnaZcyBv3f1IPBSyRN6XRJyaeLKt6hKCiZXQmmKMKprhSk7RxXxU0b4lLWy5I0rY9XxJXJcCRxX4iZT2MQvUiRsbHLs6zMH+yynPocMBkHjkRksZ1ZLpV+XpRZkqMcwibMmsRGCXRR6aSLLt7jyKZhcCaNJQqhOjZkqIqaM+8lVunXRdfOsOq5FTpYFJ0+8pQkcF+JmitXGxh01HLVoukoQNB6ZwTizUkTAsgYi29sSUqNIkXjsuhDMElxNiKykaHIpmJLiqKowqiuEKgmgqiLGheApGyicJ1ZciZwsC06R9SZ5Hd/iptAdlYyzacZCMyoEQdMCaSIn0E1sxGdfxGOW8GpScCXFk0vR5FIcxcVQFSEUF0G2Aqi08LHNfnIVP2PjwrLJSKoSAJwV5FtW4PgSN6WFTXzigCuCoPHILJZ20pUw6pQJTO6j+MwSYU0LrzQB5Vo8xQVS3d+1+M9FFTFURQSVFT6lRI+N4CkTP1NF6NjUlUmb26fAcSluSgsbmCxumrHQzMK+i0afK+MEQeORGUMWFNwl6gQo911kFgmypkVYEwLKtXUp7een7M9FVYtQWeFjK3pKBTmXaUdQ5Bqq6lYqY8XJEyGQbfhIcw/liZu0+067TmVhA+lBxAEXBEHjkTaDgruIy0DlYRSKtiKtDUGWm4Xl+LNIE0h1fo9cWIrqCKCywqdM7I9TsVNGxJQVOVWsOFnzlbHepImbtMDiqlYbJ8Im4IogaDzSN5dTnRoxNoyiuCsj4toWaXmCysfPcdbPW12BlBREVX/u4p9dmc+mSpxQGXeXrYXHRuwUurDKuKSquJTyzsvab5PdlCdu8qw2afPlWW1qC5tmvoLXxL5ScJ9L/QVB45GsLKc8msiAyqJP4qtNysXgdEfEtZmN5cLFk0ZqannF+6gqhJLP1eY5lhU9toKnrNgpFDpVXFJ1XErJ84qsN67ETdVYG6cWm0BdgqDpGH0MQu0zVQRkl4VfvmvIcwG8HMHkQiy5FEV1hJAL4VNW9OTdpyuxU2TRsbbmVAkMrlM0r464qWu1qStsVgOWE3BEEDQeWY3lzAwS3DtjNWJz+iQgbcRXG7VjBvgOAu5KAHCZn5n4Z1b0fMpYemzEjm3szkDoOBc5rgROlZoyRQLJldWmjLBJdv5usNXabOwrBfe5Mk4QNB6p4nIaReq62YZBNNqIsq5kL7kWTenWEndBwFWEUNV6OVNERMG1qwoeG7FTx6rjROTUFThVMp6Kgorzzs2y2tgEEecJmzxrzdMEC41DgqDxyGyWddo9UQafAcPDKvrKCLU2RFmRiPLxuaQ9E5f1Y6CaGKoqgmoHADsSPDZip8iq40Pk1LLgVM14srHc5LmRqrij0oSNrRsq4IwgaDxSpjmli8aPPhkWYVaWWt3BWxRqNmLKh4jyJZLy7qfMz2Ydd1lVN1gZ0WNr4bGJ47ERaXkip8hllReTkxV0nClwiqw0tpaX+Ni87KQqwgbS3VHJOcq4ocYJwsYhQdB0hLZTdocNVwKxS0KuCxWOi4RSXZGUJYiq3E9da1AVy09Z0VNV7NgInaz15llz6lhxsgROaetNUXGyTeK7AAAgAElEQVQ724Bgm+ykOsKmirVmMF/Df1ZmT4M1xHKsAiu8LscbQyVoRGQb4DPAFsDzgHep6oWx47OBrwM7A38H3Akcr6rfLph3V+Ao4EXAn4DPqerFResxMTT9j+/wzSh3Bi8jvNoM+B3gSihlCaOqgihNCFUN3h1Q1n1krukn8DdrPTYWnSJrTpG7ytaKExc4ZcUNZMTeFFlo0gRPleykOq6oOtaacQIOGSpBg/kRuwn4LnBeyvFjgXnAnsDdwNuA/xKR+1T1Z2kTisjWwJnAZ4GLgL2A80Vkc1W9NX8xy1idaRVvpR18F9dLYxhEX1VR1mZjyDRciSZfwsiFEKoqfqqInjKCx1bslM1wKrLmFLmrylhxBtfNst5kuaYgw3pjK27KWm1cC5uq1po+pxR1kKESNKp6CXAJgIikGdi2Ak5T1aui9yeLyP7Aa4FUQQMcBFysqsdE7w8Xke2BjwMH5K3HWGgmBE2bRfNs6ZKLpWnqxcu0J8psxZTPxpBJ6vwcuWqzUFf8JIVPFdFTLl6metCvC2tOnruqisBxYb1JdUvZuqRsspzqCpuiVO/49bKu1QCzZ8Lqlv+3nr2CRtfmkqESNBZcA+wkIqeo6v0i8mbgpcD8nHO2Ar6Z2Dcf47YqxbBm87SNK6HYJTHXlWrEPovlZQmiKp9D3YrBaT9DRcKnrKXHtdhxntnkWOC4EDferDZ1hU0VN1TatcJXglNGTdB8AvgOcK+IPI0JfdpXVa/OOWcusDCxb2G0PxeT5WQZiTUC+Mrk6oNQLCu6uhAvA27EUtc6ZVcVP8nP0MbSExc9LsTOZAHiN7PJhcDJqolTxjVlJW7KWm3qCpu6bqjBed032veKURM0BwGvA94J/BXYFjhRRO5X1ctcX8x0224PH8G2dehLoG4WdQRZk6LLVjz56qWUxEVdmDh1SyFUCfaFcjVjBmSJHlt3lo3QqStyXAucInGTvE6a9SbNcpPrkiprtXEpbLIymJLVgPOsNZ551hyYvqrl2CcJLqeuIyIzgK9gMp8GGUq/F5HNgU8DWYLmQWDdxL51o/2dZhiCbavgS8g1LciqCijfmUhx/MXK2P/s1rUAlbX4lO0Sbit0bF1YRSKnrrvKRngk1+ZC3DgRNpBtocl7n5ehlDZnnjgpiq2JX6db/+fsPSMjaIDp0ZbMsF8BrJJz3gJgO+D42L7to/25zGIpq/NkyWUOJ01mT3VJyNURVz4EVBmRVEcYuRZDdcVPVYtPFfdW1eJ4daw5y3KsLOlrShcdZh3FVpXknFXFTZF4Sou3qSxs6rqVBvvSRE3yWLLWTNIFFYrpeWGoBE1UZ2YjeCZwZUMR2Qx4VFXvEZErgW+IyCcwadvzgA8Cn4zNcRpwn6oeFu06DrhCRA7BpG3vgalzs2/RekyW01NO7s2WrmZSdSng1hYXIqwJcVVGNPnqep3EVSG8AVV7KU2sx08l4DKCx6XQKRI5Zaw4zjOaCsSNK6uNV2FTVMPGxgVlE1fzBAGHDJWgAbYELgc02gbZSacB+wC7A18DzgDWwoiaz6vqd2JzrE/MiqOqC0RkT4y76ivA7cDORTVo2qIPAbI+8CHk2hBhVUSU7y7XSeqIojwx5CIlu2p8jLl+uaJ44L4wnllHsZspKXJ8CZwq1ps0cVPVJeVc2Ni6oYqym4pcULZxNU0Zrmdg797K81d0HG+CRkQ2xqQ8rwc8F/NI/wY8DNwGXK2qTr99VfVKcj4OVX0I+EjBHG9J2XcucG7Z9cx4cpyZy0c3y2lsteasRV0ScnXElS8RZSuUXHa5TqOMGKorflyLnjJF8aB6vZi06xeJnCIrThk3VRXrTaHrqKZLqoywgamZUZlZUXXdUFkuqKK4mqlNygMOcCpoRGQrYD/g7UwNpE3ytIjcAPwA+L6qDp3xbeZSZfYi9XqNpWt0V07PXN4dkWGLCxHWhLhqIw28uPpvO9lMkC5+fImeMmKnSvXfrOuXKYxnrmVvxcmLwbGx3rgUNzbCZtJ8FgHElYSNbdBwGRdUMlj4UXqLiByISaiZC9wMfEJVf1cw/kBMC6G7ga+q6vdjx/cGTsF4VwaWgHFVtf5j50TQiMj7gUOBf4gtBMxH+TfMxzaGcfOsBayNCdB9HaZK77+KyFnAUap6j4s1jQqzF61sewmt4UPMtSHCqogol6LJd5q372wmqBbrYq5fPhXbRfXfsvVisq5rm1ZtrpEtcPLOtbHeVI6LSRE3afPmBRGXFTbWbqgyKdu2LqhkXE1TWU4zcdpmQUR2x4R07Af8FjgYmC8iG6vqIynj/xkTsvFR4H8w3/0nicijqnpRbOgTwMZM6IhSFoFagkZE5gHfADaPFvAoxjXza+A6Vb0j47w5mHiX1wE7YVxTHwH2EpHjMMqtf1GkSZbR23z+VOYUD2mStsWcK0HlUkQ1JY7KWIjqBvQOqBLjMsC14Clj2bGx6LhwWdWx4GRZb/Jib8qImyJhk3XNWYxZzWeT8l3KWmOb4l0Uh5M1rv8cDHxbVU8HiFoI7YiJVf23lPHvj8afE72/S0Rew0SPxAGqqg9XXVRdC82gdst84L+Bn6tqYVqPqi4Broi2r4vIi4EPYCr5HoqRAkfXXFvANX38hfQownwJqjpCqa44shVEZUWQqzTuOtaeKoLHhdApqhNj5isuiJdcZ5EFp4zAyRI3We6h5PXSxE2VNO34NZMWm+R8NllRWaIGCqw1ZTKhqoiaZFp3jxCR6ZhM368O9qmqisilGONEGqsxtbf4OPBaEZmmqoNEnDkichcmFvYG4LAyCTh1Bc184EhVva7OJKp6J3CUiHwD0/RxOEKmxhiWO6lHmx1lmxZhDgSUK6FURRiVFUSuBVCR8ClbA2byGsoF9YIboVO22u/EXPlWnLyU6rTr2FhEzLzVxU0VYZN9/rLcGJsqbqhaLqjkexeiZopzxhNzgDUsxxbnsawNTCO9JdDfZ5wzH/ioiFygqjeIyJYYr8z0aL6FwB8xFp5bgDWBzwDXiMimqnq/zdJrCRpV3aHO+SnzLSPdXNVPXAqaPreZ76qo8/FMfQioiiKpjjCyFUOuBVCdQF6oLnhsY10GlBE6Ra4fKF8ML21tedab5DVs6saYOcei+coFFNsKm+RapwgSh24oLy6ouqKm5bJhZz0IZyVkyRNPe7nU0ZhEoQUisgqm0v6pGI/MSgBVvRa4dnCCiCzAZER/DDjC5iLDVodmeOmqKHBNk8KtqWda955ciKSSoqisGHIpgOqKnqqCp0720gCbuBcbKw6Ua2lQx3pjI27KxtvYCpv4WssImzIZUXnWmlouKFeipkX2mGu2ODcsgi0yc5UAY1daQYmWQKo6jrHQfCwa9wBGqCzOiplR1adF5EZMsVwrgqDxyRK6WQlyzbYXkENXhJtLYeX6nqqsrc4fTwsxVEYAFYmfuqKnTFfrOLY1Ycw17IVOkbgw85W34tjWiylagytxkzY+PW27XACxi/iaLGtN7SyouqIm6bTxRZksp4IoWFV9SkSux7QEuhBARISpLYLSzl0B3B+d8z7gp1ljI0vOK5gcNJxLEDSjSBdFVhmaEGS+hVUdwVR3bWWvXUYMORI/dUVPluCpInZsY17M/OW7XUM1K05+hlM195RrcVPHHZVbVK9kfE2ataaUC8qXqGnZ5VSDY4BTI2EzSNuehXEjISJfA9ZT1b2j9y/FlGi5DlO65RBMmZcPDiYUkS9hXE53YJ7SocAGwMm2iwqCxifDEBTcxdidNgSZaxHl4uei6mdT5dq217IVPwXCp67oyRI8VSw7ZWrRuErRLrLilBE3yTXYuHzic5YNJnYpbFzE12RZa0q5oPJcTnVFTQ9R1R+JyNrAURgX0k3A22Puo7mYNkIDpgGfwtSYeQrTomhrVf1rbMxzgO9E5z4GXA9spap/sF1XKUEjItMwnaafA/xaVe+L9r8F+HC0/1rgeFVdVGbuQEfpqiBrWmi5FlEuBFLVz6bKs7O5Vpl5i4RPDUuPb6FTxm3lS+C4EDc+hU1anE2VzChbN1SZoOEiF1SpuJqyomaIUNUTgRMzjn048f4PwKsL5jsEY7mpjLWgiYrhXYbJPxdgTER2wnx8P8bklE8H3gHsISKvi+rNjC7jdFcQ2NBF68yAJp+rj+dQVyDVEURln53t/dvOazNf3l+OitadskKnjNvK1l1V1nryzPpyMpiqihsXbQzi109zRRVZawbzpq2tVFxMydia1kRNcswDNEOZGJrlPhfilzIWmoOBzTCV/e7ClDH+T8zHsxtwXjTf/sCxGPPSlx2uNdA0XRVjTQutLgT1JqkiiKqKINfWmbz5PIqdskLHh8gp4xoyc5QrrldX3NSx2tQRNlnWGhexNV5ETRZlRU1T3bZHhDKCZjfgVFX9BoCIjGEilL8ZK2f8JHB85IJ6F6MuaLqa5VREl7OgoD/p1lk0HdQ7oOzPYpmfA1eip2ieojnSxE4Fi46tyLF1VbmqIFym9kzZQnjx63VF2FTKYmpC1GQJlDyqnBMoRRlB8yImp2TdHL1ekzL2SkywUKCPdFmENSm2umiZAb9BvXFsfw5sP5O6YiVvjrxzs744Slpz0kSOrRWnblr2xDzpggOyRUfy+mUaTzYlbIrcUC5cUI2Jmi4G/5ZxOdn3i+0cZQTNSkyk8oDBbaf92VtScu7hpI9ZTl2Om4HmxJYP4dSWZabKtctcy+YzsXmedVxRDQidpMipY8UpK3CqFtXLEzdlgnST16nSUTspbOpaa8q6oNLOt0nrdipq0or1BZxRRnTcz+Q0rCWYZpJpKVUvBCp3zAy0SFcFWMhq6ndWU9HzLHo+VcWOC6FjKXDAzopTJHCaEjdlhE38OraVftOyoqq6oepaa7JcUEVp3VYF+OqImv7WoekkZQTN9cQ6aarqcuCEjLHbAzfWWNdw0EULTdctMFn4fI5NPJOqAqlJIVT2ObhwIQ3Iej5VLTtVLDpZ51gKHJgscmwsOF0QNy6FTVVrjVlTthuqSVEz6V4TBfis6GI69xzs/5Yke2L3iDKC5vNM7d0wBRFZB7gVOLfqogIe6ZLA6oq46nIDUZ+BvElcCpSi+Wznqip0XIicmgKnSXHjIt7GhbCpaq0x5051Q/kUNZOvXT6mJtNKE2gNa0GjqvcA91iMewhTZC/gwkLTlS99H/Q9WylJnftxtUbXgbxxXAqeKq6gOGn36VrkxMfXdFG5FDeuhY0LV5RLa01TosZFoHBt11PAKU4Cd0VkNqbuzOmqepeLOQMRXbKoFNFV8eXyGXYllbvuOlwF8sZpK4tpgAuRk3Ud23Ewtdx98tSa4sZXIb06wsYmvXpwbtnYmq6ImklrzhI1gVZxlYk0BzgC+A2m6F5gFGlafLXxN6QrFrcy6/BVt8aV4PEpdJL30LTAcShufFttqggbmwq/yTltCuKZc8cmiZr4GqpkQNmKmqx7tIqnKWulSb+se8qkbTe1Jg+4TK0Wh3MNB0uAGW0voiRdL6oXx4eA8i2SmqohU+WaZa/jSvC4Fjp555W14rgUODXFjY3Vpoqwsa01U7Uf02DOImuNbxdUrsWlYuaTE9dTwBkuBY06nCvQFl0oqtemqGqzC3YWTVhjbK7jUvDUqUvjMoMJyllxbONqisY5EjdV3FF10rHLuqFcBAz7EjUuMp+C66lbBAuNT5pI2x7G3x9foqopodSGFabMtatey0XW0oAq8S5563CVwQT2AqeK9caxuKnijqqbjl00d1lrjY0Lqq6oyVqjrajJs+6kYmulaYrgcirFw8CLgQcdzRewpStBw30QVm12uC7Cl1uoyrVcFuKrW4umqsjxJXDqWm+WFhwvqCI7e9HKUhYbcJe1BPZuqLLds9POcylqct1IFdK5a7meAt5wImhUdSVwt4u5Aj1lFCxRTdaEyaIJ4ePSEtNGenbyumVjcVyKGw/CZmCxcSlsXFtruiJqitaeNk+edccJodu2N4aq35KIbAN8BtgCeB7wLlW9MHZ8JSbWJ+ke+4yqfjNjzr2BUxLnjatqcfnINisFd0EAuKTLxe+yaFMAuRQlNvO6EDpVRY6rzKW08XXFTdFcNdxRdYRNE9aatkSN7fWqBAn31koTXE69ZDZwE/Bd4LyU43MT798BnAycUzDvE8DGTAia7gdAt+2K6qqg6kradRo+i+LF6arLqazwGOBT4PgQN46tNlWEjU9rTV6DycF8ZYOFi0RN3j1UjafJonQqdxrBBeUFr4JGRKYBLwWeA0zPG6uqv657PVW9BLgkuvaUIOWoinF8fe8CLlfVIneZqmpotlkGX4KqbaHUdAG8NHwUxYvTFZdTVStOHYHThLixtdo0JGxcW2ts4mpsqwvbti6oE0+TNY/tOc+c23UrzQjgRdCIyAuArwLvwc6Apb7WkkXUc+odwAcshs8RkbuAVYAbgMNU9dbCs8YokHEt0LYgqEvfXE9tCaC6KdNZ+HI52Z5fReS0kZadvHYVq42NO6pCjE0T1pomRI2reBpfrqdCQusD5zgXESKyIXA1sA72qdxtpHx/CFgE/KRg3B+BfYBbMH+WPgNcIyKbqur9XlfogzZcUV0UUV3ou5SGz7TrAa4rAEN9oVMnpqasOHKZtWQ7ro6wyTteIXjYp7WmqGaNC1Ezeay9qHHteiqiU1aaMt22H/O5EL/4sIp8FdOV+2Hgc8B8YKGqrvBwrTp8GDhDVZ/MG6Sq1wLXDt6LyALgNuBjmHYPgSL60EupDE0Vuqt6fV+Cx5XQ8SVU0s7rmrhxIWzygoczhI0va41NXE2SKqImucaqmU8uXU9OrDT1dVMghg9B81aMC+l9qnq5h/lrE2VDbQzsWvZcVX1aRG4ENiocvIT2wof71MKgDF21rGTRhMXF9po+hI4LkeNT4PgUN7bZUq6FTd6xkm6oNFED1evLgDv3U/54+yDhPGoVz7Mg00oT8IIPQTMDGOuqmIn4CHC9qv6+7IkisgrwCuAi56tySVMtDPoknLoQ0JuGb4tL0XXqzO9C5JStGVP1vCrixpXVxocrypG1pqwLqilR4ytI2LbOTB0rTSFNi5sZ2P9u9a3/YAwfguZOYEMP8xYiIrMxlpNBTM6GIrIZ8Kiq3hONWQPYBTg4Y47TgPtU9bDo/ZcwLqc7MMWqDwU2wKR7B1wLpy4JpLZdSwN8Cx7XNWuarPibdl4fC+lVFTaerTVdFzWTr2dfnyZrna6sNKHHUzv4EDQ/BL4sItup6q88zJ/HlsDlGEePAoNieadhAnsBdo9ez86YY30gHu/zHOA7mBo2jwHXA1up6h8KVzNWYuVZjNrvQZfbE+TRZOuCMtf2IXZciByfAse3uKljtXEhbDxba6oGCzclavLWlidqmrDSFJIMDg44xYeg+SYmXfs7IvJWVb3TwzVSUdUrManVeWNOAk7KOf6WxPtDgEOcLLAKISupHFUEUZMiqOmYGh9upqpWlDhNCZyq4sa31aaOsHFsrakqaqBagK+N5cQ2I8l2vqJruLLSVA4O9k2oFFwNVR0TkbdiRMP/isg5wO8gkvTZ553uei2BigxrUbwsutCjKY5Pi0vRNVxVCS47jwuB41LcuLba+HBFObLWlBE1YNdhu6yoKRIRrlxPtmIlK427bLG9ASE4uBl8FbN7ESZ1examcF1R8ToFgqAZdlwIpS6IoqZaFKTRRjxNGyLH1gqSdU0f4sZXAT2b409kzO3IWuM6WNjGpVOmui/Ucz1lrbWqQMmds0xwcI+tIV3ER2G9VwJXMPGr9CTwCPC062t1nnFgZYPX68KXvW+qiKK2nouPAnZFuBIkeXNWna9qNlMdceMyhqYpYdOUtcZC1GThKhamrKjJv5591lNZqnbj7kxwcJnCej2O7bH76S3HlzGP5E5gO2C2qq6vqi/O2zysY/RY6mnrO129zycyNte4vlcXc1U9v+xzKnsdm7E2Y4rWmHd+0fxZ82adk7U/xe0xyICKM7DUJBm4oPIYtEp4Zi6Lc1bPiU5Inp8/1i4rI77G+Px5c1cd/ww9Fg0DRORAEblTRMZE5FoReY3F+FtFZJmI3CYiUzw3IrJrdGxMRG4WkR3KrMmHoNka40LaXVUvV9UmbRQBH4yKKOrKfTQhdFzeW915mhY3tmNdzFckaoqETdl5GxY1ScqKACgWRmVEUd5cs6qKjwrMmmX3vPqKiOyOSQA6AtgcuBmYLyJrZ4z/Z+ArwOHApsCRwAkismNszNbAmZj421cBFwDni8imtuvyIWhmAUtV9XoPcwf6yrCIoTbXmiV0XIkdV/dTZ4664sblNWzXYWNR8WGtqSJq0o7VEDVpAiIpFpKCJI3kPGUEhwsrzeRz0oVPfI1ZVp00Zq3uon5H5zgY+Laqnh6VMNkfWMZEeZQk74/Gn6Oqd6nqDzHlUD4bG3MQcLGqHqOqf1TVwzHNoD9uuygfQcF3AJuIyLQO9m9qlKeXwFPT/Mw9vUsF6HxT5Yu1rbiZorX6WpertgRJkvfjIkDYZ6uDsvE2g2vUjZ2xGZcV2Gtz7tKMY2WDhbPmKhEo7CJIuGwArqsA4bp1aYooyqKaku3UFA7TtkVkOrAFpm8jAKqqInIpsFXGaathokrjjAOvjWmFrZioHTdgPrCz5cq9WGhOxyx+Jw9zByKeesLfNhR01frT5Fp8WHJcW3B8nufaHVXGYlN1TVVcUHlzlnFBObbUTB2T7zoqstLkWXp8upBsrDRpDLHbaW1gGrAwsX8hpgBtGvOBj4rIqwFEZEtMC6Lp0XxE55aZcwo+LDTHAzsC3xaRB1V1gYdrBDziStT0wopk++XYhMUnay0ur+3akhNfc13rTZU+Tq6tNq4sNr6sNXnH8qw1LVhqbGq+1KlPU8ZKk3XMVQp30fhOFdlrh6MxpVwWRP0QHwROxbQSchZn60PQfAFYALwa+I2I/Ab4LcWF9Y7ysJZAi1QVRp0UQnnCx7fY8S10qha1S1LXPVVGpKRds4y4aVLYuG5zkHesZVGTpEp9mjzKpHFPWmvFbtxVKOV2aooMl9NZF8JZP52874liY9cjmPZA6yb2r4sRKlNQ1XGMheZj0bgHgI8Bi1X14WjYg2XmTMOHoDkSk+UEpknkNsAbLc4bOkGzdAwWS/G41UehfkwJbIVQZ4RPW2In7bourudD4PgUKfHzbMeXETY2sTM+rTW+RU0NkqKmSr2XNqw0WVh11S4xb2GRveqlcZywx05mi3PD72GLnIARVX1KRK7HlGW5EEBEJHp/fN71oliZ+6Nz3gfE5dSClDm2j/Zb4UPQ/JoJQROwYLGnWI5hF0q9ED5NuJHyruda4LQlbsoGErsUNk1Za6q6oOqKmhpWmjTqFMuzwYWVpko7hLJrmTJ2uNxOxwCnRsLmt5isp1kYNxIi8jVgPVXdO3r/UuC1wHXAWpj+iP8AfDA253HAFSJyCHARsAcm+Hhf20X56OU0z/WcgWq4EErDIIqKhE8rgseXdaXoOnWv4VLc+LTaVBE2TVlrqoiavHNbFjU2rqckRVlLZawgrq00VanTOsE7s7DPqrK4BVX9UVRz5iiMW+gm4O0x99FcYP3YKdOATwEbA08BlwNbq+pfY3MuEJE9MfVqvgLcDuysqrdartxbL6fAkFBVFPVJCHVG8DQhclwKnLripgmrTZXgYd/WGh9xNR0TNVUChPOo0xKhLC7cTp2Mo3GMqp4InJhx7MOJ93/AxNUWzXkucG7VNQVBE/BCFSHUVRGUJ3i8ix3fIseVwHElbvokbOpYa4rOrxJXU1bUNEzZ2jQ+rDRtuJ1KNasM1MJHc8pVgU2AJyNVljd2E2BV4DZVfcr1Wtpm6QpYlHFsjSAlp2ArgrokfLLEjleh41PkuBA4dcRNFauNT2HjwlqTJ2ryzncpRNLmathKY0OeMCkjOupaaaoS0rfbxcfX6u6YwKCTMOWQ8/gCsCemLPJZHtbSWRZ56j0+CkKpD8KncaHjIxg4OW9b4qZNYePCDVXXBeWiu3YWnoOE6wYI59eTcVPdN21tNm6nuqyy5lJ3BVgKGJstLF3DIuUWGJut9DWvx0el4PdGr6dbjP0uJrV7Fw/rGEkWPV19GzYWL83e2qKxysxLE5vLOatStVpx2euWGW871mbdRfPkHc875qoRZdl5KmDbxDJ3jpyqw2U6cceJV/iN93eyqXBsM2cavhtgBqbiQ9C8HHgak8pVxNXR2Fd4WEegJKMkgLokdBoXOG3P1aSwcTl2mEWNzfmWrRGS1GlpkHa+7blNCooRboPQKXw4KNYDnlDVwq+8qEDPE8DzPKwj4JkyoqYvrrAsUdOk+yopapy7qeq6kdLmquOO8umKKjvWxgVVN727arCwK/eT53iaKmncAb+MrzqDsdXsOiWPr7oCKnQp7wI+LDRPgp2TMaouOIe+OuwC1vTd6tOmRcerBceV5abOPE1YbFy6oGzWW+d5VrHU9IwiK01bbqfJjSjHYuPTx5RdA5jA4IAffAiaO4FVRSSrjXicrTGdue/2sI7WWYrJckpugWz6JnjaEDneBI5rcVOWOsLGdpxLAVRH1NRxTZUZX8b1lDa2ouspGUtTJ1al6Pw23U5142hkThA3LvHhCPglsBnwryKyXZbrSUSeBXwNY535hYd1dBZXomYNR/P0iSJR0wXXVpqo8emy8uKicuGWqjpHFVeUa9eS7biq1X1t5i/jMsobX9f15Ik6LRGq9ncaVcaZwTKmW459iuBymuB4YBzTkPJSEdk8OUBEXg38KhqzHNPDIVCSNOtPmW0Y6ap1p0lLjnPrTVtWmyoWG9fWmq5aalwFCdvQkpWmyHXTBFlup6KxqcdDYLB3fPRyujdqEX4qptP2/4jIg0y4lV6I6fMgGOvMfvF+DoHmKCNqhsEalCVq2rLqJEWNDytOXNTUtty4tNr4tNi4tta0bampes2qc9gGCHsgz0pTtSZNVsuCOlWDi8YEK1E7+IwxQlwAACAASURBVLDQoKrfB3bCiBjBZDG9PtqeF+37C7Cjqp7hYw0Btwyzxacr1hzf1ptOWW2aiLFxaa1p01LjO56mKilWmiRFVpq6AbZ9JQQG+8Hb/01V9SIRuQR4Myb4dy7GIvMgcA1wuao2VSgx0ABFoqZPVp40UdOkJScualxbbrxYbaqsseq5ZSwTZSwLddKtB/iy1PiMp3FopbGpHuyKrsTRNNnRuyrLmM1iVrMcuxx4zO+CPOH1J09VV6jqpap6lKoeoKoHqurRqvorH2JGRLYRkQtF5D4RWSkiOyWOrxSRFdFrfPtUwby7ishtIjImIjeLyA6u1z4K9N3C05YVx6flxpnVpo7Fxre1psz8TVhqqs7fUJmAUlhYacqSF4tSNdupTULF4OZoRko3x2zgJuAA0mvbzMW4vOZG2z7ASuCcrAlFZGvgTExvqlcBFwDni8imRYt5Ang02gLF9E3stCFwfIkbZ4HEVYVNnVRv1/P7FjWuhYmLAGHbNG4LygYHN/GFP7m+jJt6NGl0VVSNCrWM6CLyGeBbqursUxSRLYHnqurFZc9V1UuAS6J5pnTiUtWHEtd6F8b1lVcH5yDgYlU9Jnp/uIhsD3wcI5ysqCtq1qp5ft/J7Fre6CrySYoa3y4qX26pgaip5Y6q6k6qGjTs2gXl2/3UlOvJNWnXT6ke7JKqHbh9u52qNKqcNWsZy5Y1754aZzXrlPhxz2vxSV0LzdeBv4jIwSLy7DoTicgbReRnwHXAa2quy+Z66wDvAE4uGLoVcGli3/xof2M8WnIbFbps1WnSguPDctO6xaYMvoKF685T1VLj6nNsyUpTlrL9nfrAsAY0d5m6guarmP8kfwN4QETOEZH3RmIhFxGZLiKvEZGjReTPwJUYgfE74Pya67LhQ5jvvZ8UjJsLLEzsWxjt7yxBAHVP5DQlcFyLm9aETdlzfMTVuBA1Vc8vm63UQDftzPkSsTQ+Kwf3MY4mjZDp5J5aRnFV/aKI/BdG2OwJvAd4N4CI3APcDDyM+c5cDjwH4z3ZEFNNeNVoKgH+DHxJVc+us6YSfBg4Q1WfbOh6naZI1AyLyyspatp0WcVFjS/31EDUuHBJOXNFVXFD+XBBuaqtUjRPU+6gsthmPHUAF+6jKi4iW7qe6bScGdbPb3mPWyvW/jOqqvcBe4vI54H9MIG2LwA2iLa0pzOIb3kauAj4NjBfVRt5kiKyDbAxsKvF8AeBdRP71o32jwzDKni6InAG4qYvwmakRI2LMa7jaVylcdvQYqE9G6rE0ZQtsBcv3FdFXPkUU4EJnP35VNX7gSOBI0Xk5cC2wOuA9YDnAjOAv2EsNrcCvwauVtU2cto+Alyvqr+3GLsA2A7T0mHA9tH+QESW4Omb0Glb4Pi22rgSNrWtNaMoaoadRHBwsibNzOXLGFttQggkrRp1ejt1ib6uexjw8v/BSCj8HjjRx/xZiMhsYCMmLEAbishmwKOqek80Zg1gF+DgjDlOA+5T1cOiXccBV4jIIRhr0h7AFsC+3m5kiMiz7PRB7LQpcHxabTohbKpkNJU9p2lRU3UtbVlp6hTaa5GqbRBGFdOc0s6qNM4Kz6vxx7DVodkSuBG4HuPq+iZwA/Dl2Jjdo9esWJ31iQX8quoCTHzQfpgaN+8BdlbVW52ufATpY4ByGwHGPgOJXQUP1woa9p0F5TJQuG6QcNtZTy7p4poapkoNndCk0h8tteXzg6peSYFIU9WTMEXyso6/JWXfucC5ZdezDCb9uAcPqh1poqaL1pw2rDe+rDYuLDa1rTU+XVBNBgo3ac1wUZemwfWWdTtNOrdiPZo2CU0qm2XYLDSdZnGFLWDogyWnSeuNL6uNC4tNZWtNXyw1dS05bVppbOeoWpOmIH27DWZmVgAurhgc6BdDZaEZRmxETff+X9IMXbbkxEWNb8uND6vN4qUtWWuaCBZ2QZdiStqsHuz5OeTFwzSRKp2V6eRqPTNmjTdSOWcps6wtWEtDDE2gTYKVZ4IuWnGattq4ojVrjU9LjY+GllXmaLLXk838QxYP47vAXqgC3E2CoBkBRlnwdEncNOWS8iFs6tCYqLGlSdeTa8pWD66DJ7dTnWaVfRYSoeu2f4LLKZD5azZsrqy4qGnbNTUQNT7dUYuedueGcuGC8u5+8hEkXPeaecerpnGXYQjcTrZ0KTC4a6njJm3btjllf9tTBgtNIJNhtuh0xXLj22Lj0lpT1wXViKXGdZBwF10xvtxhXbzXQKAEQdAESjNsQqcLcTdNCBtXDJWocUEd15TLWJqyTSttqNuU1AEu4mGyMp1cMKquJBE5UETuFJExEblWRF5TMH4vEblJRJaKyP0i8l0RWSt2fG8RWSkiK6LXlSJSyscYBE3AGcMictoUNz6FjWtrTVU6JWpcWWlGybrh4F5ddd+um2LdVup208X1Bs0pbbblzCicT0R2xxSuPQLYHNOIer6IrJ0x/g3AaZgacJtiqvW/FvhOYugTmMK2g+2FZe7TuaARkVVFZAMRmZtybI6IfENEbhaRG0XkaBHpjqMx4Jy+i5y2xE0fhE3nRY0tTbieXFtpXAQHu3Q7Jc+rWY/GhdXDVabT5No15efscyBzDgcD31bV01X1D8D+mFqy+2SMfz1wp6qeoKp3q+o1mKbUr02MU1V9WFUfiraHyyzKh4Xmo8CdwFdTjl2EeRCvADYDDgMuFhFJGRsYUvoqcoZR2NSl06LGR9E9V9drmp67neIMqUDoDSIyHdPP8FeDfaqqwKXAVhmnLQDWF5EdojnWBXbFaII4c0TkLhH5q4icLyKbllmbD0Hz9uj1zPhOEdkJ2AbTY+kHwMnAU9G+D3hYR6BH9EngDJOwCaKmwbmqWmm6SEfFW9vxLCNSZXhtYBqwMLF/IbE+iHEii8z7gR+KyJPAA8BjwMdjw/6IsfDsBOyF0SfXiMh6tgvzIWheFr1en9i/J0bMfF1VP6Cq+wGfxHTG3tPDOlpnCc03MhwW+iBu2hI2zuccdlFjS1etNE3WngkMJYNKwTbbUg/VlyNLy3HAkcCrMYaPF2PcTgCo6rWqeoaq3qKqV2EaQT8MfMz2Oj7q0DwXWKaqjyX2vzl6PTm27/vAiRj301BT9EXURGPDvtL1Bp8DUdNUbRsfNWxctE+oU6vGa50al3VSOlJzJZcya+zD/dC9ui4wHI0nbzzrT9x01p8m7Rt/YnnRaY8AK4B1E/vXBR7MOOdzwNWqekz0/vcicgBwlYh8QVWT1h5U9WkRuRHYqGhBA3wImtkwOXJKRF6EETp/VdU7B/tVdamIPE77dc5aJwgeO7osbtoQNq5/LuoW46tbgM8btl/cLgrR5V2rzUJ7vjuOJ89bAsyZeDt70UqWrjHhFCjqvG1LEz2dXNGl4n8Am++xMZvvsfGkfffe8BDHb/HDzHNU9SkRuR7YDrgQIIqD3Q44PuO0WcCTiX0rMV6b1BhaEVkFE2+bjLPJxIegeRR4rog8W1Ufj/a9JXq9JmMNS1L2B2JkCZ5RFjpdFTdNChtf1po2RE0j1YRd0CWrRlNraaLicAIXX/5xy07cotI1YeEbUynYTvSNW6RtA8cAp0bC5reYZJ9ZwKkAIvI1YD1V3Tsa/1PgOyKyPzAfWA84FrhOVR+MzvkScC1wB/Bs4FBgAyZ7dXLxEUNzQ/T6EXhGZX0Eo8Qujw8UkediNHyWmSpQwKKMbdToYsxNkzE2rj/3unE1VWNqKsXT2OK6gWXVazUR+zIs12gAX4G8vhtktomq/gj4NHAUcCPwSuDtsTTrucD6sfGnAYcABwL/C/wQuA14b2za52Dq0tyKscrMAbaK0sKt8GGhOQ34R+BfReStGFfTqzHfNT9OjN0mer3NwzpGmlG26HTNctO0xcbVZ9wbS80wWWnacDt1yeJkia/4lZmMMRZZdMq4skbN4gOgqidiYmDTjn04Zd8JwAk58x2CET2VcS5oVPWHIvJ24ENMpHCPA/vHXFADdifFchPwR5rQGWaR0yVx05SwGQZRUxrXAcItuFgq40OQ9FDkDPAhLvouWJaz2jNCzWZsX/HS+kBV98FYXz6LSbl6uaqeFR8jIqti/mycDvzcxzoCdoyKu6orLqkmXFF9dz95dT01RdtuJ9dUqahcUDE42QKhDwyzK6nv+HA5AaCqVwNX5xx/EtjP1/UD1Ul+GQ6bBWcgatr+/9aj+LXW9N1S48315Mr60IbbqQw9tLLkuXm6mLpdh1mzlnXiP1jDhDdBExgehlXgdEHYBFHTYbrodmoyfduGHoqmUcRDllMnCd22A6UZNhdV264o3y6oPn9GpV1Ptq4cVy6fonn64lrqyzoz6HrLgdB/qhm8WWhE5CXAbph0rrWA6TnDVVW387WWgF/iX5h9tt60bbHxaa1xZanpheupL1Qtsld2rqp0wPrS92DcQLN4ETQicgTwRYwFyKaTtvpYR6B5hkHctClsRkHUeMdlLE0X3U5lcC1Kevg8mo696VPl4mHD+Z8lEdkLOCJ6ez+mKuD9gIMWeIE+0Xdxs5ggajLnqSFqhs5K07Qlo2txNC1RpRaN6/o1fenntIzZ1pauZW2b5Wrg4/9ZB0avFwK7RdlMgRGnr+KmLWtNH0TNUNCElaZqb6e+kLyHkj2d2iK4s4YPHz9VL8e4kA4IYiaQRh+DidsIHG6qbUJV6tSn8V6bpudBrkD5Fgx177mlZ5asRdNGgG/Xg4oDdvgQNAosUtX7Pcydi4hsIyIXish9IrJSRHZKGfMyEblARB4XkSUicp2IvCBnzr2juVZErytFJPz0O6CPmVLDImpcPfO6RfeGhmEQUEPE6jV+U2cOYeG8cVZjGTOttvFQKXgSfwBmiUgbT2U2cBNwACmBxlHm1VWY5lfbYlqTH41pzZDHE5hmW4Pthe6WHIB+CZsgatzQGSvNsIuROvfXsWcTqvQG8vARQ3My8G1gV+AMD/NnoqqXAJcAiEhadtW/ABep6udj++60m/qZLqIBjwy+ZLse49F0bI2vmBoX8TRNBwi3QoijGUl8ZCyF2B1/OLfQqOpJmIDg40VkW9fzVyUSODsCt4vIJSKyUESuFZGdLU6fIyJ3ichfReR8EdnU5pqLmCia1vV4iK7RF3dUk9aaLltqmnQ9eenz1DFLxDNk3Wub6x2GPlsVqOPGaptxZjDGLKutz5WCfaRtHw7cjGlOebmIXA1cR8HfflU9yvVaEqyDibX/LPAF4FBgB+A8EZmnqldlnPdHYB/gFsz/0T4DXCMim5aNE0r7QvLdeXkY6HpWTpPp3b5bJQwdTVo/umBpKbOGIUjdjtPF+i/D1n+q6/hwOR3JRPyKAG8E3mBxnm9BM7BGna+qx0f/vkVEtgb2x8TWTEFVrwWuHbwXkQXAbZgu4keknVOGpMgJX1bpdN0V1XdR06brqTd1aYZMAPSF4KIJ2OJD0Pyablb+fQRT3O+2xP7bsBNcAKjq0yJyI7CRw7U9QxA4+XRZ2ARR03N8W1i6YMEpouoai2rRjABBeLWPc0GjqvNcz+kCVX1KRH4H/H3i0MbA3bbziMgqmOyoixwuL5O4wAniZoKufvn2XdTUpUkrjTV9cDu57OtUdv4mSBTXCzTLMmYzLVQK7hciMhtjORlkOG0oIpsBj6rqPcC/A2eLyFXA5ZgYmncCb4rNcRpwn6oeFr3/EsbldAfwbEzszQaYbK5GCdabyXTVWtNnUdNVoZhGp9shNEHbIqUGyWrBM5cvY2y1bsW/5BFiY7pJ+/Wn3bIlcCNwPcbt9U3gBuDLAKp6PiZe5lBMkO8+wHtUdUFsjvUxtWYGPAf4DqZ2zUWY/2dspap/8HonFoQMKkMXM6H6mw9Rn6EutjeKGT5dzQDD9FIKBAYMlYVGVa+kQKSp6qnAqTnH35J4fwhwiIPleWXUXVNdtNY0ZakZFitNJ9xOPbZ6DBOuM5ZG3aIyzgymWT7PkLadgYhsDuyJsZysE+1+CPgdcJaq3ujz+qPKKIubrgmbURU1dYrtlaGTbqe2i+g1cY2Q8RXoIF7+5ESxLCcBuw92xQ6/DNN24FMicjawn6p22KjZb0ZV3HQpFqSvoqYNelM52AdtWIdGUJjMZBljHalXM2PmeGjm4BAfhfVWAS4A3owRMg8AlwH3RkNeEB1bD3gfsI6IvE1Vu5jqPVSMmrgZRVHjki49v07RhggYQeFRl5BGPcE4qyGWLrc+N6f0YaH5IPAW4CngU8CJqroyPiASPfsDx0ZjPwCc7mEtgQwG4mbYhU2XXFBNiJouWWmacjtZM+rxMUNy/y7jYYLoGS58ZDm9H5Nh9BlV/VZSzACo6kpVPRHTRkAwIijQAqOSJdXFTKg+0MZzK9uF23lvp1F3gI/6/XsiZGT5x4eg2QxYgYmhKeIkTPXeV3lYR6AEoyBsuiBqmkjn7tLnONQp3Hk0JQqC+HDGrCA4eo8Pg/DqwGJVLYx1UtUxEVlMqCHZGYbdFdWFuJA+xtMEHDIkrp8pDOt9VaBrjTKXMwMs17O8x2nbPiw0jwBrisg6RQOjMc8G/uZhHYEaDLPFZhQsNS4/uz64naxxNa+vAntdtbhUWVdX7yUwtPgQNAswcTFHWoz9cjT2ag/rCDhgWIXNKIiartCE28l5HE3f6aKYWNL2AuyZWSKZOsTGdAcfguYEjEj5mIh8X0SmdKUWkY1E5AzgY5gA4hM8rCPgkGEUNcNO3600rdJFQTBkzF40JV8kk9Ut5X+Ig0lnKbNYzOpW29IOucrK4lzQqOoVwH9gRM2ewB9F5C4RuTra7gb+COwRnXJs1LIg0HGGzVrThS/pYKUJWDPkVqiZy4MY6RMicqCI3CkiYyJyrYi8pmD8XiJyk4gsFZH7ReS7IrJWYsyuInJbNOfNIrJDmTV5aU4Z9T86CHgMI2w2ALaKtvWjfY8Cn1DVT/tYQ8AfwyRsuiBqfNLnz6nzcTR9xOW9D7nAGhCsPlMRkd0xzZ+PADYHbgbmi8jaGePfAJyGyWzeFNgFeC2m8fNgzNbAmdGYV2EK9J4vIpvarstb2StV/ZaInAxsz9ReTv8D/FJVx31dP+CfLhVxq0PbmU8h68kNnevr1Jesn1CFeOgZH5vBU8vsXEkrxqyynA4Gvq2qpwOIyP7AjsA+wL+ljH89cKeqDsJL7haRbwOHxsYcBFysqsdE7w8Xke2BjwMH2CzKR+uDbaN/3qKqjwM/jbbAEDIsad5ti5o+EJ5RgiAEAiOIiEwHtgC+Otinqioil2K8MGksAL4iIjuo6sUisi6wK3BRbMxWGKtPnPnAzrZr8+FyugL4FZMbUgaGnD67NrqAz1iarnw2IY4mhkvXzyi70BrGNjh5yFkbmAYsTOxfCMxNO0FVr8F0EfihiDyJ6fH4GMb6MmBumTnT8OFyegJYoaqPeZg70GH67oIKFoju0Wr37bZcRn1xVQV6w/iyGcjiqf2v9Cc/Qn9yzuSdi9wHR0VxMMdhyrn8Ange8A3g28BHXV3Hh6C5A3iliKymqss9zB/oMEHUVMdnLI2rz2VoRF8QDfn06PnMZBljPU41bhN5927Iu3ebtE9vuQl92xvzTnsE095o3cT+dYEHM875HHB1LD7m9yJyAHCViHxBVRdG55aZcwo+XE5nA9OB3YoGBoaTrrg4qjLsmU+BQB8I2UXdRFWfAq4HthvsExGJ3l+TcdosTN/GOCsxdegG4SkL4nNGbB/tt8KHoDkuWsC3ROQdHuYP9IC+i5q2GHYPve84mlAxOEaIrQn44xhgXxH5oIhsAvw3RrScCiAiXxOR02Ljfwq8V0T2F5EXR2ncxwHXqerAAnMc8I8icoiI/L2IHIkJPv6W7aJ8uJwOA34NvAL4qYj8H6a1wUMYM1UqqnqUh7UEWqTP7qehca14IDybQKBf6JKZ6BOWPsQlU2Ntpsyn+qOo5sxRGLfQTcDbVfXhaMhcTM25wfjTRGQOcCAmduZxTPLQ52JjFojInsBXou12YGdVvdVu4X4EzZFMNiO9HPgHi/OCoBlChiWtexjoq8BsNTA4EAikoqonAidmHPtwyr4TKGhzpKrnAudWXZMPQfNrjKAJBJ6hj1+mbVkiQqG9HlFUi8Z1cG2btW96FCjcdVZnMYvDb7lznAsaVZ3nes7AcBBETSAQCLTAMuy7nfc4FttLL6dAIIsQLGyHr+BgV8+/TiZYZwrs2QTN+gysDUG7gYBTgqAJBAoIadz9ImQ6FTCiIm0WYyN13VHEW3PKQCCLPrqeAu0SAoMDgRqMYe9y6rH+8mahEZHNROQ7InKriCwSkRU5mxMjtIhsIyIXish9IrJSRHZKGfMyEblARB4XkSUicp2IvKBg3l1F5DYRGRORm0VkBxfrHWX65npqw0rTdbdTwCMdtnSUwtN92Fo9Qu+l0cKLoBGRjwO/Az4CbALMwaRx520umI3Jhz+AlEwrEXkJcBVwK7AtplbO0cB4zr1sDZwJnAS8CrgAOD/qTRGoQfhiDQQcUVc4BDddYAhw7nISkddhKv6ByVG/CPg55vtrN0zBnbcCe2L+43sQpvNmbVT1EuCSaB1pIulfgItU9fOxfXcWTHsQcHGsB8XhIrI9pkvoATWXPPL0yf0UMp4mE55HoHQa+RLMf2+HlJCO3S4+LDQHYSwux6nqJyKRAfCkql6mqmeq6j7A6zFWlKOBGzysYxKRwNkRuF1ELhGRhSJyrYjsXHDqVsCliX3zo/3/v737jp+rqvM//nobCCShiSyEGGQpC+IqRYpGFw0gtlVY+K0NlaYidnFXXd2lWlgsFFfZn6KAoMKiSGwgiAgKBJDOYkRRbJRASExCvklI+ewf5wy5mczMd77znXZn3s/H4z4mc++5954538nMZ04166hBrTDvm5FONpQmlXlscisqw7ab2UpcNJ0IaF5MClTOqtq/Vo1JRNwJvA/YAfhwB/JRbUvSb4OPkmqMDgQuA74rad8G500F5lbtm5v3WxuUqelpUEY8lanM+56ba1o2ZdHqXmfBBkgnApqtgOUR8cfCvtXAhjXSXgasAA7tQD6qVV7rrIj4QkTcHRGnAT8Eju3C/a0Bf8FaTwxK51vrOg/H7j+dGLY9wrodchcDm0jaICKWV3ZGxApJI8C2HchHtXmk5cvnVO2fQ6pVqucRUpBWtFXeb21Ulv407jvSG2MZur1iIazfqyUCzPrNYtJykM2mLalO1NA8SApeisHS7/Lj3sWEkqaRupS1a5RTXRGxgjTyaueqQzsBf1z3jKfMBg6o2ndg3m/WcSX+fBkM463FcS1Q0yYtL3EHDuu5TgQ0c4AJpCHRFdeSgpYTJG0IIGki8IV8/J523FjSlDz/ze551/b5eWUZ888Cb5D0dkk75OHlr6GwAqikr0v6dOGyZwGvlPQhSTtLOgnYE/hiO/Jsa3PTU7kMSp+igeVgyoZIJwKaq0jBy2sL+74ELCfVdPxF0g2kmpxDSM1T7QoO9gLuAG7L1/08aQTVyQARMYvUX+YjwN3A0cChEVGsbdmGQofffOww4BjSHDeHAgdHxK/alGcroUH4InfwaA05GBoclZmCm9lK3DWoE31oLgWmAw9VdkTEA5IOA84jdZOoDHleDXw2Ir7ZjhtHxHWMEqRFxPnA+Q2O719j36Wk12VdUJa+NN20GAZudotFK2ETL75iPea5YwZH2z9OIuKv5BqRqv2XSboOeDWpFmQhcFVE3N/uPJiZlcIS0vzmZjZuXf19FBHzgW9085695Brb1pWhlsajnawnxjo774BwTYqNxhW+HVbpa+EvPjOzzpvMCCNM7nU2+ktlpuBm05ZUx1bbtrUNQifSbnOnVau22NWeZlbHuGpoJJ3bpnxERLytTdfqW26isPHoRMfgdjTtlf593a/9WPo1X2Z9arxNTkeShke3OjFe5dwABj6ggQH48O+yfu9L47+nmfW9IZkpeLwBzQWsu8yBjcJfgmad5+UPzIbLuAKaiDiyTfkYOg5qzAZI2UYeuTmrJncoLjePcuohBzXN6fdmJ2udJ9cz6wKPcrJu8Oin8uvm37DEzds2CDzKzPpYR38bSdqDtA7SXsCWefejpFWvL4qIOzp5fxscrqXpHJetmQ2CjgQ0kqYA5wBvqOwqHN4FeAnwL5IuBo6JiKGO+930ZNbnytDnpAx5tN4Yofnq3RI3ObU9oJH0NOB7wH6kQOZh4BrgLznJ9HxsGvBGYEtJL4+IoR4t5aDGyszvXzPrtU7U0BwO7A+sAP4FODsiVhcT5KDnWOCMnPatpCHgQ81fCo25acTMzOrpRKfgt5DmpvlwRHyxOpgBiIjVEXE28GFSLc7hHchHKbmTcDn579Y9Xv7ArPckvUfSA5KWSrpJ0t4N0p4nabWkVfmxst1TSHNEjTRjagDrRECzG7CK1IdmNOcAK4HdO5APs4HkkU5mNiZLSX2smtmWjn45SW8APg+cCOwB3AVcKWmLOqe8H5gKbJ0fp5Mq3S+pSrcwH69s2zb3ApNOBDQbA4sjYtRiyWkWAxt1IB+l5V/7ZmbWx44DvhwRF0TEr0ldSEaAo2sljojFEfFoZQP2ATYDzl83aTxWSPvYWDLViYBmHrCppC1HS5jTbAY83oF8lJqDmtq8AreVkpvJSmdSM1UVQ0jS+sCewE8r+/KgnquBGU1e5mjg6oj4c9X+jST9QdKfJM2S9Jyx5K0TAc1sUr+Yk5pIe3JOe0MH8lF6DmqsWxwomg2wyuKUzWyjt2lvAUwA5lbtn0tqJmpI0tbAq1i3W8p9pEDnIODNpPjkRknTRs1R1olRTl8C/h/wTkkbAydHxP3FBJJ2JAU8h5E6EH+pA/kw6yqPUjOzUnnoInj4orX3rVjY6bseCSwgTe/ylIi4Cbip8lzSbGAO8E5SX51RtT2giYhrJZ0JfJAUsBwm6c/AgznJ9LxVnBER17U7H4PCX5Lr8vBtaztPSmfDaNqb0la08Ha4cc9GZ80j6blg6QAAGPFJREFUDfzZqmr/VsAjTdz1KOCCiFjZKFFErJR0B7BjE9cEOrSWU0R8iNSreQGpSelZpLa1GcA2ed984H0R8a+dyMMgcdOTmZm1bClpccpmtlG6DkXECuA24IDKPknKz29sdK6kmcAOwNdGy3Ker+55pMl5m9KxtZwi4ouSvgocyLprOd0K/CQilnXq/maDbDFpOOEg8IrbfWIhsGmvM7G2yYwwwuReZ8PWdTpwvqTbgFtIo54mk0ctSToVmBYRR1Sd9zbg5oiYU31BSceTmpzuJw0W+gipMuSrzWaqox8jOWD5Qd5sHNz0ZP2uH9+jKxbC+n32JW1WdhFxSZ5z5hRSU9OdwCsKw6ynklpjniJpE+AQUutNLU8HvpLPXUCqBZqRh4U3pa0BTa4iejbpc21+RPymndc3q3A/GhsY7r8zbpMYYalrcroqz/Z/dp1jR9XYt4gGc87lriofGk+e2hLQ5HHpnyT1Rt64sH8+cCbw6WFffLId+vEXsJmZ9bmxLCBQ4tW229UpeBbwr6TvWxW2Z5CqpM5r033M+po7cNvQqR7l60kErUfGHdBIeh1pkhyROvOcCrwH+CzwUN7/VkkvHe+9msjLvpK+L+nBvLDVQVXHKwtkFbfLR7nmuBfMMjMzs85qR5PTW/LjVcDBEbG8ckDSp4BrSItXvRno9HwzU0idk74GfLdOmitIE/soP19eJ13RQmCnwjk9az5zs5OZjYn76NgS0swxzSjx2ON2BDTPJ33BH1cMZiB1ApL0UeAnpKCmoyLix8CP4alx8bUsH+uCV+QFs8aVOWs7dwxuL5fnOPXhsGezYdKOPjRbAMtqjSvPbi2k6wczJc2V9GtJZ0tq5jN8XAtmtZv7adiwW+x+GmZWpR01NBvQYLrjiFiYK0s2aMO9xusK4FLgAdJshacCl0ua0WAUVmXBrLtJv78+TFow6zkR8VAX8mxmZta6J2i+KanhggT9bajm54yISwpP75V0D/A7YCbwszrnjHvBLLNOGKTZgs3MxqsjazmVRUQ8QFpoq+nFr/KCWmNaMKsT3OxkZma2RrsCmq3ysOaaG6nTcKM0PankkjSdNFdO04tftbJglg0XB5vWNoPQV2gQXoOVQruanOqNKOoqSVNINSeV/GwvaTfSAI75pCaiS0l9fnYETgN+A1xZuMbXgQcj4uP5+bgXzLLO8cgcM+u00i+SuZTmqy9WdzIjndWOgObkNlyjXfYi9YWJvH0+7/868G5gV+BwUmDyECmQOSEvh16xDWuP2B/3glmd4jlpzMzMknEHNBHRNwFNRFxH4zj0lU1cY/+q5+NeMMvMrK08543ZOoZqlJOZmVmv9GxV8Gbmwx8AQz3KaRC4A6pZl7hzq1lfc0BjZm3jANvMesVNTlZ6HulkZtbISmDFqKnWpC0n19CYmZlZ6TmgGQCu5reyW1TeH4Vm1ifc5GRmZjbQlpBWf2s2bTm5hsasA7pVa9bsR1Sz5rf5emZm3eKAxszMuueJXmfABpUDmgHhfjRmZjbM3IfGzMyszfprQcslNP+z131ozHrKfT/MzIabAxozMzMrPTc5mZlZbUuAKb3OhI2fm5ysZNwx2MzMhpUDGjMzKPMPUzPDTU5mZmYDbiHND51Y2MmMdJRraMzMzGxMJL1H0gOSlkq6SdLeDdKeJ2m1pFX5sbLdU5XudZLm5GveJelVY8mTAxozG2gryvuD06wvSXoD8HngRGAP4C7gSklb1Dnl/cBUYOv8OJ1UZXRJ4ZovAr4FnAPsDnwPmCXpOc3mywHNgHHHYDMz67DjgC9HxAUR8WvgWGAEOLpW4ohYHBGPVjZgH2Az4PxCsvcDV0TE6RFxX0ScANwOvLfZTDmgMTMzG2gjpKVsm9lGGl5J0vrAnsBPK/siIoCrgRlNZuho4OqI+HNh34x8jaIrx3BNBzRmZmbWtC2ACcDcqv1zSc1JDUnaGngVqWmpaGqr16zwKCcbGPOBzXudCTOz0rgO+EXVvo7PX3AksIDUR6atHNCYmZkNtCeo3cNyj7wVPQAc3+hi84BVwFZV+7cCHmkiM0cBF0TEyqr9j4zjmoCbnMw6xh20zWzQRMQK4DbggMo+ScrPb2x0rqSZwA7A12ocnl28ZnZg3t8U19CYmZmNwyRGWMrkXmejm04Hzpd0G3ALadTTZPKoJUmnAtMi4oiq894G3BwRc2pc8yzgWkkfAn4EvInU+fgdzWbKAc0AWgRs0utMmJlZn1hE8zMFj163HBGX5DlnTiE1C90JvCIiHstJpgLbFM+RtAlwCGl4dq1rzpZ0GPCpvP0WODgiftVkxgeryUnSvpK+L+nBPAvhQVXHz6uapXC1pMubuO64Zi80s/Zb7LWXzHomIs6OiL+NiEkRMSMibi0cOyoi9q9KvygiNoqIcxtc89KIeHa+5q4RceVY8jRQAQ1pofs7gXcDUSfNFaSIcmre3tTogu2YvdDMzGqbsmh1r7NgA2Kgmpwi4sfAj+GpTkq1LC9UizXjqdkL8/MTJB1Imr3w3S1n1szMrCuW0PwwhfJWfQ5aDU0zZkqaK+nXks6WNNrUJeOevdCskxb3OgNmZn1goGpomnAFcClpoP0OwKnA5ZJm5Kmba2ll9sKNAMZSDdRuw7oeX7+97o26dJ92jq/YdJznT2n1vHr/Axuds6q5dOs92eQFx/sTr169MMCKBseWNzi2tM7+ZTX2TaqTttb+WvsW1Ni3YRPnVb/Rq9NUP696wy4t/PGXTVz7j7qsUHAjhYKqfvnLC70MlrHmGksK/15WOGt5oWCXFP69rPCCl7PBOvtHCu/wZaMe33CddMvzvhVMZuWc+yu7O/xR8WiH0vaXoQpoIuKSwtN789LlvwNmAj9r4612Bfh2Gy9oNvCaDE7W8kSb01mPFKPZ6giu+LxWxDUQdu3QdecBI/Cdsf7mGcnnlspQBTTVIuIBSfOAHakf0LQye+GZ+fFu/FFqZma1bUQKZs4cLWErIuJPknYhrb80FvMi4k+dyFMnDXVAI2k68Azg4QbJKrMXfqGwr+HshRFxP2NY8tzMzKwTcmBSuuCkFQMV0EiaQqptqbRkby9pN9KMQvOBE0l9aB7J6U4DfkPq5Fu5xteBByPi43nXuGcvNDMzs84atFFOewF3kNaZCODzwO3AyaQW+l1J88jcR5pX5pfAS/LaFBXbUOjwGxGzgcOAY0hz3BzKGGcvNDMzs85S/cE9ZmZmZuUwaDU0ZmZmNoQc0JiZmVnpOaCxUUn6mKRbJC3KsyxfJmmnGulOkfSQpBFJP5G0Y9XxDSR9SdI8SYslfUfSllVpni7pm5IWSlog6au5s3epSPq3vPjp6VX7h7aMJE2TdGF+bSN5odfnV6UZ5vJ5mqRPSPp9fv33S/qPGumGooxGW2w4p+lKWUjaRtKPJC2R9Iikz0jy92e/iQhv3hpuwOXAW4FdgOcBPwT+AEwqpPkoaSTZa4DnArNIkxZOLKT573zeS4E9gBuBX1Td6wpSR+69gBeRRqF9o9dlMMby2hv4PamD+ukuowDYjDRD91dJowS3BV4GbOfyeSrfHydN0/pK4FmkAQiLgPcOYxnlcjgFOJg0qOOgquNdKQvSD/97SKNhnwe8Iv+dPtnrMvJW9Z7pdQa8lW8jTdK0GviHwr6HgOMKzzchTfH5+sLz5cAhhTQ75+vsk5/vkp/vUUjzCmAlMLXXr7vJstmINIpuf9JkjcWAZmjLCPhP4LpR0gxt+eR8/gA4p2rfd4ALhr2Mcn6rA5qulAXwKtLCFVsU0ryTNG3xer0uG29rNleZWSs2Iw2Lnw8gaTvSUPefVhJExCLgZtYs4rkXad6jYpr7SBM+VdK8EFgQEXcU7nV1vtcLOvFCOuBLwA8i4priTpcRrwVulXRJbra8XdLbKwddPkCqPThA0t8B5Dm0XkyqIXUZFXS5LF4I3BMRxaUAriQte/b3bXpJ1gYDNbGedZ4kkabpvj7WzMUzlfQB0GgRz62AJ/OHTr00U6laGS0iVkmaT+PFQPuCpDcCu5M+SKsNexltD7yLNDfUp4B9gC9IWh4RF+LygVSLtQnwa0mrSE0d/x4RF+fjLqM1ulkW9RYorhy7q5UXYO3ngMbG6mzgOaRfjpYpLaNxJvCyWHuiRkueBtwSEcfn53dJei5wLHBh77LVV95AmsTzjcCvSMHxWZIeykGfmTXgJidrmqQvAq8GZkZEcf2rR0jLTTRaxPMRYKKkTUZJUz0CYQKwOY0XA+0HewJ/A9wuaYWkFaSOiB+Q9CTpF90wl9HDwJyqfXNInV/B7yGAzwD/GRHfjoh7I+KbwBnAx/Jxl9Ea3SyLegsUQ3nKayg4oLGm5GDmYGC/qFqFNSIeIP3HPqCQfhNSG/SNeddtpI52xTQ7k77QKgt9zgY2k7RH4fIHkD64bm7n6+mAq0kjIHYHdsvbrcA3gN0i4vcMdxndQOqQWbQz8EfweyibTBrNU7Sa/DntMlqjy2UxG3iepOKK1S8HFpJq0qxf9LpXsrf+30jNTAuAfUm/TCrbhoU0HwEeJ3X+fB5pCOVvWXsI5dmkobszSTUaN7DuEMrLSYHA3qRmrfuAC3tdBi2WW/Uop6EtI1K/ouWk2oYdSE0ri4E3unyeyvd5pA6rryYNaz+E1L/j08NYRsAU0g+D3UmB3Qfz8226WRakgPIu0vDuXUmjoOYCn+h1GXmres/0OgPe+n/LHyaramyHV6U7iTSUcoQ0CmDHquMbAP8FzMtfZt8GtqxKsxmpVmMhKYg6B5jc6zJosdyuoRDQDHsZ5S/qu/Nrvxc4ukaaYS6fKcDp+Qt4Sf5yPpmqocHDUkakJttanz3ndrssSIsW/xB4ghTMnAY8rddl5G3tzYtTmpmZWem5D42ZmZmVngMaMzMzKz0HNGZmZlZ6DmjMzMys9BzQmJmZWek5oDEzM7PSc0BjZmZmpeeAxszMzErPAY2ZmZmVngMaMzMzKz0HNGZmQ0bSHpJOl3SnpIWSHpV0naSDe503s1Z5LSczsyEj6SLgZcB3SStNTwLeBLwAOCUiTupd7sxa44DGzGzISJoB3BYRTxb2CbgB2BPYKiL+2qv8mbXCTU5mZkMmImYXg5m8L0g1NusBO/UkY2bj4IDGzMwqnpkfH+tpLsxa4IDGrEsknS9ptaRze52XYSLpk7ncP9zFe5buby3pmcCRwE0R8UCdNFfk1zWzm3kza4YDGus7kk7MH5qrep2XNou8WZfkL+njgLnAF7t466b/1nmk0WpJ+3c4T43yMAm4DJgIHNMg6Un58XOdzpPZWDmgMeueh4H78qN1x6eBDYHPRMTSLt9boyaQngXsCswHru10hurkYX1SMLM7cFhE3FsvbUTcDFwJ7CHpLV3KollTHNCYdUlEfDwinhMR/97rvAwDSdOAw4AngfN6nJ16KvO+XB4Rq7t9c0nrAd8mDeE+OiK+18Rp/58UrH2kk3kzGysHNGY2qI4BJgA/6uMhyP9Eapr6frdvLOlpwEXAa4F3RcQ3mjz1clKN0t/n4d9mfcEBjQ0ESX/I/RAOb5CmbkdNSdfmYydImiDpOEl3SFosaa6kyyTtWkg/SdJ/SLpH0hOS5km6WNL2471/fv4OSTfnWVwXSbpR0pvrXHczSW+T9D+S7pb0uKSluUy+KekFo5Rdy/euus50SZ/J5fZXSSOS7pc0S9JbJU2scc62ks6U9L+5rJdImpP3bTPaPUdxNClYuKjd+c7nvVnS9bmM/irpJknvaDZzkjYD9iXVIF1R2N+N96KAC4BDgQ9GxDnN5jsiVgCXkmppGvW3Meuq9XqdAbM2aaYTZqM0lWPrk/oI7A8sB1YAW5CaBg7Iozv+AFwN7AYsy+c9HXg98FJJe0fEX1q8/wRJs4CD8r1HgE2AFwIvlLRjRJxcde4HgBPz+auARfnf25Bmf32jpA9ERL1OseO5NwCS3gp8mdRfJUhf0otzHrYj1QLcBdxdOOfNwFdJHVEhlfdq0hwoOwNHSfrniPhJnXzXJem5wPScl180SDfmfOfzziWNCKqU3V9JE9LtLWm//FpG84+kz+CrImJJYX833oufIzXH3QjMrxGw3lhvpFP2c+AdwCuaeJ1m3RER3rz11Ub6cl4NrBrDOQ+QvswPb5DmvHzdc2sc+1k+fz7wKHAIMCEf2xO4Px+/nvTr9HfAAYXz9yONpFkFXDCO+z+e8/AWYIN8bBowK5+7Atih6ty3AycAewDrFfZvC5yer/sksFudfLV875zmH/P5q4DrgBmFY+sBLyL1u3h2Yf+BwErSF/WngWcVjv0dcHG+5wJgegvvoXfn8//QIM2Y852Pvb/y/gTOBDbP+zcGji+8j1bV+lsXrvPtnOaYHrwXK/eot9X9f5TP37FQBjt167PBm7dGW88z4M1b9UbvAprKB/SMGsf3y8dXA08A29VIc1Th+IRx3P8lNY5PBP6Sj39sjOX5X/m8r9Q53vK9SX1Ufp+PXUshoGqQHwG/yee8rUG6WTnN6S28h76eX9P36hwfc77zeRsA8/J559VJ86lCedYMaHKZLiIFdVO7/V5sx5bzvwo4ohPX9+ZtrJv70Jit7fqImF1j/3Wk2oQAvhO1q+OvzI+TSLUMrbghIn5evTPSNPVXkoKBXdc5q7Ef5fP+oQP33g/42/zv4yJiZRP5eQnpF/68iPhag3QX5Hu20qwxjfS3qjfjbSv5Bng5sHn+9yfqpDmN1PzTyP7ARsCtEfFInTS9fi+O5vH8OK1D1zcbE/ehMVsjgFtqHohYLWke6cP7l3XOn1v499NbvP/NDY4/lB83rz4gaTvgPcBMYAdS80f1D5bpHbj3i/LjIxFxR4Pzi16cHzeV1GhOnkrfmm2bvG7R3+TH+XWOt5JvgL3y458j4ve1EkTEIkm3Fe5RyyGkMp9V53iv34vNmA88izVlbdZTDmjM1ra4wbGVjdJExKo0eARIHTo7df+1ri3pEOBbpOaQSqfjRazpJDqRFIhMafe9gan58Y+jXLuo8ot+fWDLUdIGqcPuWFXOqdc5t5V8w5r8PjhKulodcYtekx8bzfvS6/fiaCoTFbby9zFrOzc5mZWYpM1JfXMmkka7vBSYHBFPj4itI2IaacRLp7SylMOE/HhzRExoYmvlh1elOaRe7UTPlqCQtA+wNfC7iJjTq3y0QaW27vGGqcy6xDU0Nigqv1gb/VrclMFbS+nVpKHV84GDIqJW342pNfa1S6X/x1iahVo5Z6wqfWfWaZ4bZx4ezY/PbJiq8fF/yo/1mpvKolK2Xpnb+oJraGxQLMiPNSdjyxOJ7VXrWMlVXu99dYIZSNPad8qN+XGqpOc3ec4NLZwzVr8idSiuN7lcK/kGuDU/bpP7La1D0sak4dX1HEyPZgduF0kbkebEAShzLZMNEAc0NijuIn2BHVLn+JE07hRbVgvz4051ZuLdnTSBWqf8jDT8WcAZSmsDNXPO/YVzGvbxkNRKp9bKaK3d6ly/lXwD/IQ1wfPxddJ8lDS6aB2SdgR2IQ39vqFWmpLYi/T9sZJyvw4bIA5orK9JesYo26Y5aWV6+10kfSX3LUHSxpKOA/6b/mjrb3eT11Wk+UY2B76ltCAjktaX9HrS8N1Fbb7nUyItqPhe0uvaF7hG0otzjVglHzMlXSjp2fmcVcCxpC/DfYGfS9q/GFRI2k7SsZJuAd7VQtZuyNefSFpFetz5zuctIw3XFnCEpDOq3mvHAx9jTdBTrbIY5Q8ioszNn5XlNG6PiJGe5sQsc0Bj/Uyk9vlG288AIuIa0rwlkGbOnSdpPumL5XOkGV9/mK/ZS229f0TcD3w2Pz0U+IukBaQJ1S4mBTPvb+c9a+Thx8ARpFFVLyYtNTAi6TFgCXANqZZoYuGca4B/zvnbh9SheYmkxyQtJc1+ezap6WbMX/wRsZg0/w6kpRzaku/sLNa81z4APCqpMsvySaRy/z61/9Y9W4yyzQ4ivY5v9jojZhUOaKxfxRi2dELEkaQvmDtI6xCJ9CX1uoj4YNV1x5Ov8aRpx/3XOj8iPgYcTppHZoTU2f+3wCeB5wMPt+G+Ne9dyMM3gGeTlgK4l7RMwoaktYYuIy2nMKfqnO+TJtg7Oed9Manj9jLgTuAcUhPiZ2nNl0nvgbpNbi3mO/J77XBgNqnMJwC3Ae+MiMq6SGuVl6QtgBmk4c5Xtfia1spKm9KMSe47VHkdF7b7+matUrlrPc3MasvNR78hdQx+aURc3+P8HE1ajPN7EVGvr1ffU1qV/STgaxHR9OriZp3mGhozG0i5j8rxpFqaf+txdmBNM02jyfT6mqTJwPtItWin9Dg7ZmtxQGNmAysiLiYtIfAqSb0etn89qXmttAENqSP15sBZEfHnXmfGrMhNTmY20CTtSuqM+8uIuKLX+SkzSe8hBTRn5o7XZn3DAY2ZmZmVnpuczMzMrPQc0JiZmVnpOaAxMzOz0nNAY2ZmZqXngMbMzMxKzwGNmZmZlZ4DGjMzMys9BzRmZmZWeg5ozMzMrPQc0JiZmVnpOaAxMzOz0vs/0Owluh3zHjMAAAAASUVORK5CYII="/>
          <p:cNvSpPr>
            <a:spLocks noChangeAspect="1"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865962"/>
              </p:ext>
            </p:extLst>
          </p:nvPr>
        </p:nvGraphicFramePr>
        <p:xfrm>
          <a:off x="1456436" y="1338072"/>
          <a:ext cx="3081528" cy="308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Graph" r:id="rId3" imgW="2465280" imgH="2465280" progId="Origin50.Graph">
                  <p:embed/>
                </p:oleObj>
              </mc:Choice>
              <mc:Fallback>
                <p:oleObj name="Graph" r:id="rId3" imgW="2465280" imgH="2465280" progId="Origin50.Graph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6436" y="1338072"/>
                        <a:ext cx="3081528" cy="308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9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figure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Device architecture, EQE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RZ measurement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EL, PL, and gamma vs t for fixed luminance and scaled luminance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t85 PL and gamma vs L0 and 1/</a:t>
            </a:r>
            <a:r>
              <a:rPr lang="en-US" dirty="0" err="1"/>
              <a:t>dEML</a:t>
            </a:r>
            <a:r>
              <a:rPr lang="en-US" dirty="0"/>
              <a:t> (add third subfigure with gamma t85, t75, t60 vs 1/</a:t>
            </a:r>
            <a:r>
              <a:rPr lang="en-US" dirty="0" err="1"/>
              <a:t>dEML</a:t>
            </a:r>
            <a:r>
              <a:rPr lang="en-US" dirty="0"/>
              <a:t> to show change in slope?)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466" y="3768022"/>
            <a:ext cx="3429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tserrat"/>
              </a:rPr>
              <a:t>The maximum published width for a one-column figure is 3.37 inches (8.5 cm). The maximum width for a two-column figure is 6.69 inches (17 cm).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Device Architecture, EQE and Lifetime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8772261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1 - </a:t>
            </a:r>
            <a:r>
              <a:rPr lang="en-US" dirty="0" err="1"/>
              <a:t>Suddard-Bangsund</a:t>
            </a:r>
            <a:r>
              <a:rPr lang="en-US" dirty="0"/>
              <a:t> et al.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448837"/>
              </p:ext>
            </p:extLst>
          </p:nvPr>
        </p:nvGraphicFramePr>
        <p:xfrm>
          <a:off x="582612" y="1298575"/>
          <a:ext cx="3081528" cy="548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Graph" r:id="rId4" imgW="2465280" imgH="4389120" progId="Origin50.Graph">
                  <p:embed/>
                </p:oleObj>
              </mc:Choice>
              <mc:Fallback>
                <p:oleObj name="Graph" r:id="rId4" imgW="2465280" imgH="4389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2612" y="1298575"/>
                        <a:ext cx="3081528" cy="5486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644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EL-PL thickness dependence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772261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3 - </a:t>
            </a:r>
            <a:r>
              <a:rPr lang="en-US" dirty="0" err="1"/>
              <a:t>Suddard</a:t>
            </a:r>
            <a:r>
              <a:rPr lang="en-US" dirty="0"/>
              <a:t>-Bangsund et al.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865873"/>
              </p:ext>
            </p:extLst>
          </p:nvPr>
        </p:nvGraphicFramePr>
        <p:xfrm>
          <a:off x="811213" y="1401763"/>
          <a:ext cx="2465387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Graph" r:id="rId4" imgW="2465280" imgH="4206240" progId="Origin50.Graph">
                  <p:embed/>
                </p:oleObj>
              </mc:Choice>
              <mc:Fallback>
                <p:oleObj name="Graph" r:id="rId4" imgW="2465280" imgH="42062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1213" y="1401763"/>
                        <a:ext cx="2465387" cy="420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33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EL+PL: Exciton Density Scaling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8772261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4 - </a:t>
            </a:r>
            <a:r>
              <a:rPr lang="en-US" dirty="0" err="1"/>
              <a:t>Suddard</a:t>
            </a:r>
            <a:r>
              <a:rPr lang="en-US" dirty="0"/>
              <a:t>-Bangsund et al.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159226"/>
              </p:ext>
            </p:extLst>
          </p:nvPr>
        </p:nvGraphicFramePr>
        <p:xfrm>
          <a:off x="230882" y="1333345"/>
          <a:ext cx="3081528" cy="3081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Graph" r:id="rId4" imgW="2465280" imgH="2465280" progId="Origin50.Graph">
                  <p:embed/>
                </p:oleObj>
              </mc:Choice>
              <mc:Fallback>
                <p:oleObj name="Graph" r:id="rId4" imgW="2465280" imgH="2465280" progId="Origin50.Graph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882" y="1333345"/>
                        <a:ext cx="3081528" cy="3081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513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</a:t>
            </a:r>
            <a:r>
              <a:rPr lang="en-US" baseline="-25000" dirty="0"/>
              <a:t>50</a:t>
            </a:r>
            <a:r>
              <a:rPr lang="en-US" dirty="0"/>
              <a:t> vs. L</a:t>
            </a:r>
            <a:r>
              <a:rPr lang="en-US" baseline="-25000" dirty="0"/>
              <a:t>0</a:t>
            </a:r>
            <a:r>
              <a:rPr lang="en-US" dirty="0"/>
              <a:t> and 1/</a:t>
            </a:r>
            <a:r>
              <a:rPr lang="en-US" dirty="0" err="1"/>
              <a:t>d</a:t>
            </a:r>
            <a:r>
              <a:rPr lang="en-US" baseline="-25000" dirty="0" err="1"/>
              <a:t>EML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8772261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5 - </a:t>
            </a:r>
            <a:r>
              <a:rPr lang="en-US" dirty="0" err="1"/>
              <a:t>Suddard</a:t>
            </a:r>
            <a:r>
              <a:rPr lang="en-US" dirty="0"/>
              <a:t>-Bangsund et al.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882665"/>
              </p:ext>
            </p:extLst>
          </p:nvPr>
        </p:nvGraphicFramePr>
        <p:xfrm>
          <a:off x="297925" y="4324239"/>
          <a:ext cx="6099048" cy="4550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Graph" r:id="rId4" imgW="2450520" imgH="1828800" progId="Origin50.Graph">
                  <p:embed/>
                </p:oleObj>
              </mc:Choice>
              <mc:Fallback>
                <p:oleObj name="Graph" r:id="rId4" imgW="2450520" imgH="18288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925" y="4324239"/>
                        <a:ext cx="6099048" cy="4550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45317"/>
              </p:ext>
            </p:extLst>
          </p:nvPr>
        </p:nvGraphicFramePr>
        <p:xfrm>
          <a:off x="717025" y="867535"/>
          <a:ext cx="4900612" cy="246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Graph" r:id="rId6" imgW="4901040" imgH="2465280" progId="Origin50.Graph">
                  <p:embed/>
                </p:oleObj>
              </mc:Choice>
              <mc:Fallback>
                <p:oleObj name="Graph" r:id="rId6" imgW="4901040" imgH="246528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7025" y="867535"/>
                        <a:ext cx="4900612" cy="246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300" y="405747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alternative:</a:t>
            </a:r>
          </a:p>
        </p:txBody>
      </p:sp>
    </p:spTree>
    <p:extLst>
      <p:ext uri="{BB962C8B-B14F-4D97-AF65-F5344CB8AC3E}">
        <p14:creationId xmlns:p14="http://schemas.microsoft.com/office/powerpoint/2010/main" val="2217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Recombination Zone Measurement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8772261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2 - </a:t>
            </a:r>
            <a:r>
              <a:rPr lang="en-US" dirty="0" err="1"/>
              <a:t>Suddard</a:t>
            </a:r>
            <a:r>
              <a:rPr lang="en-US" dirty="0"/>
              <a:t>-Bangsund et al.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60186"/>
              </p:ext>
            </p:extLst>
          </p:nvPr>
        </p:nvGraphicFramePr>
        <p:xfrm>
          <a:off x="4245417" y="2102323"/>
          <a:ext cx="3081528" cy="548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" name="Graph" r:id="rId4" imgW="2465280" imgH="4389120" progId="Origin50.Graph">
                  <p:embed/>
                </p:oleObj>
              </mc:Choice>
              <mc:Fallback>
                <p:oleObj name="Graph" r:id="rId4" imgW="2465280" imgH="438912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45417" y="2102323"/>
                        <a:ext cx="3081528" cy="5486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800955"/>
              </p:ext>
            </p:extLst>
          </p:nvPr>
        </p:nvGraphicFramePr>
        <p:xfrm>
          <a:off x="150812" y="777874"/>
          <a:ext cx="3081528" cy="6401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Graph" r:id="rId6" imgW="2465280" imgH="5120640" progId="Origin50.Graph">
                  <p:embed/>
                </p:oleObj>
              </mc:Choice>
              <mc:Fallback>
                <p:oleObj name="Graph" r:id="rId6" imgW="2465280" imgH="512064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812" y="777874"/>
                        <a:ext cx="3081528" cy="6401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15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 Figures</a:t>
            </a:r>
          </a:p>
        </p:txBody>
      </p:sp>
    </p:spTree>
    <p:extLst>
      <p:ext uri="{BB962C8B-B14F-4D97-AF65-F5344CB8AC3E}">
        <p14:creationId xmlns:p14="http://schemas.microsoft.com/office/powerpoint/2010/main" val="100507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9997" y="2948835"/>
            <a:ext cx="0" cy="26427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6200000">
            <a:off x="-119089" y="396509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52349" y="3441294"/>
            <a:ext cx="655168" cy="19829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TPBi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2947" y="3120925"/>
            <a:ext cx="707423" cy="1982939"/>
          </a:xfrm>
          <a:prstGeom prst="rect">
            <a:avLst/>
          </a:prstGeom>
          <a:solidFill>
            <a:srgbClr val="EE7E7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TCTA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0550" y="5086171"/>
            <a:ext cx="4459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5.7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0550" y="2831190"/>
            <a:ext cx="4459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2.4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0003" y="5388847"/>
            <a:ext cx="425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6.1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80004" y="3151558"/>
            <a:ext cx="425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2.8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00215" y="3287374"/>
            <a:ext cx="713858" cy="1208483"/>
          </a:xfrm>
          <a:prstGeom prst="rect">
            <a:avLst/>
          </a:prstGeom>
          <a:solidFill>
            <a:srgbClr val="00FF00">
              <a:alpha val="29804"/>
            </a:srgbClr>
          </a:solidFill>
          <a:ln w="38100">
            <a:solidFill>
              <a:srgbClr val="12FF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1522372" y="4475494"/>
            <a:ext cx="4695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5.1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5906" y="2991374"/>
            <a:ext cx="4675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2.6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26032" y="3342147"/>
            <a:ext cx="713858" cy="914739"/>
          </a:xfrm>
          <a:prstGeom prst="rect">
            <a:avLst/>
          </a:prstGeom>
          <a:solidFill>
            <a:srgbClr val="C00000">
              <a:alpha val="29804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2248189" y="4236524"/>
            <a:ext cx="4695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4.8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51724" y="3036052"/>
            <a:ext cx="4675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2.9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93698" y="4165306"/>
            <a:ext cx="74892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50" dirty="0" err="1"/>
              <a:t>Ir</a:t>
            </a:r>
            <a:r>
              <a:rPr lang="en-US" sz="1350" dirty="0"/>
              <a:t>(</a:t>
            </a:r>
            <a:r>
              <a:rPr lang="en-US" sz="1350" dirty="0" err="1"/>
              <a:t>ppy</a:t>
            </a:r>
            <a:r>
              <a:rPr lang="en-US" sz="1350" dirty="0"/>
              <a:t>)</a:t>
            </a:r>
            <a:r>
              <a:rPr lang="en-US" sz="1350" baseline="-25000" dirty="0"/>
              <a:t>3</a:t>
            </a:r>
            <a:endParaRPr lang="en-US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2100867" y="3968123"/>
            <a:ext cx="845976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75" dirty="0" err="1"/>
              <a:t>PtTPBP</a:t>
            </a:r>
            <a:endParaRPr lang="en-US" sz="1275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271" y="3399953"/>
            <a:ext cx="1558768" cy="153070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369407" y="3839208"/>
            <a:ext cx="103586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PtTPBP</a:t>
            </a:r>
            <a:endParaRPr lang="en-US" sz="1350" dirty="0"/>
          </a:p>
          <a:p>
            <a:r>
              <a:rPr lang="en-US" sz="1350" dirty="0"/>
              <a:t>T</a:t>
            </a:r>
            <a:r>
              <a:rPr lang="en-US" sz="1350" baseline="-25000" dirty="0"/>
              <a:t>1 </a:t>
            </a:r>
            <a:r>
              <a:rPr lang="en-US" sz="1350" dirty="0"/>
              <a:t>= 1.6 eV</a:t>
            </a:r>
          </a:p>
          <a:p>
            <a:r>
              <a:rPr lang="en-US" sz="1350" dirty="0"/>
              <a:t>R</a:t>
            </a:r>
            <a:r>
              <a:rPr lang="en-US" sz="1350" baseline="-25000" dirty="0"/>
              <a:t>0</a:t>
            </a:r>
            <a:r>
              <a:rPr lang="en-US" sz="1350" dirty="0"/>
              <a:t>=3.7 nm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947995"/>
              </p:ext>
            </p:extLst>
          </p:nvPr>
        </p:nvGraphicFramePr>
        <p:xfrm>
          <a:off x="154062" y="5591795"/>
          <a:ext cx="2618274" cy="327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Graph" r:id="rId4" imgW="2926080" imgH="3657600" progId="Origin50.Graph">
                  <p:embed/>
                </p:oleObj>
              </mc:Choice>
              <mc:Fallback>
                <p:oleObj name="Graph" r:id="rId4" imgW="2926080" imgH="3657600" progId="Origin50.Graph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062" y="5591795"/>
                        <a:ext cx="2618274" cy="3273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703920"/>
              </p:ext>
            </p:extLst>
          </p:nvPr>
        </p:nvGraphicFramePr>
        <p:xfrm>
          <a:off x="2580323" y="5591573"/>
          <a:ext cx="4277677" cy="3273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Graph" r:id="rId6" imgW="3920760" imgH="3000960" progId="Origin50.Graph">
                  <p:embed/>
                </p:oleObj>
              </mc:Choice>
              <mc:Fallback>
                <p:oleObj name="Graph" r:id="rId6" imgW="3920760" imgH="3000960" progId="Origin50.Graph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0323" y="5591573"/>
                        <a:ext cx="4277677" cy="3273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13933" y="586758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(a)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7733" y="586757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143591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C63B2CA-EDFC-4572-85DA-DD742DBE462C}" vid="{09AB8C66-54B0-4FB1-A63E-BBDA726393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24210</TotalTime>
  <Words>820</Words>
  <Application>Microsoft Office PowerPoint</Application>
  <PresentationFormat>On-screen Show (4:3)</PresentationFormat>
  <Paragraphs>64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Montserrat</vt:lpstr>
      <vt:lpstr>Default Theme</vt:lpstr>
      <vt:lpstr>Graph</vt:lpstr>
      <vt:lpstr>Origin Graph</vt:lpstr>
      <vt:lpstr>Origin of Lifetime Enhancement in Mixed Emissive Layer Organic Light-Emitting Devices</vt:lpstr>
      <vt:lpstr>Paper figure outline</vt:lpstr>
      <vt:lpstr>1. Device Architecture, EQE and Lifetime</vt:lpstr>
      <vt:lpstr>3. EL-PL thickness dependence</vt:lpstr>
      <vt:lpstr>4. EL+PL: Exciton Density Scaling</vt:lpstr>
      <vt:lpstr>5. t50 vs. L0 and 1/dEML</vt:lpstr>
      <vt:lpstr>2. Recombination Zone Measurement</vt:lpstr>
      <vt:lpstr>SI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M-EML Paper Figures</dc:title>
  <dc:creator>JSB</dc:creator>
  <cp:lastModifiedBy>JSB</cp:lastModifiedBy>
  <cp:revision>126</cp:revision>
  <dcterms:created xsi:type="dcterms:W3CDTF">2016-10-25T14:55:53Z</dcterms:created>
  <dcterms:modified xsi:type="dcterms:W3CDTF">2017-09-07T22:36:34Z</dcterms:modified>
</cp:coreProperties>
</file>