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84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8"/>
      <p:bold r:id="rId19"/>
      <p:italic r:id="rId20"/>
      <p:boldItalic r:id="rId21"/>
    </p:embeddedFont>
    <p:embeddedFont>
      <p:font typeface="Merriweather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B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/>
    <p:restoredTop sz="94417"/>
  </p:normalViewPr>
  <p:slideViewPr>
    <p:cSldViewPr snapToGrid="0">
      <p:cViewPr varScale="1">
        <p:scale>
          <a:sx n="178" d="100"/>
          <a:sy n="178" d="100"/>
        </p:scale>
        <p:origin x="23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mcauley.ucsd.edu/data/amaz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hat.com/products/rode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hyperlink" Target="https://hub.docker.com/r/alexmilowski/jupyter-spark-2.4.0/tag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88328" y="16812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How helpful are                       reviews?</a:t>
            </a:r>
            <a:endParaRPr sz="4400" b="1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17357" y="1337058"/>
            <a:ext cx="4231271" cy="76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Exploring &amp; classifying </a:t>
            </a:r>
            <a:r>
              <a:rPr lang="en" sz="18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Amazon.com</a:t>
            </a: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electronics reviews using helpfulness ratings using big       (&amp; small) data tools 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186275" y="4042300"/>
            <a:ext cx="48549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Neal </a:t>
            </a:r>
            <a:r>
              <a:rPr lang="en" sz="2400" dirty="0" err="1">
                <a:solidFill>
                  <a:schemeClr val="lt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Staalberg</a:t>
            </a:r>
            <a:r>
              <a:rPr lang="en" sz="2400" dirty="0">
                <a:solidFill>
                  <a:schemeClr val="lt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&amp; Kirby Hood</a:t>
            </a:r>
            <a:endParaRPr sz="2400" dirty="0">
              <a:solidFill>
                <a:schemeClr val="lt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IST 652 Scripting for Data</a:t>
            </a:r>
            <a:endParaRPr sz="2400" dirty="0">
              <a:solidFill>
                <a:schemeClr val="lt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BABF0-AFEA-CA46-B79D-70EB4033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22" y="262979"/>
            <a:ext cx="2892656" cy="1092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1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3F7BB2-4C25-9249-8C0F-AFFEBBED0AF6}"/>
              </a:ext>
            </a:extLst>
          </p:cNvPr>
          <p:cNvSpPr/>
          <p:nvPr/>
        </p:nvSpPr>
        <p:spPr>
          <a:xfrm>
            <a:off x="6498149" y="2531370"/>
            <a:ext cx="2640229" cy="2161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5C9D7A-5FEC-3A45-AE93-0F54D7DB0291}"/>
              </a:ext>
            </a:extLst>
          </p:cNvPr>
          <p:cNvSpPr/>
          <p:nvPr/>
        </p:nvSpPr>
        <p:spPr>
          <a:xfrm>
            <a:off x="3771898" y="2537720"/>
            <a:ext cx="2733347" cy="2161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5A64B0C-A958-BB46-8FF6-791268FD268F}"/>
              </a:ext>
            </a:extLst>
          </p:cNvPr>
          <p:cNvSpPr/>
          <p:nvPr/>
        </p:nvSpPr>
        <p:spPr>
          <a:xfrm>
            <a:off x="4673601" y="115019"/>
            <a:ext cx="3556000" cy="2296437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6CB8DB4-96AE-9643-8226-EFD3FF3C0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Results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Google Shape;121;p21">
            <a:extLst>
              <a:ext uri="{FF2B5EF4-FFF2-40B4-BE49-F238E27FC236}">
                <a16:creationId xmlns:a16="http://schemas.microsoft.com/office/drawing/2014/main" id="{D14234BE-3A8F-3846-9E3C-0B835938BD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4645" y="555061"/>
            <a:ext cx="3122459" cy="168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66F8ADFC-ABC5-644B-ADDF-D9DDF82F9293}"/>
              </a:ext>
            </a:extLst>
          </p:cNvPr>
          <p:cNvSpPr txBox="1"/>
          <p:nvPr/>
        </p:nvSpPr>
        <p:spPr>
          <a:xfrm>
            <a:off x="3771900" y="205124"/>
            <a:ext cx="53721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4020202020204" pitchFamily="34" charset="0"/>
                <a:ea typeface="Roboto"/>
                <a:cs typeface="Arial Narrow" panose="020B0604020202020204" pitchFamily="34" charset="0"/>
                <a:sym typeface="Roboto"/>
              </a:rPr>
              <a:t>Logistic Regression Predictions: (Best)</a:t>
            </a:r>
            <a:endParaRPr sz="1600" b="1" dirty="0">
              <a:latin typeface="Arial Narrow" panose="020B0604020202020204" pitchFamily="34" charset="0"/>
              <a:ea typeface="Roboto"/>
              <a:cs typeface="Arial Narrow" panose="020B0604020202020204" pitchFamily="34" charset="0"/>
              <a:sym typeface="Roboto"/>
            </a:endParaRPr>
          </a:p>
        </p:txBody>
      </p:sp>
      <p:sp>
        <p:nvSpPr>
          <p:cNvPr id="9" name="Google Shape;123;p21">
            <a:extLst>
              <a:ext uri="{FF2B5EF4-FFF2-40B4-BE49-F238E27FC236}">
                <a16:creationId xmlns:a16="http://schemas.microsoft.com/office/drawing/2014/main" id="{4FA0811D-80D0-4A49-A9A3-65E5B2C80977}"/>
              </a:ext>
            </a:extLst>
          </p:cNvPr>
          <p:cNvSpPr txBox="1"/>
          <p:nvPr/>
        </p:nvSpPr>
        <p:spPr>
          <a:xfrm>
            <a:off x="3771899" y="2531370"/>
            <a:ext cx="2683975" cy="38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4020202020204" pitchFamily="34" charset="0"/>
                <a:ea typeface="Roboto"/>
                <a:cs typeface="Arial Narrow" panose="020B0604020202020204" pitchFamily="34" charset="0"/>
                <a:sym typeface="Roboto"/>
              </a:rPr>
              <a:t>RF Predictions (OK)</a:t>
            </a:r>
            <a:endParaRPr sz="1600" b="1" dirty="0">
              <a:latin typeface="Arial Narrow" panose="020B0604020202020204" pitchFamily="34" charset="0"/>
              <a:ea typeface="Roboto"/>
              <a:cs typeface="Arial Narrow" panose="020B0604020202020204" pitchFamily="34" charset="0"/>
              <a:sym typeface="Roboto"/>
            </a:endParaRPr>
          </a:p>
        </p:txBody>
      </p:sp>
      <p:pic>
        <p:nvPicPr>
          <p:cNvPr id="10" name="Google Shape;124;p21">
            <a:extLst>
              <a:ext uri="{FF2B5EF4-FFF2-40B4-BE49-F238E27FC236}">
                <a16:creationId xmlns:a16="http://schemas.microsoft.com/office/drawing/2014/main" id="{527E4971-ACC9-4C47-B6E0-7ECFF49848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167" y="2861651"/>
            <a:ext cx="2537336" cy="16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BC1D4D4F-7A09-7B42-9EEF-3DAB9F90148B}"/>
              </a:ext>
            </a:extLst>
          </p:cNvPr>
          <p:cNvSpPr txBox="1"/>
          <p:nvPr/>
        </p:nvSpPr>
        <p:spPr>
          <a:xfrm>
            <a:off x="6455874" y="2537720"/>
            <a:ext cx="2688126" cy="34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4020202020204" pitchFamily="34" charset="0"/>
                <a:ea typeface="Roboto"/>
                <a:cs typeface="Arial Narrow" panose="020B0604020202020204" pitchFamily="34" charset="0"/>
                <a:sym typeface="Roboto"/>
              </a:rPr>
              <a:t>NB Predictions (-4% from best)</a:t>
            </a:r>
            <a:endParaRPr sz="1600" b="1" dirty="0">
              <a:latin typeface="Arial Narrow" panose="020B0604020202020204" pitchFamily="34" charset="0"/>
              <a:ea typeface="Roboto"/>
              <a:cs typeface="Arial Narrow" panose="020B0604020202020204" pitchFamily="34" charset="0"/>
              <a:sym typeface="Roboto"/>
            </a:endParaRPr>
          </a:p>
        </p:txBody>
      </p:sp>
      <p:pic>
        <p:nvPicPr>
          <p:cNvPr id="12" name="Google Shape;126;p21">
            <a:extLst>
              <a:ext uri="{FF2B5EF4-FFF2-40B4-BE49-F238E27FC236}">
                <a16:creationId xmlns:a16="http://schemas.microsoft.com/office/drawing/2014/main" id="{438816F7-EF58-6D45-9059-AF138C2BD7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882" t="4578" r="-14315" b="-20776"/>
          <a:stretch/>
        </p:blipFill>
        <p:spPr>
          <a:xfrm>
            <a:off x="6547520" y="2925407"/>
            <a:ext cx="2808149" cy="187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Explosion 1 16">
            <a:extLst>
              <a:ext uri="{FF2B5EF4-FFF2-40B4-BE49-F238E27FC236}">
                <a16:creationId xmlns:a16="http://schemas.microsoft.com/office/drawing/2014/main" id="{D9D3616E-BDFB-9346-863A-96AA90461E54}"/>
              </a:ext>
            </a:extLst>
          </p:cNvPr>
          <p:cNvSpPr/>
          <p:nvPr/>
        </p:nvSpPr>
        <p:spPr>
          <a:xfrm>
            <a:off x="6340786" y="3985105"/>
            <a:ext cx="1422402" cy="1079581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1 18">
            <a:extLst>
              <a:ext uri="{FF2B5EF4-FFF2-40B4-BE49-F238E27FC236}">
                <a16:creationId xmlns:a16="http://schemas.microsoft.com/office/drawing/2014/main" id="{D8C1EEBC-2011-E74C-A1C6-965441FE2B50}"/>
              </a:ext>
            </a:extLst>
          </p:cNvPr>
          <p:cNvSpPr/>
          <p:nvPr/>
        </p:nvSpPr>
        <p:spPr>
          <a:xfrm>
            <a:off x="4183444" y="1421980"/>
            <a:ext cx="1422402" cy="1079581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>
            <a:extLst>
              <a:ext uri="{FF2B5EF4-FFF2-40B4-BE49-F238E27FC236}">
                <a16:creationId xmlns:a16="http://schemas.microsoft.com/office/drawing/2014/main" id="{53F04859-396C-6B4A-8CCF-C277FDC8CA16}"/>
              </a:ext>
            </a:extLst>
          </p:cNvPr>
          <p:cNvSpPr/>
          <p:nvPr/>
        </p:nvSpPr>
        <p:spPr>
          <a:xfrm>
            <a:off x="3251199" y="3910864"/>
            <a:ext cx="1422402" cy="1079581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718BD-0232-4D4A-82C9-6C3D04C039B6}"/>
              </a:ext>
            </a:extLst>
          </p:cNvPr>
          <p:cNvSpPr txBox="1"/>
          <p:nvPr/>
        </p:nvSpPr>
        <p:spPr>
          <a:xfrm>
            <a:off x="3513525" y="4244184"/>
            <a:ext cx="8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Accuracy: 42%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58EE5-D9FE-7145-BE60-9F0F5FBF01E4}"/>
              </a:ext>
            </a:extLst>
          </p:cNvPr>
          <p:cNvSpPr txBox="1"/>
          <p:nvPr/>
        </p:nvSpPr>
        <p:spPr>
          <a:xfrm>
            <a:off x="6678361" y="4355801"/>
            <a:ext cx="8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Accuracy: 41%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EEE369-4EA9-2E43-A0A4-A35EE08EAE8F}"/>
              </a:ext>
            </a:extLst>
          </p:cNvPr>
          <p:cNvSpPr txBox="1"/>
          <p:nvPr/>
        </p:nvSpPr>
        <p:spPr>
          <a:xfrm>
            <a:off x="4490473" y="1758822"/>
            <a:ext cx="8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Accuracy: 45%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467583-0F36-9547-9FB0-2F267822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0EE61315-F7F1-394C-88A3-EE2F64570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Conclusion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132;p22">
            <a:extLst>
              <a:ext uri="{FF2B5EF4-FFF2-40B4-BE49-F238E27FC236}">
                <a16:creationId xmlns:a16="http://schemas.microsoft.com/office/drawing/2014/main" id="{AD2DA140-9247-844E-93B7-6D0AF05B4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20066" y="198661"/>
            <a:ext cx="5071533" cy="4779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There is value in doing classification based on the ratio of helpful/total ratings. </a:t>
            </a: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endParaRPr lang="en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However, additional work is required to expand beyond classical machine learning methods and to apply complex text analysis methods (i.e. </a:t>
            </a:r>
            <a:r>
              <a:rPr lang="en" sz="16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syntaxNet</a:t>
            </a: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 to determine the context in which the words were written in relation to the sentence. </a:t>
            </a: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Currently there is not a weighting method implemented for the reviews.</a:t>
            </a:r>
          </a:p>
          <a:p>
            <a:pPr marL="742950" lvl="1" indent="-285750">
              <a:lnSpc>
                <a:spcPct val="100000"/>
              </a:lnSpc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i.e. information learned from a review with 1 helpful/ 2(helpful || unhelpful) is evaluated the same as 500 helpful / 1000(helpful || unhelpful)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endParaRPr lang="en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 attention should be given to reviews where the actual class was the opposite class of that predicted i.e. predicted 0 when actually 2 and vice versa.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AA26C-399D-A642-8653-3EA26E7D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4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53D2299B-3287-3A4D-B9CA-B298E8E0B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Source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195ED1CA-3FB0-0F42-BB20-2B3D81F71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5465" y="1365403"/>
            <a:ext cx="4986867" cy="241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Acquisition: Electronics section from </a:t>
            </a:r>
            <a:endParaRPr sz="1800" b="1" dirty="0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http://jmcauley.ucsd.edu/data/amazon/</a:t>
            </a:r>
            <a:endParaRPr sz="1800" b="1" dirty="0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Reference:</a:t>
            </a:r>
            <a:endParaRPr sz="1800" b="1" dirty="0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highlight>
                  <a:srgbClr val="FEFEFD"/>
                </a:highlight>
                <a:latin typeface="Arial Narrow" panose="020B0604020202020204" pitchFamily="34" charset="0"/>
                <a:cs typeface="Arial Narrow" panose="020B0604020202020204" pitchFamily="34" charset="0"/>
              </a:rPr>
              <a:t>Ups and downs: Modeling the visual evolution of fashion trends with one-class collaborative filtering</a:t>
            </a:r>
            <a:br>
              <a:rPr lang="en" sz="1800" b="1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800" b="1" dirty="0">
                <a:solidFill>
                  <a:srgbClr val="000000"/>
                </a:solidFill>
                <a:highlight>
                  <a:srgbClr val="FEFEFD"/>
                </a:highlight>
                <a:latin typeface="Arial Narrow" panose="020B0604020202020204" pitchFamily="34" charset="0"/>
                <a:cs typeface="Arial Narrow" panose="020B0604020202020204" pitchFamily="34" charset="0"/>
              </a:rPr>
              <a:t>R. He, J. </a:t>
            </a:r>
            <a:r>
              <a:rPr lang="en" sz="1800" b="1" dirty="0" err="1">
                <a:solidFill>
                  <a:srgbClr val="000000"/>
                </a:solidFill>
                <a:highlight>
                  <a:srgbClr val="FEFEFD"/>
                </a:highlight>
                <a:latin typeface="Arial Narrow" panose="020B0604020202020204" pitchFamily="34" charset="0"/>
                <a:cs typeface="Arial Narrow" panose="020B0604020202020204" pitchFamily="34" charset="0"/>
              </a:rPr>
              <a:t>McAuley</a:t>
            </a:r>
            <a:br>
              <a:rPr lang="en" sz="1800" b="1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800" b="1" dirty="0">
                <a:solidFill>
                  <a:srgbClr val="000000"/>
                </a:solidFill>
                <a:highlight>
                  <a:srgbClr val="FEFEFD"/>
                </a:highlight>
                <a:latin typeface="Arial Narrow" panose="020B0604020202020204" pitchFamily="34" charset="0"/>
                <a:cs typeface="Arial Narrow" panose="020B0604020202020204" pitchFamily="34" charset="0"/>
              </a:rPr>
              <a:t>WWW, 2016</a:t>
            </a:r>
            <a:endParaRPr sz="18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DF4B8-CDCA-F848-804E-3D910637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03CDFF7-321E-0246-AF83-757F428E2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Software &amp; Libraries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144;p24">
            <a:extLst>
              <a:ext uri="{FF2B5EF4-FFF2-40B4-BE49-F238E27FC236}">
                <a16:creationId xmlns:a16="http://schemas.microsoft.com/office/drawing/2014/main" id="{A5122775-648D-694C-9FA5-73E97B291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20067" y="186267"/>
            <a:ext cx="4891008" cy="4413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Jupyter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notebook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PySpark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- Spark 2.4 on Kubernetes in Docker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RegexTokenizer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Tokenizer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IDF aka Inverse Document Frequency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Hashing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StopWordsRemover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Pipeline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RandomForestClassifier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</a:t>
            </a:r>
            <a:endParaRPr sz="12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Rodeo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numpy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pandas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seaborn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python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JSON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calendar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Matplotlib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collections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gzip</a:t>
            </a: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Blip>
                <a:blip r:embed="rId2"/>
              </a:buBlip>
            </a:pPr>
            <a:r>
              <a:rPr lang="en" sz="1400" dirty="0" err="1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Urllib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Blip>
                <a:blip r:embed="rId2"/>
              </a:buBlip>
            </a:pPr>
            <a:r>
              <a:rPr lang="en" sz="1400" dirty="0">
                <a:solidFill>
                  <a:schemeClr val="tx1"/>
                </a:solidFill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</a:rPr>
              <a:t>datetime </a:t>
            </a:r>
            <a:endParaRPr sz="14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DF19D-8BD0-4A44-954A-4DCC5C4C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03CDFF7-321E-0246-AF83-757F428E2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Software &amp; Libraries </a:t>
            </a:r>
            <a:b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(continued)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Google Shape;151;p25">
            <a:extLst>
              <a:ext uri="{FF2B5EF4-FFF2-40B4-BE49-F238E27FC236}">
                <a16:creationId xmlns:a16="http://schemas.microsoft.com/office/drawing/2014/main" id="{EAF44EED-A202-EF44-90A1-86DEDC4F9E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8004" y="592667"/>
            <a:ext cx="4818873" cy="31370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0;p25">
            <a:extLst>
              <a:ext uri="{FF2B5EF4-FFF2-40B4-BE49-F238E27FC236}">
                <a16:creationId xmlns:a16="http://schemas.microsoft.com/office/drawing/2014/main" id="{24963075-1196-344D-A3BD-332B48C25AEE}"/>
              </a:ext>
            </a:extLst>
          </p:cNvPr>
          <p:cNvSpPr txBox="1">
            <a:spLocks/>
          </p:cNvSpPr>
          <p:nvPr/>
        </p:nvSpPr>
        <p:spPr>
          <a:xfrm>
            <a:off x="4456642" y="3785727"/>
            <a:ext cx="41664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2000" u="sng">
                <a:solidFill>
                  <a:schemeClr val="tx1"/>
                </a:solidFill>
                <a:highlight>
                  <a:srgbClr val="FEFEFD"/>
                </a:highlight>
                <a:latin typeface="Arial Narrow" panose="020B0604020202020204" pitchFamily="34" charset="0"/>
                <a:ea typeface="Times New Roman"/>
                <a:cs typeface="Arial Narrow" panose="020B0604020202020204" pitchFamily="34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https://www.yhat.com/products/rodeo</a:t>
            </a:r>
            <a:endParaRPr lang="en-US" sz="200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0" indent="0">
              <a:lnSpc>
                <a:spcPct val="100000"/>
              </a:lnSpc>
              <a:buFont typeface="Roboto"/>
              <a:buNone/>
            </a:pPr>
            <a:endParaRPr lang="en-US" sz="200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  <a:p>
            <a:pPr marL="0" indent="0">
              <a:lnSpc>
                <a:spcPct val="100000"/>
              </a:lnSpc>
              <a:buFont typeface="Roboto"/>
              <a:buNone/>
            </a:pPr>
            <a:endParaRPr lang="en-US" sz="20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E2CA3-F258-544D-878F-BEC8D7750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0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03CDFF7-321E-0246-AF83-757F428E2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Software &amp; Libraries </a:t>
            </a:r>
            <a:b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(continued)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8D2B58F6-1597-024D-81D1-5B17124CA6E5}"/>
              </a:ext>
            </a:extLst>
          </p:cNvPr>
          <p:cNvSpPr txBox="1"/>
          <p:nvPr/>
        </p:nvSpPr>
        <p:spPr>
          <a:xfrm>
            <a:off x="3920067" y="260700"/>
            <a:ext cx="5054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Docker Community Edition 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https://</a:t>
            </a:r>
            <a:r>
              <a:rPr lang="en" sz="18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store.docker.com</a:t>
            </a: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/editions/community/docker-</a:t>
            </a:r>
            <a:r>
              <a:rPr lang="en" sz="18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ce</a:t>
            </a: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-desktop-windows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Docker Image 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https://hub.docker.com/r/alexmilowski/jupyter-spark-2.4.0/tags/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https://spark.apache.org/downloads.html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Spark 2.3 is most recent newest version of Spark. * Spark 2.4 hasn’t been released as of (2018-09-14) - minimal coding differences between 2.3 documented API and 2.4 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Kubernetes supported as of Spark 2.3</a:t>
            </a: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F061-9DF9-6A4C-8337-595B287C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64D30CAA-9218-D047-9EEB-A0D2BAAF36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59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Purpose of Investigation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366A160-BE38-AA4A-86BD-251B3BE24209}"/>
              </a:ext>
            </a:extLst>
          </p:cNvPr>
          <p:cNvSpPr txBox="1">
            <a:spLocks/>
          </p:cNvSpPr>
          <p:nvPr/>
        </p:nvSpPr>
        <p:spPr>
          <a:xfrm>
            <a:off x="3857273" y="93133"/>
            <a:ext cx="5193593" cy="474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Determining the feasibility of predictive analytics using reviews text from </a:t>
            </a:r>
            <a:r>
              <a:rPr lang="en-US" sz="16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Amazon.com</a:t>
            </a: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on electronic products to determine the relative helpfulness of the review. </a:t>
            </a: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Font typeface="Roboto"/>
              <a:buNone/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 classes of reviews created which have the potential to provide critical information for potential customers and purchases of products. </a:t>
            </a:r>
          </a:p>
          <a:p>
            <a:pPr marL="285750" indent="-285750">
              <a:buClr>
                <a:srgbClr val="00FF00"/>
              </a:buClr>
              <a:buFont typeface="Roboto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Unhelpful</a:t>
            </a:r>
          </a:p>
          <a:p>
            <a:pPr marL="285750" indent="-285750">
              <a:buClr>
                <a:srgbClr val="00FF00"/>
              </a:buClr>
              <a:buFont typeface="Roboto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Neutral</a:t>
            </a:r>
          </a:p>
          <a:p>
            <a:pPr marL="285750" indent="-285750">
              <a:buClr>
                <a:srgbClr val="00FF00"/>
              </a:buClr>
              <a:buFont typeface="Roboto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Helpful</a:t>
            </a:r>
          </a:p>
          <a:p>
            <a:pPr marL="285750" indent="-285750">
              <a:buClr>
                <a:srgbClr val="00FF00"/>
              </a:buClr>
              <a:buFont typeface="Roboto"/>
              <a:buBlip>
                <a:blip r:embed="rId2"/>
              </a:buBlip>
            </a:pPr>
            <a:endParaRPr lang="en-US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Clr>
                <a:srgbClr val="00FF00"/>
              </a:buClr>
              <a:buFont typeface="Roboto"/>
              <a:buNone/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Amazon reviews take weeks to months to accumulate, and even longer for users to determine if a review was helpful or not. </a:t>
            </a:r>
          </a:p>
          <a:p>
            <a:pPr marL="0" indent="0">
              <a:buClr>
                <a:srgbClr val="00FF00"/>
              </a:buClr>
              <a:buFont typeface="Roboto"/>
              <a:buNone/>
            </a:pPr>
            <a:endParaRPr lang="en-US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Clr>
                <a:srgbClr val="00FF00"/>
              </a:buClr>
              <a:buFont typeface="Roboto"/>
              <a:buNone/>
            </a:pPr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Prediction of reviews customers will find helpful can help in promoting reviews which may be beneficial for products as well as potential retailers and consumers.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8916A-A7D9-6C40-B948-AE1950F6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15">
            <a:extLst>
              <a:ext uri="{FF2B5EF4-FFF2-40B4-BE49-F238E27FC236}">
                <a16:creationId xmlns:a16="http://schemas.microsoft.com/office/drawing/2014/main" id="{9E46D38C-00CB-3D43-9FB4-7C49EE156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776133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Analysis Questions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Google Shape;78;p15">
            <a:extLst>
              <a:ext uri="{FF2B5EF4-FFF2-40B4-BE49-F238E27FC236}">
                <a16:creationId xmlns:a16="http://schemas.microsoft.com/office/drawing/2014/main" id="{D2DE2C8B-9601-D841-B7DD-3C94F5594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2335" y="702734"/>
            <a:ext cx="5147732" cy="369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Can a prediction model generate the same classification of helpfulness as dozens or hundreds of prospective buyers?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Can the prediction model of reviews, either helpful or not be applied to other businesses and their products to compare how their product reviews are similar to those from Amazon?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Can the predictive model trained on electronics reviews generalize well to products in other categories?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Can a modestly accurate classification algorithm provide keywords that can guide or add value to the current human review process from existing Amazon shoppers?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ea typeface="Times New Roman"/>
              <a:cs typeface="Arial Narrow" panose="020B0604020202020204" pitchFamily="34" charset="0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EAA3A-7C74-D642-9D56-791C42DA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61236302-D96E-984A-84A4-4C998CA44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77437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Scope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BAB89F16-E10D-FD46-B142-CA1265EE5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1" y="153095"/>
            <a:ext cx="5046132" cy="483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Reviews from </a:t>
            </a:r>
            <a:r>
              <a:rPr lang="en" sz="16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Amazon.com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Electronics category : 1,689,188 reviews*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Collected between May 1996 - July 2014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Reviews within scope : 725,961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Stratified sampling reviews used (roughly equal helpfulness classes)  : 330,308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Sourced by Julian </a:t>
            </a:r>
            <a:r>
              <a:rPr lang="en" sz="16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McAuley</a:t>
            </a: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UCSD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 Some total rating of helpfulness (reviews not rated as helpful or not helpful not evaluated) i.e. reviews exist but no one has rated the reviews as helpful/unhelpful</a:t>
            </a:r>
            <a:endParaRPr sz="1600" dirty="0">
              <a:solidFill>
                <a:schemeClr val="tx1"/>
              </a:solidFill>
              <a:highlight>
                <a:srgbClr val="FEFEFD"/>
              </a:highligh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E90A8-EDEC-E647-AD6F-5A32E9A6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FC934A73-5F78-0144-9CF3-A96E0D313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1" y="0"/>
            <a:ext cx="375321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Preparation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Google Shape;90;p17">
            <a:extLst>
              <a:ext uri="{FF2B5EF4-FFF2-40B4-BE49-F238E27FC236}">
                <a16:creationId xmlns:a16="http://schemas.microsoft.com/office/drawing/2014/main" id="{B52EF3BF-4670-504C-B42C-44DD5FDDEF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7734" y="160868"/>
            <a:ext cx="5113866" cy="301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Convert helpfulness ratings into categorical data</a:t>
            </a:r>
            <a:endParaRPr sz="1600" b="1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Exclude reviews with no ratings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Find ratio of helpful/total ratings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Transform helpful/total ratings -&gt; categorical variable (i.e. unhelpful(0), neutral(1), helpful(2)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Class balancing</a:t>
            </a:r>
            <a:endParaRPr sz="1600" b="1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Stratified sampling by categorical variable (unhelpful, neutral, positive)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Text processing </a:t>
            </a:r>
            <a:endParaRPr sz="1600" b="1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Tokenize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Remove stop words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Hash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Blip>
                <a:blip r:embed="rId2"/>
              </a:buBlip>
            </a:pPr>
            <a:r>
              <a:rPr lang="en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Inverse document frequency </a:t>
            </a:r>
            <a:endParaRPr sz="16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C93C2-91BA-E145-9AB0-D1C4292C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F4D03E-7B8E-E643-96B7-35E2923CB79A}"/>
              </a:ext>
            </a:extLst>
          </p:cNvPr>
          <p:cNvSpPr/>
          <p:nvPr/>
        </p:nvSpPr>
        <p:spPr>
          <a:xfrm>
            <a:off x="6320427" y="2973143"/>
            <a:ext cx="2730440" cy="20049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33CC03-80D8-DE4A-8A4E-220E100D1AD3}"/>
              </a:ext>
            </a:extLst>
          </p:cNvPr>
          <p:cNvSpPr/>
          <p:nvPr/>
        </p:nvSpPr>
        <p:spPr>
          <a:xfrm>
            <a:off x="6282267" y="105914"/>
            <a:ext cx="2768600" cy="20869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6549A03-0277-584B-A635-127D0A35BBE9}"/>
              </a:ext>
            </a:extLst>
          </p:cNvPr>
          <p:cNvSpPr/>
          <p:nvPr/>
        </p:nvSpPr>
        <p:spPr>
          <a:xfrm>
            <a:off x="3788399" y="1506297"/>
            <a:ext cx="2739402" cy="1913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E84BFBB5-157C-2647-9061-74B871032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Exploration: Frequency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Google Shape;107;p19">
            <a:extLst>
              <a:ext uri="{FF2B5EF4-FFF2-40B4-BE49-F238E27FC236}">
                <a16:creationId xmlns:a16="http://schemas.microsoft.com/office/drawing/2014/main" id="{7E149739-029B-A746-8EED-BC0D7D5C71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9327" y="3180985"/>
            <a:ext cx="25908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8;p19">
            <a:extLst>
              <a:ext uri="{FF2B5EF4-FFF2-40B4-BE49-F238E27FC236}">
                <a16:creationId xmlns:a16="http://schemas.microsoft.com/office/drawing/2014/main" id="{F5B7514D-5F0B-A24E-8E96-DF703252B3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19" y="365083"/>
            <a:ext cx="2675346" cy="178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9;p19">
            <a:extLst>
              <a:ext uri="{FF2B5EF4-FFF2-40B4-BE49-F238E27FC236}">
                <a16:creationId xmlns:a16="http://schemas.microsoft.com/office/drawing/2014/main" id="{3653BE96-779A-7E4F-A562-E387243E52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613" y="1724029"/>
            <a:ext cx="25336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33E6AC-1397-D641-A1CC-E61CC53A1681}"/>
              </a:ext>
            </a:extLst>
          </p:cNvPr>
          <p:cNvSpPr txBox="1"/>
          <p:nvPr/>
        </p:nvSpPr>
        <p:spPr>
          <a:xfrm>
            <a:off x="6708833" y="155818"/>
            <a:ext cx="219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Number of reviews by day of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28FB1-5B73-E749-BD83-A6CD33D81C11}"/>
              </a:ext>
            </a:extLst>
          </p:cNvPr>
          <p:cNvSpPr txBox="1"/>
          <p:nvPr/>
        </p:nvSpPr>
        <p:spPr>
          <a:xfrm>
            <a:off x="4155571" y="1506297"/>
            <a:ext cx="219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Number of reviews by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96350-5494-FD4D-B054-FB736FB10BC5}"/>
              </a:ext>
            </a:extLst>
          </p:cNvPr>
          <p:cNvSpPr txBox="1"/>
          <p:nvPr/>
        </p:nvSpPr>
        <p:spPr>
          <a:xfrm>
            <a:off x="6674966" y="2973142"/>
            <a:ext cx="219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Number of reviews by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B09B54-E1B4-FB41-88F8-E9C336879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4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CF9E6F-4898-0E43-BC0B-93BBEF9BEAEE}"/>
              </a:ext>
            </a:extLst>
          </p:cNvPr>
          <p:cNvSpPr/>
          <p:nvPr/>
        </p:nvSpPr>
        <p:spPr>
          <a:xfrm>
            <a:off x="3979337" y="3356763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2B2A95-3F14-CC45-BFB7-22C26AE226D5}"/>
              </a:ext>
            </a:extLst>
          </p:cNvPr>
          <p:cNvSpPr/>
          <p:nvPr/>
        </p:nvSpPr>
        <p:spPr>
          <a:xfrm>
            <a:off x="3979337" y="1742623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E5BEA-A30A-6E4F-A338-33A7150DD3A0}"/>
              </a:ext>
            </a:extLst>
          </p:cNvPr>
          <p:cNvSpPr/>
          <p:nvPr/>
        </p:nvSpPr>
        <p:spPr>
          <a:xfrm>
            <a:off x="3979337" y="101599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72CD27B-4BAA-864D-9191-736618131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Exploration: Word Clouds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Google Shape;97;p18">
            <a:extLst>
              <a:ext uri="{FF2B5EF4-FFF2-40B4-BE49-F238E27FC236}">
                <a16:creationId xmlns:a16="http://schemas.microsoft.com/office/drawing/2014/main" id="{9CB907FB-08DC-8741-BB2D-8122B09494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74" y="161964"/>
            <a:ext cx="2853030" cy="1701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oogle Shape;98;p18">
            <a:extLst>
              <a:ext uri="{FF2B5EF4-FFF2-40B4-BE49-F238E27FC236}">
                <a16:creationId xmlns:a16="http://schemas.microsoft.com/office/drawing/2014/main" id="{8EE4B049-8669-5A4D-8E68-1D04B23962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374" y="1814507"/>
            <a:ext cx="2853030" cy="1658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99;p18">
            <a:extLst>
              <a:ext uri="{FF2B5EF4-FFF2-40B4-BE49-F238E27FC236}">
                <a16:creationId xmlns:a16="http://schemas.microsoft.com/office/drawing/2014/main" id="{8C2FEFF0-D463-0441-A12D-10AE7600356C}"/>
              </a:ext>
            </a:extLst>
          </p:cNvPr>
          <p:cNvSpPr txBox="1"/>
          <p:nvPr/>
        </p:nvSpPr>
        <p:spPr>
          <a:xfrm>
            <a:off x="6536263" y="2112668"/>
            <a:ext cx="2518835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Neutral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Google Shape;100;p18">
            <a:extLst>
              <a:ext uri="{FF2B5EF4-FFF2-40B4-BE49-F238E27FC236}">
                <a16:creationId xmlns:a16="http://schemas.microsoft.com/office/drawing/2014/main" id="{3ECF4A92-96EB-8C4F-AD2E-A62E4D434D83}"/>
              </a:ext>
            </a:extLst>
          </p:cNvPr>
          <p:cNvSpPr txBox="1"/>
          <p:nvPr/>
        </p:nvSpPr>
        <p:spPr>
          <a:xfrm>
            <a:off x="6931964" y="515120"/>
            <a:ext cx="172743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Helpful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D0BF5-4EAC-544B-A7D7-01EAD8A1F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374" y="3488985"/>
            <a:ext cx="2882902" cy="1603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28D01EF0-20E8-7940-B63C-E27A9BE3A990}"/>
              </a:ext>
            </a:extLst>
          </p:cNvPr>
          <p:cNvSpPr txBox="1"/>
          <p:nvPr/>
        </p:nvSpPr>
        <p:spPr>
          <a:xfrm>
            <a:off x="6699248" y="3797169"/>
            <a:ext cx="2192867" cy="68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Unhelpful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45C44-D6F5-E246-BFB2-428774490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2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6CB8DB4-96AE-9643-8226-EFD3FF3C0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Further Data Exploration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Google Shape;115;p20">
            <a:extLst>
              <a:ext uri="{FF2B5EF4-FFF2-40B4-BE49-F238E27FC236}">
                <a16:creationId xmlns:a16="http://schemas.microsoft.com/office/drawing/2014/main" id="{96E6D25C-07CC-194B-A84D-DE114290E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75809" y="160868"/>
            <a:ext cx="4880324" cy="4817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800" dirty="0">
                <a:solidFill>
                  <a:schemeClr val="tx1"/>
                </a:solidFill>
              </a:rPr>
              <a:t>Expand beyond n-gram processing as word cloud shows that ‘highly recommend’ was significantly present in three classes 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800" dirty="0">
                <a:solidFill>
                  <a:schemeClr val="tx1"/>
                </a:solidFill>
              </a:rPr>
              <a:t>Exclude text specifically referencing the item i.e. ‘</a:t>
            </a:r>
            <a:r>
              <a:rPr lang="en" sz="1800" dirty="0" err="1">
                <a:solidFill>
                  <a:schemeClr val="tx1"/>
                </a:solidFill>
              </a:rPr>
              <a:t>sd</a:t>
            </a:r>
            <a:r>
              <a:rPr lang="en" sz="1800" dirty="0">
                <a:solidFill>
                  <a:schemeClr val="tx1"/>
                </a:solidFill>
              </a:rPr>
              <a:t> card’ in the text of a review for a </a:t>
            </a:r>
            <a:r>
              <a:rPr lang="en" sz="1800" dirty="0" err="1">
                <a:solidFill>
                  <a:schemeClr val="tx1"/>
                </a:solidFill>
              </a:rPr>
              <a:t>sd</a:t>
            </a:r>
            <a:r>
              <a:rPr lang="en" sz="1800" dirty="0">
                <a:solidFill>
                  <a:schemeClr val="tx1"/>
                </a:solidFill>
              </a:rPr>
              <a:t> card likely doesn’t correlate with the classification of the review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Blip>
                <a:blip r:embed="rId2"/>
              </a:buBlip>
            </a:pPr>
            <a:r>
              <a:rPr lang="en" sz="1800" dirty="0">
                <a:solidFill>
                  <a:schemeClr val="tx1"/>
                </a:solidFill>
              </a:rPr>
              <a:t>Higher dimension modeling : Transition from classical ML to neural networks to address high dimensionality 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Blip>
                <a:blip r:embed="rId2"/>
              </a:buBlip>
            </a:pPr>
            <a:r>
              <a:rPr lang="en" sz="1800" dirty="0">
                <a:solidFill>
                  <a:schemeClr val="tx1"/>
                </a:solidFill>
              </a:rPr>
              <a:t>Weighting of reviews by total review ratings for learning of model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D0080-0B2B-E848-BFF1-FC4F9C06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CF9E6F-4898-0E43-BC0B-93BBEF9BEAEE}"/>
              </a:ext>
            </a:extLst>
          </p:cNvPr>
          <p:cNvSpPr/>
          <p:nvPr/>
        </p:nvSpPr>
        <p:spPr>
          <a:xfrm>
            <a:off x="3979337" y="3356763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2B2A95-3F14-CC45-BFB7-22C26AE226D5}"/>
              </a:ext>
            </a:extLst>
          </p:cNvPr>
          <p:cNvSpPr/>
          <p:nvPr/>
        </p:nvSpPr>
        <p:spPr>
          <a:xfrm>
            <a:off x="3979337" y="1742623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E5BEA-A30A-6E4F-A338-33A7150DD3A0}"/>
              </a:ext>
            </a:extLst>
          </p:cNvPr>
          <p:cNvSpPr/>
          <p:nvPr/>
        </p:nvSpPr>
        <p:spPr>
          <a:xfrm>
            <a:off x="3979337" y="101599"/>
            <a:ext cx="4969934" cy="1658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F72CD27B-4BAA-864D-9191-736618131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2" y="0"/>
            <a:ext cx="376766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Closer Look</a:t>
            </a:r>
            <a:endParaRPr sz="4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Google Shape;97;p18">
            <a:extLst>
              <a:ext uri="{FF2B5EF4-FFF2-40B4-BE49-F238E27FC236}">
                <a16:creationId xmlns:a16="http://schemas.microsoft.com/office/drawing/2014/main" id="{9CB907FB-08DC-8741-BB2D-8122B09494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74" y="161964"/>
            <a:ext cx="2853030" cy="1701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oogle Shape;98;p18">
            <a:extLst>
              <a:ext uri="{FF2B5EF4-FFF2-40B4-BE49-F238E27FC236}">
                <a16:creationId xmlns:a16="http://schemas.microsoft.com/office/drawing/2014/main" id="{8EE4B049-8669-5A4D-8E68-1D04B23962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374" y="1814507"/>
            <a:ext cx="2853030" cy="1658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99;p18">
            <a:extLst>
              <a:ext uri="{FF2B5EF4-FFF2-40B4-BE49-F238E27FC236}">
                <a16:creationId xmlns:a16="http://schemas.microsoft.com/office/drawing/2014/main" id="{8C2FEFF0-D463-0441-A12D-10AE7600356C}"/>
              </a:ext>
            </a:extLst>
          </p:cNvPr>
          <p:cNvSpPr txBox="1"/>
          <p:nvPr/>
        </p:nvSpPr>
        <p:spPr>
          <a:xfrm>
            <a:off x="6536263" y="2112668"/>
            <a:ext cx="2518835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Neutral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Google Shape;100;p18">
            <a:extLst>
              <a:ext uri="{FF2B5EF4-FFF2-40B4-BE49-F238E27FC236}">
                <a16:creationId xmlns:a16="http://schemas.microsoft.com/office/drawing/2014/main" id="{3ECF4A92-96EB-8C4F-AD2E-A62E4D434D83}"/>
              </a:ext>
            </a:extLst>
          </p:cNvPr>
          <p:cNvSpPr txBox="1"/>
          <p:nvPr/>
        </p:nvSpPr>
        <p:spPr>
          <a:xfrm>
            <a:off x="6931964" y="515120"/>
            <a:ext cx="172743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Helpful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D0BF5-4EAC-544B-A7D7-01EAD8A1F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374" y="3488985"/>
            <a:ext cx="2882902" cy="1603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28D01EF0-20E8-7940-B63C-E27A9BE3A990}"/>
              </a:ext>
            </a:extLst>
          </p:cNvPr>
          <p:cNvSpPr txBox="1"/>
          <p:nvPr/>
        </p:nvSpPr>
        <p:spPr>
          <a:xfrm>
            <a:off x="6699248" y="3797169"/>
            <a:ext cx="2192867" cy="68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Unhelpful</a:t>
            </a:r>
            <a:endParaRPr sz="4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45C44-D6F5-E246-BFB2-428774490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6" y="4127776"/>
            <a:ext cx="2286000" cy="863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060F795-6B5C-BB49-9BF6-C67984301E0E}"/>
              </a:ext>
            </a:extLst>
          </p:cNvPr>
          <p:cNvSpPr/>
          <p:nvPr/>
        </p:nvSpPr>
        <p:spPr>
          <a:xfrm>
            <a:off x="4393406" y="1286540"/>
            <a:ext cx="1228725" cy="3357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504049-FD06-C74C-A484-40AA3B8FDCB9}"/>
              </a:ext>
            </a:extLst>
          </p:cNvPr>
          <p:cNvSpPr/>
          <p:nvPr/>
        </p:nvSpPr>
        <p:spPr>
          <a:xfrm>
            <a:off x="5241800" y="2228573"/>
            <a:ext cx="1228725" cy="307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170A86-2B10-DA40-BB9B-98CE9CECFB4F}"/>
              </a:ext>
            </a:extLst>
          </p:cNvPr>
          <p:cNvSpPr/>
          <p:nvPr/>
        </p:nvSpPr>
        <p:spPr>
          <a:xfrm>
            <a:off x="4239034" y="4656189"/>
            <a:ext cx="1228725" cy="266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8BF311-5C14-984C-96B1-7A9C271A24FB}"/>
              </a:ext>
            </a:extLst>
          </p:cNvPr>
          <p:cNvSpPr/>
          <p:nvPr/>
        </p:nvSpPr>
        <p:spPr>
          <a:xfrm>
            <a:off x="4079081" y="657225"/>
            <a:ext cx="2457182" cy="435769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342CCD-6E77-1042-B486-BA0C2E4EB71B}"/>
              </a:ext>
            </a:extLst>
          </p:cNvPr>
          <p:cNvSpPr/>
          <p:nvPr/>
        </p:nvSpPr>
        <p:spPr>
          <a:xfrm>
            <a:off x="4116234" y="1828054"/>
            <a:ext cx="2457182" cy="435769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B1B725-A1A3-0E42-9E2F-EFBBE20083D5}"/>
              </a:ext>
            </a:extLst>
          </p:cNvPr>
          <p:cNvSpPr/>
          <p:nvPr/>
        </p:nvSpPr>
        <p:spPr>
          <a:xfrm>
            <a:off x="4138347" y="4299676"/>
            <a:ext cx="2457182" cy="415199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93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759</Words>
  <Application>Microsoft Macintosh PowerPoint</Application>
  <PresentationFormat>On-screen Show (16:9)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Merriweather</vt:lpstr>
      <vt:lpstr>Arial Narrow</vt:lpstr>
      <vt:lpstr>Roboto</vt:lpstr>
      <vt:lpstr>Times New Roman</vt:lpstr>
      <vt:lpstr>Arial</vt:lpstr>
      <vt:lpstr>Paradigm</vt:lpstr>
      <vt:lpstr>How helpful are                       reviews?</vt:lpstr>
      <vt:lpstr>PowerPoint Presentation</vt:lpstr>
      <vt:lpstr>Analysis Questions </vt:lpstr>
      <vt:lpstr>Scope </vt:lpstr>
      <vt:lpstr>Data Preparation</vt:lpstr>
      <vt:lpstr>Data Exploration: Frequency</vt:lpstr>
      <vt:lpstr>Data Exploration: Word Clouds</vt:lpstr>
      <vt:lpstr>Further Data Exploration</vt:lpstr>
      <vt:lpstr>Closer Look</vt:lpstr>
      <vt:lpstr>Results</vt:lpstr>
      <vt:lpstr>Conclusion</vt:lpstr>
      <vt:lpstr>Data Source</vt:lpstr>
      <vt:lpstr>Software &amp; Libraries</vt:lpstr>
      <vt:lpstr>Software &amp; Libraries  (continued)</vt:lpstr>
      <vt:lpstr>Software &amp; Libraries 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helpful are                          reviews?</dc:title>
  <cp:lastModifiedBy>Kirby Walker Hood</cp:lastModifiedBy>
  <cp:revision>18</cp:revision>
  <cp:lastPrinted>2018-09-19T02:31:02Z</cp:lastPrinted>
  <dcterms:modified xsi:type="dcterms:W3CDTF">2018-09-19T02:33:43Z</dcterms:modified>
</cp:coreProperties>
</file>