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PL"/>
              <a:t>Witamy serdecznie szanowną komisję, z przyjemnością pragniemy przedstawić projekt inżynierski pt. Implementacja gry platformowej pod kierunkiem Pana Doktora Grzegorza Nowaka. Zanim zaczniemy </a:t>
            </a:r>
            <a:r>
              <a:rPr lang="pl-PL"/>
              <a:t>chcielibyśmy</a:t>
            </a:r>
            <a:r>
              <a:rPr lang="pl-PL"/>
              <a:t> jako autorzy przedstawić się państwu. Od lewej Jakub Łysiak, Jakub Łodaj, Bartosz Kwiatkowski oraz Ja Karol Krasuski, wszyscy studiowaliśmy przez 7 semestrów na kierunku informatyka inżynierska. Zgodnie z odgórnymi ustaleniami każdy z nas opowie nieco o samym projekcie jak i procesie jego tworzenia.</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133ea0f7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133ea0f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PL"/>
              <a:t>Każda klatka animacji musi zostać </a:t>
            </a:r>
            <a:r>
              <a:rPr lang="pl-PL"/>
              <a:t>zedytowana</a:t>
            </a:r>
            <a:r>
              <a:rPr lang="pl-PL"/>
              <a:t> pod względem stref </a:t>
            </a:r>
            <a:r>
              <a:rPr lang="pl-PL"/>
              <a:t>kolizji</a:t>
            </a:r>
            <a:r>
              <a:rPr lang="pl-PL">
                <a:solidFill>
                  <a:srgbClr val="222222"/>
                </a:solidFill>
                <a:highlight>
                  <a:srgbClr val="FFFFFF"/>
                </a:highlight>
              </a:rPr>
              <a:t> - trzeba dopasować punkty do rozmiarów postaci. Strefy te potrzebne są np. przy trafieniu przeciwnika strzałą lub podczas kolizji dwóch obiektów.</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None/>
            </a:pPr>
            <a:r>
              <a:rPr lang="pl-PL">
                <a:solidFill>
                  <a:srgbClr val="222222"/>
                </a:solidFill>
                <a:highlight>
                  <a:srgbClr val="FFFFFF"/>
                </a:highlight>
              </a:rPr>
              <a:t>Po </a:t>
            </a:r>
            <a:r>
              <a:rPr lang="pl-PL">
                <a:solidFill>
                  <a:srgbClr val="222222"/>
                </a:solidFill>
                <a:highlight>
                  <a:srgbClr val="FFFFFF"/>
                </a:highlight>
              </a:rPr>
              <a:t>dodaniu każdego wariantu</a:t>
            </a:r>
            <a:r>
              <a:rPr lang="pl-PL">
                <a:solidFill>
                  <a:srgbClr val="222222"/>
                </a:solidFill>
                <a:highlight>
                  <a:srgbClr val="FFFFFF"/>
                </a:highlight>
              </a:rPr>
              <a:t> animacji należało w zdarzeniach zewnętrznych odpowiedzialnych za postać dodać obsługę wyświetlania odpowiedniej animacji w danym do tego momencie. Np. gdy gracz wciska “Strzałkę w prawo” gra odtwarza animację biegu, gdy gracz aktualnie nie wciska żadnego przycisku to gra odtwarza animację spoczynku itp.</a:t>
            </a:r>
            <a:endParaRPr>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133ea0f7f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133ea0f7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pl-PL"/>
              <a:t>Kwestie formalne - spis spraw które należy wykonać do przystąpienia do oddania pracy dyplomowej</a:t>
            </a:r>
            <a:endParaRPr/>
          </a:p>
          <a:p>
            <a:pPr indent="-298450" lvl="0" marL="457200" rtl="0" algn="l">
              <a:spcBef>
                <a:spcPts val="0"/>
              </a:spcBef>
              <a:spcAft>
                <a:spcPts val="0"/>
              </a:spcAft>
              <a:buSzPts val="1100"/>
              <a:buAutoNum type="arabicPeriod"/>
            </a:pPr>
            <a:r>
              <a:rPr lang="pl-PL"/>
              <a:t>TODO - zdania które są do wykonania</a:t>
            </a:r>
            <a:endParaRPr/>
          </a:p>
          <a:p>
            <a:pPr indent="-298450" lvl="0" marL="457200" rtl="0" algn="l">
              <a:spcBef>
                <a:spcPts val="0"/>
              </a:spcBef>
              <a:spcAft>
                <a:spcPts val="0"/>
              </a:spcAft>
              <a:buSzPts val="1100"/>
              <a:buAutoNum type="arabicPeriod"/>
            </a:pPr>
            <a:r>
              <a:rPr lang="pl-PL"/>
              <a:t>WORKING - zdania nad którymi aktualnie ktoś pracuje</a:t>
            </a:r>
            <a:endParaRPr/>
          </a:p>
          <a:p>
            <a:pPr indent="-298450" lvl="0" marL="457200" rtl="0" algn="l">
              <a:spcBef>
                <a:spcPts val="0"/>
              </a:spcBef>
              <a:spcAft>
                <a:spcPts val="0"/>
              </a:spcAft>
              <a:buSzPts val="1100"/>
              <a:buAutoNum type="arabicPeriod"/>
            </a:pPr>
            <a:r>
              <a:rPr lang="pl-PL"/>
              <a:t>DONE - wszystkie zdania które zostały już wcześniej wykonane przez osobę z grupy projektowej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13db885c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3db885c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24292E"/>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13db885cd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3db885c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t/>
            </a:r>
            <a:endParaRPr sz="800">
              <a:solidFill>
                <a:srgbClr val="B7B7B7"/>
              </a:solidFill>
            </a:endParaRPr>
          </a:p>
          <a:p>
            <a:pPr indent="0" lvl="0" marL="457200" rtl="0" algn="l">
              <a:spcBef>
                <a:spcPts val="1200"/>
              </a:spcBef>
              <a:spcAft>
                <a:spcPts val="0"/>
              </a:spcAft>
              <a:buNone/>
            </a:pPr>
            <a:r>
              <a:t/>
            </a:r>
            <a:endParaRPr>
              <a:solidFill>
                <a:srgbClr val="999999"/>
              </a:solidFill>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PL">
                <a:solidFill>
                  <a:schemeClr val="dk1"/>
                </a:solidFill>
              </a:rPr>
              <a:t>Także nie przedłużając zacznijmy od podstawowych parametrów projektu czyli tak naprawdę od jego zakresu. Zakres badawczy projektu to przede wszystkim implementacja gry platformowej jednak pod tym pojęciem kryje się nieco więcej elementów ponieważ pisanie gier to skomplikowany i wieloetapowy proces. ze względu na to należało wybrać odpowiednie narzędzie aby sprostać temu niełatwemu zadaniu i z tego właśnie powodu  zakres przedmiotowy padł na środowisko programistyczne GDevelop - wysokopoziomowe i stosunkowo proste w użytkowaniu narzędzie do tworzenia gier. Jego zalety z pewnością pojawią się kilkukrotnie w naszej prezentacji. jednak pomimo dobrania odpowiedniego narzędzia kolejnym ograniczeniem był czas na wykonanie projektu. Każdy z nas miał swoje zadania do zrealizowania jednak trzeba było je pogodzić z pracą i życiem codziennym dlatego projekt był rozłożony w czasie i proces jego tworzenia przypada na okres od października 2019 roku do stycznia 2020.</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PL"/>
              <a:t>Przejdźmy</a:t>
            </a:r>
            <a:r>
              <a:rPr lang="pl-PL"/>
              <a:t> zatem do głównych Celów które </a:t>
            </a:r>
            <a:r>
              <a:rPr lang="pl-PL"/>
              <a:t>przyświecały</a:t>
            </a:r>
            <a:r>
              <a:rPr lang="pl-PL"/>
              <a:t> naszemu projektowi. </a:t>
            </a:r>
            <a:endParaRPr/>
          </a:p>
          <a:p>
            <a:pPr indent="0" lvl="0" marL="0" rtl="0" algn="l">
              <a:spcBef>
                <a:spcPts val="0"/>
              </a:spcBef>
              <a:spcAft>
                <a:spcPts val="0"/>
              </a:spcAft>
              <a:buNone/>
            </a:pPr>
            <a:r>
              <a:t/>
            </a:r>
            <a:endParaRPr/>
          </a:p>
          <a:p>
            <a:pPr indent="0" lvl="0" marL="0" rtl="0" algn="l">
              <a:spcBef>
                <a:spcPts val="0"/>
              </a:spcBef>
              <a:spcAft>
                <a:spcPts val="0"/>
              </a:spcAft>
              <a:buNone/>
            </a:pPr>
            <a:r>
              <a:rPr lang="pl-PL"/>
              <a:t>Jako że przedmiot badawczy i zakres został ściśle określony cel projektu jest z nimi spójny i głównym zadaniem i efektem końcowym projektu jest stworzenie w pełni funkcjonalnej gry przy użyciu narzędzia Gdevelop 5. W związku z tak postawionym celem postanowiliśmy podzielić projekt na kamienie milowe wymienione na slajdzie.</a:t>
            </a:r>
            <a:endParaRPr/>
          </a:p>
          <a:p>
            <a:pPr indent="-298450" lvl="0" marL="457200" rtl="0" algn="l">
              <a:spcBef>
                <a:spcPts val="0"/>
              </a:spcBef>
              <a:spcAft>
                <a:spcPts val="0"/>
              </a:spcAft>
              <a:buSzPts val="1100"/>
              <a:buChar char="●"/>
            </a:pPr>
            <a:r>
              <a:rPr lang="pl-PL"/>
              <a:t>Pierwszy z nich to ustalenie głównych wytycznych dotyczących gry czyli typ i kategoria gry a także opracownie fabuły i głównego wątku w grze</a:t>
            </a:r>
            <a:endParaRPr/>
          </a:p>
          <a:p>
            <a:pPr indent="-298450" lvl="0" marL="457200" rtl="0" algn="l">
              <a:spcBef>
                <a:spcPts val="0"/>
              </a:spcBef>
              <a:spcAft>
                <a:spcPts val="0"/>
              </a:spcAft>
              <a:buSzPts val="1100"/>
              <a:buChar char="●"/>
            </a:pPr>
            <a:r>
              <a:rPr lang="pl-PL"/>
              <a:t>Kolejnym etapem było zaprojektowanie i dostosowanie grafiki, otoczenia ale też postaci i ich animacji do wcześniej ustalonego rodzaju gry</a:t>
            </a:r>
            <a:endParaRPr/>
          </a:p>
          <a:p>
            <a:pPr indent="-298450" lvl="0" marL="457200" rtl="0" algn="l">
              <a:spcBef>
                <a:spcPts val="0"/>
              </a:spcBef>
              <a:spcAft>
                <a:spcPts val="0"/>
              </a:spcAft>
              <a:buSzPts val="1100"/>
              <a:buChar char="●"/>
            </a:pPr>
            <a:r>
              <a:rPr lang="pl-PL"/>
              <a:t>Dalej, czekało nas dość ciężkie zadanie pod tytułem implementacja mechaniki gry i zachowań czyli: wzajemne </a:t>
            </a:r>
            <a:r>
              <a:rPr lang="pl-PL"/>
              <a:t>oddziaływanie</a:t>
            </a:r>
            <a:r>
              <a:rPr lang="pl-PL"/>
              <a:t> wszystkich grywalnych elementów w grze.</a:t>
            </a:r>
            <a:endParaRPr/>
          </a:p>
          <a:p>
            <a:pPr indent="-298450" lvl="0" marL="457200" rtl="0" algn="l">
              <a:spcBef>
                <a:spcPts val="0"/>
              </a:spcBef>
              <a:spcAft>
                <a:spcPts val="0"/>
              </a:spcAft>
              <a:buSzPts val="1100"/>
              <a:buChar char="●"/>
            </a:pPr>
            <a:r>
              <a:rPr lang="pl-PL"/>
              <a:t>Oprócz fazy testów która towarzyszyła nam tak naprawde podczas samego tworzenia ostatnim elementem projektu był eksport projektu do aplikacji wykonywalnej. Dfekt tego etapu można chociażby ujrzeć na płycie CD dostarczonej razem z dokumentacją ponieważ właśnie tam znajduje się gra gotowa do uruchomienia.</a:t>
            </a:r>
            <a:endParaRPr/>
          </a:p>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PL"/>
              <a:t>Jeżeli chodzi o uzasadnienie wyboru tematu projektu to chcieliśmy udowodnić że tworzenie gier wcale nie musi być </a:t>
            </a:r>
            <a:r>
              <a:rPr lang="pl-PL"/>
              <a:t>czymś</a:t>
            </a:r>
            <a:r>
              <a:rPr lang="pl-PL"/>
              <a:t> czym mogą zajmować się tylko doświadczeni programiści oraz że może to być przyjemny proces jeżeli tylko wyposażymy się w odpowiednie narzędzia w tym wypadku Gdevelop 5. W związku z dobraniem wysokopoziomowego narzędzia jakim jest Gdevelop p</a:t>
            </a:r>
            <a:r>
              <a:rPr lang="pl-PL"/>
              <a:t>rzy okazji udowadniamy że można więcej czasu poświecic na główny wątek gry zamiast na kwestie techniczne ponieważ są one realizowane za pomocą już wbudowanego w środowisko silnika gry. Kolejną argumentem była chęć stworzenia funkcjonalnego projektu a takim własnie jest gra platformowa dodatkowo chcieliśmy aby była ona dostępna na najpopularniejsze platformy stąd również wybór padł na Gdevelop 5.</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133ea0f7f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133ea0f7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pl-PL"/>
              <a:t>Przycisk służy do rozwijania menu za pomocą którego możemy wybrać interesującą nas scenę lub zdarzenie zewnętrzne</a:t>
            </a:r>
            <a:endParaRPr/>
          </a:p>
          <a:p>
            <a:pPr indent="-298450" lvl="0" marL="457200" rtl="0" algn="l">
              <a:spcBef>
                <a:spcPts val="0"/>
              </a:spcBef>
              <a:spcAft>
                <a:spcPts val="0"/>
              </a:spcAft>
              <a:buSzPts val="1100"/>
              <a:buAutoNum type="arabicPeriod"/>
            </a:pPr>
            <a:r>
              <a:rPr lang="pl-PL"/>
              <a:t>W tym miejscu pojawiają nam się sceny lub zdarzenia zewnętrzne w postaci zakładek, za pomocą których możemy zmieniać obiekt nad którym aktualnie pracujemy</a:t>
            </a:r>
            <a:endParaRPr/>
          </a:p>
          <a:p>
            <a:pPr indent="-298450" lvl="0" marL="457200" rtl="0" algn="l">
              <a:spcBef>
                <a:spcPts val="0"/>
              </a:spcBef>
              <a:spcAft>
                <a:spcPts val="0"/>
              </a:spcAft>
              <a:buSzPts val="1100"/>
              <a:buAutoNum type="arabicPeriod"/>
            </a:pPr>
            <a:r>
              <a:rPr lang="pl-PL"/>
              <a:t>Przycisk służy do uruchamiania podglądu sceny (grywalna postać sceny)</a:t>
            </a:r>
            <a:endParaRPr/>
          </a:p>
          <a:p>
            <a:pPr indent="-298450" lvl="0" marL="457200" rtl="0" algn="l">
              <a:spcBef>
                <a:spcPts val="0"/>
              </a:spcBef>
              <a:spcAft>
                <a:spcPts val="0"/>
              </a:spcAft>
              <a:buSzPts val="1100"/>
              <a:buAutoNum type="arabicPeriod"/>
            </a:pPr>
            <a:r>
              <a:rPr lang="pl-PL"/>
              <a:t>Menu właściwości obiektu który chcemy edytować. Można tam zmieniać wielkość, pozycję, dodawać zmienne do obiektu</a:t>
            </a:r>
            <a:endParaRPr/>
          </a:p>
          <a:p>
            <a:pPr indent="-298450" lvl="0" marL="457200" rtl="0" algn="l">
              <a:spcBef>
                <a:spcPts val="0"/>
              </a:spcBef>
              <a:spcAft>
                <a:spcPts val="0"/>
              </a:spcAft>
              <a:buSzPts val="1100"/>
              <a:buAutoNum type="arabicPeriod"/>
            </a:pPr>
            <a:r>
              <a:rPr lang="pl-PL"/>
              <a:t>Menu obiektów dodanych do naszego projektu. Obiekty posiadające pogrubiony tekst to obiekty globalne dostępne w każdej scenie. </a:t>
            </a:r>
            <a:endParaRPr/>
          </a:p>
          <a:p>
            <a:pPr indent="-298450" lvl="0" marL="457200" rtl="0" algn="l">
              <a:spcBef>
                <a:spcPts val="0"/>
              </a:spcBef>
              <a:spcAft>
                <a:spcPts val="0"/>
              </a:spcAft>
              <a:buSzPts val="1100"/>
              <a:buAutoNum type="arabicPeriod"/>
            </a:pPr>
            <a:r>
              <a:rPr lang="pl-PL"/>
              <a:t>Menu grup obiektów -  to miejsce w którym możemy pogrupować nasze obiekty, tak aby w późniejszych etapach tworzenia gry można było wykorzystać grupę obiektów o tej samej specyfice, zamiast zajmować się każdym z osobna.</a:t>
            </a:r>
            <a:endParaRPr/>
          </a:p>
          <a:p>
            <a:pPr indent="-298450" lvl="0" marL="457200" rtl="0" algn="l">
              <a:spcBef>
                <a:spcPts val="0"/>
              </a:spcBef>
              <a:spcAft>
                <a:spcPts val="0"/>
              </a:spcAft>
              <a:buSzPts val="1100"/>
              <a:buAutoNum type="arabicPeriod"/>
            </a:pPr>
            <a:r>
              <a:rPr lang="pl-PL"/>
              <a:t>Scena - miejsce na którym możemy ustawiać nasze obiekty</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133ea0f7f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133ea0f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pl-PL"/>
              <a:t>Przejdźmy</a:t>
            </a:r>
            <a:r>
              <a:rPr lang="pl-PL"/>
              <a:t> teraz do zakładki Events(Zdarzenia) - w nich zawarta jest logika gry. Pod punktem 1) widzimy utworzoną grupę. Takie grupy stosowane są w celu podzielenia logiki na sekcje co zwiększa te</a:t>
            </a:r>
            <a:r>
              <a:rPr lang="pl-PL"/>
              <a:t>z</a:t>
            </a:r>
            <a:r>
              <a:rPr lang="pl-PL"/>
              <a:t> przejrzystość kodu.</a:t>
            </a:r>
            <a:endParaRPr/>
          </a:p>
          <a:p>
            <a:pPr indent="-298450" lvl="0" marL="457200" rtl="0" algn="l">
              <a:spcBef>
                <a:spcPts val="0"/>
              </a:spcBef>
              <a:spcAft>
                <a:spcPts val="0"/>
              </a:spcAft>
              <a:buSzPts val="1100"/>
              <a:buAutoNum type="arabicPeriod"/>
            </a:pPr>
            <a:r>
              <a:rPr lang="pl-PL"/>
              <a:t>Pod punktem 2) widzimy wyzwalacz zdarzenia tzn. moment w którym zdarzenie ma się wydarzyć, może to być</a:t>
            </a:r>
            <a:r>
              <a:rPr lang="pl-PL">
                <a:solidFill>
                  <a:schemeClr val="dk1"/>
                </a:solidFill>
              </a:rPr>
              <a:t> rozpoczęcie sceny, upływ czasu, przy </a:t>
            </a:r>
            <a:r>
              <a:rPr lang="pl-PL"/>
              <a:t>kolizji obiektów, itp.</a:t>
            </a:r>
            <a:endParaRPr/>
          </a:p>
          <a:p>
            <a:pPr indent="-298450" lvl="0" marL="457200" rtl="0" algn="l">
              <a:spcBef>
                <a:spcPts val="0"/>
              </a:spcBef>
              <a:spcAft>
                <a:spcPts val="0"/>
              </a:spcAft>
              <a:buSzPts val="1100"/>
              <a:buAutoNum type="arabicPeriod"/>
            </a:pPr>
            <a:r>
              <a:rPr lang="pl-PL"/>
              <a:t>W punkcie 3) znajdują się akcje które mają się wykonać np. </a:t>
            </a:r>
            <a:r>
              <a:rPr lang="pl-PL">
                <a:solidFill>
                  <a:schemeClr val="dk1"/>
                </a:solidFill>
              </a:rPr>
              <a:t>zmiana wartości zmiennej, </a:t>
            </a:r>
            <a:r>
              <a:rPr lang="pl-PL"/>
              <a:t>odtworzenie dźwięku, dodanie “siły” do obiektu w celu przesunięcia itp.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133ea0f7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133ea0f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PL"/>
              <a:t>Po dodaniu nowego obiektu o nazwie Player, mamy możliwość dodania animacji do postaci. Za pomocą wcześniej przygotowanych plików graficznych odtwarzanych w kolejności powstaje animacja. Dla postaci głównej przygotowane zostały animacje spoczynku, biegu, śmierci, ataku oraz skoku. Animacje te zależnie od potrzeb możemy </a:t>
            </a:r>
            <a:r>
              <a:rPr lang="pl-PL"/>
              <a:t>zapętlać</a:t>
            </a:r>
            <a:r>
              <a:rPr lang="pl-PL"/>
              <a:t> np. podczas animacji śmierci animacja zostanie wywołana raz.</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tekst pionowy"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pionowy i teks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główek sekcji"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wa elementy zawartości"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ównanie"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lko tytuł" type="titleOnly">
  <p:cSld name="TITLE_ONLY">
    <p:spTree>
      <p:nvGrpSpPr>
        <p:cNvPr id="53" name="Shape 53"/>
        <p:cNvGrpSpPr/>
        <p:nvPr/>
      </p:nvGrpSpPr>
      <p:grpSpPr>
        <a:xfrm>
          <a:off x="0" y="0"/>
          <a:ext cx="0" cy="0"/>
          <a:chOff x="0" y="0"/>
          <a:chExt cx="0" cy="0"/>
        </a:xfrm>
      </p:grpSpPr>
      <p:sp>
        <p:nvSpPr>
          <p:cNvPr id="54" name="Google Shape;54;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57" name="Google Shape;57;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usty"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awartość z podpisem"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raz z podpisem"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PL"/>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81191" y="1473706"/>
            <a:ext cx="10993500" cy="1475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Gill Sans"/>
              <a:buNone/>
            </a:pPr>
            <a:r>
              <a:rPr b="1" lang="pl-PL"/>
              <a:t>IMPLEMENTACJA GRY PLATFORMOWEJ</a:t>
            </a:r>
            <a:endParaRPr b="1"/>
          </a:p>
        </p:txBody>
      </p:sp>
      <p:sp>
        <p:nvSpPr>
          <p:cNvPr id="97" name="Google Shape;97;p13"/>
          <p:cNvSpPr txBox="1"/>
          <p:nvPr>
            <p:ph idx="1" type="subTitle"/>
          </p:nvPr>
        </p:nvSpPr>
        <p:spPr>
          <a:xfrm>
            <a:off x="581219" y="3279907"/>
            <a:ext cx="10993500" cy="590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362"/>
              <a:buNone/>
            </a:pPr>
            <a:r>
              <a:rPr b="1" lang="pl-PL" sz="1400">
                <a:solidFill>
                  <a:srgbClr val="FFFFFF"/>
                </a:solidFill>
              </a:rPr>
              <a:t>PRACA DYPLOMOWA INŻYNIERSKA</a:t>
            </a:r>
            <a:endParaRPr b="1" sz="1400">
              <a:solidFill>
                <a:srgbClr val="FFFFFF"/>
              </a:solidFill>
            </a:endParaRPr>
          </a:p>
          <a:p>
            <a:pPr indent="0" lvl="0" marL="0" rtl="0" algn="l">
              <a:lnSpc>
                <a:spcPct val="80000"/>
              </a:lnSpc>
              <a:spcBef>
                <a:spcPts val="896"/>
              </a:spcBef>
              <a:spcAft>
                <a:spcPts val="0"/>
              </a:spcAft>
              <a:buSzPts val="1362"/>
              <a:buNone/>
            </a:pPr>
            <a:r>
              <a:rPr b="1" lang="pl-PL" sz="1400">
                <a:solidFill>
                  <a:srgbClr val="FFFFFF"/>
                </a:solidFill>
              </a:rPr>
              <a:t>KIERUNEK: INFORMATYKA</a:t>
            </a:r>
            <a:endParaRPr b="1" sz="1400">
              <a:solidFill>
                <a:srgbClr val="FFFFFF"/>
              </a:solidFill>
            </a:endParaRPr>
          </a:p>
        </p:txBody>
      </p:sp>
      <p:sp>
        <p:nvSpPr>
          <p:cNvPr id="98" name="Google Shape;98;p13"/>
          <p:cNvSpPr txBox="1"/>
          <p:nvPr/>
        </p:nvSpPr>
        <p:spPr>
          <a:xfrm>
            <a:off x="581230" y="4511025"/>
            <a:ext cx="3157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pl-PL" sz="1800" u="none" cap="none" strike="noStrike">
                <a:solidFill>
                  <a:schemeClr val="lt1"/>
                </a:solidFill>
                <a:latin typeface="Gill Sans"/>
                <a:ea typeface="Gill Sans"/>
                <a:cs typeface="Gill Sans"/>
                <a:sym typeface="Gill Sans"/>
              </a:rPr>
              <a:t>Promotor:</a:t>
            </a:r>
            <a:endParaRPr b="1" sz="1800">
              <a:latin typeface="Gill Sans"/>
              <a:ea typeface="Gill Sans"/>
              <a:cs typeface="Gill Sans"/>
              <a:sym typeface="Gill Sans"/>
            </a:endParaRPr>
          </a:p>
          <a:p>
            <a:pPr indent="0" lvl="0" marL="0" marR="0" rtl="0" algn="l">
              <a:spcBef>
                <a:spcPts val="0"/>
              </a:spcBef>
              <a:spcAft>
                <a:spcPts val="0"/>
              </a:spcAft>
              <a:buNone/>
            </a:pPr>
            <a:r>
              <a:rPr b="1" lang="pl-PL" sz="1800">
                <a:solidFill>
                  <a:schemeClr val="lt1"/>
                </a:solidFill>
                <a:latin typeface="Gill Sans"/>
                <a:ea typeface="Gill Sans"/>
                <a:cs typeface="Gill Sans"/>
                <a:sym typeface="Gill Sans"/>
              </a:rPr>
              <a:t>dr. Grzegorz Nowak</a:t>
            </a:r>
            <a:endParaRPr b="1" sz="1800">
              <a:latin typeface="Gill Sans"/>
              <a:ea typeface="Gill Sans"/>
              <a:cs typeface="Gill Sans"/>
              <a:sym typeface="Gill Sans"/>
            </a:endParaRPr>
          </a:p>
        </p:txBody>
      </p:sp>
      <p:sp>
        <p:nvSpPr>
          <p:cNvPr id="99" name="Google Shape;99;p13"/>
          <p:cNvSpPr txBox="1"/>
          <p:nvPr/>
        </p:nvSpPr>
        <p:spPr>
          <a:xfrm>
            <a:off x="9298153" y="4511025"/>
            <a:ext cx="26898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l-PL" sz="1800">
                <a:solidFill>
                  <a:schemeClr val="lt1"/>
                </a:solidFill>
                <a:latin typeface="Gill Sans"/>
                <a:ea typeface="Gill Sans"/>
                <a:cs typeface="Gill Sans"/>
                <a:sym typeface="Gill Sans"/>
              </a:rPr>
              <a:t>Wykonali:</a:t>
            </a:r>
            <a:endParaRPr b="1" sz="1800">
              <a:latin typeface="Gill Sans"/>
              <a:ea typeface="Gill Sans"/>
              <a:cs typeface="Gill Sans"/>
              <a:sym typeface="Gill Sans"/>
            </a:endParaRPr>
          </a:p>
          <a:p>
            <a:pPr indent="0" lvl="0" marL="0" marR="0" rtl="0" algn="l">
              <a:spcBef>
                <a:spcPts val="0"/>
              </a:spcBef>
              <a:spcAft>
                <a:spcPts val="0"/>
              </a:spcAft>
              <a:buNone/>
            </a:pPr>
            <a:r>
              <a:rPr b="1" lang="pl-PL" sz="1800">
                <a:solidFill>
                  <a:schemeClr val="lt1"/>
                </a:solidFill>
                <a:latin typeface="Gill Sans"/>
                <a:ea typeface="Gill Sans"/>
                <a:cs typeface="Gill Sans"/>
                <a:sym typeface="Gill Sans"/>
              </a:rPr>
              <a:t>Karol Krasuski</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lang="pl-PL" sz="1800">
                <a:solidFill>
                  <a:schemeClr val="lt1"/>
                </a:solidFill>
                <a:latin typeface="Gill Sans"/>
                <a:ea typeface="Gill Sans"/>
                <a:cs typeface="Gill Sans"/>
                <a:sym typeface="Gill Sans"/>
              </a:rPr>
              <a:t>Bartosz Kwiatkowski</a:t>
            </a:r>
            <a:endParaRPr b="1" sz="1800">
              <a:latin typeface="Gill Sans"/>
              <a:ea typeface="Gill Sans"/>
              <a:cs typeface="Gill Sans"/>
              <a:sym typeface="Gill Sans"/>
            </a:endParaRPr>
          </a:p>
          <a:p>
            <a:pPr indent="0" lvl="0" marL="0" marR="0" rtl="0" algn="l">
              <a:spcBef>
                <a:spcPts val="0"/>
              </a:spcBef>
              <a:spcAft>
                <a:spcPts val="0"/>
              </a:spcAft>
              <a:buNone/>
            </a:pPr>
            <a:r>
              <a:rPr b="1" lang="pl-PL" sz="1800">
                <a:solidFill>
                  <a:schemeClr val="lt1"/>
                </a:solidFill>
                <a:latin typeface="Gill Sans"/>
                <a:ea typeface="Gill Sans"/>
                <a:cs typeface="Gill Sans"/>
                <a:sym typeface="Gill Sans"/>
              </a:rPr>
              <a:t>Jakub Łodaj</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lang="pl-PL" sz="1800">
                <a:solidFill>
                  <a:schemeClr val="lt1"/>
                </a:solidFill>
                <a:latin typeface="Gill Sans"/>
                <a:ea typeface="Gill Sans"/>
                <a:cs typeface="Gill Sans"/>
                <a:sym typeface="Gill Sans"/>
              </a:rPr>
              <a:t>Jakub Łysiak</a:t>
            </a:r>
            <a:endParaRPr b="1" sz="1800">
              <a:latin typeface="Gill Sans"/>
              <a:ea typeface="Gill Sans"/>
              <a:cs typeface="Gill Sans"/>
              <a:sym typeface="Gill Sans"/>
            </a:endParaRPr>
          </a:p>
        </p:txBody>
      </p:sp>
      <p:pic>
        <p:nvPicPr>
          <p:cNvPr id="100" name="Google Shape;100;p13"/>
          <p:cNvPicPr preferRelativeResize="0"/>
          <p:nvPr/>
        </p:nvPicPr>
        <p:blipFill rotWithShape="1">
          <a:blip r:embed="rId3">
            <a:alphaModFix/>
          </a:blip>
          <a:srcRect b="0" l="0" r="0" t="0"/>
          <a:stretch/>
        </p:blipFill>
        <p:spPr>
          <a:xfrm>
            <a:off x="4058675" y="654700"/>
            <a:ext cx="4113775" cy="819000"/>
          </a:xfrm>
          <a:prstGeom prst="rect">
            <a:avLst/>
          </a:prstGeom>
          <a:noFill/>
          <a:ln>
            <a:noFill/>
          </a:ln>
        </p:spPr>
      </p:pic>
      <p:sp>
        <p:nvSpPr>
          <p:cNvPr id="101" name="Google Shape;101;p13"/>
          <p:cNvSpPr txBox="1"/>
          <p:nvPr/>
        </p:nvSpPr>
        <p:spPr>
          <a:xfrm>
            <a:off x="4058665" y="1262397"/>
            <a:ext cx="4038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l-PL" sz="1800">
                <a:solidFill>
                  <a:schemeClr val="dk1"/>
                </a:solidFill>
                <a:latin typeface="Gill Sans"/>
                <a:ea typeface="Gill Sans"/>
                <a:cs typeface="Gill Sans"/>
                <a:sym typeface="Gill Sans"/>
              </a:rPr>
              <a:t>WYDZIAŁ FINANSÓW I BANKOWOŚCI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l-PL"/>
              <a:t>ANIMOWANIE POSTACI</a:t>
            </a:r>
            <a:endParaRPr/>
          </a:p>
        </p:txBody>
      </p:sp>
      <p:pic>
        <p:nvPicPr>
          <p:cNvPr id="155" name="Google Shape;155;p22"/>
          <p:cNvPicPr preferRelativeResize="0"/>
          <p:nvPr/>
        </p:nvPicPr>
        <p:blipFill>
          <a:blip r:embed="rId3">
            <a:alphaModFix/>
          </a:blip>
          <a:stretch>
            <a:fillRect/>
          </a:stretch>
        </p:blipFill>
        <p:spPr>
          <a:xfrm>
            <a:off x="1746000" y="1965600"/>
            <a:ext cx="8640001" cy="4680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l-PL"/>
              <a:t>TRELLO</a:t>
            </a:r>
            <a:endParaRPr/>
          </a:p>
        </p:txBody>
      </p:sp>
      <p:pic>
        <p:nvPicPr>
          <p:cNvPr id="161" name="Google Shape;161;p23"/>
          <p:cNvPicPr preferRelativeResize="0"/>
          <p:nvPr/>
        </p:nvPicPr>
        <p:blipFill rotWithShape="1">
          <a:blip r:embed="rId3">
            <a:alphaModFix/>
          </a:blip>
          <a:srcRect b="-2280" l="0" r="0" t="2280"/>
          <a:stretch/>
        </p:blipFill>
        <p:spPr>
          <a:xfrm>
            <a:off x="1746000" y="1965600"/>
            <a:ext cx="8640001" cy="4680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l-PL"/>
              <a:t>GITHUB</a:t>
            </a:r>
            <a:endParaRPr/>
          </a:p>
        </p:txBody>
      </p:sp>
      <p:pic>
        <p:nvPicPr>
          <p:cNvPr id="167" name="Google Shape;167;p24"/>
          <p:cNvPicPr preferRelativeResize="0"/>
          <p:nvPr/>
        </p:nvPicPr>
        <p:blipFill>
          <a:blip r:embed="rId3">
            <a:alphaModFix/>
          </a:blip>
          <a:stretch>
            <a:fillRect/>
          </a:stretch>
        </p:blipFill>
        <p:spPr>
          <a:xfrm>
            <a:off x="1849388" y="1907775"/>
            <a:ext cx="8493124" cy="4766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l-PL"/>
              <a:t>GIMP</a:t>
            </a:r>
            <a:endParaRPr/>
          </a:p>
        </p:txBody>
      </p:sp>
      <p:pic>
        <p:nvPicPr>
          <p:cNvPr id="173" name="Google Shape;173;p25"/>
          <p:cNvPicPr preferRelativeResize="0"/>
          <p:nvPr/>
        </p:nvPicPr>
        <p:blipFill>
          <a:blip r:embed="rId3">
            <a:alphaModFix/>
          </a:blip>
          <a:stretch>
            <a:fillRect/>
          </a:stretch>
        </p:blipFill>
        <p:spPr>
          <a:xfrm>
            <a:off x="1746000" y="1965600"/>
            <a:ext cx="8640000" cy="4680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pl-PL"/>
              <a:t>WNIOSKI</a:t>
            </a:r>
            <a:endParaRPr/>
          </a:p>
        </p:txBody>
      </p:sp>
      <p:sp>
        <p:nvSpPr>
          <p:cNvPr id="179" name="Google Shape;179;p2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06000" lvl="0" marL="306000" rtl="0" algn="l">
              <a:spcBef>
                <a:spcPts val="960"/>
              </a:spcBef>
              <a:spcAft>
                <a:spcPts val="0"/>
              </a:spcAft>
              <a:buSzPts val="1656"/>
              <a:buChar char="◼"/>
            </a:pPr>
            <a:r>
              <a:rPr lang="pl-PL"/>
              <a:t>W</a:t>
            </a:r>
            <a:r>
              <a:rPr lang="pl-PL"/>
              <a:t>spółpraca</a:t>
            </a:r>
            <a:r>
              <a:rPr lang="pl-PL"/>
              <a:t> na odległość nawet w przypadku rozbudowanego </a:t>
            </a:r>
            <a:r>
              <a:rPr lang="pl-PL"/>
              <a:t>projektu</a:t>
            </a:r>
            <a:r>
              <a:rPr lang="pl-PL"/>
              <a:t> nie stanowi większego problemu</a:t>
            </a:r>
            <a:endParaRPr/>
          </a:p>
          <a:p>
            <a:pPr indent="-306000" lvl="0" marL="306000" rtl="0" algn="l">
              <a:spcBef>
                <a:spcPts val="960"/>
              </a:spcBef>
              <a:spcAft>
                <a:spcPts val="0"/>
              </a:spcAft>
              <a:buSzPts val="1656"/>
              <a:buChar char="◼"/>
            </a:pPr>
            <a:r>
              <a:rPr lang="pl-PL"/>
              <a:t>Nie potrafisz programować </a:t>
            </a:r>
            <a:r>
              <a:rPr lang="pl-PL">
                <a:solidFill>
                  <a:srgbClr val="222222"/>
                </a:solidFill>
                <a:highlight>
                  <a:srgbClr val="FFFFFF"/>
                </a:highlight>
              </a:rPr>
              <a:t>≠ nie możesz stworzyć gry</a:t>
            </a:r>
            <a:endParaRPr/>
          </a:p>
          <a:p>
            <a:pPr indent="-306000" lvl="0" marL="306000" rtl="0" algn="l">
              <a:spcBef>
                <a:spcPts val="960"/>
              </a:spcBef>
              <a:spcAft>
                <a:spcPts val="0"/>
              </a:spcAft>
              <a:buSzPts val="1656"/>
              <a:buChar char="◼"/>
            </a:pPr>
            <a:r>
              <a:rPr lang="pl-PL"/>
              <a:t>Wieloplatformowość -</a:t>
            </a:r>
            <a:r>
              <a:rPr lang="pl-PL"/>
              <a:t> kluczowa cecha dzisiejszych aplikacji</a:t>
            </a:r>
            <a:endParaRPr/>
          </a:p>
          <a:p>
            <a:pPr indent="-306000" lvl="0" marL="306000" rtl="0" algn="l">
              <a:spcBef>
                <a:spcPts val="960"/>
              </a:spcBef>
              <a:spcAft>
                <a:spcPts val="0"/>
              </a:spcAft>
              <a:buSzPts val="1656"/>
              <a:buChar char="◼"/>
            </a:pPr>
            <a:r>
              <a:rPr lang="pl-PL"/>
              <a:t>Ustalenie kamieni milowych = sprawne zarządzanie projektem</a:t>
            </a:r>
            <a:endParaRPr/>
          </a:p>
          <a:p>
            <a:pPr indent="-306000" lvl="0" marL="306000" rtl="0" algn="l">
              <a:spcBef>
                <a:spcPts val="960"/>
              </a:spcBef>
              <a:spcAft>
                <a:spcPts val="0"/>
              </a:spcAft>
              <a:buSzPts val="1656"/>
              <a:buChar char="◼"/>
            </a:pPr>
            <a:r>
              <a:rPr lang="pl-PL"/>
              <a:t>Wersjonowanie plików = klucz do sukcesu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pl-PL"/>
              <a:t>ZAKRES PROJEKTU</a:t>
            </a:r>
            <a:endParaRPr/>
          </a:p>
        </p:txBody>
      </p:sp>
      <p:sp>
        <p:nvSpPr>
          <p:cNvPr id="107" name="Google Shape;107;p14"/>
          <p:cNvSpPr txBox="1"/>
          <p:nvPr>
            <p:ph idx="1" type="body"/>
          </p:nvPr>
        </p:nvSpPr>
        <p:spPr>
          <a:xfrm>
            <a:off x="581192" y="2168321"/>
            <a:ext cx="11029500" cy="3678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l-PL"/>
              <a:t>Zakres przedmiotowy, badawczy i czasowy:</a:t>
            </a:r>
            <a:endParaRPr/>
          </a:p>
          <a:p>
            <a:pPr indent="-306000" lvl="0" marL="306000" rtl="0" algn="l">
              <a:spcBef>
                <a:spcPts val="960"/>
              </a:spcBef>
              <a:spcAft>
                <a:spcPts val="0"/>
              </a:spcAft>
              <a:buSzPts val="1656"/>
              <a:buChar char="◼"/>
            </a:pPr>
            <a:r>
              <a:rPr lang="pl-PL"/>
              <a:t>Zakres badawczy: Implementacja gry platformowej,</a:t>
            </a:r>
            <a:endParaRPr/>
          </a:p>
          <a:p>
            <a:pPr indent="-306000" lvl="0" marL="306000" rtl="0" algn="l">
              <a:spcBef>
                <a:spcPts val="960"/>
              </a:spcBef>
              <a:spcAft>
                <a:spcPts val="0"/>
              </a:spcAft>
              <a:buSzPts val="1656"/>
              <a:buChar char="◼"/>
            </a:pPr>
            <a:r>
              <a:rPr lang="pl-PL"/>
              <a:t>Zakres przedmiotowy: Narzędzie programistyczne GDevelop,</a:t>
            </a:r>
            <a:endParaRPr/>
          </a:p>
          <a:p>
            <a:pPr indent="-306000" lvl="0" marL="306000" rtl="0" algn="l">
              <a:spcBef>
                <a:spcPts val="960"/>
              </a:spcBef>
              <a:spcAft>
                <a:spcPts val="0"/>
              </a:spcAft>
              <a:buSzPts val="1656"/>
              <a:buChar char="◼"/>
            </a:pPr>
            <a:r>
              <a:rPr lang="pl-PL"/>
              <a:t>Zakres czasowy: Projekt realizowany od października 2019 do stycznia 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pl-PL"/>
              <a:t>CEL</a:t>
            </a:r>
            <a:endParaRPr/>
          </a:p>
        </p:txBody>
      </p:sp>
      <p:sp>
        <p:nvSpPr>
          <p:cNvPr id="113" name="Google Shape;113;p1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pl-PL"/>
              <a:t>Celem projektu dyplomowego jest zaprojektowanie grywalnej wersji gry platformowej przy użyciu programistycznego narzędzia wysokopoziomowego GDevelop. Aby osiągnąć tak postawiony cel projektu, określono następujące zadania i cele szczegółowe:</a:t>
            </a:r>
            <a:endParaRPr/>
          </a:p>
          <a:p>
            <a:pPr indent="-306000" lvl="0" marL="306000" rtl="0" algn="l">
              <a:spcBef>
                <a:spcPts val="960"/>
              </a:spcBef>
              <a:spcAft>
                <a:spcPts val="0"/>
              </a:spcAft>
              <a:buSzPts val="1656"/>
              <a:buChar char="◼"/>
            </a:pPr>
            <a:r>
              <a:rPr lang="pl-PL"/>
              <a:t>Opracowanie fabuły i wiodącego wątku tematycznego,</a:t>
            </a:r>
            <a:endParaRPr/>
          </a:p>
          <a:p>
            <a:pPr indent="-306000" lvl="0" marL="306000" rtl="0" algn="l">
              <a:spcBef>
                <a:spcPts val="960"/>
              </a:spcBef>
              <a:spcAft>
                <a:spcPts val="0"/>
              </a:spcAft>
              <a:buSzPts val="1656"/>
              <a:buChar char="◼"/>
            </a:pPr>
            <a:r>
              <a:rPr lang="pl-PL"/>
              <a:t>Zaprojektowanie oprawy graficznej i otoczenia,</a:t>
            </a:r>
            <a:endParaRPr/>
          </a:p>
          <a:p>
            <a:pPr indent="-306000" lvl="0" marL="306000" rtl="0" algn="l">
              <a:spcBef>
                <a:spcPts val="960"/>
              </a:spcBef>
              <a:spcAft>
                <a:spcPts val="0"/>
              </a:spcAft>
              <a:buSzPts val="1656"/>
              <a:buChar char="◼"/>
            </a:pPr>
            <a:r>
              <a:rPr lang="pl-PL"/>
              <a:t>Zaprojektowanie animacji głównych i pobocznych postaci,</a:t>
            </a:r>
            <a:endParaRPr/>
          </a:p>
          <a:p>
            <a:pPr indent="-306000" lvl="0" marL="306000" rtl="0" algn="l">
              <a:spcBef>
                <a:spcPts val="960"/>
              </a:spcBef>
              <a:spcAft>
                <a:spcPts val="0"/>
              </a:spcAft>
              <a:buSzPts val="1656"/>
              <a:buChar char="◼"/>
            </a:pPr>
            <a:r>
              <a:rPr lang="pl-PL"/>
              <a:t>Implementacja zachowań (ang. events) dla wszystkich elementów gry,</a:t>
            </a:r>
            <a:endParaRPr/>
          </a:p>
          <a:p>
            <a:pPr indent="-306000" lvl="0" marL="306000" rtl="0" algn="l">
              <a:spcBef>
                <a:spcPts val="960"/>
              </a:spcBef>
              <a:spcAft>
                <a:spcPts val="0"/>
              </a:spcAft>
              <a:buSzPts val="1656"/>
              <a:buChar char="◼"/>
            </a:pPr>
            <a:r>
              <a:rPr lang="pl-PL"/>
              <a:t>Testy i eksport projektu na platformy użytkowe.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pl-PL"/>
              <a:t>UZASADNIENIE WYBORU </a:t>
            </a:r>
            <a:endParaRPr/>
          </a:p>
        </p:txBody>
      </p:sp>
      <p:sp>
        <p:nvSpPr>
          <p:cNvPr id="119" name="Google Shape;119;p1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50000"/>
              </a:lnSpc>
              <a:spcBef>
                <a:spcPts val="0"/>
              </a:spcBef>
              <a:spcAft>
                <a:spcPts val="0"/>
              </a:spcAft>
              <a:buSzPts val="1656"/>
              <a:buChar char="◼"/>
            </a:pPr>
            <a:r>
              <a:rPr lang="pl-PL"/>
              <a:t>Narzędzie GDevelop - Proces tworzenia gry nie wymagający wiedzy nt. GameDev,</a:t>
            </a:r>
            <a:endParaRPr/>
          </a:p>
          <a:p>
            <a:pPr indent="-333756" lvl="0" marL="457200" rtl="0" algn="l">
              <a:lnSpc>
                <a:spcPct val="150000"/>
              </a:lnSpc>
              <a:spcBef>
                <a:spcPts val="0"/>
              </a:spcBef>
              <a:spcAft>
                <a:spcPts val="0"/>
              </a:spcAft>
              <a:buSzPts val="1656"/>
              <a:buChar char="◼"/>
            </a:pPr>
            <a:r>
              <a:rPr lang="pl-PL"/>
              <a:t>Optymalizacja wykorzystanie czasu = Skupienie się na grywalności i głównym wątku  gry,</a:t>
            </a:r>
            <a:endParaRPr/>
          </a:p>
          <a:p>
            <a:pPr indent="-333756" lvl="0" marL="457200" rtl="0" algn="l">
              <a:lnSpc>
                <a:spcPct val="150000"/>
              </a:lnSpc>
              <a:spcBef>
                <a:spcPts val="0"/>
              </a:spcBef>
              <a:spcAft>
                <a:spcPts val="0"/>
              </a:spcAft>
              <a:buSzPts val="1656"/>
              <a:buChar char="◼"/>
            </a:pPr>
            <a:r>
              <a:rPr lang="pl-PL"/>
              <a:t>Mniej poświęconego czasu na techniczne aspekty, które są już zawarte w silniku gry</a:t>
            </a:r>
            <a:endParaRPr/>
          </a:p>
          <a:p>
            <a:pPr indent="-333756" lvl="0" marL="457200" rtl="0" algn="l">
              <a:lnSpc>
                <a:spcPct val="150000"/>
              </a:lnSpc>
              <a:spcBef>
                <a:spcPts val="0"/>
              </a:spcBef>
              <a:spcAft>
                <a:spcPts val="0"/>
              </a:spcAft>
              <a:buSzPts val="1656"/>
              <a:buChar char="◼"/>
            </a:pPr>
            <a:r>
              <a:rPr lang="pl-PL"/>
              <a:t>Wieloplatformowość aplikacji - P</a:t>
            </a:r>
            <a:r>
              <a:rPr lang="pl-PL"/>
              <a:t>ożądana cecha w dzisiejszym świecie </a:t>
            </a:r>
            <a:endParaRPr/>
          </a:p>
          <a:p>
            <a:pPr indent="-333756" lvl="0" marL="457200" rtl="0" algn="l">
              <a:lnSpc>
                <a:spcPct val="150000"/>
              </a:lnSpc>
              <a:spcBef>
                <a:spcPts val="0"/>
              </a:spcBef>
              <a:spcAft>
                <a:spcPts val="0"/>
              </a:spcAft>
              <a:buSzPts val="1656"/>
              <a:buChar char="◼"/>
            </a:pPr>
            <a:r>
              <a:rPr lang="pl-PL"/>
              <a:t>Efekt finalny pracy - W pełni funkcjonalna gra, zapewniająca rozrywkę,</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pl-PL"/>
              <a:t>ZASTOSOWANE METODY I TECHNIKI BADAWCZE</a:t>
            </a:r>
            <a:endParaRPr/>
          </a:p>
        </p:txBody>
      </p:sp>
      <p:sp>
        <p:nvSpPr>
          <p:cNvPr id="125" name="Google Shape;125;p1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06000" lvl="0" marL="306000" rtl="0" algn="l">
              <a:spcBef>
                <a:spcPts val="1000"/>
              </a:spcBef>
              <a:spcAft>
                <a:spcPts val="0"/>
              </a:spcAft>
              <a:buSzPts val="1656"/>
              <a:buChar char="◼"/>
            </a:pPr>
            <a:r>
              <a:rPr lang="pl-PL"/>
              <a:t>Ś</a:t>
            </a:r>
            <a:r>
              <a:rPr lang="pl-PL"/>
              <a:t>rodowisko programistyczne: GDevelop,</a:t>
            </a:r>
            <a:endParaRPr/>
          </a:p>
          <a:p>
            <a:pPr indent="-306000" lvl="0" marL="306000" rtl="0" algn="l">
              <a:spcBef>
                <a:spcPts val="1000"/>
              </a:spcBef>
              <a:spcAft>
                <a:spcPts val="0"/>
              </a:spcAft>
              <a:buSzPts val="1656"/>
              <a:buChar char="◼"/>
            </a:pPr>
            <a:r>
              <a:rPr lang="pl-PL"/>
              <a:t>Język programowania: C++ (natywny dla narzędzia GDevelop),</a:t>
            </a:r>
            <a:endParaRPr/>
          </a:p>
          <a:p>
            <a:pPr indent="-306000" lvl="0" marL="306000" rtl="0" algn="l">
              <a:spcBef>
                <a:spcPts val="1000"/>
              </a:spcBef>
              <a:spcAft>
                <a:spcPts val="0"/>
              </a:spcAft>
              <a:buSzPts val="1656"/>
              <a:buChar char="◼"/>
            </a:pPr>
            <a:r>
              <a:rPr lang="pl-PL"/>
              <a:t>Darmowe oprogramowanie do edycji grafiki wektorowej: GIMP,</a:t>
            </a:r>
            <a:endParaRPr/>
          </a:p>
          <a:p>
            <a:pPr indent="-306000" lvl="0" marL="306000" rtl="0" algn="l">
              <a:spcBef>
                <a:spcPts val="1000"/>
              </a:spcBef>
              <a:spcAft>
                <a:spcPts val="0"/>
              </a:spcAft>
              <a:buSzPts val="1656"/>
              <a:buChar char="◼"/>
            </a:pPr>
            <a:r>
              <a:rPr lang="pl-PL"/>
              <a:t>Platforma do przechowywania i wersjonowania poszczególnych etapów projektu: GitHub,</a:t>
            </a:r>
            <a:endParaRPr/>
          </a:p>
          <a:p>
            <a:pPr indent="-306000" lvl="0" marL="306000" rtl="0" algn="l">
              <a:spcBef>
                <a:spcPts val="1000"/>
              </a:spcBef>
              <a:spcAft>
                <a:spcPts val="0"/>
              </a:spcAft>
              <a:buSzPts val="1656"/>
              <a:buChar char="◼"/>
            </a:pPr>
            <a:r>
              <a:rPr lang="pl-PL"/>
              <a:t>Narzędzie do kontroli cyklu życia projektu: Trello,</a:t>
            </a:r>
            <a:endParaRPr/>
          </a:p>
          <a:p>
            <a:pPr indent="-306000" lvl="0" marL="306000" rtl="0" algn="l">
              <a:spcBef>
                <a:spcPts val="1000"/>
              </a:spcBef>
              <a:spcAft>
                <a:spcPts val="0"/>
              </a:spcAft>
              <a:buSzPts val="1656"/>
              <a:buChar char="◼"/>
            </a:pPr>
            <a:r>
              <a:rPr lang="pl-PL"/>
              <a:t>Narzędzie do komunikacji grupowej: Facebook Messenger.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1000"/>
                                        <p:tgtEl>
                                          <p:spTgt spid="1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1000"/>
                                        <p:tgtEl>
                                          <p:spTgt spid="1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1000"/>
                                        <p:tgtEl>
                                          <p:spTgt spid="1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 calcmode="lin" valueType="num">
                                      <p:cBhvr additive="base">
                                        <p:cTn dur="1000"/>
                                        <p:tgtEl>
                                          <p:spTgt spid="12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 calcmode="lin" valueType="num">
                                      <p:cBhvr additive="base">
                                        <p:cTn dur="1000"/>
                                        <p:tgtEl>
                                          <p:spTgt spid="12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 calcmode="lin" valueType="num">
                                      <p:cBhvr additive="base">
                                        <p:cTn dur="1000"/>
                                        <p:tgtEl>
                                          <p:spTgt spid="12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l-PL"/>
              <a:t>DLACZEGO PROGRAM GDEVELOP?</a:t>
            </a:r>
            <a:endParaRPr/>
          </a:p>
        </p:txBody>
      </p:sp>
      <p:sp>
        <p:nvSpPr>
          <p:cNvPr id="131" name="Google Shape;131;p18"/>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306000" lvl="0" marL="306000" rtl="0" algn="l">
              <a:spcBef>
                <a:spcPts val="1000"/>
              </a:spcBef>
              <a:spcAft>
                <a:spcPts val="0"/>
              </a:spcAft>
              <a:buSzPts val="1656"/>
              <a:buChar char="◼"/>
            </a:pPr>
            <a:r>
              <a:rPr lang="pl-PL"/>
              <a:t>Darmowe środowisko,</a:t>
            </a:r>
            <a:endParaRPr/>
          </a:p>
          <a:p>
            <a:pPr indent="-306000" lvl="0" marL="306000" rtl="0" algn="l">
              <a:spcBef>
                <a:spcPts val="1000"/>
              </a:spcBef>
              <a:spcAft>
                <a:spcPts val="0"/>
              </a:spcAft>
              <a:buSzPts val="1656"/>
              <a:buChar char="◼"/>
            </a:pPr>
            <a:r>
              <a:rPr lang="pl-PL"/>
              <a:t>p</a:t>
            </a:r>
            <a:r>
              <a:rPr lang="pl-PL"/>
              <a:t>rostota obsługi,</a:t>
            </a:r>
            <a:endParaRPr/>
          </a:p>
          <a:p>
            <a:pPr indent="-306000" lvl="0" marL="306000" rtl="0" algn="l">
              <a:spcBef>
                <a:spcPts val="1000"/>
              </a:spcBef>
              <a:spcAft>
                <a:spcPts val="0"/>
              </a:spcAft>
              <a:buSzPts val="1656"/>
              <a:buChar char="◼"/>
            </a:pPr>
            <a:r>
              <a:rPr lang="pl-PL"/>
              <a:t>rozbudowana baza wiedzy (forum, przykładowe poradniki dostępne na stronie internetowej, filmy instruktażowe na platformie Youtube),</a:t>
            </a:r>
            <a:endParaRPr/>
          </a:p>
          <a:p>
            <a:pPr indent="-306000" lvl="0" marL="306000" rtl="0" algn="l">
              <a:spcBef>
                <a:spcPts val="1000"/>
              </a:spcBef>
              <a:spcAft>
                <a:spcPts val="0"/>
              </a:spcAft>
              <a:buSzPts val="1656"/>
              <a:buChar char="◼"/>
            </a:pPr>
            <a:r>
              <a:rPr lang="pl-PL"/>
              <a:t>ciągle rozwijający się program (GDevelop jest ciągle aktualizowany przez twórców).</a:t>
            </a:r>
            <a:endParaRPr/>
          </a:p>
          <a:p>
            <a:pPr indent="0" lvl="0" marL="3060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 calcmode="lin" valueType="num">
                                      <p:cBhvr additive="base">
                                        <p:cTn dur="1000"/>
                                        <p:tgtEl>
                                          <p:spTgt spid="13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 calcmode="lin" valueType="num">
                                      <p:cBhvr additive="base">
                                        <p:cTn dur="1000"/>
                                        <p:tgtEl>
                                          <p:spTgt spid="13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 calcmode="lin" valueType="num">
                                      <p:cBhvr additive="base">
                                        <p:cTn dur="1000"/>
                                        <p:tgtEl>
                                          <p:spTgt spid="13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 calcmode="lin" valueType="num">
                                      <p:cBhvr additive="base">
                                        <p:cTn dur="1000"/>
                                        <p:tgtEl>
                                          <p:spTgt spid="13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 calcmode="lin" valueType="num">
                                      <p:cBhvr additive="base">
                                        <p:cTn dur="1000"/>
                                        <p:tgtEl>
                                          <p:spTgt spid="13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pl-PL"/>
              <a:t>PRZEDSTAWIENIE PROGRAMU GDEVELOP</a:t>
            </a:r>
            <a:endParaRPr/>
          </a:p>
        </p:txBody>
      </p:sp>
      <p:pic>
        <p:nvPicPr>
          <p:cNvPr id="137" name="Google Shape;137;p19"/>
          <p:cNvPicPr preferRelativeResize="0"/>
          <p:nvPr/>
        </p:nvPicPr>
        <p:blipFill>
          <a:blip r:embed="rId3">
            <a:alphaModFix/>
          </a:blip>
          <a:stretch>
            <a:fillRect/>
          </a:stretch>
        </p:blipFill>
        <p:spPr>
          <a:xfrm>
            <a:off x="1745675" y="1967325"/>
            <a:ext cx="8640001" cy="4680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l-PL"/>
              <a:t>PRZEDSTAWIENIE PROGRAMU GDEVELOP</a:t>
            </a:r>
            <a:endParaRPr/>
          </a:p>
        </p:txBody>
      </p:sp>
      <p:pic>
        <p:nvPicPr>
          <p:cNvPr id="143" name="Google Shape;143;p20"/>
          <p:cNvPicPr preferRelativeResize="0"/>
          <p:nvPr/>
        </p:nvPicPr>
        <p:blipFill>
          <a:blip r:embed="rId3">
            <a:alphaModFix/>
          </a:blip>
          <a:stretch>
            <a:fillRect/>
          </a:stretch>
        </p:blipFill>
        <p:spPr>
          <a:xfrm>
            <a:off x="1746000" y="1965600"/>
            <a:ext cx="8640001" cy="4680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l-PL"/>
              <a:t>ANIMOWANIE POSTACI</a:t>
            </a:r>
            <a:endParaRPr/>
          </a:p>
        </p:txBody>
      </p:sp>
      <p:pic>
        <p:nvPicPr>
          <p:cNvPr id="149" name="Google Shape;149;p21"/>
          <p:cNvPicPr preferRelativeResize="0"/>
          <p:nvPr/>
        </p:nvPicPr>
        <p:blipFill>
          <a:blip r:embed="rId3">
            <a:alphaModFix/>
          </a:blip>
          <a:stretch>
            <a:fillRect/>
          </a:stretch>
        </p:blipFill>
        <p:spPr>
          <a:xfrm>
            <a:off x="1746000" y="1965206"/>
            <a:ext cx="8640001" cy="4680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ywidenda">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