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3C05-CCB8-4AF0-983A-9E74A6C06F98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DA0D-BB37-43B5-A449-10466644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3C70-B64F-ED0E-4167-BF023F4A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91487-9F35-4A4E-64A0-3669092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05328-C48C-EB39-62AB-F9D8F9BC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FE8D-A4A6-2061-36BF-3FB9320F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241AC-5BB0-595B-D367-62690A38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E541-AB6D-7BEB-0515-64AA448D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A3691-CC69-04AE-6BB4-D210A025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7ED3-4133-9E95-12CE-82FBFAE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B23A6-A29E-6E2E-3C43-CB78C40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50E52-AAED-B663-8AEE-84963188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BA557-6DAD-4337-430F-543E96B8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5291B-401B-2336-4828-7FF8EFA2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1CE7-1472-1C24-4A72-7350F42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A69CB-3E2C-51C9-542F-23ABD267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AC21B-726B-E284-5CE0-30DA3F2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AC8B-F5F3-8168-565F-439C973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D95-773A-4560-597E-0F51D553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4F57D-9742-1901-E018-6C2A754F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F4EAA-C080-AD5E-F699-427C100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A569A-C204-BA0B-91F7-DD4C4AB9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65750-AEB6-343E-BBE8-8A66A5D2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B38F1-B3F0-6919-0178-914E77A4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CE618-0E11-6356-FD29-738A1FD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45E4-EDA6-5779-BFCF-C5BD6E18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080E1-0A8B-97C1-CAC7-16DC5EF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F475-5769-515E-4E16-16E7C18B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D4CE8-EBC5-C364-4F87-FA0A1524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E43BF-BEAA-2FA9-A9DB-C16BB290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6358F-A1C4-8BBC-3D57-044ED0DB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B4931-D708-0A9A-1150-BBDF5133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F11B3-A48E-6E4D-37D5-53C90925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A839-B466-F8B1-64E7-02A3EEBE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9CD2-4860-B14E-1327-FA9A685A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66216-3EEA-879E-CDB8-C6828E8F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967AC-FDCC-AC14-ABB3-60BD56AC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23AB9-594B-FEBD-06C1-39D9BAF6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B5098-6AC1-6E5A-AC90-8982123C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001FE-893C-FE59-C441-7AEE6480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A7C76-9D84-C4E3-B998-45EF391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8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2480-F5D9-14CA-3FD2-D12C891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38617-AB65-F9C8-339B-B7979C92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0414C-87DB-BF44-4DF8-076B402A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6A01A-DAA3-32BA-4B37-4DA2041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8FA59-ADF1-4E60-1101-E5024C95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EF448-D5D7-8D7C-E087-8CD6EBE4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102D-324C-8AE1-878A-C6B34F9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1994-AFF9-C824-D551-BF675BA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525D-7C1F-4C53-F3EF-2036C0FD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88B86-4079-5C1F-3FC6-7750BC06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C0953-AF5C-7E91-2AFC-63B0E18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64287-300C-B473-0322-8323DF2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1465-F07E-D98C-3608-12941CE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3D92-5950-172A-CEAB-CB4C8BF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625BD-23C5-CE2C-3BBC-5EEDA0C6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B8AEB-D63D-7D47-C27D-9255F252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47556-CA24-8D7A-232C-2ED683E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5691B-1C22-BBD7-12AF-C128C46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1923-72B0-6FC3-41B1-7DD8949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B1519-2416-82EC-6A77-ABD32DA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EE2EC-F98A-2831-E104-1CA83CC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8F3D9-A4D9-EA30-8F8D-828C9D4B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E05A-592B-46A7-8974-04F9FC5ACF66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DA653-DB0B-49E7-D025-F81EE111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B635D-5B48-E77E-EDBA-AA314DF4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368A-BAA5-488E-8498-92305CD7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542950-C9E5-C6CF-BD32-2BD178B51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0488"/>
              </p:ext>
            </p:extLst>
          </p:nvPr>
        </p:nvGraphicFramePr>
        <p:xfrm>
          <a:off x="419768" y="418875"/>
          <a:ext cx="11527590" cy="5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0">
                  <a:extLst>
                    <a:ext uri="{9D8B030D-6E8A-4147-A177-3AD203B41FA5}">
                      <a16:colId xmlns:a16="http://schemas.microsoft.com/office/drawing/2014/main" val="365811961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401519642"/>
                    </a:ext>
                  </a:extLst>
                </a:gridCol>
                <a:gridCol w="3360821">
                  <a:extLst>
                    <a:ext uri="{9D8B030D-6E8A-4147-A177-3AD203B41FA5}">
                      <a16:colId xmlns:a16="http://schemas.microsoft.com/office/drawing/2014/main" val="3805625001"/>
                    </a:ext>
                  </a:extLst>
                </a:gridCol>
                <a:gridCol w="3032493">
                  <a:extLst>
                    <a:ext uri="{9D8B030D-6E8A-4147-A177-3AD203B41FA5}">
                      <a16:colId xmlns:a16="http://schemas.microsoft.com/office/drawing/2014/main" val="4024357007"/>
                    </a:ext>
                  </a:extLst>
                </a:gridCol>
                <a:gridCol w="2305518">
                  <a:extLst>
                    <a:ext uri="{9D8B030D-6E8A-4147-A177-3AD203B41FA5}">
                      <a16:colId xmlns:a16="http://schemas.microsoft.com/office/drawing/2014/main" val="2414366285"/>
                    </a:ext>
                  </a:extLst>
                </a:gridCol>
              </a:tblGrid>
              <a:tr h="715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 및 사후관리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90200"/>
                  </a:ext>
                </a:extLst>
              </a:tr>
              <a:tr h="889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16114"/>
                  </a:ext>
                </a:extLst>
              </a:tr>
              <a:tr h="1280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담당팀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13282"/>
                  </a:ext>
                </a:extLst>
              </a:tr>
              <a:tr h="2114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디몬팀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61365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3AD993-ABF7-A223-38D6-4A8900F9C8F2}"/>
              </a:ext>
            </a:extLst>
          </p:cNvPr>
          <p:cNvSpPr/>
          <p:nvPr/>
        </p:nvSpPr>
        <p:spPr>
          <a:xfrm>
            <a:off x="1756607" y="1266325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장애처리요청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FA7F86-8855-BD5B-81BF-99FE93C31FCE}"/>
              </a:ext>
            </a:extLst>
          </p:cNvPr>
          <p:cNvSpPr/>
          <p:nvPr/>
        </p:nvSpPr>
        <p:spPr>
          <a:xfrm>
            <a:off x="5173243" y="12610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보고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181564-153D-DAC1-04CB-6AE121E16CFF}"/>
              </a:ext>
            </a:extLst>
          </p:cNvPr>
          <p:cNvSpPr/>
          <p:nvPr/>
        </p:nvSpPr>
        <p:spPr>
          <a:xfrm>
            <a:off x="1756608" y="20834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 접수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B8D67-63FE-E823-3018-7D27B7A7B330}"/>
              </a:ext>
            </a:extLst>
          </p:cNvPr>
          <p:cNvCxnSpPr>
            <a:cxnSpLocks/>
          </p:cNvCxnSpPr>
          <p:nvPr/>
        </p:nvCxnSpPr>
        <p:spPr>
          <a:xfrm>
            <a:off x="2430376" y="1588169"/>
            <a:ext cx="0" cy="47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8E359B-3ACC-D4BF-3147-131722E176DD}"/>
              </a:ext>
            </a:extLst>
          </p:cNvPr>
          <p:cNvSpPr/>
          <p:nvPr/>
        </p:nvSpPr>
        <p:spPr>
          <a:xfrm>
            <a:off x="1756606" y="3429000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모니터링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9FFD415-8482-6F5C-B880-39A2E34B971A}"/>
              </a:ext>
            </a:extLst>
          </p:cNvPr>
          <p:cNvSpPr/>
          <p:nvPr/>
        </p:nvSpPr>
        <p:spPr>
          <a:xfrm>
            <a:off x="3244732" y="292489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단순오류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10E71E-4C3A-4D05-C290-5BEACDE183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104145" y="2205454"/>
            <a:ext cx="816811" cy="71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A3B31C-3E11-7B66-4642-13FEC72080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70047" y="3256132"/>
            <a:ext cx="474685" cy="296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CC6CA6-3FAC-C6F6-6149-834301486FAE}"/>
              </a:ext>
            </a:extLst>
          </p:cNvPr>
          <p:cNvSpPr txBox="1"/>
          <p:nvPr/>
        </p:nvSpPr>
        <p:spPr>
          <a:xfrm>
            <a:off x="3968380" y="38770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BC645C-6170-4373-66ED-2EB51F232F8C}"/>
              </a:ext>
            </a:extLst>
          </p:cNvPr>
          <p:cNvSpPr txBox="1"/>
          <p:nvPr/>
        </p:nvSpPr>
        <p:spPr>
          <a:xfrm>
            <a:off x="4568207" y="28548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7C2EA9A5-3D57-DC38-906A-6D2F829CF8D9}"/>
              </a:ext>
            </a:extLst>
          </p:cNvPr>
          <p:cNvSpPr/>
          <p:nvPr/>
        </p:nvSpPr>
        <p:spPr>
          <a:xfrm>
            <a:off x="5130221" y="245830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059747-384D-E3F3-0FF1-0832BEBFFD9E}"/>
              </a:ext>
            </a:extLst>
          </p:cNvPr>
          <p:cNvCxnSpPr>
            <a:cxnSpLocks/>
          </p:cNvCxnSpPr>
          <p:nvPr/>
        </p:nvCxnSpPr>
        <p:spPr>
          <a:xfrm flipV="1">
            <a:off x="4542742" y="2953471"/>
            <a:ext cx="927807" cy="31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24F7C4-99E0-644E-9C09-D1450534DC8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806445" y="1588169"/>
            <a:ext cx="49350" cy="8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4C330F7-0C6E-6DBF-E666-F6647F39317D}"/>
              </a:ext>
            </a:extLst>
          </p:cNvPr>
          <p:cNvSpPr/>
          <p:nvPr/>
        </p:nvSpPr>
        <p:spPr>
          <a:xfrm>
            <a:off x="4729701" y="4589309"/>
            <a:ext cx="1141241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상황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 등급 지정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4671CB5-CBFF-448B-E4B2-DD9ADA79C380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663729" y="3854574"/>
            <a:ext cx="1336658" cy="795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12CF07-B56D-DBE6-9226-AE7C6E658D9B}"/>
              </a:ext>
            </a:extLst>
          </p:cNvPr>
          <p:cNvSpPr txBox="1"/>
          <p:nvPr/>
        </p:nvSpPr>
        <p:spPr>
          <a:xfrm>
            <a:off x="5831120" y="20320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6480026-6DE4-5274-23EA-43B76F638B85}"/>
              </a:ext>
            </a:extLst>
          </p:cNvPr>
          <p:cNvCxnSpPr>
            <a:cxnSpLocks/>
          </p:cNvCxnSpPr>
          <p:nvPr/>
        </p:nvCxnSpPr>
        <p:spPr>
          <a:xfrm flipH="1">
            <a:off x="5529968" y="3135681"/>
            <a:ext cx="262822" cy="14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26B1CE-3B0B-B0B8-A13E-CC04EFC7470F}"/>
              </a:ext>
            </a:extLst>
          </p:cNvPr>
          <p:cNvSpPr txBox="1"/>
          <p:nvPr/>
        </p:nvSpPr>
        <p:spPr>
          <a:xfrm>
            <a:off x="5666513" y="37458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284709F-D6E6-CE41-0234-F167CEF6C11E}"/>
              </a:ext>
            </a:extLst>
          </p:cNvPr>
          <p:cNvSpPr/>
          <p:nvPr/>
        </p:nvSpPr>
        <p:spPr>
          <a:xfrm>
            <a:off x="6321061" y="4589309"/>
            <a:ext cx="962055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장애선언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683FEA-2C5F-6848-4E7A-05F75DE117CE}"/>
              </a:ext>
            </a:extLst>
          </p:cNvPr>
          <p:cNvCxnSpPr/>
          <p:nvPr/>
        </p:nvCxnSpPr>
        <p:spPr>
          <a:xfrm>
            <a:off x="5913510" y="4920545"/>
            <a:ext cx="40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2263B0E6-2553-DA6E-8F31-BC8770D17617}"/>
              </a:ext>
            </a:extLst>
          </p:cNvPr>
          <p:cNvSpPr/>
          <p:nvPr/>
        </p:nvSpPr>
        <p:spPr>
          <a:xfrm>
            <a:off x="7545771" y="4589308"/>
            <a:ext cx="110740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원인 분석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B4CBDCE-0524-CB11-1107-33A166FF0661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283116" y="4920545"/>
            <a:ext cx="262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26EEAF-2A0C-6E6A-B77E-F3C96A6A4ACC}"/>
              </a:ext>
            </a:extLst>
          </p:cNvPr>
          <p:cNvCxnSpPr>
            <a:cxnSpLocks/>
          </p:cNvCxnSpPr>
          <p:nvPr/>
        </p:nvCxnSpPr>
        <p:spPr>
          <a:xfrm flipV="1">
            <a:off x="7617696" y="3135681"/>
            <a:ext cx="0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8A6BCA09-E31A-C0CE-B860-EB85D7659031}"/>
              </a:ext>
            </a:extLst>
          </p:cNvPr>
          <p:cNvSpPr/>
          <p:nvPr/>
        </p:nvSpPr>
        <p:spPr>
          <a:xfrm>
            <a:off x="7078019" y="2458305"/>
            <a:ext cx="1094830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소스 수정 및 적용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34C0C30-6275-4AD6-5115-F06E43C97A62}"/>
              </a:ext>
            </a:extLst>
          </p:cNvPr>
          <p:cNvSpPr/>
          <p:nvPr/>
        </p:nvSpPr>
        <p:spPr>
          <a:xfrm>
            <a:off x="8888899" y="4589307"/>
            <a:ext cx="800534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D7DD735-7117-AB9A-BDF4-74193C6A74BA}"/>
              </a:ext>
            </a:extLst>
          </p:cNvPr>
          <p:cNvCxnSpPr>
            <a:cxnSpLocks/>
          </p:cNvCxnSpPr>
          <p:nvPr/>
        </p:nvCxnSpPr>
        <p:spPr>
          <a:xfrm>
            <a:off x="8172849" y="3135680"/>
            <a:ext cx="742986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55DDBC3A-BF50-A45E-B66C-E0F9BDF2B2C5}"/>
              </a:ext>
            </a:extLst>
          </p:cNvPr>
          <p:cNvSpPr/>
          <p:nvPr/>
        </p:nvSpPr>
        <p:spPr>
          <a:xfrm>
            <a:off x="8987760" y="2969581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9C6E6A-C5D8-364C-7CE9-DD7C07CFE68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9468091" y="3632054"/>
            <a:ext cx="195893" cy="9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DE6CA6-2A3A-3E88-535B-2F9B649C7D51}"/>
              </a:ext>
            </a:extLst>
          </p:cNvPr>
          <p:cNvCxnSpPr>
            <a:cxnSpLocks/>
          </p:cNvCxnSpPr>
          <p:nvPr/>
        </p:nvCxnSpPr>
        <p:spPr>
          <a:xfrm flipH="1" flipV="1">
            <a:off x="8182284" y="2918386"/>
            <a:ext cx="932793" cy="3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73AC07-A91F-0AB8-6D89-FBBD0278F214}"/>
              </a:ext>
            </a:extLst>
          </p:cNvPr>
          <p:cNvSpPr txBox="1"/>
          <p:nvPr/>
        </p:nvSpPr>
        <p:spPr>
          <a:xfrm>
            <a:off x="8696012" y="2804466"/>
            <a:ext cx="2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048D7C-8CE0-5763-0C3E-5A2277220FF6}"/>
              </a:ext>
            </a:extLst>
          </p:cNvPr>
          <p:cNvCxnSpPr>
            <a:cxnSpLocks/>
          </p:cNvCxnSpPr>
          <p:nvPr/>
        </p:nvCxnSpPr>
        <p:spPr>
          <a:xfrm>
            <a:off x="10030472" y="3448573"/>
            <a:ext cx="262195" cy="11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3DEE2B4B-E991-29C9-813D-44A680EBDAE0}"/>
              </a:ext>
            </a:extLst>
          </p:cNvPr>
          <p:cNvSpPr/>
          <p:nvPr/>
        </p:nvSpPr>
        <p:spPr>
          <a:xfrm>
            <a:off x="9985415" y="4557222"/>
            <a:ext cx="97521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종료선언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F7B040-ECA2-3564-EB63-26A5721E8F5B}"/>
              </a:ext>
            </a:extLst>
          </p:cNvPr>
          <p:cNvSpPr txBox="1"/>
          <p:nvPr/>
        </p:nvSpPr>
        <p:spPr>
          <a:xfrm>
            <a:off x="10080010" y="35076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D919C38-FB29-E6E6-120E-E7A4283F1D44}"/>
              </a:ext>
            </a:extLst>
          </p:cNvPr>
          <p:cNvSpPr/>
          <p:nvPr/>
        </p:nvSpPr>
        <p:spPr>
          <a:xfrm>
            <a:off x="9761624" y="1294481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장애종료 보고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75D1C91-CF9B-7F51-FC10-DD8B2FE4C1C3}"/>
              </a:ext>
            </a:extLst>
          </p:cNvPr>
          <p:cNvCxnSpPr>
            <a:cxnSpLocks/>
          </p:cNvCxnSpPr>
          <p:nvPr/>
        </p:nvCxnSpPr>
        <p:spPr>
          <a:xfrm flipH="1" flipV="1">
            <a:off x="10539450" y="1698854"/>
            <a:ext cx="8048" cy="28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D73BB3B0-5568-C6E3-50BE-06109F809684}"/>
              </a:ext>
            </a:extLst>
          </p:cNvPr>
          <p:cNvSpPr/>
          <p:nvPr/>
        </p:nvSpPr>
        <p:spPr>
          <a:xfrm>
            <a:off x="11327363" y="2032078"/>
            <a:ext cx="417545" cy="3118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장애처리결과 </a:t>
            </a:r>
            <a:r>
              <a:rPr lang="ko-KR" altLang="en-US" sz="1400" dirty="0" err="1"/>
              <a:t>검토및</a:t>
            </a:r>
            <a:r>
              <a:rPr lang="ko-KR" altLang="en-US" sz="1400" dirty="0"/>
              <a:t> 평가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EE61F63-747D-1AB9-9A15-08E1056A90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08174" y="3646587"/>
            <a:ext cx="1148690" cy="672581"/>
          </a:xfrm>
          <a:prstGeom prst="bentConnector3">
            <a:avLst>
              <a:gd name="adj1" fmla="val 98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6CF10-2415-2704-8988-8EC6C66F2136}"/>
              </a:ext>
            </a:extLst>
          </p:cNvPr>
          <p:cNvSpPr txBox="1"/>
          <p:nvPr/>
        </p:nvSpPr>
        <p:spPr>
          <a:xfrm>
            <a:off x="531845" y="4758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0E53C3-9AF3-5DD0-F53D-7DCA72824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21380"/>
              </p:ext>
            </p:extLst>
          </p:nvPr>
        </p:nvGraphicFramePr>
        <p:xfrm>
          <a:off x="221861" y="936343"/>
          <a:ext cx="1163734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324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5378668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4497355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중요업무 알람 감지 및 사이트 상태 체크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대응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LEVEL2~3 </a:t>
                      </a:r>
                      <a:r>
                        <a:rPr lang="ko-KR" altLang="en-US" dirty="0"/>
                        <a:t>단계의 알람을 감지하며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오류율</a:t>
                      </a:r>
                      <a:r>
                        <a:rPr lang="ko-KR" altLang="en-US" dirty="0"/>
                        <a:t> 감소를 위한 원인 파악작업을 진행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장애 발생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원인 파악할 줄 </a:t>
                      </a:r>
                      <a:r>
                        <a:rPr lang="ko-KR" altLang="en-US" dirty="0" err="1"/>
                        <a:t>알야합니다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Grafana,Kibana</a:t>
                      </a:r>
                      <a:r>
                        <a:rPr lang="en-US" altLang="ko-KR" dirty="0"/>
                        <a:t> Query </a:t>
                      </a:r>
                      <a:r>
                        <a:rPr lang="ko-KR" altLang="en-US" dirty="0"/>
                        <a:t>사용할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수집된 로그를 통해 </a:t>
                      </a:r>
                      <a:r>
                        <a:rPr lang="en-US" altLang="ko-KR" dirty="0"/>
                        <a:t>report </a:t>
                      </a:r>
                      <a:r>
                        <a:rPr lang="ko-KR" altLang="en-US" dirty="0"/>
                        <a:t>작성할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Report</a:t>
                      </a:r>
                      <a:r>
                        <a:rPr lang="ko-KR" altLang="en-US" dirty="0"/>
                        <a:t>된 데이터를 토대로 통계를 낼 줄 알아야 합니다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데이터분석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기본적인 개발 업무 수행할 수 있어야 합니다</a:t>
                      </a:r>
                      <a:r>
                        <a:rPr lang="en-US" altLang="ko-KR" dirty="0"/>
                        <a:t>. (python,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 부재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담당역할을 수행할 수 있어야 합니다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팀장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팀원의 역할을 수행할 수 있어야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시스템의 자동화를 위해 작업해야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3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8F2B8BD-F74D-0FDA-0D36-66132131E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11535"/>
              </p:ext>
            </p:extLst>
          </p:nvPr>
        </p:nvGraphicFramePr>
        <p:xfrm>
          <a:off x="221861" y="1467287"/>
          <a:ext cx="11802991" cy="321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139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43054872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3140721870"/>
                    </a:ext>
                  </a:extLst>
                </a:gridCol>
                <a:gridCol w="3677265">
                  <a:extLst>
                    <a:ext uri="{9D8B030D-6E8A-4147-A177-3AD203B41FA5}">
                      <a16:colId xmlns:a16="http://schemas.microsoft.com/office/drawing/2014/main" val="554233700"/>
                    </a:ext>
                  </a:extLst>
                </a:gridCol>
              </a:tblGrid>
              <a:tr h="312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사이트 상태 체크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실시간 대응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1-1,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 부재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팀원이 대응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사이트 공지사항을 체크합니다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6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오류원인 파악</a:t>
                      </a:r>
                      <a:r>
                        <a:rPr lang="en-US" altLang="ko-KR" sz="1400" dirty="0"/>
                        <a:t>(Java 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1-2</a:t>
                      </a:r>
                    </a:p>
                    <a:p>
                      <a:pPr latinLnBrk="1"/>
                      <a:r>
                        <a:rPr lang="en-US" altLang="ko-KR" sz="1400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Fail ratio </a:t>
                      </a:r>
                      <a:r>
                        <a:rPr lang="ko-KR" altLang="en-US" sz="1400" dirty="0"/>
                        <a:t>감소를 목적으로 활동한다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0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수집된 로그로 </a:t>
                      </a:r>
                      <a:r>
                        <a:rPr lang="en-US" altLang="ko-KR" sz="1400" dirty="0"/>
                        <a:t>report</a:t>
                      </a:r>
                      <a:r>
                        <a:rPr lang="ko-KR" altLang="en-US" sz="1400" dirty="0"/>
                        <a:t>할 줄 알아야 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관련 대시보드를 구성합니다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</a:t>
                      </a:r>
                      <a:r>
                        <a:rPr lang="en-US" altLang="ko-KR" sz="1400" dirty="0"/>
                        <a:t>Query</a:t>
                      </a:r>
                      <a:r>
                        <a:rPr lang="ko-KR" altLang="en-US" sz="1400" dirty="0"/>
                        <a:t>를 다룰 줄 알아야 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3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Report </a:t>
                      </a:r>
                      <a:r>
                        <a:rPr lang="ko-KR" altLang="en-US" sz="1400" dirty="0"/>
                        <a:t>결과물로 데이터를 분석한다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분석을 통해 이상현상을 감지합니다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70327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자동화 작업을 위한 시스템 구축 및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팀원 교육 및 매뉴얼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0EEAFB-A752-F95F-5F7B-A8AC666DBCDD}"/>
              </a:ext>
            </a:extLst>
          </p:cNvPr>
          <p:cNvSpPr txBox="1"/>
          <p:nvPr/>
        </p:nvSpPr>
        <p:spPr>
          <a:xfrm>
            <a:off x="167148" y="10782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53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9390A0B-6DF2-BFF6-E0F5-4FD2BA51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067"/>
              </p:ext>
            </p:extLst>
          </p:nvPr>
        </p:nvGraphicFramePr>
        <p:xfrm>
          <a:off x="147430" y="1269078"/>
          <a:ext cx="11897140" cy="375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605">
                  <a:extLst>
                    <a:ext uri="{9D8B030D-6E8A-4147-A177-3AD203B41FA5}">
                      <a16:colId xmlns:a16="http://schemas.microsoft.com/office/drawing/2014/main" val="201068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9810098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71483043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262553094"/>
                    </a:ext>
                  </a:extLst>
                </a:gridCol>
                <a:gridCol w="1268209">
                  <a:extLst>
                    <a:ext uri="{9D8B030D-6E8A-4147-A177-3AD203B41FA5}">
                      <a16:colId xmlns:a16="http://schemas.microsoft.com/office/drawing/2014/main" val="982574080"/>
                    </a:ext>
                  </a:extLst>
                </a:gridCol>
                <a:gridCol w="510895">
                  <a:extLst>
                    <a:ext uri="{9D8B030D-6E8A-4147-A177-3AD203B41FA5}">
                      <a16:colId xmlns:a16="http://schemas.microsoft.com/office/drawing/2014/main" val="215471096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28955792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96805335"/>
                    </a:ext>
                  </a:extLst>
                </a:gridCol>
                <a:gridCol w="1012135">
                  <a:extLst>
                    <a:ext uri="{9D8B030D-6E8A-4147-A177-3AD203B41FA5}">
                      <a16:colId xmlns:a16="http://schemas.microsoft.com/office/drawing/2014/main" val="3305305611"/>
                    </a:ext>
                  </a:extLst>
                </a:gridCol>
              </a:tblGrid>
              <a:tr h="374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대응시간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대응방법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7452"/>
                  </a:ext>
                </a:extLst>
              </a:tr>
              <a:tr h="31208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평일</a:t>
                      </a:r>
                      <a:r>
                        <a:rPr lang="en-US" altLang="ko-KR" sz="1200" dirty="0"/>
                        <a:t>(07:00 ~ 22:00)</a:t>
                      </a:r>
                    </a:p>
                    <a:p>
                      <a:pPr latinLnBrk="1"/>
                      <a:r>
                        <a:rPr lang="ko-KR" altLang="en-US" sz="1200" dirty="0"/>
                        <a:t>주말 및 공휴일</a:t>
                      </a:r>
                      <a:r>
                        <a:rPr lang="en-US" altLang="ko-KR" sz="1200" dirty="0"/>
                        <a:t>(09:00 ~ 18:00)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업무일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즉시 고객사에 안내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△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사전 공지된 사이트의 경우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홈페이지 변경 시 즉시 대응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</a:p>
                    <a:p>
                      <a:pPr latinLnBrk="1"/>
                      <a:r>
                        <a:rPr lang="ko-KR" altLang="en-US" sz="1200" dirty="0"/>
                        <a:t>아르바이트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8493"/>
                  </a:ext>
                </a:extLst>
              </a:tr>
              <a:tr h="26949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사이트장애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6276"/>
                  </a:ext>
                </a:extLst>
              </a:tr>
              <a:tr h="3419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LEVEL1-2</a:t>
                      </a:r>
                      <a:endParaRPr lang="ko-KR" altLang="en-US" sz="12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31410"/>
                  </a:ext>
                </a:extLst>
              </a:tr>
              <a:tr h="258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△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22491"/>
                  </a:ext>
                </a:extLst>
              </a:tr>
              <a:tr h="148625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업무시간에 대응합니다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317"/>
                  </a:ext>
                </a:extLst>
              </a:tr>
              <a:tr h="23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65200"/>
                  </a:ext>
                </a:extLst>
              </a:tr>
              <a:tr h="34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사이트장애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90210"/>
                  </a:ext>
                </a:extLst>
              </a:tr>
              <a:tr h="316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2500"/>
                  </a:ext>
                </a:extLst>
              </a:tr>
              <a:tr h="277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51950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 가능하지만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유입건수 부족으로 모니터링 불가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07340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수집불가로 모니터링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1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2651A9-2674-A13D-9550-464078F9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57724"/>
              </p:ext>
            </p:extLst>
          </p:nvPr>
        </p:nvGraphicFramePr>
        <p:xfrm>
          <a:off x="111760" y="83820"/>
          <a:ext cx="11904984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23">
                  <a:extLst>
                    <a:ext uri="{9D8B030D-6E8A-4147-A177-3AD203B41FA5}">
                      <a16:colId xmlns:a16="http://schemas.microsoft.com/office/drawing/2014/main" val="2393000120"/>
                    </a:ext>
                  </a:extLst>
                </a:gridCol>
                <a:gridCol w="1488123">
                  <a:extLst>
                    <a:ext uri="{9D8B030D-6E8A-4147-A177-3AD203B41FA5}">
                      <a16:colId xmlns:a16="http://schemas.microsoft.com/office/drawing/2014/main" val="921947688"/>
                    </a:ext>
                  </a:extLst>
                </a:gridCol>
                <a:gridCol w="1488123">
                  <a:extLst>
                    <a:ext uri="{9D8B030D-6E8A-4147-A177-3AD203B41FA5}">
                      <a16:colId xmlns:a16="http://schemas.microsoft.com/office/drawing/2014/main" val="316844838"/>
                    </a:ext>
                  </a:extLst>
                </a:gridCol>
                <a:gridCol w="1488123">
                  <a:extLst>
                    <a:ext uri="{9D8B030D-6E8A-4147-A177-3AD203B41FA5}">
                      <a16:colId xmlns:a16="http://schemas.microsoft.com/office/drawing/2014/main" val="708100632"/>
                    </a:ext>
                  </a:extLst>
                </a:gridCol>
                <a:gridCol w="1488123">
                  <a:extLst>
                    <a:ext uri="{9D8B030D-6E8A-4147-A177-3AD203B41FA5}">
                      <a16:colId xmlns:a16="http://schemas.microsoft.com/office/drawing/2014/main" val="88614573"/>
                    </a:ext>
                  </a:extLst>
                </a:gridCol>
                <a:gridCol w="1488123">
                  <a:extLst>
                    <a:ext uri="{9D8B030D-6E8A-4147-A177-3AD203B41FA5}">
                      <a16:colId xmlns:a16="http://schemas.microsoft.com/office/drawing/2014/main" val="3604320944"/>
                    </a:ext>
                  </a:extLst>
                </a:gridCol>
                <a:gridCol w="1488123">
                  <a:extLst>
                    <a:ext uri="{9D8B030D-6E8A-4147-A177-3AD203B41FA5}">
                      <a16:colId xmlns:a16="http://schemas.microsoft.com/office/drawing/2014/main" val="3790530992"/>
                    </a:ext>
                  </a:extLst>
                </a:gridCol>
                <a:gridCol w="1488123">
                  <a:extLst>
                    <a:ext uri="{9D8B030D-6E8A-4147-A177-3AD203B41FA5}">
                      <a16:colId xmlns:a16="http://schemas.microsoft.com/office/drawing/2014/main" val="41094723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알람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민감도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대응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알람 수신자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서브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24970"/>
                  </a:ext>
                </a:extLst>
              </a:tr>
              <a:tr h="828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긴급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즉시대응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23843"/>
                  </a:ext>
                </a:extLst>
              </a:tr>
              <a:tr h="8280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66390"/>
                  </a:ext>
                </a:extLst>
              </a:tr>
              <a:tr h="8280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02234"/>
                  </a:ext>
                </a:extLst>
              </a:tr>
              <a:tr h="8280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12588"/>
                  </a:ext>
                </a:extLst>
              </a:tr>
              <a:tr h="8280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2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8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404</Words>
  <Application>Microsoft Office PowerPoint</Application>
  <PresentationFormat>와이드스크린</PresentationFormat>
  <Paragraphs>153</Paragraphs>
  <Slides>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영미</dc:creator>
  <cp:lastModifiedBy>최 영미</cp:lastModifiedBy>
  <cp:revision>9</cp:revision>
  <dcterms:created xsi:type="dcterms:W3CDTF">2022-08-20T15:46:58Z</dcterms:created>
  <dcterms:modified xsi:type="dcterms:W3CDTF">2022-08-21T02:48:59Z</dcterms:modified>
</cp:coreProperties>
</file>