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C05-CCB8-4AF0-983A-9E74A6C06F98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A0D-BB37-43B5-A449-104666444C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2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19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8987760" y="2969581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468091" y="3632054"/>
            <a:ext cx="195893" cy="9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82284" y="2918386"/>
            <a:ext cx="932793" cy="3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696012" y="2804466"/>
            <a:ext cx="2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30472" y="3448573"/>
            <a:ext cx="262195" cy="11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080010" y="3507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6CF10-2415-2704-8988-8EC6C66F2136}"/>
              </a:ext>
            </a:extLst>
          </p:cNvPr>
          <p:cNvSpPr txBox="1"/>
          <p:nvPr/>
        </p:nvSpPr>
        <p:spPr>
          <a:xfrm>
            <a:off x="531845" y="4758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0E53C3-9AF3-5DD0-F53D-7DCA7282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21380"/>
              </p:ext>
            </p:extLst>
          </p:nvPr>
        </p:nvGraphicFramePr>
        <p:xfrm>
          <a:off x="221861" y="936343"/>
          <a:ext cx="116373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24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5378668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중요업무 알람 감지 및 사이트 상태 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LEVEL2~3 </a:t>
                      </a:r>
                      <a:r>
                        <a:rPr lang="ko-KR" altLang="en-US" dirty="0"/>
                        <a:t>단계의 알람을 감지하며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오류율 감소를 위한 원인 파악작업을 진행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장애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원인 파악할 줄 </a:t>
                      </a:r>
                      <a:r>
                        <a:rPr lang="ko-KR" altLang="en-US" dirty="0" err="1"/>
                        <a:t>알야합니다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Grafana,Kibana</a:t>
                      </a:r>
                      <a:r>
                        <a:rPr lang="en-US" altLang="ko-KR" dirty="0"/>
                        <a:t> Query </a:t>
                      </a:r>
                      <a:r>
                        <a:rPr lang="ko-KR" altLang="en-US" dirty="0"/>
                        <a:t>사용할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수집된 로그를 통해 </a:t>
                      </a:r>
                      <a:r>
                        <a:rPr lang="en-US" altLang="ko-KR" dirty="0"/>
                        <a:t>report </a:t>
                      </a:r>
                      <a:r>
                        <a:rPr lang="ko-KR" altLang="en-US" dirty="0"/>
                        <a:t>작성할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Report</a:t>
                      </a:r>
                      <a:r>
                        <a:rPr lang="ko-KR" altLang="en-US" dirty="0"/>
                        <a:t>된 데이터를 토대로 통계를 낼 줄 알아야 합니다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데이터분석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기본적인 개발 업무 수행할 수 있어야 합니다</a:t>
                      </a:r>
                      <a:r>
                        <a:rPr lang="en-US" altLang="ko-KR" dirty="0"/>
                        <a:t>. (python,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 부재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담당역할을 수행할 수 있어야 합니다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역할을 수행할 수 있어야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시스템의 자동화를 위해 작업해야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3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8F2B8BD-F74D-0FDA-0D36-66132131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33566"/>
              </p:ext>
            </p:extLst>
          </p:nvPr>
        </p:nvGraphicFramePr>
        <p:xfrm>
          <a:off x="221861" y="1467287"/>
          <a:ext cx="11802991" cy="32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39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305487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140721870"/>
                    </a:ext>
                  </a:extLst>
                </a:gridCol>
                <a:gridCol w="3677265">
                  <a:extLst>
                    <a:ext uri="{9D8B030D-6E8A-4147-A177-3AD203B41FA5}">
                      <a16:colId xmlns:a16="http://schemas.microsoft.com/office/drawing/2014/main" val="554233700"/>
                    </a:ext>
                  </a:extLst>
                </a:gridCol>
              </a:tblGrid>
              <a:tr h="312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사이트 상태 체크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실시간 대응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1-1,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 부재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팀원이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공지사항을 체크합니다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6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오류원인 파악</a:t>
                      </a:r>
                      <a:r>
                        <a:rPr lang="en-US" altLang="ko-KR" sz="1400" dirty="0"/>
                        <a:t>(Java 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1-2</a:t>
                      </a:r>
                    </a:p>
                    <a:p>
                      <a:pPr latinLnBrk="1"/>
                      <a:r>
                        <a:rPr lang="en-US" altLang="ko-KR" sz="1400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Fail ratio </a:t>
                      </a:r>
                      <a:r>
                        <a:rPr lang="ko-KR" altLang="en-US" sz="1400" dirty="0"/>
                        <a:t>감소를 목적으로 활동한다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수집된 로그로 </a:t>
                      </a:r>
                      <a:r>
                        <a:rPr lang="en-US" altLang="ko-KR" sz="1400" dirty="0"/>
                        <a:t>report</a:t>
                      </a:r>
                      <a:r>
                        <a:rPr lang="ko-KR" altLang="en-US" sz="1400" dirty="0"/>
                        <a:t>할 줄 알아야 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관련 대시보드를 구성합니다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</a:t>
                      </a:r>
                      <a:r>
                        <a:rPr lang="en-US" altLang="ko-KR" sz="1400" dirty="0"/>
                        <a:t>Query</a:t>
                      </a:r>
                      <a:r>
                        <a:rPr lang="ko-KR" altLang="en-US" sz="1400" dirty="0"/>
                        <a:t>를 다룰 줄 알아야 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3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Report </a:t>
                      </a:r>
                      <a:r>
                        <a:rPr lang="ko-KR" altLang="en-US" sz="1400" dirty="0"/>
                        <a:t>결과물로 데이터를 분석한다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분석을 통해 이상현상을 감지합니다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0327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자동화 작업을 위한 시스템 구축 및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팀원 교육 및 매뉴얼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0EEAFB-A752-F95F-5F7B-A8AC666DBCDD}"/>
              </a:ext>
            </a:extLst>
          </p:cNvPr>
          <p:cNvSpPr txBox="1"/>
          <p:nvPr/>
        </p:nvSpPr>
        <p:spPr>
          <a:xfrm>
            <a:off x="167148" y="10782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390A0B-6DF2-BFF6-E0F5-4FD2BA51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067"/>
              </p:ext>
            </p:extLst>
          </p:nvPr>
        </p:nvGraphicFramePr>
        <p:xfrm>
          <a:off x="147430" y="1269078"/>
          <a:ext cx="11897140" cy="37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05">
                  <a:extLst>
                    <a:ext uri="{9D8B030D-6E8A-4147-A177-3AD203B41FA5}">
                      <a16:colId xmlns:a16="http://schemas.microsoft.com/office/drawing/2014/main" val="201068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9810098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71483043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262553094"/>
                    </a:ext>
                  </a:extLst>
                </a:gridCol>
                <a:gridCol w="1268209">
                  <a:extLst>
                    <a:ext uri="{9D8B030D-6E8A-4147-A177-3AD203B41FA5}">
                      <a16:colId xmlns:a16="http://schemas.microsoft.com/office/drawing/2014/main" val="982574080"/>
                    </a:ext>
                  </a:extLst>
                </a:gridCol>
                <a:gridCol w="510895">
                  <a:extLst>
                    <a:ext uri="{9D8B030D-6E8A-4147-A177-3AD203B41FA5}">
                      <a16:colId xmlns:a16="http://schemas.microsoft.com/office/drawing/2014/main" val="21547109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2895579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96805335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3305305611"/>
                    </a:ext>
                  </a:extLst>
                </a:gridCol>
              </a:tblGrid>
              <a:tr h="374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대응시간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7452"/>
                  </a:ext>
                </a:extLst>
              </a:tr>
              <a:tr h="3120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 ~ 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 ~ 18:00)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업무일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즉시 고객사에 안내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사전 공지된 사이트의 경우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홈페이지 변경 시 즉시 대응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</a:p>
                    <a:p>
                      <a:pPr latinLnBrk="1"/>
                      <a:r>
                        <a:rPr lang="ko-KR" altLang="en-US" sz="1200" dirty="0"/>
                        <a:t>아르바이트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8493"/>
                  </a:ext>
                </a:extLst>
              </a:tr>
              <a:tr h="2694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사이트장애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6276"/>
                  </a:ext>
                </a:extLst>
              </a:tr>
              <a:tr h="3419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31410"/>
                  </a:ext>
                </a:extLst>
              </a:tr>
              <a:tr h="258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△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2491"/>
                  </a:ext>
                </a:extLst>
              </a:tr>
              <a:tr h="14862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업무시간에 대응합니다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317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52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사이트장애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0210"/>
                  </a:ext>
                </a:extLst>
              </a:tr>
              <a:tr h="31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2500"/>
                  </a:ext>
                </a:extLst>
              </a:tr>
              <a:tr h="277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5195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 가능하지만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유입건수 부족으로 모니터링 불가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7340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수집불가로 모니터링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2651A9-2674-A13D-9550-464078F9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61151"/>
              </p:ext>
            </p:extLst>
          </p:nvPr>
        </p:nvGraphicFramePr>
        <p:xfrm>
          <a:off x="111760" y="1109980"/>
          <a:ext cx="119583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930001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2194768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16844838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708100632"/>
                    </a:ext>
                  </a:extLst>
                </a:gridCol>
                <a:gridCol w="6837679">
                  <a:extLst>
                    <a:ext uri="{9D8B030D-6E8A-4147-A177-3AD203B41FA5}">
                      <a16:colId xmlns:a16="http://schemas.microsoft.com/office/drawing/2014/main" val="886145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4970"/>
                  </a:ext>
                </a:extLst>
              </a:tr>
              <a:tr h="34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감지 시 고객사에 장애상황 전달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해당 알람 감지 시 즉시 담당자에게 연락합니다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23843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수신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정상작동 하는지 실시간으로 즉시 확인해주시기 바랍니다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DMON: </a:t>
                      </a:r>
                      <a:r>
                        <a:rPr lang="ko-KR" altLang="en-US" sz="1400" dirty="0"/>
                        <a:t>알람이 수시로 울릴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오류율 원인을 찾아 개선활동을 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디몬대응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02234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담당자확인중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원인은 찾았지만 담당부서 작업진행 중으로 장기적인 개선활동으로 분류됩니다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2CC96E-7EB8-5357-1D72-4AB83374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73940"/>
              </p:ext>
            </p:extLst>
          </p:nvPr>
        </p:nvGraphicFramePr>
        <p:xfrm>
          <a:off x="204914" y="2106014"/>
          <a:ext cx="11495473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169">
                  <a:extLst>
                    <a:ext uri="{9D8B030D-6E8A-4147-A177-3AD203B41FA5}">
                      <a16:colId xmlns:a16="http://schemas.microsoft.com/office/drawing/2014/main" val="1244784386"/>
                    </a:ext>
                  </a:extLst>
                </a:gridCol>
                <a:gridCol w="767655">
                  <a:extLst>
                    <a:ext uri="{9D8B030D-6E8A-4147-A177-3AD203B41FA5}">
                      <a16:colId xmlns:a16="http://schemas.microsoft.com/office/drawing/2014/main" val="3161039301"/>
                    </a:ext>
                  </a:extLst>
                </a:gridCol>
                <a:gridCol w="2323999">
                  <a:extLst>
                    <a:ext uri="{9D8B030D-6E8A-4147-A177-3AD203B41FA5}">
                      <a16:colId xmlns:a16="http://schemas.microsoft.com/office/drawing/2014/main" val="3824818624"/>
                    </a:ext>
                  </a:extLst>
                </a:gridCol>
                <a:gridCol w="1500442">
                  <a:extLst>
                    <a:ext uri="{9D8B030D-6E8A-4147-A177-3AD203B41FA5}">
                      <a16:colId xmlns:a16="http://schemas.microsoft.com/office/drawing/2014/main" val="2952584078"/>
                    </a:ext>
                  </a:extLst>
                </a:gridCol>
                <a:gridCol w="2060498">
                  <a:extLst>
                    <a:ext uri="{9D8B030D-6E8A-4147-A177-3AD203B41FA5}">
                      <a16:colId xmlns:a16="http://schemas.microsoft.com/office/drawing/2014/main" val="1492745729"/>
                    </a:ext>
                  </a:extLst>
                </a:gridCol>
                <a:gridCol w="4178710">
                  <a:extLst>
                    <a:ext uri="{9D8B030D-6E8A-4147-A177-3AD203B41FA5}">
                      <a16:colId xmlns:a16="http://schemas.microsoft.com/office/drawing/2014/main" val="360649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스크래핑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미대응시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587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단계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(07:00~22:00)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(09:00~18:00)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고객 장애 접수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고객의 불만↑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사내 메신저로 장애상황 전파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고객사에 장애상황 전파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알림톡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47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일부고객에 장애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장애 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담당팀에 </a:t>
                      </a:r>
                      <a:r>
                        <a:rPr lang="en-US" altLang="ko-KR" sz="1200" dirty="0"/>
                        <a:t>VOC </a:t>
                      </a:r>
                      <a:r>
                        <a:rPr lang="ko-KR" altLang="en-US" sz="1200" dirty="0"/>
                        <a:t>기재 후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오류율이 높지만 상황 재현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잦은 장애 알람 작동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디몬팀의 알람민감도↓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당장 해결될 수 없는 상황의 경우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스크래핑팀과 협의하여 별도의 오류코드 분류 후 모니터링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07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330730-25C3-728F-4484-D9B7E2E3065F}"/>
              </a:ext>
            </a:extLst>
          </p:cNvPr>
          <p:cNvSpPr txBox="1"/>
          <p:nvPr/>
        </p:nvSpPr>
        <p:spPr>
          <a:xfrm>
            <a:off x="816078" y="983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 범위 모니터링</a:t>
            </a:r>
          </a:p>
        </p:txBody>
      </p:sp>
    </p:spTree>
    <p:extLst>
      <p:ext uri="{BB962C8B-B14F-4D97-AF65-F5344CB8AC3E}">
        <p14:creationId xmlns:p14="http://schemas.microsoft.com/office/powerpoint/2010/main" val="170477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A21BC4-8F1F-EC3F-7EE4-928DD60F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0508"/>
              </p:ext>
            </p:extLst>
          </p:nvPr>
        </p:nvGraphicFramePr>
        <p:xfrm>
          <a:off x="999612" y="739330"/>
          <a:ext cx="26284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16">
                  <a:extLst>
                    <a:ext uri="{9D8B030D-6E8A-4147-A177-3AD203B41FA5}">
                      <a16:colId xmlns:a16="http://schemas.microsoft.com/office/drawing/2014/main" val="23601380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106296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이슈 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6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0932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5589D67-6934-C72B-2031-B910A323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21" y="562720"/>
            <a:ext cx="3444538" cy="1836579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AB7AA74-7286-E1DE-70B5-61B54D2C4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23991"/>
              </p:ext>
            </p:extLst>
          </p:nvPr>
        </p:nvGraphicFramePr>
        <p:xfrm>
          <a:off x="4523662" y="3002783"/>
          <a:ext cx="663733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36960" imgH="2644200" progId="PBrush">
                  <p:embed/>
                </p:oleObj>
              </mc:Choice>
              <mc:Fallback>
                <p:oleObj name="Bitmap Image" r:id="rId3" imgW="6636960" imgH="264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3662" y="3002783"/>
                        <a:ext cx="6637337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524B6DA-A2BF-73D3-7044-4F297CA5E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6897"/>
              </p:ext>
            </p:extLst>
          </p:nvPr>
        </p:nvGraphicFramePr>
        <p:xfrm>
          <a:off x="1479693" y="3528695"/>
          <a:ext cx="300211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40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0D62CD-5CD6-110F-0257-5FB2E73181D4}"/>
              </a:ext>
            </a:extLst>
          </p:cNvPr>
          <p:cNvSpPr txBox="1"/>
          <p:nvPr/>
        </p:nvSpPr>
        <p:spPr>
          <a:xfrm>
            <a:off x="1331857" y="31446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 필수여부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E8C09-8D02-3043-E3D5-BA5AABE46114}"/>
              </a:ext>
            </a:extLst>
          </p:cNvPr>
          <p:cNvSpPr txBox="1"/>
          <p:nvPr/>
        </p:nvSpPr>
        <p:spPr>
          <a:xfrm>
            <a:off x="7764064" y="342900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어느 기관의 장애가 있는지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한눈에 파악가능 하도록 작성할 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916895-15DB-3B4E-FCA5-CC01E2D464FB}"/>
              </a:ext>
            </a:extLst>
          </p:cNvPr>
          <p:cNvCxnSpPr/>
          <p:nvPr/>
        </p:nvCxnSpPr>
        <p:spPr>
          <a:xfrm>
            <a:off x="5801032" y="3429000"/>
            <a:ext cx="2821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25D5FA7-460D-E27E-CF49-D66186AE5413}"/>
              </a:ext>
            </a:extLst>
          </p:cNvPr>
          <p:cNvCxnSpPr>
            <a:endCxn id="12" idx="0"/>
          </p:cNvCxnSpPr>
          <p:nvPr/>
        </p:nvCxnSpPr>
        <p:spPr>
          <a:xfrm>
            <a:off x="8701548" y="3264310"/>
            <a:ext cx="536638" cy="164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42467-CC02-7E7C-317A-65CA4BDCE237}"/>
              </a:ext>
            </a:extLst>
          </p:cNvPr>
          <p:cNvSpPr/>
          <p:nvPr/>
        </p:nvSpPr>
        <p:spPr>
          <a:xfrm>
            <a:off x="3923071" y="658760"/>
            <a:ext cx="3374088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0C6389-17F8-E7EB-90A8-181FBA727454}"/>
              </a:ext>
            </a:extLst>
          </p:cNvPr>
          <p:cNvSpPr/>
          <p:nvPr/>
        </p:nvSpPr>
        <p:spPr>
          <a:xfrm>
            <a:off x="2200802" y="781166"/>
            <a:ext cx="1427300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D926B0-E915-9EC4-320F-7431DA75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63" y="716045"/>
            <a:ext cx="7826418" cy="5425910"/>
          </a:xfrm>
          <a:prstGeom prst="rect">
            <a:avLst/>
          </a:prstGeom>
        </p:spPr>
      </p:pic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9E8FB177-D306-F419-5A9C-55DC5A07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1201"/>
              </p:ext>
            </p:extLst>
          </p:nvPr>
        </p:nvGraphicFramePr>
        <p:xfrm>
          <a:off x="142507" y="1523509"/>
          <a:ext cx="439999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36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  <a:gridCol w="1160205">
                  <a:extLst>
                    <a:ext uri="{9D8B030D-6E8A-4147-A177-3AD203B41FA5}">
                      <a16:colId xmlns:a16="http://schemas.microsoft.com/office/drawing/2014/main" val="2056916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페이지 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E8FF3E-22F9-A67D-7168-5A1E3F251C82}"/>
              </a:ext>
            </a:extLst>
          </p:cNvPr>
          <p:cNvSpPr txBox="1"/>
          <p:nvPr/>
        </p:nvSpPr>
        <p:spPr>
          <a:xfrm>
            <a:off x="68826" y="10422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설명 입력 구성</a:t>
            </a:r>
          </a:p>
        </p:txBody>
      </p:sp>
    </p:spTree>
    <p:extLst>
      <p:ext uri="{BB962C8B-B14F-4D97-AF65-F5344CB8AC3E}">
        <p14:creationId xmlns:p14="http://schemas.microsoft.com/office/powerpoint/2010/main" val="317252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658</Words>
  <Application>Microsoft Office PowerPoint</Application>
  <PresentationFormat>와이드스크린</PresentationFormat>
  <Paragraphs>244</Paragraphs>
  <Slides>8</Slides>
  <Notes>2</Notes>
  <HiddenSlides>1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19</cp:revision>
  <dcterms:created xsi:type="dcterms:W3CDTF">2022-08-20T15:46:58Z</dcterms:created>
  <dcterms:modified xsi:type="dcterms:W3CDTF">2022-08-23T12:54:29Z</dcterms:modified>
</cp:coreProperties>
</file>