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7" r:id="rId3"/>
    <p:sldId id="323" r:id="rId4"/>
    <p:sldId id="325" r:id="rId5"/>
    <p:sldId id="324" r:id="rId6"/>
    <p:sldId id="326" r:id="rId7"/>
    <p:sldId id="321" r:id="rId8"/>
    <p:sldId id="322" r:id="rId9"/>
    <p:sldId id="327" r:id="rId10"/>
    <p:sldId id="328" r:id="rId11"/>
    <p:sldId id="329" r:id="rId12"/>
    <p:sldId id="330" r:id="rId13"/>
    <p:sldId id="262" r:id="rId14"/>
    <p:sldId id="263" r:id="rId15"/>
    <p:sldId id="264" r:id="rId16"/>
    <p:sldId id="265" r:id="rId17"/>
    <p:sldId id="266" r:id="rId18"/>
    <p:sldId id="267" r:id="rId19"/>
    <p:sldId id="275" r:id="rId20"/>
    <p:sldId id="280" r:id="rId21"/>
    <p:sldId id="279" r:id="rId22"/>
    <p:sldId id="278" r:id="rId23"/>
    <p:sldId id="277" r:id="rId24"/>
    <p:sldId id="276" r:id="rId25"/>
    <p:sldId id="288" r:id="rId26"/>
    <p:sldId id="317" r:id="rId27"/>
    <p:sldId id="318" r:id="rId28"/>
    <p:sldId id="319" r:id="rId29"/>
    <p:sldId id="320" r:id="rId30"/>
    <p:sldId id="283" r:id="rId31"/>
    <p:sldId id="290" r:id="rId32"/>
    <p:sldId id="331" r:id="rId33"/>
    <p:sldId id="332"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9B4BA3A-5F2B-4B0D-B4D5-7E9A74D795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a:extLst>
              <a:ext uri="{FF2B5EF4-FFF2-40B4-BE49-F238E27FC236}">
                <a16:creationId xmlns:a16="http://schemas.microsoft.com/office/drawing/2014/main" id="{91C60AC3-C5E1-4E34-8365-7D52C05EBA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B17B7C-A9AC-4C9E-85AA-BF3B0A12DD27}" type="datetimeFigureOut">
              <a:rPr lang="fr-CA" smtClean="0"/>
              <a:t>2022-02-07</a:t>
            </a:fld>
            <a:endParaRPr lang="fr-CA"/>
          </a:p>
        </p:txBody>
      </p:sp>
      <p:sp>
        <p:nvSpPr>
          <p:cNvPr id="4" name="Espace réservé du pied de page 3">
            <a:extLst>
              <a:ext uri="{FF2B5EF4-FFF2-40B4-BE49-F238E27FC236}">
                <a16:creationId xmlns:a16="http://schemas.microsoft.com/office/drawing/2014/main" id="{FBEB13F3-9524-4658-A1C5-6B50B9BCCD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a:extLst>
              <a:ext uri="{FF2B5EF4-FFF2-40B4-BE49-F238E27FC236}">
                <a16:creationId xmlns:a16="http://schemas.microsoft.com/office/drawing/2014/main" id="{915D0DF4-D58C-4459-BF87-2586DBF928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A77B73-A08E-42E5-B313-3FFCA9460CEB}" type="slidenum">
              <a:rPr lang="fr-CA" smtClean="0"/>
              <a:t>‹N°›</a:t>
            </a:fld>
            <a:endParaRPr lang="fr-CA"/>
          </a:p>
        </p:txBody>
      </p:sp>
    </p:spTree>
    <p:extLst>
      <p:ext uri="{BB962C8B-B14F-4D97-AF65-F5344CB8AC3E}">
        <p14:creationId xmlns:p14="http://schemas.microsoft.com/office/powerpoint/2010/main" val="28211141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17F01-CF9D-4983-9FB6-1B96EFEFE9A7}" type="datetimeFigureOut">
              <a:rPr lang="fr-CA" smtClean="0"/>
              <a:t>2022-02-07</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866DA-92D6-46BD-9C41-CEC3BED6896B}" type="slidenum">
              <a:rPr lang="fr-CA" smtClean="0"/>
              <a:t>‹N°›</a:t>
            </a:fld>
            <a:endParaRPr lang="fr-CA"/>
          </a:p>
        </p:txBody>
      </p:sp>
    </p:spTree>
    <p:extLst>
      <p:ext uri="{BB962C8B-B14F-4D97-AF65-F5344CB8AC3E}">
        <p14:creationId xmlns:p14="http://schemas.microsoft.com/office/powerpoint/2010/main" val="5718548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6BBCB-48BC-4347-8495-25C1C44C6B2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2F387658-A818-455A-9414-03E963480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C1031F06-0CEA-4B0C-9E78-780D8F60E30D}"/>
              </a:ext>
            </a:extLst>
          </p:cNvPr>
          <p:cNvSpPr>
            <a:spLocks noGrp="1"/>
          </p:cNvSpPr>
          <p:nvPr>
            <p:ph type="dt" sz="half" idx="10"/>
          </p:nvPr>
        </p:nvSpPr>
        <p:spPr/>
        <p:txBody>
          <a:bodyPr/>
          <a:lstStyle/>
          <a:p>
            <a:r>
              <a:rPr lang="fr-FR"/>
              <a:t>Geoffrey Glangine 2022</a:t>
            </a:r>
            <a:endParaRPr lang="fr-CA"/>
          </a:p>
        </p:txBody>
      </p:sp>
      <p:sp>
        <p:nvSpPr>
          <p:cNvPr id="5" name="Espace réservé du pied de page 4">
            <a:extLst>
              <a:ext uri="{FF2B5EF4-FFF2-40B4-BE49-F238E27FC236}">
                <a16:creationId xmlns:a16="http://schemas.microsoft.com/office/drawing/2014/main" id="{48B9A898-C856-4BDA-A16D-F716AD7DB9D1}"/>
              </a:ext>
            </a:extLst>
          </p:cNvPr>
          <p:cNvSpPr>
            <a:spLocks noGrp="1"/>
          </p:cNvSpPr>
          <p:nvPr>
            <p:ph type="ftr" sz="quarter" idx="11"/>
          </p:nvPr>
        </p:nvSpPr>
        <p:spPr/>
        <p:txBody>
          <a:bodyPr/>
          <a:lstStyle/>
          <a:p>
            <a:r>
              <a:rPr lang="fr-CA"/>
              <a:t>Sujet spécial en informatique</a:t>
            </a:r>
          </a:p>
        </p:txBody>
      </p:sp>
      <p:sp>
        <p:nvSpPr>
          <p:cNvPr id="6" name="Espace réservé du numéro de diapositive 5">
            <a:extLst>
              <a:ext uri="{FF2B5EF4-FFF2-40B4-BE49-F238E27FC236}">
                <a16:creationId xmlns:a16="http://schemas.microsoft.com/office/drawing/2014/main" id="{E5E9D7D2-D26A-4144-B4A1-D5D79BEF710D}"/>
              </a:ext>
            </a:extLst>
          </p:cNvPr>
          <p:cNvSpPr>
            <a:spLocks noGrp="1"/>
          </p:cNvSpPr>
          <p:nvPr>
            <p:ph type="sldNum" sz="quarter" idx="12"/>
          </p:nvPr>
        </p:nvSpPr>
        <p:spPr/>
        <p:txBody>
          <a:bodyPr/>
          <a:lstStyle/>
          <a:p>
            <a:fld id="{F4089E1F-CB04-4EE8-A245-3EA10F635708}" type="slidenum">
              <a:rPr lang="fr-CA" smtClean="0"/>
              <a:pPr/>
              <a:t>‹N°›</a:t>
            </a:fld>
            <a:r>
              <a:rPr lang="fr-CA" dirty="0"/>
              <a:t> sur 55</a:t>
            </a:r>
          </a:p>
        </p:txBody>
      </p:sp>
    </p:spTree>
    <p:extLst>
      <p:ext uri="{BB962C8B-B14F-4D97-AF65-F5344CB8AC3E}">
        <p14:creationId xmlns:p14="http://schemas.microsoft.com/office/powerpoint/2010/main" val="377084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B6853-822E-4018-92A0-3AD55C642D7A}"/>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C1A88873-008F-4F0A-B834-FE6BCB2F5962}"/>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65091BC4-53A0-4092-8A63-DF6165B25295}"/>
              </a:ext>
            </a:extLst>
          </p:cNvPr>
          <p:cNvSpPr>
            <a:spLocks noGrp="1"/>
          </p:cNvSpPr>
          <p:nvPr>
            <p:ph type="dt" sz="half" idx="10"/>
          </p:nvPr>
        </p:nvSpPr>
        <p:spPr/>
        <p:txBody>
          <a:bodyPr/>
          <a:lstStyle/>
          <a:p>
            <a:r>
              <a:rPr lang="fr-FR"/>
              <a:t>Geoffrey Glangine 2022</a:t>
            </a:r>
            <a:endParaRPr lang="fr-CA"/>
          </a:p>
        </p:txBody>
      </p:sp>
      <p:sp>
        <p:nvSpPr>
          <p:cNvPr id="5" name="Espace réservé du pied de page 4">
            <a:extLst>
              <a:ext uri="{FF2B5EF4-FFF2-40B4-BE49-F238E27FC236}">
                <a16:creationId xmlns:a16="http://schemas.microsoft.com/office/drawing/2014/main" id="{E1F67D90-7D27-4308-8666-44FD16B9FE39}"/>
              </a:ext>
            </a:extLst>
          </p:cNvPr>
          <p:cNvSpPr>
            <a:spLocks noGrp="1"/>
          </p:cNvSpPr>
          <p:nvPr>
            <p:ph type="ftr" sz="quarter" idx="11"/>
          </p:nvPr>
        </p:nvSpPr>
        <p:spPr/>
        <p:txBody>
          <a:bodyPr/>
          <a:lstStyle/>
          <a:p>
            <a:r>
              <a:rPr lang="fr-CA"/>
              <a:t>Sujet spécial en informatique</a:t>
            </a:r>
          </a:p>
        </p:txBody>
      </p:sp>
      <p:sp>
        <p:nvSpPr>
          <p:cNvPr id="6" name="Espace réservé du numéro de diapositive 5">
            <a:extLst>
              <a:ext uri="{FF2B5EF4-FFF2-40B4-BE49-F238E27FC236}">
                <a16:creationId xmlns:a16="http://schemas.microsoft.com/office/drawing/2014/main" id="{D9660BB1-015D-425B-9482-ACE701D11F92}"/>
              </a:ext>
            </a:extLst>
          </p:cNvPr>
          <p:cNvSpPr>
            <a:spLocks noGrp="1"/>
          </p:cNvSpPr>
          <p:nvPr>
            <p:ph type="sldNum" sz="quarter" idx="12"/>
          </p:nvPr>
        </p:nvSpPr>
        <p:spPr/>
        <p:txBody>
          <a:bodyPr/>
          <a:lstStyle/>
          <a:p>
            <a:fld id="{F4089E1F-CB04-4EE8-A245-3EA10F635708}" type="slidenum">
              <a:rPr lang="fr-CA" smtClean="0"/>
              <a:t>‹N°›</a:t>
            </a:fld>
            <a:endParaRPr lang="fr-CA"/>
          </a:p>
        </p:txBody>
      </p:sp>
    </p:spTree>
    <p:extLst>
      <p:ext uri="{BB962C8B-B14F-4D97-AF65-F5344CB8AC3E}">
        <p14:creationId xmlns:p14="http://schemas.microsoft.com/office/powerpoint/2010/main" val="154873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D4D404E-356B-44BB-A95A-6169BC87C38D}"/>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8B6B4FB3-6ED4-4379-9F4E-2B425AFE555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479164C2-6D27-4BF9-8256-637DEAAE8077}"/>
              </a:ext>
            </a:extLst>
          </p:cNvPr>
          <p:cNvSpPr>
            <a:spLocks noGrp="1"/>
          </p:cNvSpPr>
          <p:nvPr>
            <p:ph type="dt" sz="half" idx="10"/>
          </p:nvPr>
        </p:nvSpPr>
        <p:spPr/>
        <p:txBody>
          <a:bodyPr/>
          <a:lstStyle/>
          <a:p>
            <a:r>
              <a:rPr lang="fr-FR"/>
              <a:t>Geoffrey Glangine 2022</a:t>
            </a:r>
            <a:endParaRPr lang="fr-CA"/>
          </a:p>
        </p:txBody>
      </p:sp>
      <p:sp>
        <p:nvSpPr>
          <p:cNvPr id="5" name="Espace réservé du pied de page 4">
            <a:extLst>
              <a:ext uri="{FF2B5EF4-FFF2-40B4-BE49-F238E27FC236}">
                <a16:creationId xmlns:a16="http://schemas.microsoft.com/office/drawing/2014/main" id="{0E81ED09-35D6-4A7C-8272-D25ECCFA6347}"/>
              </a:ext>
            </a:extLst>
          </p:cNvPr>
          <p:cNvSpPr>
            <a:spLocks noGrp="1"/>
          </p:cNvSpPr>
          <p:nvPr>
            <p:ph type="ftr" sz="quarter" idx="11"/>
          </p:nvPr>
        </p:nvSpPr>
        <p:spPr/>
        <p:txBody>
          <a:bodyPr/>
          <a:lstStyle/>
          <a:p>
            <a:r>
              <a:rPr lang="fr-CA"/>
              <a:t>Sujet spécial en informatique</a:t>
            </a:r>
          </a:p>
        </p:txBody>
      </p:sp>
      <p:sp>
        <p:nvSpPr>
          <p:cNvPr id="6" name="Espace réservé du numéro de diapositive 5">
            <a:extLst>
              <a:ext uri="{FF2B5EF4-FFF2-40B4-BE49-F238E27FC236}">
                <a16:creationId xmlns:a16="http://schemas.microsoft.com/office/drawing/2014/main" id="{C914E146-274E-44F2-BA5C-6E835F507376}"/>
              </a:ext>
            </a:extLst>
          </p:cNvPr>
          <p:cNvSpPr>
            <a:spLocks noGrp="1"/>
          </p:cNvSpPr>
          <p:nvPr>
            <p:ph type="sldNum" sz="quarter" idx="12"/>
          </p:nvPr>
        </p:nvSpPr>
        <p:spPr/>
        <p:txBody>
          <a:bodyPr/>
          <a:lstStyle/>
          <a:p>
            <a:fld id="{F4089E1F-CB04-4EE8-A245-3EA10F635708}" type="slidenum">
              <a:rPr lang="fr-CA" smtClean="0"/>
              <a:t>‹N°›</a:t>
            </a:fld>
            <a:endParaRPr lang="fr-CA"/>
          </a:p>
        </p:txBody>
      </p:sp>
    </p:spTree>
    <p:extLst>
      <p:ext uri="{BB962C8B-B14F-4D97-AF65-F5344CB8AC3E}">
        <p14:creationId xmlns:p14="http://schemas.microsoft.com/office/powerpoint/2010/main" val="112999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A3B7C7-175B-45B6-8B5F-06F7D1248B7E}"/>
              </a:ext>
            </a:extLst>
          </p:cNvPr>
          <p:cNvSpPr>
            <a:spLocks noGrp="1"/>
          </p:cNvSpPr>
          <p:nvPr>
            <p:ph type="title"/>
          </p:nvPr>
        </p:nvSpPr>
        <p:spPr/>
        <p:txBody>
          <a:bodyPr/>
          <a:lstStyle/>
          <a:p>
            <a:r>
              <a:rPr lang="fr-FR" dirty="0"/>
              <a:t>Modifiez le style du titre</a:t>
            </a:r>
            <a:endParaRPr lang="fr-CA" dirty="0"/>
          </a:p>
        </p:txBody>
      </p:sp>
      <p:sp>
        <p:nvSpPr>
          <p:cNvPr id="3" name="Espace réservé du contenu 2">
            <a:extLst>
              <a:ext uri="{FF2B5EF4-FFF2-40B4-BE49-F238E27FC236}">
                <a16:creationId xmlns:a16="http://schemas.microsoft.com/office/drawing/2014/main" id="{19E4012A-5B84-49F2-88D1-EAC1D25D6539}"/>
              </a:ext>
            </a:extLst>
          </p:cNvPr>
          <p:cNvSpPr>
            <a:spLocks noGrp="1"/>
          </p:cNvSpPr>
          <p:nvPr>
            <p:ph idx="1"/>
          </p:nvPr>
        </p:nvSpPr>
        <p:spPr/>
        <p:txBody>
          <a:bodyPr/>
          <a:lstStyle>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4" name="Espace réservé de la date 3">
            <a:extLst>
              <a:ext uri="{FF2B5EF4-FFF2-40B4-BE49-F238E27FC236}">
                <a16:creationId xmlns:a16="http://schemas.microsoft.com/office/drawing/2014/main" id="{539DCC57-B65D-49A4-A9DD-27FB3422F940}"/>
              </a:ext>
            </a:extLst>
          </p:cNvPr>
          <p:cNvSpPr>
            <a:spLocks noGrp="1"/>
          </p:cNvSpPr>
          <p:nvPr>
            <p:ph type="dt" sz="half" idx="10"/>
          </p:nvPr>
        </p:nvSpPr>
        <p:spPr/>
        <p:txBody>
          <a:bodyPr/>
          <a:lstStyle>
            <a:lvl1pPr>
              <a:defRPr/>
            </a:lvl1p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85C640EC-7FA2-4EAA-894B-A7239ADAD9F9}"/>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6500B415-7B67-4777-8B11-C4954897977E}"/>
              </a:ext>
            </a:extLst>
          </p:cNvPr>
          <p:cNvSpPr>
            <a:spLocks noGrp="1"/>
          </p:cNvSpPr>
          <p:nvPr>
            <p:ph type="sldNum" sz="quarter" idx="12"/>
          </p:nvPr>
        </p:nvSpPr>
        <p:spPr/>
        <p:txBody>
          <a:bodyPr/>
          <a:lstStyle/>
          <a:p>
            <a:fld id="{F4089E1F-CB04-4EE8-A245-3EA10F635708}" type="slidenum">
              <a:rPr lang="fr-CA" smtClean="0"/>
              <a:pPr/>
              <a:t>‹N°›</a:t>
            </a:fld>
            <a:r>
              <a:rPr lang="fr-CA" dirty="0"/>
              <a:t> sur 52</a:t>
            </a:r>
          </a:p>
        </p:txBody>
      </p:sp>
    </p:spTree>
    <p:extLst>
      <p:ext uri="{BB962C8B-B14F-4D97-AF65-F5344CB8AC3E}">
        <p14:creationId xmlns:p14="http://schemas.microsoft.com/office/powerpoint/2010/main" val="355118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64A8A-F83F-446A-8144-7F24D076F6C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42C43BCD-17D2-4C94-8A19-AC37409B26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9780C866-F711-4898-A5B3-0DCE66CD048B}"/>
              </a:ext>
            </a:extLst>
          </p:cNvPr>
          <p:cNvSpPr>
            <a:spLocks noGrp="1"/>
          </p:cNvSpPr>
          <p:nvPr>
            <p:ph type="dt" sz="half" idx="10"/>
          </p:nvPr>
        </p:nvSpPr>
        <p:spPr/>
        <p:txBody>
          <a:bodyPr/>
          <a:lstStyle/>
          <a:p>
            <a:r>
              <a:rPr lang="fr-FR"/>
              <a:t>Geoffrey Glangine 2022</a:t>
            </a:r>
            <a:endParaRPr lang="fr-CA"/>
          </a:p>
        </p:txBody>
      </p:sp>
      <p:sp>
        <p:nvSpPr>
          <p:cNvPr id="5" name="Espace réservé du pied de page 4">
            <a:extLst>
              <a:ext uri="{FF2B5EF4-FFF2-40B4-BE49-F238E27FC236}">
                <a16:creationId xmlns:a16="http://schemas.microsoft.com/office/drawing/2014/main" id="{E5093EF8-5CBC-4680-AA8D-C60674656AAF}"/>
              </a:ext>
            </a:extLst>
          </p:cNvPr>
          <p:cNvSpPr>
            <a:spLocks noGrp="1"/>
          </p:cNvSpPr>
          <p:nvPr>
            <p:ph type="ftr" sz="quarter" idx="11"/>
          </p:nvPr>
        </p:nvSpPr>
        <p:spPr/>
        <p:txBody>
          <a:bodyPr/>
          <a:lstStyle/>
          <a:p>
            <a:r>
              <a:rPr lang="fr-CA"/>
              <a:t>Sujet spécial en informatique</a:t>
            </a:r>
          </a:p>
        </p:txBody>
      </p:sp>
      <p:sp>
        <p:nvSpPr>
          <p:cNvPr id="6" name="Espace réservé du numéro de diapositive 5">
            <a:extLst>
              <a:ext uri="{FF2B5EF4-FFF2-40B4-BE49-F238E27FC236}">
                <a16:creationId xmlns:a16="http://schemas.microsoft.com/office/drawing/2014/main" id="{5401C75D-1788-4343-B1EC-C98D848FD251}"/>
              </a:ext>
            </a:extLst>
          </p:cNvPr>
          <p:cNvSpPr>
            <a:spLocks noGrp="1"/>
          </p:cNvSpPr>
          <p:nvPr>
            <p:ph type="sldNum" sz="quarter" idx="12"/>
          </p:nvPr>
        </p:nvSpPr>
        <p:spPr/>
        <p:txBody>
          <a:bodyPr/>
          <a:lstStyle/>
          <a:p>
            <a:fld id="{F4089E1F-CB04-4EE8-A245-3EA10F635708}" type="slidenum">
              <a:rPr lang="fr-CA" smtClean="0"/>
              <a:t>‹N°›</a:t>
            </a:fld>
            <a:endParaRPr lang="fr-CA"/>
          </a:p>
        </p:txBody>
      </p:sp>
    </p:spTree>
    <p:extLst>
      <p:ext uri="{BB962C8B-B14F-4D97-AF65-F5344CB8AC3E}">
        <p14:creationId xmlns:p14="http://schemas.microsoft.com/office/powerpoint/2010/main" val="130627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D7655C-18E4-4ED7-9F08-92441943C3B1}"/>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70C45977-95BC-422B-90C8-7867A4AAEFC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2EACA8AD-730E-45D0-BF36-E2D036F1B34D}"/>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6554D2CB-3D8E-480C-807F-5DB638FD0424}"/>
              </a:ext>
            </a:extLst>
          </p:cNvPr>
          <p:cNvSpPr>
            <a:spLocks noGrp="1"/>
          </p:cNvSpPr>
          <p:nvPr>
            <p:ph type="dt" sz="half" idx="10"/>
          </p:nvPr>
        </p:nvSpPr>
        <p:spPr/>
        <p:txBody>
          <a:bodyPr/>
          <a:lstStyle/>
          <a:p>
            <a:r>
              <a:rPr lang="fr-FR"/>
              <a:t>Geoffrey Glangine 2022</a:t>
            </a:r>
            <a:endParaRPr lang="fr-CA"/>
          </a:p>
        </p:txBody>
      </p:sp>
      <p:sp>
        <p:nvSpPr>
          <p:cNvPr id="6" name="Espace réservé du pied de page 5">
            <a:extLst>
              <a:ext uri="{FF2B5EF4-FFF2-40B4-BE49-F238E27FC236}">
                <a16:creationId xmlns:a16="http://schemas.microsoft.com/office/drawing/2014/main" id="{BD75ED44-1431-4CD1-BD12-DA63316F48F6}"/>
              </a:ext>
            </a:extLst>
          </p:cNvPr>
          <p:cNvSpPr>
            <a:spLocks noGrp="1"/>
          </p:cNvSpPr>
          <p:nvPr>
            <p:ph type="ftr" sz="quarter" idx="11"/>
          </p:nvPr>
        </p:nvSpPr>
        <p:spPr/>
        <p:txBody>
          <a:bodyPr/>
          <a:lstStyle/>
          <a:p>
            <a:r>
              <a:rPr lang="fr-CA"/>
              <a:t>Sujet spécial en informatique</a:t>
            </a:r>
          </a:p>
        </p:txBody>
      </p:sp>
      <p:sp>
        <p:nvSpPr>
          <p:cNvPr id="7" name="Espace réservé du numéro de diapositive 6">
            <a:extLst>
              <a:ext uri="{FF2B5EF4-FFF2-40B4-BE49-F238E27FC236}">
                <a16:creationId xmlns:a16="http://schemas.microsoft.com/office/drawing/2014/main" id="{85977AC8-ED07-4049-9F67-9399E9B91704}"/>
              </a:ext>
            </a:extLst>
          </p:cNvPr>
          <p:cNvSpPr>
            <a:spLocks noGrp="1"/>
          </p:cNvSpPr>
          <p:nvPr>
            <p:ph type="sldNum" sz="quarter" idx="12"/>
          </p:nvPr>
        </p:nvSpPr>
        <p:spPr/>
        <p:txBody>
          <a:bodyPr/>
          <a:lstStyle/>
          <a:p>
            <a:fld id="{F4089E1F-CB04-4EE8-A245-3EA10F635708}" type="slidenum">
              <a:rPr lang="fr-CA" smtClean="0"/>
              <a:t>‹N°›</a:t>
            </a:fld>
            <a:endParaRPr lang="fr-CA"/>
          </a:p>
        </p:txBody>
      </p:sp>
    </p:spTree>
    <p:extLst>
      <p:ext uri="{BB962C8B-B14F-4D97-AF65-F5344CB8AC3E}">
        <p14:creationId xmlns:p14="http://schemas.microsoft.com/office/powerpoint/2010/main" val="331092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FF3069-464F-4308-8C0E-832BE1E02044}"/>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6C755F68-53CF-4C70-86D0-FB2F8F71EC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BF755361-20F4-4571-AB63-34B802F8221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4E6944E4-B929-40EE-87C9-16AECCD3B8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51B7FDA9-26CD-4830-B392-88E95A9FF82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52204DD2-35E7-4008-8332-E90C68BD9ADC}"/>
              </a:ext>
            </a:extLst>
          </p:cNvPr>
          <p:cNvSpPr>
            <a:spLocks noGrp="1"/>
          </p:cNvSpPr>
          <p:nvPr>
            <p:ph type="dt" sz="half" idx="10"/>
          </p:nvPr>
        </p:nvSpPr>
        <p:spPr/>
        <p:txBody>
          <a:bodyPr/>
          <a:lstStyle/>
          <a:p>
            <a:r>
              <a:rPr lang="fr-FR"/>
              <a:t>Geoffrey Glangine 2022</a:t>
            </a:r>
            <a:endParaRPr lang="fr-CA"/>
          </a:p>
        </p:txBody>
      </p:sp>
      <p:sp>
        <p:nvSpPr>
          <p:cNvPr id="8" name="Espace réservé du pied de page 7">
            <a:extLst>
              <a:ext uri="{FF2B5EF4-FFF2-40B4-BE49-F238E27FC236}">
                <a16:creationId xmlns:a16="http://schemas.microsoft.com/office/drawing/2014/main" id="{27538875-6D8D-431C-8AED-4E719B7691BE}"/>
              </a:ext>
            </a:extLst>
          </p:cNvPr>
          <p:cNvSpPr>
            <a:spLocks noGrp="1"/>
          </p:cNvSpPr>
          <p:nvPr>
            <p:ph type="ftr" sz="quarter" idx="11"/>
          </p:nvPr>
        </p:nvSpPr>
        <p:spPr/>
        <p:txBody>
          <a:bodyPr/>
          <a:lstStyle/>
          <a:p>
            <a:r>
              <a:rPr lang="fr-CA"/>
              <a:t>Sujet spécial en informatique</a:t>
            </a:r>
          </a:p>
        </p:txBody>
      </p:sp>
      <p:sp>
        <p:nvSpPr>
          <p:cNvPr id="9" name="Espace réservé du numéro de diapositive 8">
            <a:extLst>
              <a:ext uri="{FF2B5EF4-FFF2-40B4-BE49-F238E27FC236}">
                <a16:creationId xmlns:a16="http://schemas.microsoft.com/office/drawing/2014/main" id="{E8AA6A6A-D2AD-43CD-809C-266C9321B54F}"/>
              </a:ext>
            </a:extLst>
          </p:cNvPr>
          <p:cNvSpPr>
            <a:spLocks noGrp="1"/>
          </p:cNvSpPr>
          <p:nvPr>
            <p:ph type="sldNum" sz="quarter" idx="12"/>
          </p:nvPr>
        </p:nvSpPr>
        <p:spPr/>
        <p:txBody>
          <a:bodyPr/>
          <a:lstStyle/>
          <a:p>
            <a:fld id="{F4089E1F-CB04-4EE8-A245-3EA10F635708}" type="slidenum">
              <a:rPr lang="fr-CA" smtClean="0"/>
              <a:t>‹N°›</a:t>
            </a:fld>
            <a:endParaRPr lang="fr-CA"/>
          </a:p>
        </p:txBody>
      </p:sp>
    </p:spTree>
    <p:extLst>
      <p:ext uri="{BB962C8B-B14F-4D97-AF65-F5344CB8AC3E}">
        <p14:creationId xmlns:p14="http://schemas.microsoft.com/office/powerpoint/2010/main" val="175368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F9E1E5-E730-471C-8212-56CD9579E132}"/>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4E3B8528-8F01-4ADD-B57C-F491CDDC7EDB}"/>
              </a:ext>
            </a:extLst>
          </p:cNvPr>
          <p:cNvSpPr>
            <a:spLocks noGrp="1"/>
          </p:cNvSpPr>
          <p:nvPr>
            <p:ph type="dt" sz="half" idx="10"/>
          </p:nvPr>
        </p:nvSpPr>
        <p:spPr/>
        <p:txBody>
          <a:bodyPr/>
          <a:lstStyle/>
          <a:p>
            <a:r>
              <a:rPr lang="fr-FR"/>
              <a:t>Geoffrey Glangine 2022</a:t>
            </a:r>
            <a:endParaRPr lang="fr-CA"/>
          </a:p>
        </p:txBody>
      </p:sp>
      <p:sp>
        <p:nvSpPr>
          <p:cNvPr id="4" name="Espace réservé du pied de page 3">
            <a:extLst>
              <a:ext uri="{FF2B5EF4-FFF2-40B4-BE49-F238E27FC236}">
                <a16:creationId xmlns:a16="http://schemas.microsoft.com/office/drawing/2014/main" id="{1A1F3CD4-3E23-4098-B012-CE08FAB3F4DA}"/>
              </a:ext>
            </a:extLst>
          </p:cNvPr>
          <p:cNvSpPr>
            <a:spLocks noGrp="1"/>
          </p:cNvSpPr>
          <p:nvPr>
            <p:ph type="ftr" sz="quarter" idx="11"/>
          </p:nvPr>
        </p:nvSpPr>
        <p:spPr/>
        <p:txBody>
          <a:bodyPr/>
          <a:lstStyle/>
          <a:p>
            <a:r>
              <a:rPr lang="fr-CA"/>
              <a:t>Sujet spécial en informatique</a:t>
            </a:r>
          </a:p>
        </p:txBody>
      </p:sp>
      <p:sp>
        <p:nvSpPr>
          <p:cNvPr id="5" name="Espace réservé du numéro de diapositive 4">
            <a:extLst>
              <a:ext uri="{FF2B5EF4-FFF2-40B4-BE49-F238E27FC236}">
                <a16:creationId xmlns:a16="http://schemas.microsoft.com/office/drawing/2014/main" id="{4FB49F4E-10A1-4357-B5A1-04F9711D831C}"/>
              </a:ext>
            </a:extLst>
          </p:cNvPr>
          <p:cNvSpPr>
            <a:spLocks noGrp="1"/>
          </p:cNvSpPr>
          <p:nvPr>
            <p:ph type="sldNum" sz="quarter" idx="12"/>
          </p:nvPr>
        </p:nvSpPr>
        <p:spPr/>
        <p:txBody>
          <a:bodyPr/>
          <a:lstStyle/>
          <a:p>
            <a:fld id="{F4089E1F-CB04-4EE8-A245-3EA10F635708}" type="slidenum">
              <a:rPr lang="fr-CA" smtClean="0"/>
              <a:t>‹N°›</a:t>
            </a:fld>
            <a:endParaRPr lang="fr-CA"/>
          </a:p>
        </p:txBody>
      </p:sp>
    </p:spTree>
    <p:extLst>
      <p:ext uri="{BB962C8B-B14F-4D97-AF65-F5344CB8AC3E}">
        <p14:creationId xmlns:p14="http://schemas.microsoft.com/office/powerpoint/2010/main" val="56292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F042F7D-A63A-450E-B879-D34CADCF429A}"/>
              </a:ext>
            </a:extLst>
          </p:cNvPr>
          <p:cNvSpPr>
            <a:spLocks noGrp="1"/>
          </p:cNvSpPr>
          <p:nvPr>
            <p:ph type="dt" sz="half" idx="10"/>
          </p:nvPr>
        </p:nvSpPr>
        <p:spPr/>
        <p:txBody>
          <a:bodyPr/>
          <a:lstStyle/>
          <a:p>
            <a:r>
              <a:rPr lang="fr-FR"/>
              <a:t>Geoffrey Glangine 2022</a:t>
            </a:r>
            <a:endParaRPr lang="fr-CA"/>
          </a:p>
        </p:txBody>
      </p:sp>
      <p:sp>
        <p:nvSpPr>
          <p:cNvPr id="3" name="Espace réservé du pied de page 2">
            <a:extLst>
              <a:ext uri="{FF2B5EF4-FFF2-40B4-BE49-F238E27FC236}">
                <a16:creationId xmlns:a16="http://schemas.microsoft.com/office/drawing/2014/main" id="{EF4F05A8-C894-4F4D-BD11-2EA5BC7E0FDB}"/>
              </a:ext>
            </a:extLst>
          </p:cNvPr>
          <p:cNvSpPr>
            <a:spLocks noGrp="1"/>
          </p:cNvSpPr>
          <p:nvPr>
            <p:ph type="ftr" sz="quarter" idx="11"/>
          </p:nvPr>
        </p:nvSpPr>
        <p:spPr/>
        <p:txBody>
          <a:bodyPr/>
          <a:lstStyle/>
          <a:p>
            <a:r>
              <a:rPr lang="fr-CA"/>
              <a:t>Sujet spécial en informatique</a:t>
            </a:r>
          </a:p>
        </p:txBody>
      </p:sp>
      <p:sp>
        <p:nvSpPr>
          <p:cNvPr id="4" name="Espace réservé du numéro de diapositive 3">
            <a:extLst>
              <a:ext uri="{FF2B5EF4-FFF2-40B4-BE49-F238E27FC236}">
                <a16:creationId xmlns:a16="http://schemas.microsoft.com/office/drawing/2014/main" id="{4D755167-14A9-4CA8-8552-C2D3B80795D9}"/>
              </a:ext>
            </a:extLst>
          </p:cNvPr>
          <p:cNvSpPr>
            <a:spLocks noGrp="1"/>
          </p:cNvSpPr>
          <p:nvPr>
            <p:ph type="sldNum" sz="quarter" idx="12"/>
          </p:nvPr>
        </p:nvSpPr>
        <p:spPr/>
        <p:txBody>
          <a:bodyPr/>
          <a:lstStyle/>
          <a:p>
            <a:fld id="{F4089E1F-CB04-4EE8-A245-3EA10F635708}" type="slidenum">
              <a:rPr lang="fr-CA" smtClean="0"/>
              <a:t>‹N°›</a:t>
            </a:fld>
            <a:endParaRPr lang="fr-CA"/>
          </a:p>
        </p:txBody>
      </p:sp>
    </p:spTree>
    <p:extLst>
      <p:ext uri="{BB962C8B-B14F-4D97-AF65-F5344CB8AC3E}">
        <p14:creationId xmlns:p14="http://schemas.microsoft.com/office/powerpoint/2010/main" val="109817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94F5C1-293B-45F6-9E94-FB5019D5B5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C13F64A5-0510-44FF-9BA0-7E514862C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2E229908-8EFD-4EAD-AB03-8B2F098A3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16C990B-28D4-4B12-868A-5DE90EF40A8A}"/>
              </a:ext>
            </a:extLst>
          </p:cNvPr>
          <p:cNvSpPr>
            <a:spLocks noGrp="1"/>
          </p:cNvSpPr>
          <p:nvPr>
            <p:ph type="dt" sz="half" idx="10"/>
          </p:nvPr>
        </p:nvSpPr>
        <p:spPr/>
        <p:txBody>
          <a:bodyPr/>
          <a:lstStyle/>
          <a:p>
            <a:r>
              <a:rPr lang="fr-FR"/>
              <a:t>Geoffrey Glangine 2022</a:t>
            </a:r>
            <a:endParaRPr lang="fr-CA"/>
          </a:p>
        </p:txBody>
      </p:sp>
      <p:sp>
        <p:nvSpPr>
          <p:cNvPr id="6" name="Espace réservé du pied de page 5">
            <a:extLst>
              <a:ext uri="{FF2B5EF4-FFF2-40B4-BE49-F238E27FC236}">
                <a16:creationId xmlns:a16="http://schemas.microsoft.com/office/drawing/2014/main" id="{99BB479F-608C-4B96-9F6B-8D7D69978366}"/>
              </a:ext>
            </a:extLst>
          </p:cNvPr>
          <p:cNvSpPr>
            <a:spLocks noGrp="1"/>
          </p:cNvSpPr>
          <p:nvPr>
            <p:ph type="ftr" sz="quarter" idx="11"/>
          </p:nvPr>
        </p:nvSpPr>
        <p:spPr/>
        <p:txBody>
          <a:bodyPr/>
          <a:lstStyle/>
          <a:p>
            <a:r>
              <a:rPr lang="fr-CA"/>
              <a:t>Sujet spécial en informatique</a:t>
            </a:r>
          </a:p>
        </p:txBody>
      </p:sp>
      <p:sp>
        <p:nvSpPr>
          <p:cNvPr id="7" name="Espace réservé du numéro de diapositive 6">
            <a:extLst>
              <a:ext uri="{FF2B5EF4-FFF2-40B4-BE49-F238E27FC236}">
                <a16:creationId xmlns:a16="http://schemas.microsoft.com/office/drawing/2014/main" id="{8EF4A25A-A1BD-42F4-ACB9-6E1E779CB1E2}"/>
              </a:ext>
            </a:extLst>
          </p:cNvPr>
          <p:cNvSpPr>
            <a:spLocks noGrp="1"/>
          </p:cNvSpPr>
          <p:nvPr>
            <p:ph type="sldNum" sz="quarter" idx="12"/>
          </p:nvPr>
        </p:nvSpPr>
        <p:spPr/>
        <p:txBody>
          <a:bodyPr/>
          <a:lstStyle/>
          <a:p>
            <a:fld id="{F4089E1F-CB04-4EE8-A245-3EA10F635708}" type="slidenum">
              <a:rPr lang="fr-CA" smtClean="0"/>
              <a:t>‹N°›</a:t>
            </a:fld>
            <a:endParaRPr lang="fr-CA"/>
          </a:p>
        </p:txBody>
      </p:sp>
    </p:spTree>
    <p:extLst>
      <p:ext uri="{BB962C8B-B14F-4D97-AF65-F5344CB8AC3E}">
        <p14:creationId xmlns:p14="http://schemas.microsoft.com/office/powerpoint/2010/main" val="328416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11CD30-73DD-47DC-92E9-4972DD21CB6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90AC40AA-9387-46FE-8995-34C7604AAF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355E3DA0-89FA-467E-84C5-AA3C46DA4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3266980-E3E2-4165-B009-D93662C1122C}"/>
              </a:ext>
            </a:extLst>
          </p:cNvPr>
          <p:cNvSpPr>
            <a:spLocks noGrp="1"/>
          </p:cNvSpPr>
          <p:nvPr>
            <p:ph type="dt" sz="half" idx="10"/>
          </p:nvPr>
        </p:nvSpPr>
        <p:spPr/>
        <p:txBody>
          <a:bodyPr/>
          <a:lstStyle/>
          <a:p>
            <a:r>
              <a:rPr lang="fr-FR"/>
              <a:t>Geoffrey Glangine 2022</a:t>
            </a:r>
            <a:endParaRPr lang="fr-CA"/>
          </a:p>
        </p:txBody>
      </p:sp>
      <p:sp>
        <p:nvSpPr>
          <p:cNvPr id="6" name="Espace réservé du pied de page 5">
            <a:extLst>
              <a:ext uri="{FF2B5EF4-FFF2-40B4-BE49-F238E27FC236}">
                <a16:creationId xmlns:a16="http://schemas.microsoft.com/office/drawing/2014/main" id="{261F95F8-6E99-4D3E-AFF0-22D6CCAAF81F}"/>
              </a:ext>
            </a:extLst>
          </p:cNvPr>
          <p:cNvSpPr>
            <a:spLocks noGrp="1"/>
          </p:cNvSpPr>
          <p:nvPr>
            <p:ph type="ftr" sz="quarter" idx="11"/>
          </p:nvPr>
        </p:nvSpPr>
        <p:spPr/>
        <p:txBody>
          <a:bodyPr/>
          <a:lstStyle/>
          <a:p>
            <a:r>
              <a:rPr lang="fr-CA"/>
              <a:t>Sujet spécial en informatique</a:t>
            </a:r>
          </a:p>
        </p:txBody>
      </p:sp>
      <p:sp>
        <p:nvSpPr>
          <p:cNvPr id="7" name="Espace réservé du numéro de diapositive 6">
            <a:extLst>
              <a:ext uri="{FF2B5EF4-FFF2-40B4-BE49-F238E27FC236}">
                <a16:creationId xmlns:a16="http://schemas.microsoft.com/office/drawing/2014/main" id="{DBE74383-6F1D-4483-BA9B-37435C91DB02}"/>
              </a:ext>
            </a:extLst>
          </p:cNvPr>
          <p:cNvSpPr>
            <a:spLocks noGrp="1"/>
          </p:cNvSpPr>
          <p:nvPr>
            <p:ph type="sldNum" sz="quarter" idx="12"/>
          </p:nvPr>
        </p:nvSpPr>
        <p:spPr/>
        <p:txBody>
          <a:bodyPr/>
          <a:lstStyle/>
          <a:p>
            <a:fld id="{F4089E1F-CB04-4EE8-A245-3EA10F635708}" type="slidenum">
              <a:rPr lang="fr-CA" smtClean="0"/>
              <a:t>‹N°›</a:t>
            </a:fld>
            <a:endParaRPr lang="fr-CA"/>
          </a:p>
        </p:txBody>
      </p:sp>
    </p:spTree>
    <p:extLst>
      <p:ext uri="{BB962C8B-B14F-4D97-AF65-F5344CB8AC3E}">
        <p14:creationId xmlns:p14="http://schemas.microsoft.com/office/powerpoint/2010/main" val="7408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C6DB9F8-0EB1-4CEA-A38D-6DB04C8B99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AEC48CBA-C853-4B24-A855-2E2B28047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4" name="Espace réservé de la date 3">
            <a:extLst>
              <a:ext uri="{FF2B5EF4-FFF2-40B4-BE49-F238E27FC236}">
                <a16:creationId xmlns:a16="http://schemas.microsoft.com/office/drawing/2014/main" id="{88F0DDA4-3D3E-4802-9306-BB7E771CC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Geoffrey Glangine 2022</a:t>
            </a:r>
            <a:endParaRPr lang="fr-CA"/>
          </a:p>
        </p:txBody>
      </p:sp>
      <p:sp>
        <p:nvSpPr>
          <p:cNvPr id="5" name="Espace réservé du pied de page 4">
            <a:extLst>
              <a:ext uri="{FF2B5EF4-FFF2-40B4-BE49-F238E27FC236}">
                <a16:creationId xmlns:a16="http://schemas.microsoft.com/office/drawing/2014/main" id="{E77C4B04-AE78-4707-893A-5564116CCD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a:t>Sujet spécial en informatique</a:t>
            </a:r>
          </a:p>
        </p:txBody>
      </p:sp>
      <p:sp>
        <p:nvSpPr>
          <p:cNvPr id="6" name="Espace réservé du numéro de diapositive 5">
            <a:extLst>
              <a:ext uri="{FF2B5EF4-FFF2-40B4-BE49-F238E27FC236}">
                <a16:creationId xmlns:a16="http://schemas.microsoft.com/office/drawing/2014/main" id="{59B7255E-B6B2-461C-BEE6-7C90861370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89E1F-CB04-4EE8-A245-3EA10F635708}" type="slidenum">
              <a:rPr lang="fr-CA" smtClean="0"/>
              <a:t>‹N°›</a:t>
            </a:fld>
            <a:endParaRPr lang="fr-CA"/>
          </a:p>
        </p:txBody>
      </p:sp>
    </p:spTree>
    <p:extLst>
      <p:ext uri="{BB962C8B-B14F-4D97-AF65-F5344CB8AC3E}">
        <p14:creationId xmlns:p14="http://schemas.microsoft.com/office/powerpoint/2010/main" val="16704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m/imgres?imgurl=http%3A%2F%2Fwww.uqac.ca%2Fmedias%2Flogos_officiels%2Fuqac_haute_resolution.jpg&amp;imgrefurl=https%3A%2F%2Fwww.uqac.ca%2Fdocuments-officiels%2F&amp;tbnid=84-KzbbQn3xR7M&amp;vet=12ahUKEwjZu7_9yPPuAhUDlIQIHb_oCr4QMygAegUIARCOAQ..i&amp;docid=y7EMtXMhi9E-9M&amp;w=1074&amp;h=644&amp;q=uqac%20logo&amp;safe=off&amp;client=firefox-b-d&amp;ved=2ahUKEwjZu7_9yPPuAhUDlIQIHb_oCr4QMygAegUIARCOAQ"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65932-AEBC-407F-8CDA-BE79ECAE3D28}"/>
              </a:ext>
            </a:extLst>
          </p:cNvPr>
          <p:cNvSpPr>
            <a:spLocks noGrp="1"/>
          </p:cNvSpPr>
          <p:nvPr>
            <p:ph type="ctrTitle"/>
          </p:nvPr>
        </p:nvSpPr>
        <p:spPr>
          <a:xfrm>
            <a:off x="1524000" y="591126"/>
            <a:ext cx="9144000" cy="1792593"/>
          </a:xfrm>
        </p:spPr>
        <p:txBody>
          <a:bodyPr>
            <a:normAutofit/>
          </a:bodyPr>
          <a:lstStyle/>
          <a:p>
            <a:r>
              <a:rPr lang="fr-CA" sz="3200" b="1" dirty="0">
                <a:cs typeface="Aharoni" pitchFamily="2" charset="-79"/>
              </a:rPr>
              <a:t>Implémentation et utilisation d’outil d’optimisation </a:t>
            </a:r>
            <a:br>
              <a:rPr lang="fr-CA" sz="3200" b="1" dirty="0">
                <a:cs typeface="Aharoni" pitchFamily="2" charset="-79"/>
              </a:rPr>
            </a:br>
            <a:r>
              <a:rPr lang="fr-CA" sz="2000" dirty="0">
                <a:cs typeface="Aharoni" pitchFamily="2" charset="-79"/>
              </a:rPr>
              <a:t>Pour la réalisation d’un projet industriel en optimisation hydroélectrique court terme.</a:t>
            </a:r>
          </a:p>
        </p:txBody>
      </p:sp>
      <p:sp>
        <p:nvSpPr>
          <p:cNvPr id="3" name="Sous-titre 2">
            <a:extLst>
              <a:ext uri="{FF2B5EF4-FFF2-40B4-BE49-F238E27FC236}">
                <a16:creationId xmlns:a16="http://schemas.microsoft.com/office/drawing/2014/main" id="{30015C34-8177-4F3B-A270-F49DBB8F6B61}"/>
              </a:ext>
            </a:extLst>
          </p:cNvPr>
          <p:cNvSpPr>
            <a:spLocks noGrp="1"/>
          </p:cNvSpPr>
          <p:nvPr>
            <p:ph type="subTitle" idx="1"/>
          </p:nvPr>
        </p:nvSpPr>
        <p:spPr>
          <a:xfrm>
            <a:off x="1524000" y="3023925"/>
            <a:ext cx="9144000" cy="1655762"/>
          </a:xfrm>
        </p:spPr>
        <p:txBody>
          <a:bodyPr>
            <a:normAutofit lnSpcReduction="10000"/>
          </a:bodyPr>
          <a:lstStyle/>
          <a:p>
            <a:r>
              <a:rPr lang="fr-FR" dirty="0">
                <a:latin typeface="Times New Roman" panose="02020603050405020304" pitchFamily="18" charset="0"/>
                <a:cs typeface="Times New Roman" panose="02020603050405020304" pitchFamily="18" charset="0"/>
              </a:rPr>
              <a:t>8INF206/700</a:t>
            </a:r>
          </a:p>
          <a:p>
            <a:r>
              <a:rPr lang="fr-FR" dirty="0">
                <a:latin typeface="Times New Roman" panose="02020603050405020304" pitchFamily="18" charset="0"/>
                <a:cs typeface="Times New Roman" panose="02020603050405020304" pitchFamily="18" charset="0"/>
              </a:rPr>
              <a:t>Geoffrey Glangine</a:t>
            </a:r>
          </a:p>
          <a:p>
            <a:r>
              <a:rPr lang="fr-FR" dirty="0">
                <a:latin typeface="Times New Roman" panose="02020603050405020304" pitchFamily="18" charset="0"/>
                <a:cs typeface="Times New Roman" panose="02020603050405020304" pitchFamily="18" charset="0"/>
              </a:rPr>
              <a:t>&amp; </a:t>
            </a:r>
          </a:p>
          <a:p>
            <a:r>
              <a:rPr lang="fr-FR" dirty="0">
                <a:latin typeface="Times New Roman" panose="02020603050405020304" pitchFamily="18" charset="0"/>
                <a:cs typeface="Times New Roman" panose="02020603050405020304" pitchFamily="18" charset="0"/>
              </a:rPr>
              <a:t>Sara Séguin</a:t>
            </a:r>
            <a:endParaRPr lang="fr-CA" dirty="0">
              <a:latin typeface="Times New Roman" panose="02020603050405020304" pitchFamily="18" charset="0"/>
              <a:cs typeface="Times New Roman" panose="02020603050405020304" pitchFamily="18" charset="0"/>
            </a:endParaRPr>
          </a:p>
        </p:txBody>
      </p:sp>
      <p:pic>
        <p:nvPicPr>
          <p:cNvPr id="1026" name="Picture 2" descr="Image result for uqac logo">
            <a:hlinkClick r:id="rId2"/>
            <a:extLst>
              <a:ext uri="{FF2B5EF4-FFF2-40B4-BE49-F238E27FC236}">
                <a16:creationId xmlns:a16="http://schemas.microsoft.com/office/drawing/2014/main" id="{A0BAF93D-9B16-4E61-B698-E93C942B5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4871906"/>
            <a:ext cx="2762250" cy="16573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pied de page 3">
            <a:extLst>
              <a:ext uri="{FF2B5EF4-FFF2-40B4-BE49-F238E27FC236}">
                <a16:creationId xmlns:a16="http://schemas.microsoft.com/office/drawing/2014/main" id="{65CC8D0B-77C9-4243-8E93-13AD05C620E9}"/>
              </a:ext>
            </a:extLst>
          </p:cNvPr>
          <p:cNvSpPr>
            <a:spLocks noGrp="1"/>
          </p:cNvSpPr>
          <p:nvPr>
            <p:ph type="ftr" sz="quarter" idx="11"/>
          </p:nvPr>
        </p:nvSpPr>
        <p:spPr/>
        <p:txBody>
          <a:bodyPr/>
          <a:lstStyle/>
          <a:p>
            <a:r>
              <a:rPr lang="fr-CA" dirty="0"/>
              <a:t>Sujet spécial en informatique</a:t>
            </a:r>
          </a:p>
        </p:txBody>
      </p:sp>
      <p:sp>
        <p:nvSpPr>
          <p:cNvPr id="5" name="Espace réservé de la date 4">
            <a:extLst>
              <a:ext uri="{FF2B5EF4-FFF2-40B4-BE49-F238E27FC236}">
                <a16:creationId xmlns:a16="http://schemas.microsoft.com/office/drawing/2014/main" id="{0D6F4AE8-A621-473F-8514-D66A380686EE}"/>
              </a:ext>
            </a:extLst>
          </p:cNvPr>
          <p:cNvSpPr>
            <a:spLocks noGrp="1"/>
          </p:cNvSpPr>
          <p:nvPr>
            <p:ph type="dt" sz="half" idx="10"/>
          </p:nvPr>
        </p:nvSpPr>
        <p:spPr/>
        <p:txBody>
          <a:bodyPr/>
          <a:lstStyle/>
          <a:p>
            <a:r>
              <a:rPr lang="fr-FR"/>
              <a:t>Geoffrey Glangine 2022</a:t>
            </a:r>
            <a:endParaRPr lang="fr-CA" dirty="0"/>
          </a:p>
        </p:txBody>
      </p:sp>
      <p:sp>
        <p:nvSpPr>
          <p:cNvPr id="6" name="Espace réservé du numéro de diapositive 5">
            <a:extLst>
              <a:ext uri="{FF2B5EF4-FFF2-40B4-BE49-F238E27FC236}">
                <a16:creationId xmlns:a16="http://schemas.microsoft.com/office/drawing/2014/main" id="{014479DF-BD62-475E-B8C5-B2F4F44455B2}"/>
              </a:ext>
            </a:extLst>
          </p:cNvPr>
          <p:cNvSpPr>
            <a:spLocks noGrp="1"/>
          </p:cNvSpPr>
          <p:nvPr>
            <p:ph type="sldNum" sz="quarter" idx="12"/>
          </p:nvPr>
        </p:nvSpPr>
        <p:spPr/>
        <p:txBody>
          <a:bodyPr/>
          <a:lstStyle/>
          <a:p>
            <a:fld id="{F4089E1F-CB04-4EE8-A245-3EA10F635708}" type="slidenum">
              <a:rPr lang="fr-CA" smtClean="0"/>
              <a:t>1</a:t>
            </a:fld>
            <a:r>
              <a:rPr lang="fr-CA" dirty="0"/>
              <a:t> sur 33</a:t>
            </a:r>
          </a:p>
        </p:txBody>
      </p:sp>
    </p:spTree>
    <p:extLst>
      <p:ext uri="{BB962C8B-B14F-4D97-AF65-F5344CB8AC3E}">
        <p14:creationId xmlns:p14="http://schemas.microsoft.com/office/powerpoint/2010/main" val="3201853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F7636E-52E6-4758-A3A2-9108EE3D7D47}"/>
              </a:ext>
            </a:extLst>
          </p:cNvPr>
          <p:cNvSpPr>
            <a:spLocks noGrp="1"/>
          </p:cNvSpPr>
          <p:nvPr>
            <p:ph type="title"/>
          </p:nvPr>
        </p:nvSpPr>
        <p:spPr/>
        <p:txBody>
          <a:bodyPr/>
          <a:lstStyle/>
          <a:p>
            <a:r>
              <a:rPr lang="fr-FR" dirty="0"/>
              <a:t>Optimisation linéaire en nombres entiers</a:t>
            </a:r>
            <a:endParaRPr lang="fr-CA" dirty="0"/>
          </a:p>
        </p:txBody>
      </p:sp>
      <p:sp>
        <p:nvSpPr>
          <p:cNvPr id="3" name="Espace réservé du contenu 2">
            <a:extLst>
              <a:ext uri="{FF2B5EF4-FFF2-40B4-BE49-F238E27FC236}">
                <a16:creationId xmlns:a16="http://schemas.microsoft.com/office/drawing/2014/main" id="{7FB01B4B-BF20-4C0D-8D44-DAEDB003F57F}"/>
              </a:ext>
            </a:extLst>
          </p:cNvPr>
          <p:cNvSpPr>
            <a:spLocks noGrp="1"/>
          </p:cNvSpPr>
          <p:nvPr>
            <p:ph idx="1"/>
          </p:nvPr>
        </p:nvSpPr>
        <p:spPr/>
        <p:txBody>
          <a:bodyPr/>
          <a:lstStyle/>
          <a:p>
            <a:r>
              <a:rPr lang="fr-FR" dirty="0"/>
              <a:t>Dans certains cas, il est nécessaire que certaines variables prennent uniquement des valeurs entières, par exemple, pour le TSP, un chemin de ville peut être emprunté ou non, c’est donc un variable binaire.</a:t>
            </a:r>
          </a:p>
          <a:p>
            <a:r>
              <a:rPr lang="fr-FR" dirty="0"/>
              <a:t>Cependant l’algorithme du simplexe permet uniquement de trouver des valeurs Réelles</a:t>
            </a:r>
          </a:p>
          <a:p>
            <a:r>
              <a:rPr lang="fr-FR" dirty="0"/>
              <a:t>Il existe plusieurs méthodes permettant de résoudre un problème de manière à obtenir des valeurs de variables entières</a:t>
            </a:r>
          </a:p>
          <a:p>
            <a:r>
              <a:rPr lang="fr-FR" dirty="0"/>
              <a:t>L’une de ces méthodes est le </a:t>
            </a:r>
            <a:r>
              <a:rPr lang="fr-FR" dirty="0" err="1"/>
              <a:t>branch</a:t>
            </a:r>
            <a:r>
              <a:rPr lang="fr-FR" dirty="0"/>
              <a:t> and </a:t>
            </a:r>
            <a:r>
              <a:rPr lang="fr-FR" dirty="0" err="1"/>
              <a:t>bound</a:t>
            </a:r>
            <a:r>
              <a:rPr lang="fr-FR" dirty="0"/>
              <a:t>.</a:t>
            </a:r>
            <a:endParaRPr lang="fr-CA" dirty="0"/>
          </a:p>
        </p:txBody>
      </p:sp>
      <p:sp>
        <p:nvSpPr>
          <p:cNvPr id="4" name="Espace réservé de la date 3">
            <a:extLst>
              <a:ext uri="{FF2B5EF4-FFF2-40B4-BE49-F238E27FC236}">
                <a16:creationId xmlns:a16="http://schemas.microsoft.com/office/drawing/2014/main" id="{C056027A-AB5C-4E22-9239-04AF99DA43E5}"/>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7AE1927C-F2B7-4260-80E4-72EC04C69CD3}"/>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05DC7D66-0761-4FBF-9E94-BDFD2ED7AEF8}"/>
              </a:ext>
            </a:extLst>
          </p:cNvPr>
          <p:cNvSpPr>
            <a:spLocks noGrp="1"/>
          </p:cNvSpPr>
          <p:nvPr>
            <p:ph type="sldNum" sz="quarter" idx="12"/>
          </p:nvPr>
        </p:nvSpPr>
        <p:spPr/>
        <p:txBody>
          <a:bodyPr/>
          <a:lstStyle/>
          <a:p>
            <a:fld id="{F4089E1F-CB04-4EE8-A245-3EA10F635708}" type="slidenum">
              <a:rPr lang="fr-CA" smtClean="0"/>
              <a:pPr/>
              <a:t>10</a:t>
            </a:fld>
            <a:r>
              <a:rPr lang="fr-CA" dirty="0"/>
              <a:t> sur 33</a:t>
            </a:r>
          </a:p>
        </p:txBody>
      </p:sp>
    </p:spTree>
    <p:extLst>
      <p:ext uri="{BB962C8B-B14F-4D97-AF65-F5344CB8AC3E}">
        <p14:creationId xmlns:p14="http://schemas.microsoft.com/office/powerpoint/2010/main" val="310727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77CFC4-4C1B-4D2D-A6B7-1CB68D26F12F}"/>
              </a:ext>
            </a:extLst>
          </p:cNvPr>
          <p:cNvSpPr>
            <a:spLocks noGrp="1"/>
          </p:cNvSpPr>
          <p:nvPr>
            <p:ph type="title"/>
          </p:nvPr>
        </p:nvSpPr>
        <p:spPr/>
        <p:txBody>
          <a:bodyPr/>
          <a:lstStyle/>
          <a:p>
            <a:r>
              <a:rPr lang="fr-FR" dirty="0"/>
              <a:t>Branch and </a:t>
            </a:r>
            <a:r>
              <a:rPr lang="fr-FR" dirty="0" err="1"/>
              <a:t>Bound</a:t>
            </a:r>
            <a:endParaRPr lang="fr-CA" dirty="0"/>
          </a:p>
        </p:txBody>
      </p:sp>
      <p:sp>
        <p:nvSpPr>
          <p:cNvPr id="3" name="Espace réservé du contenu 2">
            <a:extLst>
              <a:ext uri="{FF2B5EF4-FFF2-40B4-BE49-F238E27FC236}">
                <a16:creationId xmlns:a16="http://schemas.microsoft.com/office/drawing/2014/main" id="{1D0F4093-5C5E-4BB1-8B73-408501C76CEF}"/>
              </a:ext>
            </a:extLst>
          </p:cNvPr>
          <p:cNvSpPr>
            <a:spLocks noGrp="1"/>
          </p:cNvSpPr>
          <p:nvPr>
            <p:ph idx="1"/>
          </p:nvPr>
        </p:nvSpPr>
        <p:spPr/>
        <p:txBody>
          <a:bodyPr/>
          <a:lstStyle/>
          <a:p>
            <a:r>
              <a:rPr lang="fr-FR" dirty="0"/>
              <a:t>Le Branch and </a:t>
            </a:r>
            <a:r>
              <a:rPr lang="fr-FR" dirty="0" err="1"/>
              <a:t>Bound</a:t>
            </a:r>
            <a:r>
              <a:rPr lang="fr-FR" dirty="0"/>
              <a:t> est une méthode itérative </a:t>
            </a:r>
            <a:r>
              <a:rPr lang="fr-FR" dirty="0" err="1"/>
              <a:t>permetant</a:t>
            </a:r>
            <a:r>
              <a:rPr lang="fr-FR" dirty="0"/>
              <a:t> de trouver la solution optimale à un problème d’optimisation linéaire en nombres entiers.</a:t>
            </a:r>
          </a:p>
          <a:p>
            <a:r>
              <a:rPr lang="fr-FR" dirty="0"/>
              <a:t>Elle utilise l’algorithme du simplexe tout en ajoutant des contraintes pour exclure les solutions non entières.</a:t>
            </a:r>
            <a:endParaRPr lang="fr-CA" dirty="0"/>
          </a:p>
        </p:txBody>
      </p:sp>
      <p:sp>
        <p:nvSpPr>
          <p:cNvPr id="4" name="Espace réservé de la date 3">
            <a:extLst>
              <a:ext uri="{FF2B5EF4-FFF2-40B4-BE49-F238E27FC236}">
                <a16:creationId xmlns:a16="http://schemas.microsoft.com/office/drawing/2014/main" id="{759496F0-85DE-44A9-A4C0-33D13FDEDCD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1830D999-B043-4B39-B88B-797A933477B3}"/>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167C3D4C-412F-4A25-BD1A-5A8D827C9BF9}"/>
              </a:ext>
            </a:extLst>
          </p:cNvPr>
          <p:cNvSpPr>
            <a:spLocks noGrp="1"/>
          </p:cNvSpPr>
          <p:nvPr>
            <p:ph type="sldNum" sz="quarter" idx="12"/>
          </p:nvPr>
        </p:nvSpPr>
        <p:spPr/>
        <p:txBody>
          <a:bodyPr/>
          <a:lstStyle/>
          <a:p>
            <a:fld id="{F4089E1F-CB04-4EE8-A245-3EA10F635708}" type="slidenum">
              <a:rPr lang="fr-CA" smtClean="0"/>
              <a:pPr/>
              <a:t>11</a:t>
            </a:fld>
            <a:r>
              <a:rPr lang="fr-CA" dirty="0"/>
              <a:t> sur 33 </a:t>
            </a:r>
          </a:p>
        </p:txBody>
      </p:sp>
    </p:spTree>
    <p:extLst>
      <p:ext uri="{BB962C8B-B14F-4D97-AF65-F5344CB8AC3E}">
        <p14:creationId xmlns:p14="http://schemas.microsoft.com/office/powerpoint/2010/main" val="126333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77CFC4-4C1B-4D2D-A6B7-1CB68D26F12F}"/>
              </a:ext>
            </a:extLst>
          </p:cNvPr>
          <p:cNvSpPr>
            <a:spLocks noGrp="1"/>
          </p:cNvSpPr>
          <p:nvPr>
            <p:ph type="title"/>
          </p:nvPr>
        </p:nvSpPr>
        <p:spPr/>
        <p:txBody>
          <a:bodyPr/>
          <a:lstStyle/>
          <a:p>
            <a:r>
              <a:rPr lang="fr-FR" dirty="0"/>
              <a:t>Branch and </a:t>
            </a:r>
            <a:r>
              <a:rPr lang="fr-FR" dirty="0" err="1"/>
              <a:t>Bound</a:t>
            </a:r>
            <a:endParaRPr lang="fr-CA" dirty="0"/>
          </a:p>
        </p:txBody>
      </p:sp>
      <p:pic>
        <p:nvPicPr>
          <p:cNvPr id="7" name="Espace réservé du contenu 6">
            <a:extLst>
              <a:ext uri="{FF2B5EF4-FFF2-40B4-BE49-F238E27FC236}">
                <a16:creationId xmlns:a16="http://schemas.microsoft.com/office/drawing/2014/main" id="{569CBABA-2521-47DD-A044-6EE7D8333099}"/>
              </a:ext>
            </a:extLst>
          </p:cNvPr>
          <p:cNvPicPr>
            <a:picLocks noGrp="1" noChangeAspect="1"/>
          </p:cNvPicPr>
          <p:nvPr>
            <p:ph idx="1"/>
          </p:nvPr>
        </p:nvPicPr>
        <p:blipFill>
          <a:blip r:embed="rId2"/>
          <a:stretch>
            <a:fillRect/>
          </a:stretch>
        </p:blipFill>
        <p:spPr>
          <a:xfrm>
            <a:off x="3462949" y="2068898"/>
            <a:ext cx="3990975" cy="3495675"/>
          </a:xfrm>
          <a:prstGeom prst="rect">
            <a:avLst/>
          </a:prstGeom>
        </p:spPr>
      </p:pic>
      <p:sp>
        <p:nvSpPr>
          <p:cNvPr id="4" name="Espace réservé de la date 3">
            <a:extLst>
              <a:ext uri="{FF2B5EF4-FFF2-40B4-BE49-F238E27FC236}">
                <a16:creationId xmlns:a16="http://schemas.microsoft.com/office/drawing/2014/main" id="{759496F0-85DE-44A9-A4C0-33D13FDEDCD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1830D999-B043-4B39-B88B-797A933477B3}"/>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167C3D4C-412F-4A25-BD1A-5A8D827C9BF9}"/>
              </a:ext>
            </a:extLst>
          </p:cNvPr>
          <p:cNvSpPr>
            <a:spLocks noGrp="1"/>
          </p:cNvSpPr>
          <p:nvPr>
            <p:ph type="sldNum" sz="quarter" idx="12"/>
          </p:nvPr>
        </p:nvSpPr>
        <p:spPr/>
        <p:txBody>
          <a:bodyPr/>
          <a:lstStyle/>
          <a:p>
            <a:fld id="{F4089E1F-CB04-4EE8-A245-3EA10F635708}" type="slidenum">
              <a:rPr lang="fr-CA" smtClean="0"/>
              <a:pPr/>
              <a:t>12</a:t>
            </a:fld>
            <a:r>
              <a:rPr lang="fr-CA" dirty="0"/>
              <a:t> sur 33</a:t>
            </a:r>
          </a:p>
        </p:txBody>
      </p:sp>
    </p:spTree>
    <p:extLst>
      <p:ext uri="{BB962C8B-B14F-4D97-AF65-F5344CB8AC3E}">
        <p14:creationId xmlns:p14="http://schemas.microsoft.com/office/powerpoint/2010/main" val="2690508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AACDD6-9DBC-42BA-95A0-D4A2C39F9EC2}"/>
              </a:ext>
            </a:extLst>
          </p:cNvPr>
          <p:cNvSpPr>
            <a:spLocks noGrp="1"/>
          </p:cNvSpPr>
          <p:nvPr>
            <p:ph type="title"/>
          </p:nvPr>
        </p:nvSpPr>
        <p:spPr/>
        <p:txBody>
          <a:bodyPr/>
          <a:lstStyle/>
          <a:p>
            <a:r>
              <a:rPr lang="fr-FR" dirty="0"/>
              <a:t>Production hydroélectrique</a:t>
            </a:r>
            <a:endParaRPr lang="fr-CA" dirty="0"/>
          </a:p>
        </p:txBody>
      </p:sp>
      <p:sp>
        <p:nvSpPr>
          <p:cNvPr id="3" name="Espace réservé du contenu 2">
            <a:extLst>
              <a:ext uri="{FF2B5EF4-FFF2-40B4-BE49-F238E27FC236}">
                <a16:creationId xmlns:a16="http://schemas.microsoft.com/office/drawing/2014/main" id="{B535484E-76CB-4EF8-8003-DA615ED702AA}"/>
              </a:ext>
            </a:extLst>
          </p:cNvPr>
          <p:cNvSpPr>
            <a:spLocks noGrp="1"/>
          </p:cNvSpPr>
          <p:nvPr>
            <p:ph idx="1"/>
          </p:nvPr>
        </p:nvSpPr>
        <p:spPr/>
        <p:txBody>
          <a:bodyPr/>
          <a:lstStyle/>
          <a:p>
            <a:r>
              <a:rPr lang="fr-FR" dirty="0"/>
              <a:t>Entre </a:t>
            </a:r>
            <a:r>
              <a:rPr lang="fr-CA" dirty="0"/>
              <a:t>15 et 16% de la production mondiale d'électricité </a:t>
            </a:r>
          </a:p>
          <a:p>
            <a:r>
              <a:rPr lang="fr-FR" dirty="0"/>
              <a:t>Une dizaine de pays dont le Canada produisent </a:t>
            </a:r>
            <a:r>
              <a:rPr lang="fr-CA" dirty="0"/>
              <a:t>plus de la moitié de leur électricité grâce à l’hydraulique</a:t>
            </a:r>
          </a:p>
          <a:p>
            <a:r>
              <a:rPr lang="fr-FR" dirty="0"/>
              <a:t>A</a:t>
            </a:r>
            <a:r>
              <a:rPr lang="fr-CA" dirty="0"/>
              <a:t>u Québec c’est plus de 96% de la consommation d’électricité (</a:t>
            </a:r>
            <a:r>
              <a:rPr lang="fr-FR" altLang="fr-FR" dirty="0"/>
              <a:t>Gouvernement du Québec, 2017</a:t>
            </a:r>
            <a:r>
              <a:rPr lang="fr-CA" dirty="0"/>
              <a:t>) </a:t>
            </a:r>
          </a:p>
          <a:p>
            <a:r>
              <a:rPr lang="fr-FR" dirty="0"/>
              <a:t>70% des énergies renouvelables</a:t>
            </a:r>
            <a:endParaRPr lang="fr-CA" dirty="0"/>
          </a:p>
          <a:p>
            <a:endParaRPr lang="fr-CA" dirty="0"/>
          </a:p>
        </p:txBody>
      </p:sp>
      <p:sp>
        <p:nvSpPr>
          <p:cNvPr id="4" name="Espace réservé de la date 3">
            <a:extLst>
              <a:ext uri="{FF2B5EF4-FFF2-40B4-BE49-F238E27FC236}">
                <a16:creationId xmlns:a16="http://schemas.microsoft.com/office/drawing/2014/main" id="{AC830CC2-D149-49B4-859A-39F21555552B}"/>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32D2E8A6-EDB4-4F18-BAD1-CA14D1B8CD89}"/>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BD4D4108-F557-421A-A8C7-4007263722E4}"/>
              </a:ext>
            </a:extLst>
          </p:cNvPr>
          <p:cNvSpPr>
            <a:spLocks noGrp="1"/>
          </p:cNvSpPr>
          <p:nvPr>
            <p:ph type="sldNum" sz="quarter" idx="12"/>
          </p:nvPr>
        </p:nvSpPr>
        <p:spPr/>
        <p:txBody>
          <a:bodyPr/>
          <a:lstStyle/>
          <a:p>
            <a:fld id="{F4089E1F-CB04-4EE8-A245-3EA10F635708}" type="slidenum">
              <a:rPr lang="fr-CA" smtClean="0"/>
              <a:t>13</a:t>
            </a:fld>
            <a:r>
              <a:rPr lang="fr-CA" dirty="0"/>
              <a:t> sur 33</a:t>
            </a:r>
          </a:p>
        </p:txBody>
      </p:sp>
      <p:pic>
        <p:nvPicPr>
          <p:cNvPr id="7" name="Image 6">
            <a:extLst>
              <a:ext uri="{FF2B5EF4-FFF2-40B4-BE49-F238E27FC236}">
                <a16:creationId xmlns:a16="http://schemas.microsoft.com/office/drawing/2014/main" id="{9235E9A4-6275-4262-A88D-893340418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533" y="4018057"/>
            <a:ext cx="2998133" cy="2248600"/>
          </a:xfrm>
          <a:prstGeom prst="rect">
            <a:avLst/>
          </a:prstGeom>
        </p:spPr>
      </p:pic>
      <p:sp>
        <p:nvSpPr>
          <p:cNvPr id="8" name="Rectangle 7">
            <a:extLst>
              <a:ext uri="{FF2B5EF4-FFF2-40B4-BE49-F238E27FC236}">
                <a16:creationId xmlns:a16="http://schemas.microsoft.com/office/drawing/2014/main" id="{CFB45D1E-F508-4BF4-A353-B49AE26B56F0}"/>
              </a:ext>
            </a:extLst>
          </p:cNvPr>
          <p:cNvSpPr/>
          <p:nvPr/>
        </p:nvSpPr>
        <p:spPr>
          <a:xfrm>
            <a:off x="7045484" y="6127234"/>
            <a:ext cx="3024611" cy="369332"/>
          </a:xfrm>
          <a:prstGeom prst="rect">
            <a:avLst/>
          </a:prstGeom>
        </p:spPr>
        <p:txBody>
          <a:bodyPr wrap="none">
            <a:spAutoFit/>
          </a:bodyPr>
          <a:lstStyle/>
          <a:p>
            <a:r>
              <a:rPr lang="fr-CA" dirty="0"/>
              <a:t>Source : </a:t>
            </a:r>
            <a:r>
              <a:rPr lang="fr-CA" dirty="0" err="1"/>
              <a:t>Wikimedia</a:t>
            </a:r>
            <a:r>
              <a:rPr lang="fr-CA" dirty="0"/>
              <a:t> Commons</a:t>
            </a:r>
          </a:p>
        </p:txBody>
      </p:sp>
    </p:spTree>
    <p:extLst>
      <p:ext uri="{BB962C8B-B14F-4D97-AF65-F5344CB8AC3E}">
        <p14:creationId xmlns:p14="http://schemas.microsoft.com/office/powerpoint/2010/main" val="154409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FF1EF6-541B-411B-965A-FEDFFB804544}"/>
              </a:ext>
            </a:extLst>
          </p:cNvPr>
          <p:cNvSpPr>
            <a:spLocks noGrp="1"/>
          </p:cNvSpPr>
          <p:nvPr>
            <p:ph type="title"/>
          </p:nvPr>
        </p:nvSpPr>
        <p:spPr/>
        <p:txBody>
          <a:bodyPr/>
          <a:lstStyle/>
          <a:p>
            <a:r>
              <a:rPr lang="fr-FR" dirty="0"/>
              <a:t>Production hydroélectrique </a:t>
            </a:r>
            <a:endParaRPr lang="fr-CA" dirty="0"/>
          </a:p>
        </p:txBody>
      </p:sp>
      <p:sp>
        <p:nvSpPr>
          <p:cNvPr id="3" name="Espace réservé du contenu 2">
            <a:extLst>
              <a:ext uri="{FF2B5EF4-FFF2-40B4-BE49-F238E27FC236}">
                <a16:creationId xmlns:a16="http://schemas.microsoft.com/office/drawing/2014/main" id="{99CB9FBC-21AB-4F4F-9F4C-6493F76EC5F3}"/>
              </a:ext>
            </a:extLst>
          </p:cNvPr>
          <p:cNvSpPr>
            <a:spLocks noGrp="1"/>
          </p:cNvSpPr>
          <p:nvPr>
            <p:ph idx="1"/>
          </p:nvPr>
        </p:nvSpPr>
        <p:spPr/>
        <p:txBody>
          <a:bodyPr/>
          <a:lstStyle/>
          <a:p>
            <a:r>
              <a:rPr lang="fr-FR" dirty="0"/>
              <a:t>Court terme</a:t>
            </a:r>
          </a:p>
          <a:p>
            <a:r>
              <a:rPr lang="fr-FR" dirty="0"/>
              <a:t>Moyen terme</a:t>
            </a:r>
          </a:p>
          <a:p>
            <a:r>
              <a:rPr lang="fr-FR" dirty="0"/>
              <a:t>Long terme</a:t>
            </a:r>
            <a:endParaRPr lang="fr-CA" dirty="0"/>
          </a:p>
        </p:txBody>
      </p:sp>
      <p:sp>
        <p:nvSpPr>
          <p:cNvPr id="4" name="Espace réservé de la date 3">
            <a:extLst>
              <a:ext uri="{FF2B5EF4-FFF2-40B4-BE49-F238E27FC236}">
                <a16:creationId xmlns:a16="http://schemas.microsoft.com/office/drawing/2014/main" id="{5F8463FE-FC60-402B-912C-F39E28A94A9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3ADFFCDE-9DAD-4CBD-AEA2-E66A46CA083E}"/>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E215BFB7-D0AF-4F88-98C9-4D842AC23AB7}"/>
              </a:ext>
            </a:extLst>
          </p:cNvPr>
          <p:cNvSpPr>
            <a:spLocks noGrp="1"/>
          </p:cNvSpPr>
          <p:nvPr>
            <p:ph type="sldNum" sz="quarter" idx="12"/>
          </p:nvPr>
        </p:nvSpPr>
        <p:spPr/>
        <p:txBody>
          <a:bodyPr/>
          <a:lstStyle/>
          <a:p>
            <a:fld id="{F4089E1F-CB04-4EE8-A245-3EA10F635708}" type="slidenum">
              <a:rPr lang="fr-CA" smtClean="0"/>
              <a:t>14</a:t>
            </a:fld>
            <a:r>
              <a:rPr lang="fr-CA" dirty="0"/>
              <a:t> sur 33</a:t>
            </a:r>
          </a:p>
        </p:txBody>
      </p:sp>
    </p:spTree>
    <p:extLst>
      <p:ext uri="{BB962C8B-B14F-4D97-AF65-F5344CB8AC3E}">
        <p14:creationId xmlns:p14="http://schemas.microsoft.com/office/powerpoint/2010/main" val="2136741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FF1EF6-541B-411B-965A-FEDFFB804544}"/>
              </a:ext>
            </a:extLst>
          </p:cNvPr>
          <p:cNvSpPr>
            <a:spLocks noGrp="1"/>
          </p:cNvSpPr>
          <p:nvPr>
            <p:ph type="title"/>
          </p:nvPr>
        </p:nvSpPr>
        <p:spPr/>
        <p:txBody>
          <a:bodyPr/>
          <a:lstStyle/>
          <a:p>
            <a:r>
              <a:rPr lang="fr-FR" dirty="0"/>
              <a:t>Production hydroélectrique </a:t>
            </a:r>
            <a:endParaRPr lang="fr-CA" dirty="0"/>
          </a:p>
        </p:txBody>
      </p:sp>
      <p:sp>
        <p:nvSpPr>
          <p:cNvPr id="3" name="Espace réservé du contenu 2">
            <a:extLst>
              <a:ext uri="{FF2B5EF4-FFF2-40B4-BE49-F238E27FC236}">
                <a16:creationId xmlns:a16="http://schemas.microsoft.com/office/drawing/2014/main" id="{99CB9FBC-21AB-4F4F-9F4C-6493F76EC5F3}"/>
              </a:ext>
            </a:extLst>
          </p:cNvPr>
          <p:cNvSpPr>
            <a:spLocks noGrp="1"/>
          </p:cNvSpPr>
          <p:nvPr>
            <p:ph idx="1"/>
          </p:nvPr>
        </p:nvSpPr>
        <p:spPr/>
        <p:txBody>
          <a:bodyPr/>
          <a:lstStyle/>
          <a:p>
            <a:r>
              <a:rPr lang="fr-FR" dirty="0"/>
              <a:t>Court terme :</a:t>
            </a:r>
          </a:p>
          <a:p>
            <a:pPr lvl="1"/>
            <a:r>
              <a:rPr lang="fr-FR" dirty="0"/>
              <a:t>Répartition des débits de manière précise</a:t>
            </a:r>
          </a:p>
          <a:p>
            <a:pPr lvl="1"/>
            <a:r>
              <a:rPr lang="fr-FR" dirty="0"/>
              <a:t>Horizon de temps court (1 jour à une semaine)</a:t>
            </a:r>
          </a:p>
          <a:p>
            <a:pPr lvl="1"/>
            <a:r>
              <a:rPr lang="fr-FR" dirty="0"/>
              <a:t>Gestion des achats et des ventes</a:t>
            </a:r>
          </a:p>
          <a:p>
            <a:pPr lvl="1"/>
            <a:endParaRPr lang="fr-FR" dirty="0"/>
          </a:p>
          <a:p>
            <a:r>
              <a:rPr lang="fr-FR" dirty="0"/>
              <a:t>Moyen terme</a:t>
            </a:r>
          </a:p>
          <a:p>
            <a:r>
              <a:rPr lang="fr-FR" dirty="0"/>
              <a:t>Long terme</a:t>
            </a:r>
            <a:endParaRPr lang="fr-CA" dirty="0"/>
          </a:p>
        </p:txBody>
      </p:sp>
      <p:sp>
        <p:nvSpPr>
          <p:cNvPr id="4" name="Espace réservé de la date 3">
            <a:extLst>
              <a:ext uri="{FF2B5EF4-FFF2-40B4-BE49-F238E27FC236}">
                <a16:creationId xmlns:a16="http://schemas.microsoft.com/office/drawing/2014/main" id="{5F8463FE-FC60-402B-912C-F39E28A94A9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3ADFFCDE-9DAD-4CBD-AEA2-E66A46CA083E}"/>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E215BFB7-D0AF-4F88-98C9-4D842AC23AB7}"/>
              </a:ext>
            </a:extLst>
          </p:cNvPr>
          <p:cNvSpPr>
            <a:spLocks noGrp="1"/>
          </p:cNvSpPr>
          <p:nvPr>
            <p:ph type="sldNum" sz="quarter" idx="12"/>
          </p:nvPr>
        </p:nvSpPr>
        <p:spPr/>
        <p:txBody>
          <a:bodyPr/>
          <a:lstStyle/>
          <a:p>
            <a:fld id="{F4089E1F-CB04-4EE8-A245-3EA10F635708}" type="slidenum">
              <a:rPr lang="fr-CA" smtClean="0"/>
              <a:t>15</a:t>
            </a:fld>
            <a:r>
              <a:rPr lang="fr-CA" dirty="0"/>
              <a:t> sur 33</a:t>
            </a:r>
          </a:p>
        </p:txBody>
      </p:sp>
    </p:spTree>
    <p:extLst>
      <p:ext uri="{BB962C8B-B14F-4D97-AF65-F5344CB8AC3E}">
        <p14:creationId xmlns:p14="http://schemas.microsoft.com/office/powerpoint/2010/main" val="3830659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FF1EF6-541B-411B-965A-FEDFFB804544}"/>
              </a:ext>
            </a:extLst>
          </p:cNvPr>
          <p:cNvSpPr>
            <a:spLocks noGrp="1"/>
          </p:cNvSpPr>
          <p:nvPr>
            <p:ph type="title"/>
          </p:nvPr>
        </p:nvSpPr>
        <p:spPr/>
        <p:txBody>
          <a:bodyPr/>
          <a:lstStyle/>
          <a:p>
            <a:r>
              <a:rPr lang="fr-FR" dirty="0"/>
              <a:t>Production hydroélectrique </a:t>
            </a:r>
            <a:endParaRPr lang="fr-CA" dirty="0"/>
          </a:p>
        </p:txBody>
      </p:sp>
      <p:sp>
        <p:nvSpPr>
          <p:cNvPr id="3" name="Espace réservé du contenu 2">
            <a:extLst>
              <a:ext uri="{FF2B5EF4-FFF2-40B4-BE49-F238E27FC236}">
                <a16:creationId xmlns:a16="http://schemas.microsoft.com/office/drawing/2014/main" id="{99CB9FBC-21AB-4F4F-9F4C-6493F76EC5F3}"/>
              </a:ext>
            </a:extLst>
          </p:cNvPr>
          <p:cNvSpPr>
            <a:spLocks noGrp="1"/>
          </p:cNvSpPr>
          <p:nvPr>
            <p:ph idx="1"/>
          </p:nvPr>
        </p:nvSpPr>
        <p:spPr/>
        <p:txBody>
          <a:bodyPr/>
          <a:lstStyle/>
          <a:p>
            <a:r>
              <a:rPr lang="fr-FR" dirty="0"/>
              <a:t>Court terme </a:t>
            </a:r>
          </a:p>
          <a:p>
            <a:r>
              <a:rPr lang="fr-FR" dirty="0"/>
              <a:t>Moyen terme :</a:t>
            </a:r>
          </a:p>
          <a:p>
            <a:pPr lvl="1"/>
            <a:r>
              <a:rPr lang="fr-FR" dirty="0"/>
              <a:t>Cible globale des réservoirs</a:t>
            </a:r>
          </a:p>
          <a:p>
            <a:pPr lvl="1"/>
            <a:r>
              <a:rPr lang="fr-FR" dirty="0"/>
              <a:t>Horizon de temps plus long (1 mois à 1 an)</a:t>
            </a:r>
          </a:p>
          <a:p>
            <a:r>
              <a:rPr lang="fr-FR" dirty="0"/>
              <a:t>Long terme</a:t>
            </a:r>
            <a:endParaRPr lang="fr-CA" dirty="0"/>
          </a:p>
        </p:txBody>
      </p:sp>
      <p:sp>
        <p:nvSpPr>
          <p:cNvPr id="4" name="Espace réservé de la date 3">
            <a:extLst>
              <a:ext uri="{FF2B5EF4-FFF2-40B4-BE49-F238E27FC236}">
                <a16:creationId xmlns:a16="http://schemas.microsoft.com/office/drawing/2014/main" id="{5F8463FE-FC60-402B-912C-F39E28A94A9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3ADFFCDE-9DAD-4CBD-AEA2-E66A46CA083E}"/>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E215BFB7-D0AF-4F88-98C9-4D842AC23AB7}"/>
              </a:ext>
            </a:extLst>
          </p:cNvPr>
          <p:cNvSpPr>
            <a:spLocks noGrp="1"/>
          </p:cNvSpPr>
          <p:nvPr>
            <p:ph type="sldNum" sz="quarter" idx="12"/>
          </p:nvPr>
        </p:nvSpPr>
        <p:spPr/>
        <p:txBody>
          <a:bodyPr/>
          <a:lstStyle/>
          <a:p>
            <a:fld id="{F4089E1F-CB04-4EE8-A245-3EA10F635708}" type="slidenum">
              <a:rPr lang="fr-CA" smtClean="0"/>
              <a:t>16</a:t>
            </a:fld>
            <a:r>
              <a:rPr lang="fr-CA" dirty="0"/>
              <a:t> sur 33</a:t>
            </a:r>
          </a:p>
        </p:txBody>
      </p:sp>
    </p:spTree>
    <p:extLst>
      <p:ext uri="{BB962C8B-B14F-4D97-AF65-F5344CB8AC3E}">
        <p14:creationId xmlns:p14="http://schemas.microsoft.com/office/powerpoint/2010/main" val="3132546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FF1EF6-541B-411B-965A-FEDFFB804544}"/>
              </a:ext>
            </a:extLst>
          </p:cNvPr>
          <p:cNvSpPr>
            <a:spLocks noGrp="1"/>
          </p:cNvSpPr>
          <p:nvPr>
            <p:ph type="title"/>
          </p:nvPr>
        </p:nvSpPr>
        <p:spPr/>
        <p:txBody>
          <a:bodyPr/>
          <a:lstStyle/>
          <a:p>
            <a:r>
              <a:rPr lang="fr-FR" dirty="0"/>
              <a:t>Production hydroélectrique </a:t>
            </a:r>
            <a:endParaRPr lang="fr-CA" dirty="0"/>
          </a:p>
        </p:txBody>
      </p:sp>
      <p:sp>
        <p:nvSpPr>
          <p:cNvPr id="3" name="Espace réservé du contenu 2">
            <a:extLst>
              <a:ext uri="{FF2B5EF4-FFF2-40B4-BE49-F238E27FC236}">
                <a16:creationId xmlns:a16="http://schemas.microsoft.com/office/drawing/2014/main" id="{99CB9FBC-21AB-4F4F-9F4C-6493F76EC5F3}"/>
              </a:ext>
            </a:extLst>
          </p:cNvPr>
          <p:cNvSpPr>
            <a:spLocks noGrp="1"/>
          </p:cNvSpPr>
          <p:nvPr>
            <p:ph idx="1"/>
          </p:nvPr>
        </p:nvSpPr>
        <p:spPr/>
        <p:txBody>
          <a:bodyPr/>
          <a:lstStyle/>
          <a:p>
            <a:r>
              <a:rPr lang="fr-FR" dirty="0"/>
              <a:t>Court terme </a:t>
            </a:r>
          </a:p>
          <a:p>
            <a:r>
              <a:rPr lang="fr-FR" dirty="0"/>
              <a:t>Moyen terme </a:t>
            </a:r>
          </a:p>
          <a:p>
            <a:r>
              <a:rPr lang="fr-FR" dirty="0"/>
              <a:t>Long terme :</a:t>
            </a:r>
          </a:p>
          <a:p>
            <a:pPr lvl="1"/>
            <a:r>
              <a:rPr lang="fr-FR" dirty="0"/>
              <a:t>Très longue période</a:t>
            </a:r>
          </a:p>
          <a:p>
            <a:pPr lvl="1"/>
            <a:r>
              <a:rPr lang="fr-FR" dirty="0"/>
              <a:t>Planification des améliorations d’infrastructures et travaux majeurs</a:t>
            </a:r>
          </a:p>
          <a:p>
            <a:pPr lvl="1"/>
            <a:r>
              <a:rPr lang="fr-FR" dirty="0"/>
              <a:t>Travail d’analyse et d’</a:t>
            </a:r>
            <a:r>
              <a:rPr lang="fr-FR" dirty="0" err="1"/>
              <a:t>ingénérie</a:t>
            </a:r>
            <a:endParaRPr lang="fr-CA" dirty="0"/>
          </a:p>
        </p:txBody>
      </p:sp>
      <p:sp>
        <p:nvSpPr>
          <p:cNvPr id="4" name="Espace réservé de la date 3">
            <a:extLst>
              <a:ext uri="{FF2B5EF4-FFF2-40B4-BE49-F238E27FC236}">
                <a16:creationId xmlns:a16="http://schemas.microsoft.com/office/drawing/2014/main" id="{5F8463FE-FC60-402B-912C-F39E28A94A9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3ADFFCDE-9DAD-4CBD-AEA2-E66A46CA083E}"/>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E215BFB7-D0AF-4F88-98C9-4D842AC23AB7}"/>
              </a:ext>
            </a:extLst>
          </p:cNvPr>
          <p:cNvSpPr>
            <a:spLocks noGrp="1"/>
          </p:cNvSpPr>
          <p:nvPr>
            <p:ph type="sldNum" sz="quarter" idx="12"/>
          </p:nvPr>
        </p:nvSpPr>
        <p:spPr/>
        <p:txBody>
          <a:bodyPr/>
          <a:lstStyle/>
          <a:p>
            <a:fld id="{F4089E1F-CB04-4EE8-A245-3EA10F635708}" type="slidenum">
              <a:rPr lang="fr-CA" smtClean="0"/>
              <a:t>17</a:t>
            </a:fld>
            <a:r>
              <a:rPr lang="fr-CA" dirty="0"/>
              <a:t> sur 33</a:t>
            </a:r>
          </a:p>
        </p:txBody>
      </p:sp>
    </p:spTree>
    <p:extLst>
      <p:ext uri="{BB962C8B-B14F-4D97-AF65-F5344CB8AC3E}">
        <p14:creationId xmlns:p14="http://schemas.microsoft.com/office/powerpoint/2010/main" val="2758337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ABE99-A5E6-4A30-944E-559751294D2F}"/>
              </a:ext>
            </a:extLst>
          </p:cNvPr>
          <p:cNvSpPr>
            <a:spLocks noGrp="1"/>
          </p:cNvSpPr>
          <p:nvPr>
            <p:ph type="title"/>
          </p:nvPr>
        </p:nvSpPr>
        <p:spPr/>
        <p:txBody>
          <a:bodyPr/>
          <a:lstStyle/>
          <a:p>
            <a:r>
              <a:rPr lang="fr-FR" dirty="0"/>
              <a:t>Fonctionnement d’une centrale </a:t>
            </a:r>
            <a:endParaRPr lang="fr-CA" dirty="0"/>
          </a:p>
        </p:txBody>
      </p:sp>
      <p:sp>
        <p:nvSpPr>
          <p:cNvPr id="3" name="Espace réservé du contenu 2">
            <a:extLst>
              <a:ext uri="{FF2B5EF4-FFF2-40B4-BE49-F238E27FC236}">
                <a16:creationId xmlns:a16="http://schemas.microsoft.com/office/drawing/2014/main" id="{051BB01B-6D5E-4A6F-9E98-1BB04B040400}"/>
              </a:ext>
            </a:extLst>
          </p:cNvPr>
          <p:cNvSpPr>
            <a:spLocks noGrp="1"/>
          </p:cNvSpPr>
          <p:nvPr>
            <p:ph idx="1"/>
          </p:nvPr>
        </p:nvSpPr>
        <p:spPr>
          <a:xfrm>
            <a:off x="838200" y="1825625"/>
            <a:ext cx="4815980" cy="4351338"/>
          </a:xfrm>
        </p:spPr>
        <p:txBody>
          <a:bodyPr/>
          <a:lstStyle/>
          <a:p>
            <a:r>
              <a:rPr lang="fr-FR" dirty="0"/>
              <a:t>Centrale au fil de l’eau </a:t>
            </a:r>
          </a:p>
          <a:p>
            <a:r>
              <a:rPr lang="fr-FR" dirty="0"/>
              <a:t>Centrale à retenues d’eau</a:t>
            </a:r>
          </a:p>
          <a:p>
            <a:r>
              <a:rPr lang="fr-FR" dirty="0"/>
              <a:t>Chaque turbine possède une efficacité</a:t>
            </a:r>
            <a:endParaRPr lang="fr-FR" dirty="0">
              <a:solidFill>
                <a:srgbClr val="FF0000"/>
              </a:solidFill>
            </a:endParaRPr>
          </a:p>
          <a:p>
            <a:r>
              <a:rPr lang="fr-FR" dirty="0"/>
              <a:t>Plusieurs centrales peuvent être connectées en cascade</a:t>
            </a:r>
            <a:endParaRPr lang="fr-CA" dirty="0"/>
          </a:p>
        </p:txBody>
      </p:sp>
      <p:sp>
        <p:nvSpPr>
          <p:cNvPr id="4" name="Espace réservé de la date 3">
            <a:extLst>
              <a:ext uri="{FF2B5EF4-FFF2-40B4-BE49-F238E27FC236}">
                <a16:creationId xmlns:a16="http://schemas.microsoft.com/office/drawing/2014/main" id="{7ECF962A-F0B6-43DE-B568-A5332E9C37A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DF4CC1C0-33E4-482A-BEF6-21A8FAF19CA7}"/>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A597BED8-D69A-4976-8582-0C0A65C4319A}"/>
              </a:ext>
            </a:extLst>
          </p:cNvPr>
          <p:cNvSpPr>
            <a:spLocks noGrp="1"/>
          </p:cNvSpPr>
          <p:nvPr>
            <p:ph type="sldNum" sz="quarter" idx="12"/>
          </p:nvPr>
        </p:nvSpPr>
        <p:spPr/>
        <p:txBody>
          <a:bodyPr/>
          <a:lstStyle/>
          <a:p>
            <a:fld id="{F4089E1F-CB04-4EE8-A245-3EA10F635708}" type="slidenum">
              <a:rPr lang="fr-CA" smtClean="0"/>
              <a:t>18</a:t>
            </a:fld>
            <a:r>
              <a:rPr lang="fr-CA" dirty="0"/>
              <a:t> sur 33</a:t>
            </a:r>
          </a:p>
        </p:txBody>
      </p:sp>
      <p:pic>
        <p:nvPicPr>
          <p:cNvPr id="7" name="Espace réservé du contenu 5">
            <a:extLst>
              <a:ext uri="{FF2B5EF4-FFF2-40B4-BE49-F238E27FC236}">
                <a16:creationId xmlns:a16="http://schemas.microsoft.com/office/drawing/2014/main" id="{C168BB3B-DCED-4E5A-923E-80FC49B52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874" y="1679560"/>
            <a:ext cx="5941494" cy="3498879"/>
          </a:xfrm>
          <a:prstGeom prst="rect">
            <a:avLst/>
          </a:prstGeom>
        </p:spPr>
      </p:pic>
      <p:sp>
        <p:nvSpPr>
          <p:cNvPr id="8" name="Rectangle 7">
            <a:extLst>
              <a:ext uri="{FF2B5EF4-FFF2-40B4-BE49-F238E27FC236}">
                <a16:creationId xmlns:a16="http://schemas.microsoft.com/office/drawing/2014/main" id="{77E1761D-FFF6-4547-89E0-C967F815E26C}"/>
              </a:ext>
            </a:extLst>
          </p:cNvPr>
          <p:cNvSpPr/>
          <p:nvPr/>
        </p:nvSpPr>
        <p:spPr>
          <a:xfrm>
            <a:off x="6971497" y="5213396"/>
            <a:ext cx="3278205" cy="369332"/>
          </a:xfrm>
          <a:prstGeom prst="rect">
            <a:avLst/>
          </a:prstGeom>
        </p:spPr>
        <p:txBody>
          <a:bodyPr wrap="none">
            <a:spAutoFit/>
          </a:bodyPr>
          <a:lstStyle/>
          <a:p>
            <a:r>
              <a:rPr lang="fr-CA" dirty="0">
                <a:latin typeface="NimbusRomNo9L-Regu"/>
              </a:rPr>
              <a:t>(</a:t>
            </a:r>
            <a:r>
              <a:rPr lang="fr-CA" dirty="0" err="1">
                <a:latin typeface="NimbusRomNo9L-Regu"/>
              </a:rPr>
              <a:t>connaissancedesenergies</a:t>
            </a:r>
            <a:r>
              <a:rPr lang="fr-CA" dirty="0">
                <a:latin typeface="NimbusRomNo9L-Regu"/>
              </a:rPr>
              <a:t>, 2019)</a:t>
            </a:r>
            <a:endParaRPr lang="fr-CA" dirty="0"/>
          </a:p>
        </p:txBody>
      </p:sp>
    </p:spTree>
    <p:extLst>
      <p:ext uri="{BB962C8B-B14F-4D97-AF65-F5344CB8AC3E}">
        <p14:creationId xmlns:p14="http://schemas.microsoft.com/office/powerpoint/2010/main" val="97456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ABE99-A5E6-4A30-944E-559751294D2F}"/>
              </a:ext>
            </a:extLst>
          </p:cNvPr>
          <p:cNvSpPr>
            <a:spLocks noGrp="1"/>
          </p:cNvSpPr>
          <p:nvPr>
            <p:ph type="title"/>
          </p:nvPr>
        </p:nvSpPr>
        <p:spPr/>
        <p:txBody>
          <a:bodyPr/>
          <a:lstStyle/>
          <a:p>
            <a:r>
              <a:rPr lang="fr-FR" dirty="0"/>
              <a:t>Fonction de production d’une turbine</a:t>
            </a:r>
            <a:endParaRPr lang="fr-CA" dirty="0"/>
          </a:p>
        </p:txBody>
      </p:sp>
      <p:sp>
        <p:nvSpPr>
          <p:cNvPr id="3" name="Espace réservé du contenu 2">
            <a:extLst>
              <a:ext uri="{FF2B5EF4-FFF2-40B4-BE49-F238E27FC236}">
                <a16:creationId xmlns:a16="http://schemas.microsoft.com/office/drawing/2014/main" id="{051BB01B-6D5E-4A6F-9E98-1BB04B040400}"/>
              </a:ext>
            </a:extLst>
          </p:cNvPr>
          <p:cNvSpPr>
            <a:spLocks noGrp="1"/>
          </p:cNvSpPr>
          <p:nvPr>
            <p:ph idx="1"/>
          </p:nvPr>
        </p:nvSpPr>
        <p:spPr>
          <a:xfrm>
            <a:off x="838200" y="1434517"/>
            <a:ext cx="4815980" cy="4742446"/>
          </a:xfrm>
        </p:spPr>
        <p:txBody>
          <a:bodyPr/>
          <a:lstStyle/>
          <a:p>
            <a:pPr marL="0" indent="0" algn="ctr">
              <a:buNone/>
            </a:pPr>
            <a:r>
              <a:rPr lang="fr-CA" b="1" dirty="0"/>
              <a:t>P = Q.</a:t>
            </a:r>
            <a:r>
              <a:rPr lang="el-GR" dirty="0"/>
              <a:t>ρ.</a:t>
            </a:r>
            <a:r>
              <a:rPr lang="fr-CA" b="1" dirty="0" err="1"/>
              <a:t>H.g.r</a:t>
            </a:r>
            <a:endParaRPr lang="fr-FR" b="1" dirty="0"/>
          </a:p>
          <a:p>
            <a:r>
              <a:rPr lang="fr-FR" dirty="0"/>
              <a:t>P</a:t>
            </a:r>
            <a:r>
              <a:rPr lang="fr-CA" dirty="0"/>
              <a:t> = puissance en W,</a:t>
            </a:r>
          </a:p>
          <a:p>
            <a:pPr marL="0" indent="0">
              <a:buNone/>
            </a:pPr>
            <a:endParaRPr lang="fr-CA" dirty="0"/>
          </a:p>
          <a:p>
            <a:endParaRPr lang="fr-CA" dirty="0"/>
          </a:p>
          <a:p>
            <a:endParaRPr lang="fr-CA" dirty="0"/>
          </a:p>
          <a:p>
            <a:endParaRPr lang="fr-CA" dirty="0"/>
          </a:p>
          <a:p>
            <a:endParaRPr lang="fr-CA" dirty="0"/>
          </a:p>
          <a:p>
            <a:pPr marL="0" indent="0">
              <a:buNone/>
            </a:pPr>
            <a:endParaRPr lang="fr-CA" dirty="0"/>
          </a:p>
          <a:p>
            <a:pPr marL="0" indent="0">
              <a:buNone/>
            </a:pPr>
            <a:endParaRPr lang="fr-CA" dirty="0"/>
          </a:p>
          <a:p>
            <a:pPr marL="0" indent="0">
              <a:buNone/>
            </a:pPr>
            <a:endParaRPr lang="fr-CA" dirty="0"/>
          </a:p>
        </p:txBody>
      </p:sp>
      <p:sp>
        <p:nvSpPr>
          <p:cNvPr id="4" name="Espace réservé de la date 3">
            <a:extLst>
              <a:ext uri="{FF2B5EF4-FFF2-40B4-BE49-F238E27FC236}">
                <a16:creationId xmlns:a16="http://schemas.microsoft.com/office/drawing/2014/main" id="{7ECF962A-F0B6-43DE-B568-A5332E9C37A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DF4CC1C0-33E4-482A-BEF6-21A8FAF19CA7}"/>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A597BED8-D69A-4976-8582-0C0A65C4319A}"/>
              </a:ext>
            </a:extLst>
          </p:cNvPr>
          <p:cNvSpPr>
            <a:spLocks noGrp="1"/>
          </p:cNvSpPr>
          <p:nvPr>
            <p:ph type="sldNum" sz="quarter" idx="12"/>
          </p:nvPr>
        </p:nvSpPr>
        <p:spPr/>
        <p:txBody>
          <a:bodyPr/>
          <a:lstStyle/>
          <a:p>
            <a:fld id="{F4089E1F-CB04-4EE8-A245-3EA10F635708}" type="slidenum">
              <a:rPr lang="fr-CA" smtClean="0"/>
              <a:t>19</a:t>
            </a:fld>
            <a:r>
              <a:rPr lang="fr-CA" dirty="0"/>
              <a:t> sur 33</a:t>
            </a:r>
          </a:p>
        </p:txBody>
      </p:sp>
      <p:pic>
        <p:nvPicPr>
          <p:cNvPr id="7" name="Espace réservé du contenu 5">
            <a:extLst>
              <a:ext uri="{FF2B5EF4-FFF2-40B4-BE49-F238E27FC236}">
                <a16:creationId xmlns:a16="http://schemas.microsoft.com/office/drawing/2014/main" id="{C168BB3B-DCED-4E5A-923E-80FC49B52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874" y="1679560"/>
            <a:ext cx="5941494" cy="3498879"/>
          </a:xfrm>
          <a:prstGeom prst="rect">
            <a:avLst/>
          </a:prstGeom>
        </p:spPr>
      </p:pic>
      <p:sp>
        <p:nvSpPr>
          <p:cNvPr id="10" name="Flèche : bas 9">
            <a:extLst>
              <a:ext uri="{FF2B5EF4-FFF2-40B4-BE49-F238E27FC236}">
                <a16:creationId xmlns:a16="http://schemas.microsoft.com/office/drawing/2014/main" id="{A43C6CBC-6DBF-49A0-B923-C83BA63ABF4C}"/>
              </a:ext>
            </a:extLst>
          </p:cNvPr>
          <p:cNvSpPr/>
          <p:nvPr/>
        </p:nvSpPr>
        <p:spPr>
          <a:xfrm rot="1444442">
            <a:off x="10004086" y="2415628"/>
            <a:ext cx="404034" cy="135246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Rectangle 7">
            <a:extLst>
              <a:ext uri="{FF2B5EF4-FFF2-40B4-BE49-F238E27FC236}">
                <a16:creationId xmlns:a16="http://schemas.microsoft.com/office/drawing/2014/main" id="{CC1A7807-8B10-4ED4-A7BF-434B594A28F7}"/>
              </a:ext>
            </a:extLst>
          </p:cNvPr>
          <p:cNvSpPr/>
          <p:nvPr/>
        </p:nvSpPr>
        <p:spPr>
          <a:xfrm>
            <a:off x="6971497" y="5213396"/>
            <a:ext cx="3278205" cy="369332"/>
          </a:xfrm>
          <a:prstGeom prst="rect">
            <a:avLst/>
          </a:prstGeom>
        </p:spPr>
        <p:txBody>
          <a:bodyPr wrap="none">
            <a:spAutoFit/>
          </a:bodyPr>
          <a:lstStyle/>
          <a:p>
            <a:r>
              <a:rPr lang="fr-CA" dirty="0">
                <a:latin typeface="NimbusRomNo9L-Regu"/>
              </a:rPr>
              <a:t>(</a:t>
            </a:r>
            <a:r>
              <a:rPr lang="fr-CA" dirty="0" err="1">
                <a:latin typeface="NimbusRomNo9L-Regu"/>
              </a:rPr>
              <a:t>connaissancedesenergies</a:t>
            </a:r>
            <a:r>
              <a:rPr lang="fr-CA" dirty="0">
                <a:latin typeface="NimbusRomNo9L-Regu"/>
              </a:rPr>
              <a:t>, 2019)</a:t>
            </a:r>
            <a:endParaRPr lang="fr-CA" dirty="0"/>
          </a:p>
        </p:txBody>
      </p:sp>
    </p:spTree>
    <p:extLst>
      <p:ext uri="{BB962C8B-B14F-4D97-AF65-F5344CB8AC3E}">
        <p14:creationId xmlns:p14="http://schemas.microsoft.com/office/powerpoint/2010/main" val="410667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019264-FF43-4C04-9D05-E28530EAF888}"/>
              </a:ext>
            </a:extLst>
          </p:cNvPr>
          <p:cNvSpPr>
            <a:spLocks noGrp="1"/>
          </p:cNvSpPr>
          <p:nvPr>
            <p:ph type="title"/>
          </p:nvPr>
        </p:nvSpPr>
        <p:spPr/>
        <p:txBody>
          <a:bodyPr/>
          <a:lstStyle/>
          <a:p>
            <a:r>
              <a:rPr lang="fr-FR" dirty="0"/>
              <a:t>Sommaire</a:t>
            </a:r>
            <a:endParaRPr lang="fr-CA" dirty="0"/>
          </a:p>
        </p:txBody>
      </p:sp>
      <p:sp>
        <p:nvSpPr>
          <p:cNvPr id="3" name="Espace réservé du contenu 2">
            <a:extLst>
              <a:ext uri="{FF2B5EF4-FFF2-40B4-BE49-F238E27FC236}">
                <a16:creationId xmlns:a16="http://schemas.microsoft.com/office/drawing/2014/main" id="{3C5BAEC3-306A-407E-9794-557D74CFEEE2}"/>
              </a:ext>
            </a:extLst>
          </p:cNvPr>
          <p:cNvSpPr>
            <a:spLocks noGrp="1"/>
          </p:cNvSpPr>
          <p:nvPr>
            <p:ph idx="1"/>
          </p:nvPr>
        </p:nvSpPr>
        <p:spPr/>
        <p:txBody>
          <a:bodyPr>
            <a:normAutofit/>
          </a:bodyPr>
          <a:lstStyle/>
          <a:p>
            <a:r>
              <a:rPr lang="fr-FR" dirty="0"/>
              <a:t>Introduction et contexte</a:t>
            </a:r>
          </a:p>
          <a:p>
            <a:pPr lvl="1"/>
            <a:r>
              <a:rPr lang="fr-FR" dirty="0"/>
              <a:t>Qu’est-ce qu’un problème d’optimisation</a:t>
            </a:r>
          </a:p>
          <a:p>
            <a:pPr lvl="1"/>
            <a:r>
              <a:rPr lang="fr-FR" dirty="0"/>
              <a:t>Algorithmes Linéaires</a:t>
            </a:r>
          </a:p>
          <a:p>
            <a:pPr lvl="1"/>
            <a:r>
              <a:rPr lang="fr-FR" dirty="0"/>
              <a:t>Algorithmes nombres entiers</a:t>
            </a:r>
          </a:p>
          <a:p>
            <a:pPr lvl="1"/>
            <a:r>
              <a:rPr lang="fr-FR" dirty="0"/>
              <a:t>Production hydroélectrique</a:t>
            </a:r>
          </a:p>
          <a:p>
            <a:r>
              <a:rPr lang="fr-FR" dirty="0"/>
              <a:t>Présentation du modèle mathématique</a:t>
            </a:r>
          </a:p>
          <a:p>
            <a:r>
              <a:rPr lang="fr-FR" dirty="0"/>
              <a:t>Utilisation du module python </a:t>
            </a:r>
            <a:r>
              <a:rPr lang="fr-FR" dirty="0" err="1"/>
              <a:t>PulP</a:t>
            </a:r>
            <a:endParaRPr lang="fr-FR" dirty="0"/>
          </a:p>
        </p:txBody>
      </p:sp>
      <p:sp>
        <p:nvSpPr>
          <p:cNvPr id="4" name="Espace réservé du pied de page 3">
            <a:extLst>
              <a:ext uri="{FF2B5EF4-FFF2-40B4-BE49-F238E27FC236}">
                <a16:creationId xmlns:a16="http://schemas.microsoft.com/office/drawing/2014/main" id="{E4A481C4-C576-4AC1-AD46-4E1B5A91D665}"/>
              </a:ext>
            </a:extLst>
          </p:cNvPr>
          <p:cNvSpPr>
            <a:spLocks noGrp="1"/>
          </p:cNvSpPr>
          <p:nvPr>
            <p:ph type="ftr" sz="quarter" idx="11"/>
          </p:nvPr>
        </p:nvSpPr>
        <p:spPr/>
        <p:txBody>
          <a:bodyPr/>
          <a:lstStyle/>
          <a:p>
            <a:r>
              <a:rPr lang="fr-CA" dirty="0"/>
              <a:t>Sujet spécial en informatique</a:t>
            </a:r>
          </a:p>
        </p:txBody>
      </p:sp>
      <p:sp>
        <p:nvSpPr>
          <p:cNvPr id="5" name="Espace réservé de la date 4">
            <a:extLst>
              <a:ext uri="{FF2B5EF4-FFF2-40B4-BE49-F238E27FC236}">
                <a16:creationId xmlns:a16="http://schemas.microsoft.com/office/drawing/2014/main" id="{678DC0F2-A097-4205-8843-F4CC7E517220}"/>
              </a:ext>
            </a:extLst>
          </p:cNvPr>
          <p:cNvSpPr>
            <a:spLocks noGrp="1"/>
          </p:cNvSpPr>
          <p:nvPr>
            <p:ph type="dt" sz="half" idx="10"/>
          </p:nvPr>
        </p:nvSpPr>
        <p:spPr/>
        <p:txBody>
          <a:bodyPr/>
          <a:lstStyle/>
          <a:p>
            <a:r>
              <a:rPr lang="fr-FR"/>
              <a:t>Geoffrey Glangine 2022</a:t>
            </a:r>
            <a:endParaRPr lang="fr-CA" dirty="0"/>
          </a:p>
        </p:txBody>
      </p:sp>
      <p:sp>
        <p:nvSpPr>
          <p:cNvPr id="6" name="Espace réservé du numéro de diapositive 5">
            <a:extLst>
              <a:ext uri="{FF2B5EF4-FFF2-40B4-BE49-F238E27FC236}">
                <a16:creationId xmlns:a16="http://schemas.microsoft.com/office/drawing/2014/main" id="{0ECEA5D9-7CF6-4089-BD89-D9F9C69DC0DB}"/>
              </a:ext>
            </a:extLst>
          </p:cNvPr>
          <p:cNvSpPr>
            <a:spLocks noGrp="1"/>
          </p:cNvSpPr>
          <p:nvPr>
            <p:ph type="sldNum" sz="quarter" idx="12"/>
          </p:nvPr>
        </p:nvSpPr>
        <p:spPr/>
        <p:txBody>
          <a:bodyPr/>
          <a:lstStyle/>
          <a:p>
            <a:fld id="{F4089E1F-CB04-4EE8-A245-3EA10F635708}" type="slidenum">
              <a:rPr lang="fr-CA" smtClean="0"/>
              <a:t>2</a:t>
            </a:fld>
            <a:r>
              <a:rPr lang="fr-CA" dirty="0"/>
              <a:t> sur 33</a:t>
            </a:r>
          </a:p>
        </p:txBody>
      </p:sp>
    </p:spTree>
    <p:extLst>
      <p:ext uri="{BB962C8B-B14F-4D97-AF65-F5344CB8AC3E}">
        <p14:creationId xmlns:p14="http://schemas.microsoft.com/office/powerpoint/2010/main" val="318168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ABE99-A5E6-4A30-944E-559751294D2F}"/>
              </a:ext>
            </a:extLst>
          </p:cNvPr>
          <p:cNvSpPr>
            <a:spLocks noGrp="1"/>
          </p:cNvSpPr>
          <p:nvPr>
            <p:ph type="title"/>
          </p:nvPr>
        </p:nvSpPr>
        <p:spPr/>
        <p:txBody>
          <a:bodyPr/>
          <a:lstStyle/>
          <a:p>
            <a:r>
              <a:rPr lang="fr-FR" dirty="0"/>
              <a:t>Fonction de production d’une turbine</a:t>
            </a:r>
            <a:endParaRPr lang="fr-CA" dirty="0"/>
          </a:p>
        </p:txBody>
      </p:sp>
      <p:sp>
        <p:nvSpPr>
          <p:cNvPr id="3" name="Espace réservé du contenu 2">
            <a:extLst>
              <a:ext uri="{FF2B5EF4-FFF2-40B4-BE49-F238E27FC236}">
                <a16:creationId xmlns:a16="http://schemas.microsoft.com/office/drawing/2014/main" id="{051BB01B-6D5E-4A6F-9E98-1BB04B040400}"/>
              </a:ext>
            </a:extLst>
          </p:cNvPr>
          <p:cNvSpPr>
            <a:spLocks noGrp="1"/>
          </p:cNvSpPr>
          <p:nvPr>
            <p:ph idx="1"/>
          </p:nvPr>
        </p:nvSpPr>
        <p:spPr>
          <a:xfrm>
            <a:off x="838200" y="1434517"/>
            <a:ext cx="4815980" cy="4742446"/>
          </a:xfrm>
        </p:spPr>
        <p:txBody>
          <a:bodyPr/>
          <a:lstStyle/>
          <a:p>
            <a:pPr marL="0" indent="0" algn="ctr">
              <a:buNone/>
            </a:pPr>
            <a:r>
              <a:rPr lang="fr-CA" b="1" dirty="0"/>
              <a:t>P = Q.</a:t>
            </a:r>
            <a:r>
              <a:rPr lang="el-GR" dirty="0"/>
              <a:t>ρ.</a:t>
            </a:r>
            <a:r>
              <a:rPr lang="fr-CA" b="1" dirty="0" err="1"/>
              <a:t>H.g.r</a:t>
            </a:r>
            <a:endParaRPr lang="fr-FR" b="1" dirty="0"/>
          </a:p>
          <a:p>
            <a:r>
              <a:rPr lang="fr-FR" dirty="0"/>
              <a:t>P</a:t>
            </a:r>
            <a:r>
              <a:rPr lang="fr-CA" dirty="0"/>
              <a:t> = puissance en W,</a:t>
            </a:r>
          </a:p>
          <a:p>
            <a:r>
              <a:rPr lang="fr-CA" dirty="0"/>
              <a:t>Q : débit turbiné mesuré en mètres cube par seconde,</a:t>
            </a:r>
          </a:p>
          <a:p>
            <a:endParaRPr lang="fr-CA" dirty="0"/>
          </a:p>
          <a:p>
            <a:endParaRPr lang="fr-CA" dirty="0"/>
          </a:p>
          <a:p>
            <a:endParaRPr lang="fr-CA" dirty="0"/>
          </a:p>
          <a:p>
            <a:endParaRPr lang="fr-CA" dirty="0"/>
          </a:p>
          <a:p>
            <a:endParaRPr lang="fr-CA" dirty="0"/>
          </a:p>
          <a:p>
            <a:pPr marL="0" indent="0">
              <a:buNone/>
            </a:pPr>
            <a:endParaRPr lang="fr-CA" dirty="0"/>
          </a:p>
          <a:p>
            <a:pPr marL="0" indent="0">
              <a:buNone/>
            </a:pPr>
            <a:endParaRPr lang="fr-CA" dirty="0"/>
          </a:p>
          <a:p>
            <a:pPr marL="0" indent="0">
              <a:buNone/>
            </a:pPr>
            <a:endParaRPr lang="fr-CA" dirty="0"/>
          </a:p>
        </p:txBody>
      </p:sp>
      <p:sp>
        <p:nvSpPr>
          <p:cNvPr id="4" name="Espace réservé de la date 3">
            <a:extLst>
              <a:ext uri="{FF2B5EF4-FFF2-40B4-BE49-F238E27FC236}">
                <a16:creationId xmlns:a16="http://schemas.microsoft.com/office/drawing/2014/main" id="{7ECF962A-F0B6-43DE-B568-A5332E9C37A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DF4CC1C0-33E4-482A-BEF6-21A8FAF19CA7}"/>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A597BED8-D69A-4976-8582-0C0A65C4319A}"/>
              </a:ext>
            </a:extLst>
          </p:cNvPr>
          <p:cNvSpPr>
            <a:spLocks noGrp="1"/>
          </p:cNvSpPr>
          <p:nvPr>
            <p:ph type="sldNum" sz="quarter" idx="12"/>
          </p:nvPr>
        </p:nvSpPr>
        <p:spPr/>
        <p:txBody>
          <a:bodyPr/>
          <a:lstStyle/>
          <a:p>
            <a:fld id="{F4089E1F-CB04-4EE8-A245-3EA10F635708}" type="slidenum">
              <a:rPr lang="fr-CA" smtClean="0"/>
              <a:t>20</a:t>
            </a:fld>
            <a:r>
              <a:rPr lang="fr-CA" dirty="0"/>
              <a:t> sur 33</a:t>
            </a:r>
          </a:p>
        </p:txBody>
      </p:sp>
      <p:pic>
        <p:nvPicPr>
          <p:cNvPr id="7" name="Espace réservé du contenu 5">
            <a:extLst>
              <a:ext uri="{FF2B5EF4-FFF2-40B4-BE49-F238E27FC236}">
                <a16:creationId xmlns:a16="http://schemas.microsoft.com/office/drawing/2014/main" id="{C168BB3B-DCED-4E5A-923E-80FC49B52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874" y="1679560"/>
            <a:ext cx="5941494" cy="3498879"/>
          </a:xfrm>
          <a:prstGeom prst="rect">
            <a:avLst/>
          </a:prstGeom>
        </p:spPr>
      </p:pic>
      <p:sp>
        <p:nvSpPr>
          <p:cNvPr id="10" name="Flèche : bas 9">
            <a:extLst>
              <a:ext uri="{FF2B5EF4-FFF2-40B4-BE49-F238E27FC236}">
                <a16:creationId xmlns:a16="http://schemas.microsoft.com/office/drawing/2014/main" id="{A43C6CBC-6DBF-49A0-B923-C83BA63ABF4C}"/>
              </a:ext>
            </a:extLst>
          </p:cNvPr>
          <p:cNvSpPr/>
          <p:nvPr/>
        </p:nvSpPr>
        <p:spPr>
          <a:xfrm rot="1444442">
            <a:off x="10004086" y="2415628"/>
            <a:ext cx="404034" cy="135246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Flèche : droite 7">
            <a:extLst>
              <a:ext uri="{FF2B5EF4-FFF2-40B4-BE49-F238E27FC236}">
                <a16:creationId xmlns:a16="http://schemas.microsoft.com/office/drawing/2014/main" id="{DA1F5D1C-9D3B-4320-868E-691DF7BAD8C3}"/>
              </a:ext>
            </a:extLst>
          </p:cNvPr>
          <p:cNvSpPr/>
          <p:nvPr/>
        </p:nvSpPr>
        <p:spPr>
          <a:xfrm rot="1678685">
            <a:off x="7246589" y="3411908"/>
            <a:ext cx="1224094" cy="28522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31FE1F03-484C-47DB-83CB-0F54468F6E5A}"/>
              </a:ext>
            </a:extLst>
          </p:cNvPr>
          <p:cNvSpPr/>
          <p:nvPr/>
        </p:nvSpPr>
        <p:spPr>
          <a:xfrm>
            <a:off x="6971497" y="5213396"/>
            <a:ext cx="3278205" cy="369332"/>
          </a:xfrm>
          <a:prstGeom prst="rect">
            <a:avLst/>
          </a:prstGeom>
        </p:spPr>
        <p:txBody>
          <a:bodyPr wrap="none">
            <a:spAutoFit/>
          </a:bodyPr>
          <a:lstStyle/>
          <a:p>
            <a:r>
              <a:rPr lang="fr-CA" dirty="0">
                <a:latin typeface="NimbusRomNo9L-Regu"/>
              </a:rPr>
              <a:t>(</a:t>
            </a:r>
            <a:r>
              <a:rPr lang="fr-CA" dirty="0" err="1">
                <a:latin typeface="NimbusRomNo9L-Regu"/>
              </a:rPr>
              <a:t>connaissancedesenergies</a:t>
            </a:r>
            <a:r>
              <a:rPr lang="fr-CA" dirty="0">
                <a:latin typeface="NimbusRomNo9L-Regu"/>
              </a:rPr>
              <a:t>, 2019)</a:t>
            </a:r>
            <a:endParaRPr lang="fr-CA" dirty="0"/>
          </a:p>
        </p:txBody>
      </p:sp>
    </p:spTree>
    <p:extLst>
      <p:ext uri="{BB962C8B-B14F-4D97-AF65-F5344CB8AC3E}">
        <p14:creationId xmlns:p14="http://schemas.microsoft.com/office/powerpoint/2010/main" val="694735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ABE99-A5E6-4A30-944E-559751294D2F}"/>
              </a:ext>
            </a:extLst>
          </p:cNvPr>
          <p:cNvSpPr>
            <a:spLocks noGrp="1"/>
          </p:cNvSpPr>
          <p:nvPr>
            <p:ph type="title"/>
          </p:nvPr>
        </p:nvSpPr>
        <p:spPr/>
        <p:txBody>
          <a:bodyPr/>
          <a:lstStyle/>
          <a:p>
            <a:r>
              <a:rPr lang="fr-FR" dirty="0"/>
              <a:t>Fonction de production d’une turbine</a:t>
            </a:r>
            <a:endParaRPr lang="fr-CA" dirty="0"/>
          </a:p>
        </p:txBody>
      </p:sp>
      <p:sp>
        <p:nvSpPr>
          <p:cNvPr id="3" name="Espace réservé du contenu 2">
            <a:extLst>
              <a:ext uri="{FF2B5EF4-FFF2-40B4-BE49-F238E27FC236}">
                <a16:creationId xmlns:a16="http://schemas.microsoft.com/office/drawing/2014/main" id="{051BB01B-6D5E-4A6F-9E98-1BB04B040400}"/>
              </a:ext>
            </a:extLst>
          </p:cNvPr>
          <p:cNvSpPr>
            <a:spLocks noGrp="1"/>
          </p:cNvSpPr>
          <p:nvPr>
            <p:ph idx="1"/>
          </p:nvPr>
        </p:nvSpPr>
        <p:spPr>
          <a:xfrm>
            <a:off x="838200" y="1434517"/>
            <a:ext cx="4815980" cy="4742446"/>
          </a:xfrm>
        </p:spPr>
        <p:txBody>
          <a:bodyPr/>
          <a:lstStyle/>
          <a:p>
            <a:pPr marL="0" indent="0" algn="ctr">
              <a:buNone/>
            </a:pPr>
            <a:r>
              <a:rPr lang="fr-CA" b="1" dirty="0"/>
              <a:t>P = Q.</a:t>
            </a:r>
            <a:r>
              <a:rPr lang="el-GR" dirty="0"/>
              <a:t>ρ.</a:t>
            </a:r>
            <a:r>
              <a:rPr lang="fr-CA" b="1" dirty="0" err="1"/>
              <a:t>H.g.r</a:t>
            </a:r>
            <a:endParaRPr lang="fr-FR" b="1" dirty="0"/>
          </a:p>
          <a:p>
            <a:r>
              <a:rPr lang="fr-FR" dirty="0"/>
              <a:t>P</a:t>
            </a:r>
            <a:r>
              <a:rPr lang="fr-CA" dirty="0"/>
              <a:t> = puissance en W,</a:t>
            </a:r>
          </a:p>
          <a:p>
            <a:r>
              <a:rPr lang="fr-CA" dirty="0"/>
              <a:t>Q : débit turbiné mesuré en mètres cube par seconde,</a:t>
            </a:r>
          </a:p>
          <a:p>
            <a:r>
              <a:rPr lang="fr-CA" dirty="0"/>
              <a:t>ρ : masse volumique de l'eau, </a:t>
            </a:r>
          </a:p>
          <a:p>
            <a:pPr marL="0" indent="0">
              <a:buNone/>
            </a:pPr>
            <a:endParaRPr lang="fr-CA" dirty="0"/>
          </a:p>
          <a:p>
            <a:endParaRPr lang="fr-CA" dirty="0"/>
          </a:p>
          <a:p>
            <a:endParaRPr lang="fr-CA" dirty="0"/>
          </a:p>
          <a:p>
            <a:endParaRPr lang="fr-CA" dirty="0"/>
          </a:p>
          <a:p>
            <a:endParaRPr lang="fr-CA" dirty="0"/>
          </a:p>
          <a:p>
            <a:pPr marL="0" indent="0">
              <a:buNone/>
            </a:pPr>
            <a:endParaRPr lang="fr-CA" dirty="0"/>
          </a:p>
          <a:p>
            <a:pPr marL="0" indent="0">
              <a:buNone/>
            </a:pPr>
            <a:endParaRPr lang="fr-CA" dirty="0"/>
          </a:p>
          <a:p>
            <a:pPr marL="0" indent="0">
              <a:buNone/>
            </a:pPr>
            <a:endParaRPr lang="fr-CA" dirty="0"/>
          </a:p>
        </p:txBody>
      </p:sp>
      <p:sp>
        <p:nvSpPr>
          <p:cNvPr id="4" name="Espace réservé de la date 3">
            <a:extLst>
              <a:ext uri="{FF2B5EF4-FFF2-40B4-BE49-F238E27FC236}">
                <a16:creationId xmlns:a16="http://schemas.microsoft.com/office/drawing/2014/main" id="{7ECF962A-F0B6-43DE-B568-A5332E9C37A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DF4CC1C0-33E4-482A-BEF6-21A8FAF19CA7}"/>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A597BED8-D69A-4976-8582-0C0A65C4319A}"/>
              </a:ext>
            </a:extLst>
          </p:cNvPr>
          <p:cNvSpPr>
            <a:spLocks noGrp="1"/>
          </p:cNvSpPr>
          <p:nvPr>
            <p:ph type="sldNum" sz="quarter" idx="12"/>
          </p:nvPr>
        </p:nvSpPr>
        <p:spPr/>
        <p:txBody>
          <a:bodyPr/>
          <a:lstStyle/>
          <a:p>
            <a:fld id="{F4089E1F-CB04-4EE8-A245-3EA10F635708}" type="slidenum">
              <a:rPr lang="fr-CA" smtClean="0"/>
              <a:t>21</a:t>
            </a:fld>
            <a:r>
              <a:rPr lang="fr-CA" dirty="0"/>
              <a:t> sur 33</a:t>
            </a:r>
          </a:p>
        </p:txBody>
      </p:sp>
      <p:pic>
        <p:nvPicPr>
          <p:cNvPr id="7" name="Espace réservé du contenu 5">
            <a:extLst>
              <a:ext uri="{FF2B5EF4-FFF2-40B4-BE49-F238E27FC236}">
                <a16:creationId xmlns:a16="http://schemas.microsoft.com/office/drawing/2014/main" id="{C168BB3B-DCED-4E5A-923E-80FC49B52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874" y="1679560"/>
            <a:ext cx="5941494" cy="3498879"/>
          </a:xfrm>
          <a:prstGeom prst="rect">
            <a:avLst/>
          </a:prstGeom>
        </p:spPr>
      </p:pic>
      <p:sp>
        <p:nvSpPr>
          <p:cNvPr id="10" name="Flèche : bas 9">
            <a:extLst>
              <a:ext uri="{FF2B5EF4-FFF2-40B4-BE49-F238E27FC236}">
                <a16:creationId xmlns:a16="http://schemas.microsoft.com/office/drawing/2014/main" id="{A43C6CBC-6DBF-49A0-B923-C83BA63ABF4C}"/>
              </a:ext>
            </a:extLst>
          </p:cNvPr>
          <p:cNvSpPr/>
          <p:nvPr/>
        </p:nvSpPr>
        <p:spPr>
          <a:xfrm rot="1444442">
            <a:off x="10004086" y="2415628"/>
            <a:ext cx="404034" cy="135246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Flèche : droite 7">
            <a:extLst>
              <a:ext uri="{FF2B5EF4-FFF2-40B4-BE49-F238E27FC236}">
                <a16:creationId xmlns:a16="http://schemas.microsoft.com/office/drawing/2014/main" id="{DA1F5D1C-9D3B-4320-868E-691DF7BAD8C3}"/>
              </a:ext>
            </a:extLst>
          </p:cNvPr>
          <p:cNvSpPr/>
          <p:nvPr/>
        </p:nvSpPr>
        <p:spPr>
          <a:xfrm rot="1678685">
            <a:off x="7246589" y="3411908"/>
            <a:ext cx="1224094" cy="28522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CF4A8D87-4A57-4EF3-B33D-1CA369810071}"/>
              </a:ext>
            </a:extLst>
          </p:cNvPr>
          <p:cNvSpPr/>
          <p:nvPr/>
        </p:nvSpPr>
        <p:spPr>
          <a:xfrm>
            <a:off x="6971497" y="5213396"/>
            <a:ext cx="3278205" cy="369332"/>
          </a:xfrm>
          <a:prstGeom prst="rect">
            <a:avLst/>
          </a:prstGeom>
        </p:spPr>
        <p:txBody>
          <a:bodyPr wrap="none">
            <a:spAutoFit/>
          </a:bodyPr>
          <a:lstStyle/>
          <a:p>
            <a:r>
              <a:rPr lang="fr-CA" dirty="0">
                <a:latin typeface="NimbusRomNo9L-Regu"/>
              </a:rPr>
              <a:t>(</a:t>
            </a:r>
            <a:r>
              <a:rPr lang="fr-CA" dirty="0" err="1">
                <a:latin typeface="NimbusRomNo9L-Regu"/>
              </a:rPr>
              <a:t>connaissancedesenergies</a:t>
            </a:r>
            <a:r>
              <a:rPr lang="fr-CA" dirty="0">
                <a:latin typeface="NimbusRomNo9L-Regu"/>
              </a:rPr>
              <a:t>, 2019)</a:t>
            </a:r>
            <a:endParaRPr lang="fr-CA" dirty="0"/>
          </a:p>
        </p:txBody>
      </p:sp>
    </p:spTree>
    <p:extLst>
      <p:ext uri="{BB962C8B-B14F-4D97-AF65-F5344CB8AC3E}">
        <p14:creationId xmlns:p14="http://schemas.microsoft.com/office/powerpoint/2010/main" val="3637509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ABE99-A5E6-4A30-944E-559751294D2F}"/>
              </a:ext>
            </a:extLst>
          </p:cNvPr>
          <p:cNvSpPr>
            <a:spLocks noGrp="1"/>
          </p:cNvSpPr>
          <p:nvPr>
            <p:ph type="title"/>
          </p:nvPr>
        </p:nvSpPr>
        <p:spPr/>
        <p:txBody>
          <a:bodyPr/>
          <a:lstStyle/>
          <a:p>
            <a:r>
              <a:rPr lang="fr-FR" dirty="0"/>
              <a:t>Fonction de production d’une turbine</a:t>
            </a:r>
            <a:endParaRPr lang="fr-CA" dirty="0"/>
          </a:p>
        </p:txBody>
      </p:sp>
      <p:sp>
        <p:nvSpPr>
          <p:cNvPr id="3" name="Espace réservé du contenu 2">
            <a:extLst>
              <a:ext uri="{FF2B5EF4-FFF2-40B4-BE49-F238E27FC236}">
                <a16:creationId xmlns:a16="http://schemas.microsoft.com/office/drawing/2014/main" id="{051BB01B-6D5E-4A6F-9E98-1BB04B040400}"/>
              </a:ext>
            </a:extLst>
          </p:cNvPr>
          <p:cNvSpPr>
            <a:spLocks noGrp="1"/>
          </p:cNvSpPr>
          <p:nvPr>
            <p:ph idx="1"/>
          </p:nvPr>
        </p:nvSpPr>
        <p:spPr>
          <a:xfrm>
            <a:off x="838200" y="1434517"/>
            <a:ext cx="4815980" cy="4742446"/>
          </a:xfrm>
        </p:spPr>
        <p:txBody>
          <a:bodyPr/>
          <a:lstStyle/>
          <a:p>
            <a:pPr marL="0" indent="0" algn="ctr">
              <a:buNone/>
            </a:pPr>
            <a:r>
              <a:rPr lang="fr-CA" b="1" dirty="0"/>
              <a:t>P = Q.</a:t>
            </a:r>
            <a:r>
              <a:rPr lang="el-GR" dirty="0"/>
              <a:t>ρ.</a:t>
            </a:r>
            <a:r>
              <a:rPr lang="fr-CA" b="1" dirty="0" err="1"/>
              <a:t>H.g.r</a:t>
            </a:r>
            <a:endParaRPr lang="fr-FR" b="1" dirty="0"/>
          </a:p>
          <a:p>
            <a:r>
              <a:rPr lang="fr-FR" dirty="0"/>
              <a:t>P</a:t>
            </a:r>
            <a:r>
              <a:rPr lang="fr-CA" dirty="0"/>
              <a:t> = puissance en W,</a:t>
            </a:r>
          </a:p>
          <a:p>
            <a:r>
              <a:rPr lang="fr-CA" dirty="0"/>
              <a:t>Q : débit turbiné mesuré en mètres cube par seconde,</a:t>
            </a:r>
          </a:p>
          <a:p>
            <a:r>
              <a:rPr lang="fr-CA" dirty="0"/>
              <a:t>ρ : masse volumique de l'eau, </a:t>
            </a:r>
          </a:p>
          <a:p>
            <a:r>
              <a:rPr lang="fr-CA" dirty="0"/>
              <a:t>H : hauteur de chute en mètres,</a:t>
            </a:r>
          </a:p>
          <a:p>
            <a:pPr marL="0" indent="0">
              <a:buNone/>
            </a:pPr>
            <a:endParaRPr lang="fr-CA" dirty="0"/>
          </a:p>
          <a:p>
            <a:endParaRPr lang="fr-CA" dirty="0"/>
          </a:p>
          <a:p>
            <a:endParaRPr lang="fr-CA" dirty="0"/>
          </a:p>
          <a:p>
            <a:pPr marL="0" indent="0">
              <a:buNone/>
            </a:pPr>
            <a:endParaRPr lang="fr-CA" dirty="0"/>
          </a:p>
          <a:p>
            <a:pPr marL="0" indent="0">
              <a:buNone/>
            </a:pPr>
            <a:endParaRPr lang="fr-CA" dirty="0"/>
          </a:p>
          <a:p>
            <a:pPr marL="0" indent="0">
              <a:buNone/>
            </a:pPr>
            <a:endParaRPr lang="fr-CA" dirty="0"/>
          </a:p>
        </p:txBody>
      </p:sp>
      <p:sp>
        <p:nvSpPr>
          <p:cNvPr id="4" name="Espace réservé de la date 3">
            <a:extLst>
              <a:ext uri="{FF2B5EF4-FFF2-40B4-BE49-F238E27FC236}">
                <a16:creationId xmlns:a16="http://schemas.microsoft.com/office/drawing/2014/main" id="{7ECF962A-F0B6-43DE-B568-A5332E9C37A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DF4CC1C0-33E4-482A-BEF6-21A8FAF19CA7}"/>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A597BED8-D69A-4976-8582-0C0A65C4319A}"/>
              </a:ext>
            </a:extLst>
          </p:cNvPr>
          <p:cNvSpPr>
            <a:spLocks noGrp="1"/>
          </p:cNvSpPr>
          <p:nvPr>
            <p:ph type="sldNum" sz="quarter" idx="12"/>
          </p:nvPr>
        </p:nvSpPr>
        <p:spPr/>
        <p:txBody>
          <a:bodyPr/>
          <a:lstStyle/>
          <a:p>
            <a:fld id="{F4089E1F-CB04-4EE8-A245-3EA10F635708}" type="slidenum">
              <a:rPr lang="fr-CA" smtClean="0"/>
              <a:t>22</a:t>
            </a:fld>
            <a:r>
              <a:rPr lang="fr-CA" dirty="0"/>
              <a:t> sur 33</a:t>
            </a:r>
          </a:p>
        </p:txBody>
      </p:sp>
      <p:pic>
        <p:nvPicPr>
          <p:cNvPr id="7" name="Espace réservé du contenu 5">
            <a:extLst>
              <a:ext uri="{FF2B5EF4-FFF2-40B4-BE49-F238E27FC236}">
                <a16:creationId xmlns:a16="http://schemas.microsoft.com/office/drawing/2014/main" id="{C168BB3B-DCED-4E5A-923E-80FC49B52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874" y="1679560"/>
            <a:ext cx="5941494" cy="3498879"/>
          </a:xfrm>
          <a:prstGeom prst="rect">
            <a:avLst/>
          </a:prstGeom>
        </p:spPr>
      </p:pic>
      <p:sp>
        <p:nvSpPr>
          <p:cNvPr id="10" name="Flèche : bas 9">
            <a:extLst>
              <a:ext uri="{FF2B5EF4-FFF2-40B4-BE49-F238E27FC236}">
                <a16:creationId xmlns:a16="http://schemas.microsoft.com/office/drawing/2014/main" id="{A43C6CBC-6DBF-49A0-B923-C83BA63ABF4C}"/>
              </a:ext>
            </a:extLst>
          </p:cNvPr>
          <p:cNvSpPr/>
          <p:nvPr/>
        </p:nvSpPr>
        <p:spPr>
          <a:xfrm rot="1444442">
            <a:off x="10004086" y="2415628"/>
            <a:ext cx="404034" cy="135246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Flèche : droite 7">
            <a:extLst>
              <a:ext uri="{FF2B5EF4-FFF2-40B4-BE49-F238E27FC236}">
                <a16:creationId xmlns:a16="http://schemas.microsoft.com/office/drawing/2014/main" id="{DA1F5D1C-9D3B-4320-868E-691DF7BAD8C3}"/>
              </a:ext>
            </a:extLst>
          </p:cNvPr>
          <p:cNvSpPr/>
          <p:nvPr/>
        </p:nvSpPr>
        <p:spPr>
          <a:xfrm rot="1678685">
            <a:off x="7246589" y="3411908"/>
            <a:ext cx="1224094" cy="28522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1" name="Connecteur droit 10">
            <a:extLst>
              <a:ext uri="{FF2B5EF4-FFF2-40B4-BE49-F238E27FC236}">
                <a16:creationId xmlns:a16="http://schemas.microsoft.com/office/drawing/2014/main" id="{44B42C84-3C4B-4430-9834-A1C950B05DBF}"/>
              </a:ext>
            </a:extLst>
          </p:cNvPr>
          <p:cNvCxnSpPr>
            <a:cxnSpLocks/>
          </p:cNvCxnSpPr>
          <p:nvPr/>
        </p:nvCxnSpPr>
        <p:spPr>
          <a:xfrm flipH="1">
            <a:off x="5761874" y="4102217"/>
            <a:ext cx="526126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Connecteur droit 12">
            <a:extLst>
              <a:ext uri="{FF2B5EF4-FFF2-40B4-BE49-F238E27FC236}">
                <a16:creationId xmlns:a16="http://schemas.microsoft.com/office/drawing/2014/main" id="{0558CCC4-4786-43C0-9F40-858D2B95A852}"/>
              </a:ext>
            </a:extLst>
          </p:cNvPr>
          <p:cNvCxnSpPr>
            <a:cxnSpLocks/>
          </p:cNvCxnSpPr>
          <p:nvPr/>
        </p:nvCxnSpPr>
        <p:spPr>
          <a:xfrm flipH="1">
            <a:off x="5761874" y="2392041"/>
            <a:ext cx="526126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Flèche : bas 13">
            <a:extLst>
              <a:ext uri="{FF2B5EF4-FFF2-40B4-BE49-F238E27FC236}">
                <a16:creationId xmlns:a16="http://schemas.microsoft.com/office/drawing/2014/main" id="{FEA5BB1A-E105-40F2-A80C-F48239A0429E}"/>
              </a:ext>
            </a:extLst>
          </p:cNvPr>
          <p:cNvSpPr/>
          <p:nvPr/>
        </p:nvSpPr>
        <p:spPr>
          <a:xfrm>
            <a:off x="6249798" y="2549433"/>
            <a:ext cx="321184" cy="1552781"/>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Flèche : bas 14">
            <a:extLst>
              <a:ext uri="{FF2B5EF4-FFF2-40B4-BE49-F238E27FC236}">
                <a16:creationId xmlns:a16="http://schemas.microsoft.com/office/drawing/2014/main" id="{4D997157-89DF-4EC8-9E74-03A12C59F19A}"/>
              </a:ext>
            </a:extLst>
          </p:cNvPr>
          <p:cNvSpPr/>
          <p:nvPr/>
        </p:nvSpPr>
        <p:spPr>
          <a:xfrm rot="10800000">
            <a:off x="6249798" y="2392038"/>
            <a:ext cx="321184" cy="1552781"/>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16EDE7DC-4F05-4DCE-88FA-C7389DCEE2CB}"/>
              </a:ext>
            </a:extLst>
          </p:cNvPr>
          <p:cNvSpPr/>
          <p:nvPr/>
        </p:nvSpPr>
        <p:spPr>
          <a:xfrm>
            <a:off x="6974128" y="5215891"/>
            <a:ext cx="3278205" cy="369332"/>
          </a:xfrm>
          <a:prstGeom prst="rect">
            <a:avLst/>
          </a:prstGeom>
        </p:spPr>
        <p:txBody>
          <a:bodyPr wrap="none">
            <a:spAutoFit/>
          </a:bodyPr>
          <a:lstStyle/>
          <a:p>
            <a:r>
              <a:rPr lang="fr-CA" dirty="0">
                <a:latin typeface="NimbusRomNo9L-Regu"/>
              </a:rPr>
              <a:t>(</a:t>
            </a:r>
            <a:r>
              <a:rPr lang="fr-CA" dirty="0" err="1">
                <a:latin typeface="NimbusRomNo9L-Regu"/>
              </a:rPr>
              <a:t>connaissancedesenergies</a:t>
            </a:r>
            <a:r>
              <a:rPr lang="fr-CA" dirty="0">
                <a:latin typeface="NimbusRomNo9L-Regu"/>
              </a:rPr>
              <a:t>, 2019)</a:t>
            </a:r>
            <a:endParaRPr lang="fr-CA" dirty="0"/>
          </a:p>
        </p:txBody>
      </p:sp>
    </p:spTree>
    <p:extLst>
      <p:ext uri="{BB962C8B-B14F-4D97-AF65-F5344CB8AC3E}">
        <p14:creationId xmlns:p14="http://schemas.microsoft.com/office/powerpoint/2010/main" val="4185009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ABE99-A5E6-4A30-944E-559751294D2F}"/>
              </a:ext>
            </a:extLst>
          </p:cNvPr>
          <p:cNvSpPr>
            <a:spLocks noGrp="1"/>
          </p:cNvSpPr>
          <p:nvPr>
            <p:ph type="title"/>
          </p:nvPr>
        </p:nvSpPr>
        <p:spPr/>
        <p:txBody>
          <a:bodyPr/>
          <a:lstStyle/>
          <a:p>
            <a:r>
              <a:rPr lang="fr-FR" dirty="0"/>
              <a:t>Fonction de production d’une turbine</a:t>
            </a:r>
            <a:endParaRPr lang="fr-CA" dirty="0"/>
          </a:p>
        </p:txBody>
      </p:sp>
      <p:sp>
        <p:nvSpPr>
          <p:cNvPr id="3" name="Espace réservé du contenu 2">
            <a:extLst>
              <a:ext uri="{FF2B5EF4-FFF2-40B4-BE49-F238E27FC236}">
                <a16:creationId xmlns:a16="http://schemas.microsoft.com/office/drawing/2014/main" id="{051BB01B-6D5E-4A6F-9E98-1BB04B040400}"/>
              </a:ext>
            </a:extLst>
          </p:cNvPr>
          <p:cNvSpPr>
            <a:spLocks noGrp="1"/>
          </p:cNvSpPr>
          <p:nvPr>
            <p:ph idx="1"/>
          </p:nvPr>
        </p:nvSpPr>
        <p:spPr>
          <a:xfrm>
            <a:off x="838200" y="1434517"/>
            <a:ext cx="4815980" cy="4742446"/>
          </a:xfrm>
        </p:spPr>
        <p:txBody>
          <a:bodyPr/>
          <a:lstStyle/>
          <a:p>
            <a:pPr marL="0" indent="0" algn="ctr">
              <a:buNone/>
            </a:pPr>
            <a:r>
              <a:rPr lang="fr-CA" b="1" dirty="0"/>
              <a:t>P = Q.</a:t>
            </a:r>
            <a:r>
              <a:rPr lang="el-GR" dirty="0"/>
              <a:t>ρ.</a:t>
            </a:r>
            <a:r>
              <a:rPr lang="fr-CA" b="1" dirty="0" err="1"/>
              <a:t>H.g.r</a:t>
            </a:r>
            <a:endParaRPr lang="fr-FR" b="1" dirty="0"/>
          </a:p>
          <a:p>
            <a:r>
              <a:rPr lang="fr-FR" dirty="0"/>
              <a:t>P</a:t>
            </a:r>
            <a:r>
              <a:rPr lang="fr-CA" dirty="0"/>
              <a:t> = puissance en W,</a:t>
            </a:r>
          </a:p>
          <a:p>
            <a:r>
              <a:rPr lang="fr-CA" dirty="0"/>
              <a:t>Q : débit turbiné mesuré en mètres cube par seconde,</a:t>
            </a:r>
          </a:p>
          <a:p>
            <a:r>
              <a:rPr lang="fr-CA" dirty="0"/>
              <a:t>ρ : masse volumique de l'eau, </a:t>
            </a:r>
          </a:p>
          <a:p>
            <a:r>
              <a:rPr lang="fr-CA" dirty="0"/>
              <a:t>H : hauteur de chute en mètres,</a:t>
            </a:r>
          </a:p>
          <a:p>
            <a:r>
              <a:rPr lang="fr-CA" dirty="0"/>
              <a:t>g : constante de gravité, soit près de 9,81 (m/s</a:t>
            </a:r>
            <a:r>
              <a:rPr lang="fr-CA" baseline="30000" dirty="0"/>
              <a:t>2</a:t>
            </a:r>
            <a:r>
              <a:rPr lang="fr-CA" dirty="0"/>
              <a:t>),</a:t>
            </a:r>
          </a:p>
          <a:p>
            <a:pPr marL="0" indent="0">
              <a:buNone/>
            </a:pPr>
            <a:endParaRPr lang="fr-CA" dirty="0"/>
          </a:p>
          <a:p>
            <a:endParaRPr lang="fr-CA" dirty="0"/>
          </a:p>
          <a:p>
            <a:endParaRPr lang="fr-CA" dirty="0"/>
          </a:p>
          <a:p>
            <a:endParaRPr lang="fr-CA" dirty="0"/>
          </a:p>
          <a:p>
            <a:endParaRPr lang="fr-CA" dirty="0"/>
          </a:p>
          <a:p>
            <a:pPr marL="0" indent="0">
              <a:buNone/>
            </a:pPr>
            <a:endParaRPr lang="fr-CA" dirty="0"/>
          </a:p>
          <a:p>
            <a:pPr marL="0" indent="0">
              <a:buNone/>
            </a:pPr>
            <a:endParaRPr lang="fr-CA" dirty="0"/>
          </a:p>
          <a:p>
            <a:pPr marL="0" indent="0">
              <a:buNone/>
            </a:pPr>
            <a:endParaRPr lang="fr-CA" dirty="0"/>
          </a:p>
        </p:txBody>
      </p:sp>
      <p:sp>
        <p:nvSpPr>
          <p:cNvPr id="4" name="Espace réservé de la date 3">
            <a:extLst>
              <a:ext uri="{FF2B5EF4-FFF2-40B4-BE49-F238E27FC236}">
                <a16:creationId xmlns:a16="http://schemas.microsoft.com/office/drawing/2014/main" id="{7ECF962A-F0B6-43DE-B568-A5332E9C37A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DF4CC1C0-33E4-482A-BEF6-21A8FAF19CA7}"/>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A597BED8-D69A-4976-8582-0C0A65C4319A}"/>
              </a:ext>
            </a:extLst>
          </p:cNvPr>
          <p:cNvSpPr>
            <a:spLocks noGrp="1"/>
          </p:cNvSpPr>
          <p:nvPr>
            <p:ph type="sldNum" sz="quarter" idx="12"/>
          </p:nvPr>
        </p:nvSpPr>
        <p:spPr/>
        <p:txBody>
          <a:bodyPr/>
          <a:lstStyle/>
          <a:p>
            <a:fld id="{F4089E1F-CB04-4EE8-A245-3EA10F635708}" type="slidenum">
              <a:rPr lang="fr-CA" smtClean="0"/>
              <a:t>23</a:t>
            </a:fld>
            <a:r>
              <a:rPr lang="fr-CA" dirty="0"/>
              <a:t> sur 33</a:t>
            </a:r>
          </a:p>
        </p:txBody>
      </p:sp>
      <p:pic>
        <p:nvPicPr>
          <p:cNvPr id="7" name="Espace réservé du contenu 5">
            <a:extLst>
              <a:ext uri="{FF2B5EF4-FFF2-40B4-BE49-F238E27FC236}">
                <a16:creationId xmlns:a16="http://schemas.microsoft.com/office/drawing/2014/main" id="{C168BB3B-DCED-4E5A-923E-80FC49B52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874" y="1679560"/>
            <a:ext cx="5941494" cy="3498879"/>
          </a:xfrm>
          <a:prstGeom prst="rect">
            <a:avLst/>
          </a:prstGeom>
        </p:spPr>
      </p:pic>
      <p:sp>
        <p:nvSpPr>
          <p:cNvPr id="10" name="Flèche : bas 9">
            <a:extLst>
              <a:ext uri="{FF2B5EF4-FFF2-40B4-BE49-F238E27FC236}">
                <a16:creationId xmlns:a16="http://schemas.microsoft.com/office/drawing/2014/main" id="{A43C6CBC-6DBF-49A0-B923-C83BA63ABF4C}"/>
              </a:ext>
            </a:extLst>
          </p:cNvPr>
          <p:cNvSpPr/>
          <p:nvPr/>
        </p:nvSpPr>
        <p:spPr>
          <a:xfrm rot="1444442">
            <a:off x="10004086" y="2415628"/>
            <a:ext cx="404034" cy="135246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Flèche : droite 7">
            <a:extLst>
              <a:ext uri="{FF2B5EF4-FFF2-40B4-BE49-F238E27FC236}">
                <a16:creationId xmlns:a16="http://schemas.microsoft.com/office/drawing/2014/main" id="{DA1F5D1C-9D3B-4320-868E-691DF7BAD8C3}"/>
              </a:ext>
            </a:extLst>
          </p:cNvPr>
          <p:cNvSpPr/>
          <p:nvPr/>
        </p:nvSpPr>
        <p:spPr>
          <a:xfrm rot="1678685">
            <a:off x="7246589" y="3411908"/>
            <a:ext cx="1224094" cy="28522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1" name="Connecteur droit 10">
            <a:extLst>
              <a:ext uri="{FF2B5EF4-FFF2-40B4-BE49-F238E27FC236}">
                <a16:creationId xmlns:a16="http://schemas.microsoft.com/office/drawing/2014/main" id="{44B42C84-3C4B-4430-9834-A1C950B05DBF}"/>
              </a:ext>
            </a:extLst>
          </p:cNvPr>
          <p:cNvCxnSpPr>
            <a:cxnSpLocks/>
          </p:cNvCxnSpPr>
          <p:nvPr/>
        </p:nvCxnSpPr>
        <p:spPr>
          <a:xfrm flipH="1">
            <a:off x="5761874" y="4102217"/>
            <a:ext cx="526126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Connecteur droit 12">
            <a:extLst>
              <a:ext uri="{FF2B5EF4-FFF2-40B4-BE49-F238E27FC236}">
                <a16:creationId xmlns:a16="http://schemas.microsoft.com/office/drawing/2014/main" id="{0558CCC4-4786-43C0-9F40-858D2B95A852}"/>
              </a:ext>
            </a:extLst>
          </p:cNvPr>
          <p:cNvCxnSpPr>
            <a:cxnSpLocks/>
          </p:cNvCxnSpPr>
          <p:nvPr/>
        </p:nvCxnSpPr>
        <p:spPr>
          <a:xfrm flipH="1">
            <a:off x="5761874" y="2392041"/>
            <a:ext cx="526126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Flèche : bas 13">
            <a:extLst>
              <a:ext uri="{FF2B5EF4-FFF2-40B4-BE49-F238E27FC236}">
                <a16:creationId xmlns:a16="http://schemas.microsoft.com/office/drawing/2014/main" id="{FEA5BB1A-E105-40F2-A80C-F48239A0429E}"/>
              </a:ext>
            </a:extLst>
          </p:cNvPr>
          <p:cNvSpPr/>
          <p:nvPr/>
        </p:nvSpPr>
        <p:spPr>
          <a:xfrm>
            <a:off x="6249798" y="2549433"/>
            <a:ext cx="321184" cy="1552781"/>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Flèche : bas 14">
            <a:extLst>
              <a:ext uri="{FF2B5EF4-FFF2-40B4-BE49-F238E27FC236}">
                <a16:creationId xmlns:a16="http://schemas.microsoft.com/office/drawing/2014/main" id="{4D997157-89DF-4EC8-9E74-03A12C59F19A}"/>
              </a:ext>
            </a:extLst>
          </p:cNvPr>
          <p:cNvSpPr/>
          <p:nvPr/>
        </p:nvSpPr>
        <p:spPr>
          <a:xfrm rot="10800000">
            <a:off x="6249798" y="2392038"/>
            <a:ext cx="321184" cy="1552781"/>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64DDB558-7BC1-416D-B46F-F58E0C007D11}"/>
              </a:ext>
            </a:extLst>
          </p:cNvPr>
          <p:cNvSpPr/>
          <p:nvPr/>
        </p:nvSpPr>
        <p:spPr>
          <a:xfrm>
            <a:off x="6971497" y="5213396"/>
            <a:ext cx="3278205" cy="369332"/>
          </a:xfrm>
          <a:prstGeom prst="rect">
            <a:avLst/>
          </a:prstGeom>
        </p:spPr>
        <p:txBody>
          <a:bodyPr wrap="none">
            <a:spAutoFit/>
          </a:bodyPr>
          <a:lstStyle/>
          <a:p>
            <a:r>
              <a:rPr lang="fr-CA" dirty="0">
                <a:latin typeface="NimbusRomNo9L-Regu"/>
              </a:rPr>
              <a:t>(</a:t>
            </a:r>
            <a:r>
              <a:rPr lang="fr-CA" dirty="0" err="1">
                <a:latin typeface="NimbusRomNo9L-Regu"/>
              </a:rPr>
              <a:t>connaissancedesenergies</a:t>
            </a:r>
            <a:r>
              <a:rPr lang="fr-CA" dirty="0">
                <a:latin typeface="NimbusRomNo9L-Regu"/>
              </a:rPr>
              <a:t>, 2019)</a:t>
            </a:r>
            <a:endParaRPr lang="fr-CA" dirty="0"/>
          </a:p>
        </p:txBody>
      </p:sp>
    </p:spTree>
    <p:extLst>
      <p:ext uri="{BB962C8B-B14F-4D97-AF65-F5344CB8AC3E}">
        <p14:creationId xmlns:p14="http://schemas.microsoft.com/office/powerpoint/2010/main" val="589858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ABE99-A5E6-4A30-944E-559751294D2F}"/>
              </a:ext>
            </a:extLst>
          </p:cNvPr>
          <p:cNvSpPr>
            <a:spLocks noGrp="1"/>
          </p:cNvSpPr>
          <p:nvPr>
            <p:ph type="title"/>
          </p:nvPr>
        </p:nvSpPr>
        <p:spPr/>
        <p:txBody>
          <a:bodyPr/>
          <a:lstStyle/>
          <a:p>
            <a:r>
              <a:rPr lang="fr-FR" dirty="0"/>
              <a:t>Fonction de production d’une turbine</a:t>
            </a:r>
            <a:endParaRPr lang="fr-CA" dirty="0"/>
          </a:p>
        </p:txBody>
      </p:sp>
      <p:sp>
        <p:nvSpPr>
          <p:cNvPr id="3" name="Espace réservé du contenu 2">
            <a:extLst>
              <a:ext uri="{FF2B5EF4-FFF2-40B4-BE49-F238E27FC236}">
                <a16:creationId xmlns:a16="http://schemas.microsoft.com/office/drawing/2014/main" id="{051BB01B-6D5E-4A6F-9E98-1BB04B040400}"/>
              </a:ext>
            </a:extLst>
          </p:cNvPr>
          <p:cNvSpPr>
            <a:spLocks noGrp="1"/>
          </p:cNvSpPr>
          <p:nvPr>
            <p:ph idx="1"/>
          </p:nvPr>
        </p:nvSpPr>
        <p:spPr>
          <a:xfrm>
            <a:off x="838200" y="1434517"/>
            <a:ext cx="4815980" cy="4742446"/>
          </a:xfrm>
        </p:spPr>
        <p:txBody>
          <a:bodyPr/>
          <a:lstStyle/>
          <a:p>
            <a:pPr marL="0" indent="0" algn="ctr">
              <a:buNone/>
            </a:pPr>
            <a:r>
              <a:rPr lang="fr-CA" b="1" dirty="0"/>
              <a:t>P = Q.</a:t>
            </a:r>
            <a:r>
              <a:rPr lang="el-GR" dirty="0"/>
              <a:t>ρ.</a:t>
            </a:r>
            <a:r>
              <a:rPr lang="fr-CA" b="1" dirty="0" err="1"/>
              <a:t>H.g.r</a:t>
            </a:r>
            <a:endParaRPr lang="fr-FR" b="1" dirty="0"/>
          </a:p>
          <a:p>
            <a:r>
              <a:rPr lang="fr-FR" dirty="0"/>
              <a:t>P</a:t>
            </a:r>
            <a:r>
              <a:rPr lang="fr-CA" dirty="0"/>
              <a:t> = puissance en W,</a:t>
            </a:r>
          </a:p>
          <a:p>
            <a:r>
              <a:rPr lang="fr-CA" dirty="0"/>
              <a:t>Q : débit turbiné mesuré en mètres cube par seconde,</a:t>
            </a:r>
          </a:p>
          <a:p>
            <a:r>
              <a:rPr lang="fr-CA" dirty="0"/>
              <a:t>ρ : masse volumique de l'eau, </a:t>
            </a:r>
          </a:p>
          <a:p>
            <a:r>
              <a:rPr lang="fr-CA" dirty="0"/>
              <a:t>H : hauteur de chute en mètres,</a:t>
            </a:r>
          </a:p>
          <a:p>
            <a:r>
              <a:rPr lang="fr-CA" dirty="0"/>
              <a:t>g : constante de gravité, soit près </a:t>
            </a:r>
            <a:r>
              <a:rPr lang="fr-CA"/>
              <a:t>de 9,81 </a:t>
            </a:r>
            <a:r>
              <a:rPr lang="fr-CA" dirty="0"/>
              <a:t>(m/s</a:t>
            </a:r>
            <a:r>
              <a:rPr lang="fr-CA" baseline="30000" dirty="0"/>
              <a:t>2</a:t>
            </a:r>
            <a:r>
              <a:rPr lang="fr-CA" dirty="0"/>
              <a:t>),</a:t>
            </a:r>
          </a:p>
          <a:p>
            <a:r>
              <a:rPr lang="fr-CA" dirty="0"/>
              <a:t>r : rendement de la turbine.</a:t>
            </a:r>
          </a:p>
          <a:p>
            <a:endParaRPr lang="fr-CA" dirty="0"/>
          </a:p>
          <a:p>
            <a:endParaRPr lang="fr-CA" dirty="0"/>
          </a:p>
          <a:p>
            <a:endParaRPr lang="fr-CA" dirty="0"/>
          </a:p>
          <a:p>
            <a:endParaRPr lang="fr-CA" dirty="0"/>
          </a:p>
          <a:p>
            <a:endParaRPr lang="fr-CA" dirty="0"/>
          </a:p>
          <a:p>
            <a:pPr marL="0" indent="0">
              <a:buNone/>
            </a:pPr>
            <a:endParaRPr lang="fr-CA" dirty="0"/>
          </a:p>
          <a:p>
            <a:pPr marL="0" indent="0">
              <a:buNone/>
            </a:pPr>
            <a:endParaRPr lang="fr-CA" dirty="0"/>
          </a:p>
          <a:p>
            <a:pPr marL="0" indent="0">
              <a:buNone/>
            </a:pPr>
            <a:endParaRPr lang="fr-CA" dirty="0"/>
          </a:p>
        </p:txBody>
      </p:sp>
      <p:sp>
        <p:nvSpPr>
          <p:cNvPr id="4" name="Espace réservé de la date 3">
            <a:extLst>
              <a:ext uri="{FF2B5EF4-FFF2-40B4-BE49-F238E27FC236}">
                <a16:creationId xmlns:a16="http://schemas.microsoft.com/office/drawing/2014/main" id="{7ECF962A-F0B6-43DE-B568-A5332E9C37A4}"/>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DF4CC1C0-33E4-482A-BEF6-21A8FAF19CA7}"/>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A597BED8-D69A-4976-8582-0C0A65C4319A}"/>
              </a:ext>
            </a:extLst>
          </p:cNvPr>
          <p:cNvSpPr>
            <a:spLocks noGrp="1"/>
          </p:cNvSpPr>
          <p:nvPr>
            <p:ph type="sldNum" sz="quarter" idx="12"/>
          </p:nvPr>
        </p:nvSpPr>
        <p:spPr/>
        <p:txBody>
          <a:bodyPr/>
          <a:lstStyle/>
          <a:p>
            <a:fld id="{F4089E1F-CB04-4EE8-A245-3EA10F635708}" type="slidenum">
              <a:rPr lang="fr-CA" smtClean="0"/>
              <a:t>24</a:t>
            </a:fld>
            <a:r>
              <a:rPr lang="fr-CA" dirty="0"/>
              <a:t> sur 33</a:t>
            </a:r>
          </a:p>
        </p:txBody>
      </p:sp>
      <p:pic>
        <p:nvPicPr>
          <p:cNvPr id="7" name="Espace réservé du contenu 5">
            <a:extLst>
              <a:ext uri="{FF2B5EF4-FFF2-40B4-BE49-F238E27FC236}">
                <a16:creationId xmlns:a16="http://schemas.microsoft.com/office/drawing/2014/main" id="{C168BB3B-DCED-4E5A-923E-80FC49B52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874" y="1679560"/>
            <a:ext cx="5941494" cy="3498879"/>
          </a:xfrm>
          <a:prstGeom prst="rect">
            <a:avLst/>
          </a:prstGeom>
        </p:spPr>
      </p:pic>
      <p:sp>
        <p:nvSpPr>
          <p:cNvPr id="10" name="Flèche : bas 9">
            <a:extLst>
              <a:ext uri="{FF2B5EF4-FFF2-40B4-BE49-F238E27FC236}">
                <a16:creationId xmlns:a16="http://schemas.microsoft.com/office/drawing/2014/main" id="{A43C6CBC-6DBF-49A0-B923-C83BA63ABF4C}"/>
              </a:ext>
            </a:extLst>
          </p:cNvPr>
          <p:cNvSpPr/>
          <p:nvPr/>
        </p:nvSpPr>
        <p:spPr>
          <a:xfrm rot="1444442">
            <a:off x="10004086" y="2415628"/>
            <a:ext cx="404034" cy="135246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Flèche : droite 7">
            <a:extLst>
              <a:ext uri="{FF2B5EF4-FFF2-40B4-BE49-F238E27FC236}">
                <a16:creationId xmlns:a16="http://schemas.microsoft.com/office/drawing/2014/main" id="{DA1F5D1C-9D3B-4320-868E-691DF7BAD8C3}"/>
              </a:ext>
            </a:extLst>
          </p:cNvPr>
          <p:cNvSpPr/>
          <p:nvPr/>
        </p:nvSpPr>
        <p:spPr>
          <a:xfrm rot="1678685">
            <a:off x="7246589" y="3411908"/>
            <a:ext cx="1224094" cy="28522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1" name="Connecteur droit 10">
            <a:extLst>
              <a:ext uri="{FF2B5EF4-FFF2-40B4-BE49-F238E27FC236}">
                <a16:creationId xmlns:a16="http://schemas.microsoft.com/office/drawing/2014/main" id="{44B42C84-3C4B-4430-9834-A1C950B05DBF}"/>
              </a:ext>
            </a:extLst>
          </p:cNvPr>
          <p:cNvCxnSpPr>
            <a:cxnSpLocks/>
          </p:cNvCxnSpPr>
          <p:nvPr/>
        </p:nvCxnSpPr>
        <p:spPr>
          <a:xfrm flipH="1">
            <a:off x="5761874" y="4102217"/>
            <a:ext cx="526126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Connecteur droit 12">
            <a:extLst>
              <a:ext uri="{FF2B5EF4-FFF2-40B4-BE49-F238E27FC236}">
                <a16:creationId xmlns:a16="http://schemas.microsoft.com/office/drawing/2014/main" id="{0558CCC4-4786-43C0-9F40-858D2B95A852}"/>
              </a:ext>
            </a:extLst>
          </p:cNvPr>
          <p:cNvCxnSpPr>
            <a:cxnSpLocks/>
          </p:cNvCxnSpPr>
          <p:nvPr/>
        </p:nvCxnSpPr>
        <p:spPr>
          <a:xfrm flipH="1">
            <a:off x="5761874" y="2392041"/>
            <a:ext cx="526126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Flèche : bas 13">
            <a:extLst>
              <a:ext uri="{FF2B5EF4-FFF2-40B4-BE49-F238E27FC236}">
                <a16:creationId xmlns:a16="http://schemas.microsoft.com/office/drawing/2014/main" id="{FEA5BB1A-E105-40F2-A80C-F48239A0429E}"/>
              </a:ext>
            </a:extLst>
          </p:cNvPr>
          <p:cNvSpPr/>
          <p:nvPr/>
        </p:nvSpPr>
        <p:spPr>
          <a:xfrm>
            <a:off x="6249798" y="2549433"/>
            <a:ext cx="321184" cy="1552781"/>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Flèche : bas 14">
            <a:extLst>
              <a:ext uri="{FF2B5EF4-FFF2-40B4-BE49-F238E27FC236}">
                <a16:creationId xmlns:a16="http://schemas.microsoft.com/office/drawing/2014/main" id="{4D997157-89DF-4EC8-9E74-03A12C59F19A}"/>
              </a:ext>
            </a:extLst>
          </p:cNvPr>
          <p:cNvSpPr/>
          <p:nvPr/>
        </p:nvSpPr>
        <p:spPr>
          <a:xfrm rot="10800000">
            <a:off x="6249798" y="2392038"/>
            <a:ext cx="321184" cy="1552781"/>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74706F27-266E-4FBD-AB8C-3676C8ED9A85}"/>
              </a:ext>
            </a:extLst>
          </p:cNvPr>
          <p:cNvSpPr/>
          <p:nvPr/>
        </p:nvSpPr>
        <p:spPr>
          <a:xfrm>
            <a:off x="6971497" y="5213396"/>
            <a:ext cx="3278205" cy="369332"/>
          </a:xfrm>
          <a:prstGeom prst="rect">
            <a:avLst/>
          </a:prstGeom>
        </p:spPr>
        <p:txBody>
          <a:bodyPr wrap="none">
            <a:spAutoFit/>
          </a:bodyPr>
          <a:lstStyle/>
          <a:p>
            <a:r>
              <a:rPr lang="fr-CA" dirty="0">
                <a:latin typeface="NimbusRomNo9L-Regu"/>
              </a:rPr>
              <a:t>(</a:t>
            </a:r>
            <a:r>
              <a:rPr lang="fr-CA" dirty="0" err="1">
                <a:latin typeface="NimbusRomNo9L-Regu"/>
              </a:rPr>
              <a:t>connaissancedesenergies</a:t>
            </a:r>
            <a:r>
              <a:rPr lang="fr-CA" dirty="0">
                <a:latin typeface="NimbusRomNo9L-Regu"/>
              </a:rPr>
              <a:t>, 2019)</a:t>
            </a:r>
            <a:endParaRPr lang="fr-CA" dirty="0"/>
          </a:p>
        </p:txBody>
      </p:sp>
    </p:spTree>
    <p:extLst>
      <p:ext uri="{BB962C8B-B14F-4D97-AF65-F5344CB8AC3E}">
        <p14:creationId xmlns:p14="http://schemas.microsoft.com/office/powerpoint/2010/main" val="2738035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F75C3-148C-4EE6-AF75-D2B68E0DBBC1}"/>
              </a:ext>
            </a:extLst>
          </p:cNvPr>
          <p:cNvSpPr>
            <a:spLocks noGrp="1"/>
          </p:cNvSpPr>
          <p:nvPr>
            <p:ph type="title"/>
          </p:nvPr>
        </p:nvSpPr>
        <p:spPr/>
        <p:txBody>
          <a:bodyPr/>
          <a:lstStyle/>
          <a:p>
            <a:r>
              <a:rPr lang="fr-FR" dirty="0"/>
              <a:t>Équations de conservation d’eau</a:t>
            </a:r>
            <a:endParaRPr lang="fr-CA" dirty="0"/>
          </a:p>
        </p:txBody>
      </p:sp>
      <p:pic>
        <p:nvPicPr>
          <p:cNvPr id="7" name="Espace réservé du contenu 6">
            <a:extLst>
              <a:ext uri="{FF2B5EF4-FFF2-40B4-BE49-F238E27FC236}">
                <a16:creationId xmlns:a16="http://schemas.microsoft.com/office/drawing/2014/main" id="{C8D8B1FA-B760-48BA-839A-28D98E36D7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682933"/>
            <a:ext cx="5181600" cy="636722"/>
          </a:xfrm>
          <a:prstGeom prst="rect">
            <a:avLst/>
          </a:prstGeom>
        </p:spPr>
      </p:pic>
      <p:sp>
        <p:nvSpPr>
          <p:cNvPr id="8" name="Espace réservé du contenu 7">
            <a:extLst>
              <a:ext uri="{FF2B5EF4-FFF2-40B4-BE49-F238E27FC236}">
                <a16:creationId xmlns:a16="http://schemas.microsoft.com/office/drawing/2014/main" id="{E2A9FAD4-AC8D-46D8-952C-CA6D0285B6D1}"/>
              </a:ext>
            </a:extLst>
          </p:cNvPr>
          <p:cNvSpPr>
            <a:spLocks noGrp="1"/>
          </p:cNvSpPr>
          <p:nvPr>
            <p:ph sz="half" idx="2"/>
          </p:nvPr>
        </p:nvSpPr>
        <p:spPr/>
        <p:txBody>
          <a:bodyPr/>
          <a:lstStyle/>
          <a:p>
            <a:r>
              <a:rPr lang="fr-FR" dirty="0"/>
              <a:t>Volume à la centrale </a:t>
            </a:r>
            <a:r>
              <a:rPr lang="fr-FR" i="1" dirty="0"/>
              <a:t>i</a:t>
            </a:r>
            <a:r>
              <a:rPr lang="fr-FR" dirty="0"/>
              <a:t>, à la période </a:t>
            </a:r>
            <a:r>
              <a:rPr lang="fr-FR" i="1" dirty="0"/>
              <a:t>t =</a:t>
            </a:r>
          </a:p>
        </p:txBody>
      </p:sp>
      <p:sp>
        <p:nvSpPr>
          <p:cNvPr id="4" name="Espace réservé de la date 3">
            <a:extLst>
              <a:ext uri="{FF2B5EF4-FFF2-40B4-BE49-F238E27FC236}">
                <a16:creationId xmlns:a16="http://schemas.microsoft.com/office/drawing/2014/main" id="{468E33F3-77B2-4A43-A621-8C780AD99D96}"/>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6B50101F-8F18-4951-9293-44973CEA1FDE}"/>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433B1F04-9FB8-4DD6-8FB8-FE01A1F53369}"/>
              </a:ext>
            </a:extLst>
          </p:cNvPr>
          <p:cNvSpPr>
            <a:spLocks noGrp="1"/>
          </p:cNvSpPr>
          <p:nvPr>
            <p:ph type="sldNum" sz="quarter" idx="12"/>
          </p:nvPr>
        </p:nvSpPr>
        <p:spPr/>
        <p:txBody>
          <a:bodyPr/>
          <a:lstStyle/>
          <a:p>
            <a:fld id="{F4089E1F-CB04-4EE8-A245-3EA10F635708}" type="slidenum">
              <a:rPr lang="fr-CA" smtClean="0"/>
              <a:t>25</a:t>
            </a:fld>
            <a:r>
              <a:rPr lang="fr-CA" dirty="0"/>
              <a:t> sur 33</a:t>
            </a:r>
          </a:p>
        </p:txBody>
      </p:sp>
      <p:pic>
        <p:nvPicPr>
          <p:cNvPr id="9" name="Image 8">
            <a:extLst>
              <a:ext uri="{FF2B5EF4-FFF2-40B4-BE49-F238E27FC236}">
                <a16:creationId xmlns:a16="http://schemas.microsoft.com/office/drawing/2014/main" id="{13B2D70D-6277-4516-BF1F-4BAB3697B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59" y="3543959"/>
            <a:ext cx="5411241" cy="636722"/>
          </a:xfrm>
          <a:prstGeom prst="rect">
            <a:avLst/>
          </a:prstGeom>
        </p:spPr>
      </p:pic>
    </p:spTree>
    <p:extLst>
      <p:ext uri="{BB962C8B-B14F-4D97-AF65-F5344CB8AC3E}">
        <p14:creationId xmlns:p14="http://schemas.microsoft.com/office/powerpoint/2010/main" val="96783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F75C3-148C-4EE6-AF75-D2B68E0DBBC1}"/>
              </a:ext>
            </a:extLst>
          </p:cNvPr>
          <p:cNvSpPr>
            <a:spLocks noGrp="1"/>
          </p:cNvSpPr>
          <p:nvPr>
            <p:ph type="title"/>
          </p:nvPr>
        </p:nvSpPr>
        <p:spPr/>
        <p:txBody>
          <a:bodyPr/>
          <a:lstStyle/>
          <a:p>
            <a:r>
              <a:rPr lang="fr-FR" dirty="0"/>
              <a:t>Équations de conservation d’eau</a:t>
            </a:r>
            <a:endParaRPr lang="fr-CA" dirty="0"/>
          </a:p>
        </p:txBody>
      </p:sp>
      <p:pic>
        <p:nvPicPr>
          <p:cNvPr id="7" name="Espace réservé du contenu 6">
            <a:extLst>
              <a:ext uri="{FF2B5EF4-FFF2-40B4-BE49-F238E27FC236}">
                <a16:creationId xmlns:a16="http://schemas.microsoft.com/office/drawing/2014/main" id="{C8D8B1FA-B760-48BA-839A-28D98E36D7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682933"/>
            <a:ext cx="5181600" cy="636722"/>
          </a:xfrm>
          <a:prstGeom prst="rect">
            <a:avLst/>
          </a:prstGeom>
        </p:spPr>
      </p:pic>
      <p:sp>
        <p:nvSpPr>
          <p:cNvPr id="8" name="Espace réservé du contenu 7">
            <a:extLst>
              <a:ext uri="{FF2B5EF4-FFF2-40B4-BE49-F238E27FC236}">
                <a16:creationId xmlns:a16="http://schemas.microsoft.com/office/drawing/2014/main" id="{E2A9FAD4-AC8D-46D8-952C-CA6D0285B6D1}"/>
              </a:ext>
            </a:extLst>
          </p:cNvPr>
          <p:cNvSpPr>
            <a:spLocks noGrp="1"/>
          </p:cNvSpPr>
          <p:nvPr>
            <p:ph sz="half" idx="2"/>
          </p:nvPr>
        </p:nvSpPr>
        <p:spPr/>
        <p:txBody>
          <a:bodyPr/>
          <a:lstStyle/>
          <a:p>
            <a:r>
              <a:rPr lang="fr-FR" dirty="0"/>
              <a:t>Volume à la centrale </a:t>
            </a:r>
            <a:r>
              <a:rPr lang="fr-FR" i="1" dirty="0"/>
              <a:t>i</a:t>
            </a:r>
            <a:r>
              <a:rPr lang="fr-FR" dirty="0"/>
              <a:t>, à la période </a:t>
            </a:r>
            <a:r>
              <a:rPr lang="fr-FR" i="1" dirty="0"/>
              <a:t>t</a:t>
            </a:r>
          </a:p>
          <a:p>
            <a:r>
              <a:rPr lang="fr-FR" dirty="0"/>
              <a:t>Volume à la centrale i à la période précédente</a:t>
            </a:r>
          </a:p>
        </p:txBody>
      </p:sp>
      <p:sp>
        <p:nvSpPr>
          <p:cNvPr id="4" name="Espace réservé de la date 3">
            <a:extLst>
              <a:ext uri="{FF2B5EF4-FFF2-40B4-BE49-F238E27FC236}">
                <a16:creationId xmlns:a16="http://schemas.microsoft.com/office/drawing/2014/main" id="{468E33F3-77B2-4A43-A621-8C780AD99D96}"/>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6B50101F-8F18-4951-9293-44973CEA1FDE}"/>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433B1F04-9FB8-4DD6-8FB8-FE01A1F53369}"/>
              </a:ext>
            </a:extLst>
          </p:cNvPr>
          <p:cNvSpPr>
            <a:spLocks noGrp="1"/>
          </p:cNvSpPr>
          <p:nvPr>
            <p:ph type="sldNum" sz="quarter" idx="12"/>
          </p:nvPr>
        </p:nvSpPr>
        <p:spPr/>
        <p:txBody>
          <a:bodyPr/>
          <a:lstStyle/>
          <a:p>
            <a:fld id="{F4089E1F-CB04-4EE8-A245-3EA10F635708}" type="slidenum">
              <a:rPr lang="fr-CA" smtClean="0"/>
              <a:t>26</a:t>
            </a:fld>
            <a:r>
              <a:rPr lang="fr-CA" dirty="0"/>
              <a:t> sur 33</a:t>
            </a:r>
          </a:p>
        </p:txBody>
      </p:sp>
      <p:sp>
        <p:nvSpPr>
          <p:cNvPr id="15" name="Flèche : bas 14">
            <a:extLst>
              <a:ext uri="{FF2B5EF4-FFF2-40B4-BE49-F238E27FC236}">
                <a16:creationId xmlns:a16="http://schemas.microsoft.com/office/drawing/2014/main" id="{8A5B17A4-2CA4-411E-A132-3D1C52295D2C}"/>
              </a:ext>
            </a:extLst>
          </p:cNvPr>
          <p:cNvSpPr/>
          <p:nvPr/>
        </p:nvSpPr>
        <p:spPr>
          <a:xfrm rot="10800000">
            <a:off x="1447895" y="4180681"/>
            <a:ext cx="218114" cy="636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9" name="Image 8">
            <a:extLst>
              <a:ext uri="{FF2B5EF4-FFF2-40B4-BE49-F238E27FC236}">
                <a16:creationId xmlns:a16="http://schemas.microsoft.com/office/drawing/2014/main" id="{13B2D70D-6277-4516-BF1F-4BAB3697B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59" y="3543959"/>
            <a:ext cx="5411241" cy="636722"/>
          </a:xfrm>
          <a:prstGeom prst="rect">
            <a:avLst/>
          </a:prstGeom>
        </p:spPr>
      </p:pic>
    </p:spTree>
    <p:extLst>
      <p:ext uri="{BB962C8B-B14F-4D97-AF65-F5344CB8AC3E}">
        <p14:creationId xmlns:p14="http://schemas.microsoft.com/office/powerpoint/2010/main" val="570399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F75C3-148C-4EE6-AF75-D2B68E0DBBC1}"/>
              </a:ext>
            </a:extLst>
          </p:cNvPr>
          <p:cNvSpPr>
            <a:spLocks noGrp="1"/>
          </p:cNvSpPr>
          <p:nvPr>
            <p:ph type="title"/>
          </p:nvPr>
        </p:nvSpPr>
        <p:spPr/>
        <p:txBody>
          <a:bodyPr/>
          <a:lstStyle/>
          <a:p>
            <a:r>
              <a:rPr lang="fr-FR" dirty="0"/>
              <a:t>Équations de conservation d’eau</a:t>
            </a:r>
            <a:endParaRPr lang="fr-CA" dirty="0"/>
          </a:p>
        </p:txBody>
      </p:sp>
      <p:pic>
        <p:nvPicPr>
          <p:cNvPr id="7" name="Espace réservé du contenu 6">
            <a:extLst>
              <a:ext uri="{FF2B5EF4-FFF2-40B4-BE49-F238E27FC236}">
                <a16:creationId xmlns:a16="http://schemas.microsoft.com/office/drawing/2014/main" id="{C8D8B1FA-B760-48BA-839A-28D98E36D7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682933"/>
            <a:ext cx="5181600" cy="636722"/>
          </a:xfrm>
          <a:prstGeom prst="rect">
            <a:avLst/>
          </a:prstGeom>
        </p:spPr>
      </p:pic>
      <p:sp>
        <p:nvSpPr>
          <p:cNvPr id="8" name="Espace réservé du contenu 7">
            <a:extLst>
              <a:ext uri="{FF2B5EF4-FFF2-40B4-BE49-F238E27FC236}">
                <a16:creationId xmlns:a16="http://schemas.microsoft.com/office/drawing/2014/main" id="{E2A9FAD4-AC8D-46D8-952C-CA6D0285B6D1}"/>
              </a:ext>
            </a:extLst>
          </p:cNvPr>
          <p:cNvSpPr>
            <a:spLocks noGrp="1"/>
          </p:cNvSpPr>
          <p:nvPr>
            <p:ph sz="half" idx="2"/>
          </p:nvPr>
        </p:nvSpPr>
        <p:spPr/>
        <p:txBody>
          <a:bodyPr/>
          <a:lstStyle/>
          <a:p>
            <a:r>
              <a:rPr lang="fr-FR" dirty="0"/>
              <a:t>Volume à la centrale </a:t>
            </a:r>
            <a:r>
              <a:rPr lang="fr-FR" i="1" dirty="0"/>
              <a:t>i</a:t>
            </a:r>
            <a:r>
              <a:rPr lang="fr-FR" dirty="0"/>
              <a:t>, à la période </a:t>
            </a:r>
            <a:r>
              <a:rPr lang="fr-FR" i="1" dirty="0"/>
              <a:t>t</a:t>
            </a:r>
          </a:p>
          <a:p>
            <a:r>
              <a:rPr lang="fr-FR" dirty="0"/>
              <a:t>Volume à la centrale i à la période précédente</a:t>
            </a:r>
          </a:p>
          <a:p>
            <a:r>
              <a:rPr lang="fr-FR" dirty="0"/>
              <a:t>Apports naturels</a:t>
            </a:r>
          </a:p>
        </p:txBody>
      </p:sp>
      <p:sp>
        <p:nvSpPr>
          <p:cNvPr id="4" name="Espace réservé de la date 3">
            <a:extLst>
              <a:ext uri="{FF2B5EF4-FFF2-40B4-BE49-F238E27FC236}">
                <a16:creationId xmlns:a16="http://schemas.microsoft.com/office/drawing/2014/main" id="{468E33F3-77B2-4A43-A621-8C780AD99D96}"/>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6B50101F-8F18-4951-9293-44973CEA1FDE}"/>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433B1F04-9FB8-4DD6-8FB8-FE01A1F53369}"/>
              </a:ext>
            </a:extLst>
          </p:cNvPr>
          <p:cNvSpPr>
            <a:spLocks noGrp="1"/>
          </p:cNvSpPr>
          <p:nvPr>
            <p:ph type="sldNum" sz="quarter" idx="12"/>
          </p:nvPr>
        </p:nvSpPr>
        <p:spPr/>
        <p:txBody>
          <a:bodyPr/>
          <a:lstStyle/>
          <a:p>
            <a:fld id="{F4089E1F-CB04-4EE8-A245-3EA10F635708}" type="slidenum">
              <a:rPr lang="fr-CA" smtClean="0"/>
              <a:t>27</a:t>
            </a:fld>
            <a:r>
              <a:rPr lang="fr-CA" dirty="0"/>
              <a:t> sur 33</a:t>
            </a:r>
          </a:p>
        </p:txBody>
      </p:sp>
      <p:sp>
        <p:nvSpPr>
          <p:cNvPr id="15" name="Flèche : bas 14">
            <a:extLst>
              <a:ext uri="{FF2B5EF4-FFF2-40B4-BE49-F238E27FC236}">
                <a16:creationId xmlns:a16="http://schemas.microsoft.com/office/drawing/2014/main" id="{8A5B17A4-2CA4-411E-A132-3D1C52295D2C}"/>
              </a:ext>
            </a:extLst>
          </p:cNvPr>
          <p:cNvSpPr/>
          <p:nvPr/>
        </p:nvSpPr>
        <p:spPr>
          <a:xfrm>
            <a:off x="2100743" y="2907237"/>
            <a:ext cx="218114" cy="636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9" name="Image 8">
            <a:extLst>
              <a:ext uri="{FF2B5EF4-FFF2-40B4-BE49-F238E27FC236}">
                <a16:creationId xmlns:a16="http://schemas.microsoft.com/office/drawing/2014/main" id="{13B2D70D-6277-4516-BF1F-4BAB3697B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59" y="3543959"/>
            <a:ext cx="5411241" cy="636722"/>
          </a:xfrm>
          <a:prstGeom prst="rect">
            <a:avLst/>
          </a:prstGeom>
        </p:spPr>
      </p:pic>
    </p:spTree>
    <p:extLst>
      <p:ext uri="{BB962C8B-B14F-4D97-AF65-F5344CB8AC3E}">
        <p14:creationId xmlns:p14="http://schemas.microsoft.com/office/powerpoint/2010/main" val="1069410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F75C3-148C-4EE6-AF75-D2B68E0DBBC1}"/>
              </a:ext>
            </a:extLst>
          </p:cNvPr>
          <p:cNvSpPr>
            <a:spLocks noGrp="1"/>
          </p:cNvSpPr>
          <p:nvPr>
            <p:ph type="title"/>
          </p:nvPr>
        </p:nvSpPr>
        <p:spPr/>
        <p:txBody>
          <a:bodyPr/>
          <a:lstStyle/>
          <a:p>
            <a:r>
              <a:rPr lang="fr-FR" dirty="0"/>
              <a:t>Équations de conservation d’eau</a:t>
            </a:r>
            <a:endParaRPr lang="fr-CA" dirty="0"/>
          </a:p>
        </p:txBody>
      </p:sp>
      <p:pic>
        <p:nvPicPr>
          <p:cNvPr id="7" name="Espace réservé du contenu 6">
            <a:extLst>
              <a:ext uri="{FF2B5EF4-FFF2-40B4-BE49-F238E27FC236}">
                <a16:creationId xmlns:a16="http://schemas.microsoft.com/office/drawing/2014/main" id="{C8D8B1FA-B760-48BA-839A-28D98E36D7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682933"/>
            <a:ext cx="5181600" cy="636722"/>
          </a:xfrm>
          <a:prstGeom prst="rect">
            <a:avLst/>
          </a:prstGeom>
        </p:spPr>
      </p:pic>
      <p:sp>
        <p:nvSpPr>
          <p:cNvPr id="8" name="Espace réservé du contenu 7">
            <a:extLst>
              <a:ext uri="{FF2B5EF4-FFF2-40B4-BE49-F238E27FC236}">
                <a16:creationId xmlns:a16="http://schemas.microsoft.com/office/drawing/2014/main" id="{E2A9FAD4-AC8D-46D8-952C-CA6D0285B6D1}"/>
              </a:ext>
            </a:extLst>
          </p:cNvPr>
          <p:cNvSpPr>
            <a:spLocks noGrp="1"/>
          </p:cNvSpPr>
          <p:nvPr>
            <p:ph sz="half" idx="2"/>
          </p:nvPr>
        </p:nvSpPr>
        <p:spPr/>
        <p:txBody>
          <a:bodyPr/>
          <a:lstStyle/>
          <a:p>
            <a:r>
              <a:rPr lang="fr-FR" dirty="0"/>
              <a:t>Volume à la centrale </a:t>
            </a:r>
            <a:r>
              <a:rPr lang="fr-FR" i="1" dirty="0"/>
              <a:t>i</a:t>
            </a:r>
            <a:r>
              <a:rPr lang="fr-FR" dirty="0"/>
              <a:t>, à la période </a:t>
            </a:r>
            <a:r>
              <a:rPr lang="fr-FR" i="1" dirty="0"/>
              <a:t>t</a:t>
            </a:r>
          </a:p>
          <a:p>
            <a:r>
              <a:rPr lang="fr-FR" dirty="0"/>
              <a:t>Volume à la centrale i à la période précédente</a:t>
            </a:r>
          </a:p>
          <a:p>
            <a:r>
              <a:rPr lang="fr-FR" dirty="0"/>
              <a:t>Apports naturels</a:t>
            </a:r>
          </a:p>
          <a:p>
            <a:r>
              <a:rPr lang="fr-FR" dirty="0"/>
              <a:t>Somme des débits provenant des centrales en amont</a:t>
            </a:r>
          </a:p>
        </p:txBody>
      </p:sp>
      <p:sp>
        <p:nvSpPr>
          <p:cNvPr id="4" name="Espace réservé de la date 3">
            <a:extLst>
              <a:ext uri="{FF2B5EF4-FFF2-40B4-BE49-F238E27FC236}">
                <a16:creationId xmlns:a16="http://schemas.microsoft.com/office/drawing/2014/main" id="{468E33F3-77B2-4A43-A621-8C780AD99D96}"/>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6B50101F-8F18-4951-9293-44973CEA1FDE}"/>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433B1F04-9FB8-4DD6-8FB8-FE01A1F53369}"/>
              </a:ext>
            </a:extLst>
          </p:cNvPr>
          <p:cNvSpPr>
            <a:spLocks noGrp="1"/>
          </p:cNvSpPr>
          <p:nvPr>
            <p:ph type="sldNum" sz="quarter" idx="12"/>
          </p:nvPr>
        </p:nvSpPr>
        <p:spPr/>
        <p:txBody>
          <a:bodyPr/>
          <a:lstStyle/>
          <a:p>
            <a:fld id="{F4089E1F-CB04-4EE8-A245-3EA10F635708}" type="slidenum">
              <a:rPr lang="fr-CA" smtClean="0"/>
              <a:t>28</a:t>
            </a:fld>
            <a:r>
              <a:rPr lang="fr-CA" dirty="0"/>
              <a:t> sur 33</a:t>
            </a:r>
          </a:p>
        </p:txBody>
      </p:sp>
      <p:sp>
        <p:nvSpPr>
          <p:cNvPr id="15" name="Flèche : bas 14">
            <a:extLst>
              <a:ext uri="{FF2B5EF4-FFF2-40B4-BE49-F238E27FC236}">
                <a16:creationId xmlns:a16="http://schemas.microsoft.com/office/drawing/2014/main" id="{8A5B17A4-2CA4-411E-A132-3D1C52295D2C}"/>
              </a:ext>
            </a:extLst>
          </p:cNvPr>
          <p:cNvSpPr/>
          <p:nvPr/>
        </p:nvSpPr>
        <p:spPr>
          <a:xfrm rot="10800000">
            <a:off x="3472343" y="4243945"/>
            <a:ext cx="218114" cy="636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9" name="Image 8">
            <a:extLst>
              <a:ext uri="{FF2B5EF4-FFF2-40B4-BE49-F238E27FC236}">
                <a16:creationId xmlns:a16="http://schemas.microsoft.com/office/drawing/2014/main" id="{13B2D70D-6277-4516-BF1F-4BAB3697B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59" y="3543959"/>
            <a:ext cx="5411241" cy="636722"/>
          </a:xfrm>
          <a:prstGeom prst="rect">
            <a:avLst/>
          </a:prstGeom>
        </p:spPr>
      </p:pic>
    </p:spTree>
    <p:extLst>
      <p:ext uri="{BB962C8B-B14F-4D97-AF65-F5344CB8AC3E}">
        <p14:creationId xmlns:p14="http://schemas.microsoft.com/office/powerpoint/2010/main" val="2977626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F75C3-148C-4EE6-AF75-D2B68E0DBBC1}"/>
              </a:ext>
            </a:extLst>
          </p:cNvPr>
          <p:cNvSpPr>
            <a:spLocks noGrp="1"/>
          </p:cNvSpPr>
          <p:nvPr>
            <p:ph type="title"/>
          </p:nvPr>
        </p:nvSpPr>
        <p:spPr/>
        <p:txBody>
          <a:bodyPr/>
          <a:lstStyle/>
          <a:p>
            <a:r>
              <a:rPr lang="fr-FR" dirty="0"/>
              <a:t>Équations de conservation d’eau</a:t>
            </a:r>
            <a:endParaRPr lang="fr-CA" dirty="0"/>
          </a:p>
        </p:txBody>
      </p:sp>
      <p:pic>
        <p:nvPicPr>
          <p:cNvPr id="7" name="Espace réservé du contenu 6">
            <a:extLst>
              <a:ext uri="{FF2B5EF4-FFF2-40B4-BE49-F238E27FC236}">
                <a16:creationId xmlns:a16="http://schemas.microsoft.com/office/drawing/2014/main" id="{C8D8B1FA-B760-48BA-839A-28D98E36D7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682933"/>
            <a:ext cx="5181600" cy="636722"/>
          </a:xfrm>
          <a:prstGeom prst="rect">
            <a:avLst/>
          </a:prstGeom>
        </p:spPr>
      </p:pic>
      <p:sp>
        <p:nvSpPr>
          <p:cNvPr id="8" name="Espace réservé du contenu 7">
            <a:extLst>
              <a:ext uri="{FF2B5EF4-FFF2-40B4-BE49-F238E27FC236}">
                <a16:creationId xmlns:a16="http://schemas.microsoft.com/office/drawing/2014/main" id="{E2A9FAD4-AC8D-46D8-952C-CA6D0285B6D1}"/>
              </a:ext>
            </a:extLst>
          </p:cNvPr>
          <p:cNvSpPr>
            <a:spLocks noGrp="1"/>
          </p:cNvSpPr>
          <p:nvPr>
            <p:ph sz="half" idx="2"/>
          </p:nvPr>
        </p:nvSpPr>
        <p:spPr/>
        <p:txBody>
          <a:bodyPr/>
          <a:lstStyle/>
          <a:p>
            <a:r>
              <a:rPr lang="fr-FR" dirty="0"/>
              <a:t>Volume à la centrale </a:t>
            </a:r>
            <a:r>
              <a:rPr lang="fr-FR" i="1" dirty="0"/>
              <a:t>i</a:t>
            </a:r>
            <a:r>
              <a:rPr lang="fr-FR" dirty="0"/>
              <a:t>, à la période </a:t>
            </a:r>
            <a:r>
              <a:rPr lang="fr-FR" i="1" dirty="0"/>
              <a:t>t</a:t>
            </a:r>
          </a:p>
          <a:p>
            <a:r>
              <a:rPr lang="fr-FR" dirty="0"/>
              <a:t>Volume à la centrale i à la période précédente</a:t>
            </a:r>
          </a:p>
          <a:p>
            <a:r>
              <a:rPr lang="fr-FR" dirty="0"/>
              <a:t>Apports naturels</a:t>
            </a:r>
          </a:p>
          <a:p>
            <a:r>
              <a:rPr lang="fr-FR" dirty="0"/>
              <a:t>Somme des débits provenant des centrales en amont</a:t>
            </a:r>
          </a:p>
          <a:p>
            <a:r>
              <a:rPr lang="fr-FR" dirty="0"/>
              <a:t>Volume turbiné et déversé par la centrale</a:t>
            </a:r>
            <a:endParaRPr lang="fr-CA" dirty="0"/>
          </a:p>
        </p:txBody>
      </p:sp>
      <p:sp>
        <p:nvSpPr>
          <p:cNvPr id="4" name="Espace réservé de la date 3">
            <a:extLst>
              <a:ext uri="{FF2B5EF4-FFF2-40B4-BE49-F238E27FC236}">
                <a16:creationId xmlns:a16="http://schemas.microsoft.com/office/drawing/2014/main" id="{468E33F3-77B2-4A43-A621-8C780AD99D96}"/>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6B50101F-8F18-4951-9293-44973CEA1FDE}"/>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433B1F04-9FB8-4DD6-8FB8-FE01A1F53369}"/>
              </a:ext>
            </a:extLst>
          </p:cNvPr>
          <p:cNvSpPr>
            <a:spLocks noGrp="1"/>
          </p:cNvSpPr>
          <p:nvPr>
            <p:ph type="sldNum" sz="quarter" idx="12"/>
          </p:nvPr>
        </p:nvSpPr>
        <p:spPr/>
        <p:txBody>
          <a:bodyPr/>
          <a:lstStyle/>
          <a:p>
            <a:fld id="{F4089E1F-CB04-4EE8-A245-3EA10F635708}" type="slidenum">
              <a:rPr lang="fr-CA" smtClean="0"/>
              <a:t>29</a:t>
            </a:fld>
            <a:r>
              <a:rPr lang="fr-CA" dirty="0"/>
              <a:t> sur 33</a:t>
            </a:r>
          </a:p>
        </p:txBody>
      </p:sp>
      <p:sp>
        <p:nvSpPr>
          <p:cNvPr id="15" name="Flèche : bas 14">
            <a:extLst>
              <a:ext uri="{FF2B5EF4-FFF2-40B4-BE49-F238E27FC236}">
                <a16:creationId xmlns:a16="http://schemas.microsoft.com/office/drawing/2014/main" id="{8A5B17A4-2CA4-411E-A132-3D1C52295D2C}"/>
              </a:ext>
            </a:extLst>
          </p:cNvPr>
          <p:cNvSpPr/>
          <p:nvPr/>
        </p:nvSpPr>
        <p:spPr>
          <a:xfrm rot="10800000">
            <a:off x="5382586" y="4180681"/>
            <a:ext cx="218114" cy="636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9" name="Image 8">
            <a:extLst>
              <a:ext uri="{FF2B5EF4-FFF2-40B4-BE49-F238E27FC236}">
                <a16:creationId xmlns:a16="http://schemas.microsoft.com/office/drawing/2014/main" id="{13B2D70D-6277-4516-BF1F-4BAB3697B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59" y="3543959"/>
            <a:ext cx="5411241" cy="636722"/>
          </a:xfrm>
          <a:prstGeom prst="rect">
            <a:avLst/>
          </a:prstGeom>
        </p:spPr>
      </p:pic>
    </p:spTree>
    <p:extLst>
      <p:ext uri="{BB962C8B-B14F-4D97-AF65-F5344CB8AC3E}">
        <p14:creationId xmlns:p14="http://schemas.microsoft.com/office/powerpoint/2010/main" val="332488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AACDD6-9DBC-42BA-95A0-D4A2C39F9EC2}"/>
              </a:ext>
            </a:extLst>
          </p:cNvPr>
          <p:cNvSpPr>
            <a:spLocks noGrp="1"/>
          </p:cNvSpPr>
          <p:nvPr>
            <p:ph type="title"/>
          </p:nvPr>
        </p:nvSpPr>
        <p:spPr/>
        <p:txBody>
          <a:bodyPr/>
          <a:lstStyle/>
          <a:p>
            <a:r>
              <a:rPr lang="fr-FR" dirty="0"/>
              <a:t>Qu’est-ce qu’un problème d’optimisation</a:t>
            </a:r>
            <a:endParaRPr lang="fr-CA" dirty="0"/>
          </a:p>
        </p:txBody>
      </p:sp>
      <p:sp>
        <p:nvSpPr>
          <p:cNvPr id="3" name="Espace réservé du contenu 2">
            <a:extLst>
              <a:ext uri="{FF2B5EF4-FFF2-40B4-BE49-F238E27FC236}">
                <a16:creationId xmlns:a16="http://schemas.microsoft.com/office/drawing/2014/main" id="{B535484E-76CB-4EF8-8003-DA615ED702AA}"/>
              </a:ext>
            </a:extLst>
          </p:cNvPr>
          <p:cNvSpPr>
            <a:spLocks noGrp="1"/>
          </p:cNvSpPr>
          <p:nvPr>
            <p:ph idx="1"/>
          </p:nvPr>
        </p:nvSpPr>
        <p:spPr/>
        <p:txBody>
          <a:bodyPr/>
          <a:lstStyle/>
          <a:p>
            <a:r>
              <a:rPr lang="fr-FR" dirty="0"/>
              <a:t>Un problème d’optimisation est un problème mathématique permettant de trouver modéliser une problématique.</a:t>
            </a:r>
          </a:p>
          <a:p>
            <a:pPr lvl="1"/>
            <a:r>
              <a:rPr lang="fr-FR" dirty="0"/>
              <a:t>Ce problème est composé de variables, de contraintes et d’une fonction objectif</a:t>
            </a:r>
          </a:p>
          <a:p>
            <a:pPr lvl="2"/>
            <a:r>
              <a:rPr lang="fr-FR" dirty="0"/>
              <a:t>La fonction objectif permet de définir l’objectif du modèle (qu’est-ce qu’il faut optimiser)</a:t>
            </a:r>
          </a:p>
          <a:p>
            <a:pPr lvl="2"/>
            <a:r>
              <a:rPr lang="fr-FR" dirty="0"/>
              <a:t>Les variables définissent les termes sur lesquels le modèle pourra interagir</a:t>
            </a:r>
          </a:p>
          <a:p>
            <a:pPr lvl="2"/>
            <a:r>
              <a:rPr lang="fr-FR" dirty="0"/>
              <a:t>Les contraintes sont les limites à respecter lors des modifications de données dans les variables</a:t>
            </a:r>
          </a:p>
          <a:p>
            <a:pPr lvl="1"/>
            <a:r>
              <a:rPr lang="fr-FR" dirty="0"/>
              <a:t>Beaucoup de problème d’optimisation sont populaires et utilisés dans la vie de tous les jours </a:t>
            </a:r>
          </a:p>
          <a:p>
            <a:pPr lvl="2"/>
            <a:r>
              <a:rPr lang="fr-FR" dirty="0"/>
              <a:t>Plus court chemin (Applications de GPS)</a:t>
            </a:r>
          </a:p>
          <a:p>
            <a:pPr lvl="2"/>
            <a:r>
              <a:rPr lang="fr-FR" dirty="0"/>
              <a:t>Coloriage de graphs (Assignation des fréquences pour les ondes cellulaires)</a:t>
            </a:r>
            <a:endParaRPr lang="fr-CA" dirty="0"/>
          </a:p>
          <a:p>
            <a:endParaRPr lang="fr-CA" dirty="0"/>
          </a:p>
        </p:txBody>
      </p:sp>
      <p:sp>
        <p:nvSpPr>
          <p:cNvPr id="4" name="Espace réservé de la date 3">
            <a:extLst>
              <a:ext uri="{FF2B5EF4-FFF2-40B4-BE49-F238E27FC236}">
                <a16:creationId xmlns:a16="http://schemas.microsoft.com/office/drawing/2014/main" id="{AC830CC2-D149-49B4-859A-39F21555552B}"/>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32D2E8A6-EDB4-4F18-BAD1-CA14D1B8CD89}"/>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BD4D4108-F557-421A-A8C7-4007263722E4}"/>
              </a:ext>
            </a:extLst>
          </p:cNvPr>
          <p:cNvSpPr>
            <a:spLocks noGrp="1"/>
          </p:cNvSpPr>
          <p:nvPr>
            <p:ph type="sldNum" sz="quarter" idx="12"/>
          </p:nvPr>
        </p:nvSpPr>
        <p:spPr/>
        <p:txBody>
          <a:bodyPr/>
          <a:lstStyle/>
          <a:p>
            <a:fld id="{F4089E1F-CB04-4EE8-A245-3EA10F635708}" type="slidenum">
              <a:rPr lang="fr-CA" smtClean="0"/>
              <a:t>3</a:t>
            </a:fld>
            <a:r>
              <a:rPr lang="fr-CA" dirty="0"/>
              <a:t> sur 33</a:t>
            </a:r>
          </a:p>
        </p:txBody>
      </p:sp>
    </p:spTree>
    <p:extLst>
      <p:ext uri="{BB962C8B-B14F-4D97-AF65-F5344CB8AC3E}">
        <p14:creationId xmlns:p14="http://schemas.microsoft.com/office/powerpoint/2010/main" val="290636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BEF4C1-BD60-45EC-9BB0-F388DC99F385}"/>
              </a:ext>
            </a:extLst>
          </p:cNvPr>
          <p:cNvSpPr>
            <a:spLocks noGrp="1"/>
          </p:cNvSpPr>
          <p:nvPr>
            <p:ph type="title"/>
          </p:nvPr>
        </p:nvSpPr>
        <p:spPr/>
        <p:txBody>
          <a:bodyPr/>
          <a:lstStyle/>
          <a:p>
            <a:r>
              <a:rPr lang="fr-FR" dirty="0"/>
              <a:t>Optimisation hydroélectrique court terme</a:t>
            </a:r>
            <a:endParaRPr lang="fr-CA" dirty="0"/>
          </a:p>
        </p:txBody>
      </p:sp>
      <p:sp>
        <p:nvSpPr>
          <p:cNvPr id="3" name="Espace réservé du contenu 2">
            <a:extLst>
              <a:ext uri="{FF2B5EF4-FFF2-40B4-BE49-F238E27FC236}">
                <a16:creationId xmlns:a16="http://schemas.microsoft.com/office/drawing/2014/main" id="{5858A314-1434-4F1D-8DBF-15DECC9D0B36}"/>
              </a:ext>
            </a:extLst>
          </p:cNvPr>
          <p:cNvSpPr>
            <a:spLocks noGrp="1"/>
          </p:cNvSpPr>
          <p:nvPr>
            <p:ph idx="1"/>
          </p:nvPr>
        </p:nvSpPr>
        <p:spPr/>
        <p:txBody>
          <a:bodyPr/>
          <a:lstStyle/>
          <a:p>
            <a:r>
              <a:rPr lang="fr-FR" dirty="0"/>
              <a:t>Problème considérant la quantité d’eau stockée, la quantité d’eau déversée, ainsi que la quantité d’eau turbinée pour chaque centrale d’un système hydroélectrique</a:t>
            </a:r>
          </a:p>
          <a:p>
            <a:r>
              <a:rPr lang="fr-FR" dirty="0"/>
              <a:t>La fonction de production est une estimation de la production d’un producteur hydroélectrique à l’instant </a:t>
            </a:r>
            <a:r>
              <a:rPr lang="fr-FR" i="1" dirty="0"/>
              <a:t>t</a:t>
            </a:r>
          </a:p>
          <a:p>
            <a:r>
              <a:rPr lang="fr-FR" dirty="0"/>
              <a:t>Contraintes sur les démarrages et arrêt des groupes</a:t>
            </a:r>
          </a:p>
          <a:p>
            <a:r>
              <a:rPr lang="fr-FR" dirty="0"/>
              <a:t>Bornes sur la hauteur du réservoir</a:t>
            </a:r>
          </a:p>
          <a:p>
            <a:r>
              <a:rPr lang="fr-FR" dirty="0"/>
              <a:t>Gestion du marché de la revente et des achats</a:t>
            </a:r>
            <a:endParaRPr lang="fr-FR" i="1" dirty="0"/>
          </a:p>
          <a:p>
            <a:endParaRPr lang="fr-CA" dirty="0"/>
          </a:p>
        </p:txBody>
      </p:sp>
      <p:sp>
        <p:nvSpPr>
          <p:cNvPr id="4" name="Espace réservé de la date 3">
            <a:extLst>
              <a:ext uri="{FF2B5EF4-FFF2-40B4-BE49-F238E27FC236}">
                <a16:creationId xmlns:a16="http://schemas.microsoft.com/office/drawing/2014/main" id="{D92BF683-3CAA-410F-9F4E-0B777BDB8A01}"/>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8D3F8A41-F3EE-488F-BDA5-1D3E16B94663}"/>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4F43D7DD-4EF0-44AF-A9EB-FD91E4B8E8F9}"/>
              </a:ext>
            </a:extLst>
          </p:cNvPr>
          <p:cNvSpPr>
            <a:spLocks noGrp="1"/>
          </p:cNvSpPr>
          <p:nvPr>
            <p:ph type="sldNum" sz="quarter" idx="12"/>
          </p:nvPr>
        </p:nvSpPr>
        <p:spPr/>
        <p:txBody>
          <a:bodyPr/>
          <a:lstStyle/>
          <a:p>
            <a:fld id="{F4089E1F-CB04-4EE8-A245-3EA10F635708}" type="slidenum">
              <a:rPr lang="fr-CA" smtClean="0"/>
              <a:t>30</a:t>
            </a:fld>
            <a:r>
              <a:rPr lang="fr-CA" dirty="0"/>
              <a:t> sur 33</a:t>
            </a:r>
          </a:p>
        </p:txBody>
      </p:sp>
    </p:spTree>
    <p:extLst>
      <p:ext uri="{BB962C8B-B14F-4D97-AF65-F5344CB8AC3E}">
        <p14:creationId xmlns:p14="http://schemas.microsoft.com/office/powerpoint/2010/main" val="4111008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BEF4C1-BD60-45EC-9BB0-F388DC99F385}"/>
              </a:ext>
            </a:extLst>
          </p:cNvPr>
          <p:cNvSpPr>
            <a:spLocks noGrp="1"/>
          </p:cNvSpPr>
          <p:nvPr>
            <p:ph type="title"/>
          </p:nvPr>
        </p:nvSpPr>
        <p:spPr/>
        <p:txBody>
          <a:bodyPr/>
          <a:lstStyle/>
          <a:p>
            <a:r>
              <a:rPr lang="fr-FR" dirty="0"/>
              <a:t>Optimisation hydroélectrique court terme</a:t>
            </a:r>
            <a:endParaRPr lang="fr-CA" dirty="0"/>
          </a:p>
        </p:txBody>
      </p:sp>
      <p:sp>
        <p:nvSpPr>
          <p:cNvPr id="3" name="Espace réservé du contenu 2">
            <a:extLst>
              <a:ext uri="{FF2B5EF4-FFF2-40B4-BE49-F238E27FC236}">
                <a16:creationId xmlns:a16="http://schemas.microsoft.com/office/drawing/2014/main" id="{5858A314-1434-4F1D-8DBF-15DECC9D0B36}"/>
              </a:ext>
            </a:extLst>
          </p:cNvPr>
          <p:cNvSpPr>
            <a:spLocks noGrp="1"/>
          </p:cNvSpPr>
          <p:nvPr>
            <p:ph idx="1"/>
          </p:nvPr>
        </p:nvSpPr>
        <p:spPr/>
        <p:txBody>
          <a:bodyPr/>
          <a:lstStyle/>
          <a:p>
            <a:r>
              <a:rPr lang="fr-FR" dirty="0"/>
              <a:t>Horizon de temps court</a:t>
            </a:r>
          </a:p>
          <a:p>
            <a:r>
              <a:rPr lang="fr-FR" dirty="0"/>
              <a:t>Échelle de temps faible</a:t>
            </a:r>
          </a:p>
          <a:p>
            <a:r>
              <a:rPr lang="fr-FR" dirty="0"/>
              <a:t>Méthodes déterministes très populaires</a:t>
            </a:r>
            <a:endParaRPr lang="fr-CA" dirty="0"/>
          </a:p>
        </p:txBody>
      </p:sp>
      <p:sp>
        <p:nvSpPr>
          <p:cNvPr id="4" name="Espace réservé de la date 3">
            <a:extLst>
              <a:ext uri="{FF2B5EF4-FFF2-40B4-BE49-F238E27FC236}">
                <a16:creationId xmlns:a16="http://schemas.microsoft.com/office/drawing/2014/main" id="{D92BF683-3CAA-410F-9F4E-0B777BDB8A01}"/>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8D3F8A41-F3EE-488F-BDA5-1D3E16B94663}"/>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4F43D7DD-4EF0-44AF-A9EB-FD91E4B8E8F9}"/>
              </a:ext>
            </a:extLst>
          </p:cNvPr>
          <p:cNvSpPr>
            <a:spLocks noGrp="1"/>
          </p:cNvSpPr>
          <p:nvPr>
            <p:ph type="sldNum" sz="quarter" idx="12"/>
          </p:nvPr>
        </p:nvSpPr>
        <p:spPr/>
        <p:txBody>
          <a:bodyPr/>
          <a:lstStyle/>
          <a:p>
            <a:fld id="{F4089E1F-CB04-4EE8-A245-3EA10F635708}" type="slidenum">
              <a:rPr lang="fr-CA" smtClean="0"/>
              <a:t>31</a:t>
            </a:fld>
            <a:r>
              <a:rPr lang="fr-CA" dirty="0"/>
              <a:t> sur 33</a:t>
            </a:r>
          </a:p>
        </p:txBody>
      </p:sp>
    </p:spTree>
    <p:extLst>
      <p:ext uri="{BB962C8B-B14F-4D97-AF65-F5344CB8AC3E}">
        <p14:creationId xmlns:p14="http://schemas.microsoft.com/office/powerpoint/2010/main" val="67972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985AF-C030-4266-AE3A-10D3357ADCD9}"/>
              </a:ext>
            </a:extLst>
          </p:cNvPr>
          <p:cNvSpPr>
            <a:spLocks noGrp="1"/>
          </p:cNvSpPr>
          <p:nvPr>
            <p:ph type="title"/>
          </p:nvPr>
        </p:nvSpPr>
        <p:spPr/>
        <p:txBody>
          <a:bodyPr/>
          <a:lstStyle/>
          <a:p>
            <a:r>
              <a:rPr lang="fr-FR" dirty="0"/>
              <a:t>Votre modèle</a:t>
            </a:r>
            <a:endParaRPr lang="fr-CA" dirty="0"/>
          </a:p>
        </p:txBody>
      </p:sp>
      <p:sp>
        <p:nvSpPr>
          <p:cNvPr id="3" name="Espace réservé du contenu 2">
            <a:extLst>
              <a:ext uri="{FF2B5EF4-FFF2-40B4-BE49-F238E27FC236}">
                <a16:creationId xmlns:a16="http://schemas.microsoft.com/office/drawing/2014/main" id="{1FF5E250-9F68-4039-B0F3-3870DA044BD8}"/>
              </a:ext>
            </a:extLst>
          </p:cNvPr>
          <p:cNvSpPr>
            <a:spLocks noGrp="1"/>
          </p:cNvSpPr>
          <p:nvPr>
            <p:ph idx="1"/>
          </p:nvPr>
        </p:nvSpPr>
        <p:spPr/>
        <p:txBody>
          <a:bodyPr/>
          <a:lstStyle/>
          <a:p>
            <a:r>
              <a:rPr lang="fr-FR" dirty="0"/>
              <a:t>(Voir document Modèle d’optimisation)</a:t>
            </a:r>
            <a:endParaRPr lang="fr-CA" dirty="0"/>
          </a:p>
        </p:txBody>
      </p:sp>
      <p:sp>
        <p:nvSpPr>
          <p:cNvPr id="4" name="Espace réservé de la date 3">
            <a:extLst>
              <a:ext uri="{FF2B5EF4-FFF2-40B4-BE49-F238E27FC236}">
                <a16:creationId xmlns:a16="http://schemas.microsoft.com/office/drawing/2014/main" id="{F5BF6288-376A-44D8-957D-859443FF52AF}"/>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DC78BCF4-378A-4EDD-94D1-A9FE263E619F}"/>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6DB2627A-EBF8-48F7-B9DA-4490431E8117}"/>
              </a:ext>
            </a:extLst>
          </p:cNvPr>
          <p:cNvSpPr>
            <a:spLocks noGrp="1"/>
          </p:cNvSpPr>
          <p:nvPr>
            <p:ph type="sldNum" sz="quarter" idx="12"/>
          </p:nvPr>
        </p:nvSpPr>
        <p:spPr/>
        <p:txBody>
          <a:bodyPr/>
          <a:lstStyle/>
          <a:p>
            <a:fld id="{F4089E1F-CB04-4EE8-A245-3EA10F635708}" type="slidenum">
              <a:rPr lang="fr-CA" smtClean="0"/>
              <a:pPr/>
              <a:t>32</a:t>
            </a:fld>
            <a:r>
              <a:rPr lang="fr-CA" dirty="0"/>
              <a:t> sur 33</a:t>
            </a:r>
          </a:p>
        </p:txBody>
      </p:sp>
    </p:spTree>
    <p:extLst>
      <p:ext uri="{BB962C8B-B14F-4D97-AF65-F5344CB8AC3E}">
        <p14:creationId xmlns:p14="http://schemas.microsoft.com/office/powerpoint/2010/main" val="96309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5D9D69-7FDD-493E-B957-D98A2509256F}"/>
              </a:ext>
            </a:extLst>
          </p:cNvPr>
          <p:cNvSpPr>
            <a:spLocks noGrp="1"/>
          </p:cNvSpPr>
          <p:nvPr>
            <p:ph type="title"/>
          </p:nvPr>
        </p:nvSpPr>
        <p:spPr/>
        <p:txBody>
          <a:bodyPr/>
          <a:lstStyle/>
          <a:p>
            <a:r>
              <a:rPr lang="fr-FR" dirty="0"/>
              <a:t>Exemple d’utilisation de la librairie </a:t>
            </a:r>
            <a:r>
              <a:rPr lang="fr-FR" dirty="0" err="1"/>
              <a:t>PulP</a:t>
            </a:r>
            <a:endParaRPr lang="fr-CA" dirty="0"/>
          </a:p>
        </p:txBody>
      </p:sp>
      <p:sp>
        <p:nvSpPr>
          <p:cNvPr id="3" name="Espace réservé du contenu 2">
            <a:extLst>
              <a:ext uri="{FF2B5EF4-FFF2-40B4-BE49-F238E27FC236}">
                <a16:creationId xmlns:a16="http://schemas.microsoft.com/office/drawing/2014/main" id="{91501EA6-D405-432A-9866-726EF904661E}"/>
              </a:ext>
            </a:extLst>
          </p:cNvPr>
          <p:cNvSpPr>
            <a:spLocks noGrp="1"/>
          </p:cNvSpPr>
          <p:nvPr>
            <p:ph idx="1"/>
          </p:nvPr>
        </p:nvSpPr>
        <p:spPr/>
        <p:txBody>
          <a:bodyPr/>
          <a:lstStyle/>
          <a:p>
            <a:r>
              <a:rPr lang="fr-FR" dirty="0"/>
              <a:t>(Voir l’implémentation du TSP fournie)</a:t>
            </a:r>
            <a:endParaRPr lang="fr-CA" dirty="0"/>
          </a:p>
        </p:txBody>
      </p:sp>
      <p:sp>
        <p:nvSpPr>
          <p:cNvPr id="4" name="Espace réservé de la date 3">
            <a:extLst>
              <a:ext uri="{FF2B5EF4-FFF2-40B4-BE49-F238E27FC236}">
                <a16:creationId xmlns:a16="http://schemas.microsoft.com/office/drawing/2014/main" id="{17C16738-A533-4A9B-A7A7-1280C87ED327}"/>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74EEDF45-6EB3-4112-9264-37FB4EA8D709}"/>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F6C3C4AC-39DF-4860-9C7C-A4F92F75AF60}"/>
              </a:ext>
            </a:extLst>
          </p:cNvPr>
          <p:cNvSpPr>
            <a:spLocks noGrp="1"/>
          </p:cNvSpPr>
          <p:nvPr>
            <p:ph type="sldNum" sz="quarter" idx="12"/>
          </p:nvPr>
        </p:nvSpPr>
        <p:spPr/>
        <p:txBody>
          <a:bodyPr/>
          <a:lstStyle/>
          <a:p>
            <a:fld id="{F4089E1F-CB04-4EE8-A245-3EA10F635708}" type="slidenum">
              <a:rPr lang="fr-CA" smtClean="0"/>
              <a:pPr/>
              <a:t>33</a:t>
            </a:fld>
            <a:r>
              <a:rPr lang="fr-CA" dirty="0"/>
              <a:t> sur 33</a:t>
            </a:r>
          </a:p>
        </p:txBody>
      </p:sp>
    </p:spTree>
    <p:extLst>
      <p:ext uri="{BB962C8B-B14F-4D97-AF65-F5344CB8AC3E}">
        <p14:creationId xmlns:p14="http://schemas.microsoft.com/office/powerpoint/2010/main" val="419449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AACDD6-9DBC-42BA-95A0-D4A2C39F9EC2}"/>
              </a:ext>
            </a:extLst>
          </p:cNvPr>
          <p:cNvSpPr>
            <a:spLocks noGrp="1"/>
          </p:cNvSpPr>
          <p:nvPr>
            <p:ph type="title"/>
          </p:nvPr>
        </p:nvSpPr>
        <p:spPr/>
        <p:txBody>
          <a:bodyPr/>
          <a:lstStyle/>
          <a:p>
            <a:r>
              <a:rPr lang="fr-FR" dirty="0"/>
              <a:t>Qu’est-ce qu’un problème d’optimisation</a:t>
            </a:r>
            <a:endParaRPr lang="fr-CA" dirty="0"/>
          </a:p>
        </p:txBody>
      </p:sp>
      <p:sp>
        <p:nvSpPr>
          <p:cNvPr id="3" name="Espace réservé du contenu 2">
            <a:extLst>
              <a:ext uri="{FF2B5EF4-FFF2-40B4-BE49-F238E27FC236}">
                <a16:creationId xmlns:a16="http://schemas.microsoft.com/office/drawing/2014/main" id="{B535484E-76CB-4EF8-8003-DA615ED702AA}"/>
              </a:ext>
            </a:extLst>
          </p:cNvPr>
          <p:cNvSpPr>
            <a:spLocks noGrp="1"/>
          </p:cNvSpPr>
          <p:nvPr>
            <p:ph idx="1"/>
          </p:nvPr>
        </p:nvSpPr>
        <p:spPr/>
        <p:txBody>
          <a:bodyPr/>
          <a:lstStyle/>
          <a:p>
            <a:r>
              <a:rPr lang="fr-FR" dirty="0"/>
              <a:t>Un problème d’optimisation est formulé mathématiquement de la forme suivante :</a:t>
            </a:r>
          </a:p>
          <a:p>
            <a:pPr lvl="1"/>
            <a:endParaRPr lang="fr-CA" dirty="0"/>
          </a:p>
          <a:p>
            <a:endParaRPr lang="fr-CA" dirty="0"/>
          </a:p>
        </p:txBody>
      </p:sp>
      <p:sp>
        <p:nvSpPr>
          <p:cNvPr id="4" name="Espace réservé de la date 3">
            <a:extLst>
              <a:ext uri="{FF2B5EF4-FFF2-40B4-BE49-F238E27FC236}">
                <a16:creationId xmlns:a16="http://schemas.microsoft.com/office/drawing/2014/main" id="{AC830CC2-D149-49B4-859A-39F21555552B}"/>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32D2E8A6-EDB4-4F18-BAD1-CA14D1B8CD89}"/>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BD4D4108-F557-421A-A8C7-4007263722E4}"/>
              </a:ext>
            </a:extLst>
          </p:cNvPr>
          <p:cNvSpPr>
            <a:spLocks noGrp="1"/>
          </p:cNvSpPr>
          <p:nvPr>
            <p:ph type="sldNum" sz="quarter" idx="12"/>
          </p:nvPr>
        </p:nvSpPr>
        <p:spPr/>
        <p:txBody>
          <a:bodyPr/>
          <a:lstStyle/>
          <a:p>
            <a:fld id="{F4089E1F-CB04-4EE8-A245-3EA10F635708}" type="slidenum">
              <a:rPr lang="fr-CA" smtClean="0"/>
              <a:t>4</a:t>
            </a:fld>
            <a:r>
              <a:rPr lang="fr-CA" dirty="0"/>
              <a:t> sur 33</a:t>
            </a:r>
          </a:p>
        </p:txBody>
      </p:sp>
      <p:pic>
        <p:nvPicPr>
          <p:cNvPr id="7" name="Image 6">
            <a:extLst>
              <a:ext uri="{FF2B5EF4-FFF2-40B4-BE49-F238E27FC236}">
                <a16:creationId xmlns:a16="http://schemas.microsoft.com/office/drawing/2014/main" id="{603F427B-85DC-4F55-9FDC-4F7A13A408AE}"/>
              </a:ext>
            </a:extLst>
          </p:cNvPr>
          <p:cNvPicPr>
            <a:picLocks noChangeAspect="1"/>
          </p:cNvPicPr>
          <p:nvPr/>
        </p:nvPicPr>
        <p:blipFill>
          <a:blip r:embed="rId2"/>
          <a:stretch>
            <a:fillRect/>
          </a:stretch>
        </p:blipFill>
        <p:spPr>
          <a:xfrm>
            <a:off x="1815735" y="3201886"/>
            <a:ext cx="4181475" cy="1276350"/>
          </a:xfrm>
          <a:prstGeom prst="rect">
            <a:avLst/>
          </a:prstGeom>
        </p:spPr>
      </p:pic>
      <p:sp>
        <p:nvSpPr>
          <p:cNvPr id="8" name="ZoneTexte 7">
            <a:extLst>
              <a:ext uri="{FF2B5EF4-FFF2-40B4-BE49-F238E27FC236}">
                <a16:creationId xmlns:a16="http://schemas.microsoft.com/office/drawing/2014/main" id="{CBDF46F4-C410-42A4-B9B3-CE1D56FB6DB8}"/>
              </a:ext>
            </a:extLst>
          </p:cNvPr>
          <p:cNvSpPr txBox="1"/>
          <p:nvPr/>
        </p:nvSpPr>
        <p:spPr>
          <a:xfrm>
            <a:off x="6736360" y="3126130"/>
            <a:ext cx="3355596" cy="1200329"/>
          </a:xfrm>
          <a:prstGeom prst="rect">
            <a:avLst/>
          </a:prstGeom>
          <a:noFill/>
        </p:spPr>
        <p:txBody>
          <a:bodyPr wrap="square" rtlCol="0">
            <a:spAutoFit/>
          </a:bodyPr>
          <a:lstStyle/>
          <a:p>
            <a:r>
              <a:rPr lang="fr-FR" dirty="0"/>
              <a:t>Fonction objectif</a:t>
            </a:r>
          </a:p>
          <a:p>
            <a:endParaRPr lang="fr-FR" dirty="0"/>
          </a:p>
          <a:p>
            <a:r>
              <a:rPr lang="fr-FR" dirty="0"/>
              <a:t>Contraintes d’inégalités</a:t>
            </a:r>
          </a:p>
          <a:p>
            <a:r>
              <a:rPr lang="fr-FR" dirty="0"/>
              <a:t>Contraintes d’égalités</a:t>
            </a:r>
            <a:endParaRPr lang="fr-CA" dirty="0"/>
          </a:p>
        </p:txBody>
      </p:sp>
    </p:spTree>
    <p:extLst>
      <p:ext uri="{BB962C8B-B14F-4D97-AF65-F5344CB8AC3E}">
        <p14:creationId xmlns:p14="http://schemas.microsoft.com/office/powerpoint/2010/main" val="105170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66991-65E5-4662-B871-16DEB4AA06C8}"/>
              </a:ext>
            </a:extLst>
          </p:cNvPr>
          <p:cNvSpPr>
            <a:spLocks noGrp="1"/>
          </p:cNvSpPr>
          <p:nvPr>
            <p:ph type="title"/>
          </p:nvPr>
        </p:nvSpPr>
        <p:spPr/>
        <p:txBody>
          <a:bodyPr/>
          <a:lstStyle/>
          <a:p>
            <a:r>
              <a:rPr lang="fr-FR" dirty="0"/>
              <a:t>Un exemple de modèle d’optimisation</a:t>
            </a:r>
            <a:endParaRPr lang="fr-CA" dirty="0"/>
          </a:p>
        </p:txBody>
      </p:sp>
      <p:sp>
        <p:nvSpPr>
          <p:cNvPr id="3" name="Espace réservé du contenu 2">
            <a:extLst>
              <a:ext uri="{FF2B5EF4-FFF2-40B4-BE49-F238E27FC236}">
                <a16:creationId xmlns:a16="http://schemas.microsoft.com/office/drawing/2014/main" id="{3A42B770-121E-4511-888D-D6D85A53216D}"/>
              </a:ext>
            </a:extLst>
          </p:cNvPr>
          <p:cNvSpPr>
            <a:spLocks noGrp="1"/>
          </p:cNvSpPr>
          <p:nvPr>
            <p:ph idx="1"/>
          </p:nvPr>
        </p:nvSpPr>
        <p:spPr/>
        <p:txBody>
          <a:bodyPr/>
          <a:lstStyle/>
          <a:p>
            <a:r>
              <a:rPr lang="fr-FR" dirty="0"/>
              <a:t>Le voyageur de commerce (TSP)</a:t>
            </a:r>
            <a:endParaRPr lang="fr-CA" dirty="0"/>
          </a:p>
          <a:p>
            <a:pPr lvl="1"/>
            <a:r>
              <a:rPr lang="fr-FR" dirty="0"/>
              <a:t>C</a:t>
            </a:r>
            <a:r>
              <a:rPr lang="fr-CA" dirty="0"/>
              <a:t>e problème consiste à minimiser le chemin parcouru par un vendeur qui se rend dans plusieurs villes en effectuant une boucle</a:t>
            </a:r>
          </a:p>
          <a:p>
            <a:pPr lvl="1"/>
            <a:r>
              <a:rPr lang="fr-FR" dirty="0"/>
              <a:t>On a :</a:t>
            </a:r>
          </a:p>
          <a:p>
            <a:pPr lvl="2"/>
            <a:r>
              <a:rPr lang="fr-FR" dirty="0"/>
              <a:t>Un ensemble fini de villes à visiter</a:t>
            </a:r>
          </a:p>
          <a:p>
            <a:pPr lvl="2"/>
            <a:r>
              <a:rPr lang="fr-FR" dirty="0"/>
              <a:t>Toutes les villes doivent être visitées</a:t>
            </a:r>
          </a:p>
          <a:p>
            <a:pPr lvl="2"/>
            <a:r>
              <a:rPr lang="fr-FR" dirty="0"/>
              <a:t>Chaque ville doit être visitée une et une seule fois</a:t>
            </a:r>
          </a:p>
          <a:p>
            <a:pPr lvl="2"/>
            <a:r>
              <a:rPr lang="fr-FR" dirty="0"/>
              <a:t>A la fin de la tournée, le vendeur doit retourner a sa ville de départ</a:t>
            </a:r>
          </a:p>
          <a:p>
            <a:pPr lvl="2"/>
            <a:r>
              <a:rPr lang="fr-FR" dirty="0"/>
              <a:t>Il existe une distance entre chaque paire de ville </a:t>
            </a:r>
          </a:p>
          <a:p>
            <a:pPr lvl="2"/>
            <a:r>
              <a:rPr lang="fr-FR" dirty="0"/>
              <a:t>L’objectif est de minimiser la distance totale</a:t>
            </a:r>
            <a:endParaRPr lang="fr-CA" dirty="0"/>
          </a:p>
        </p:txBody>
      </p:sp>
      <p:sp>
        <p:nvSpPr>
          <p:cNvPr id="4" name="Espace réservé de la date 3">
            <a:extLst>
              <a:ext uri="{FF2B5EF4-FFF2-40B4-BE49-F238E27FC236}">
                <a16:creationId xmlns:a16="http://schemas.microsoft.com/office/drawing/2014/main" id="{2E8E2321-A599-47FA-B19A-5C8D286FE433}"/>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B8AC0E84-FBD2-41EA-91B8-5480509AD03A}"/>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A174943B-1FB6-4E77-851E-85F46CBABEF7}"/>
              </a:ext>
            </a:extLst>
          </p:cNvPr>
          <p:cNvSpPr>
            <a:spLocks noGrp="1"/>
          </p:cNvSpPr>
          <p:nvPr>
            <p:ph type="sldNum" sz="quarter" idx="12"/>
          </p:nvPr>
        </p:nvSpPr>
        <p:spPr/>
        <p:txBody>
          <a:bodyPr/>
          <a:lstStyle/>
          <a:p>
            <a:fld id="{F4089E1F-CB04-4EE8-A245-3EA10F635708}" type="slidenum">
              <a:rPr lang="fr-CA" smtClean="0"/>
              <a:pPr/>
              <a:t>5</a:t>
            </a:fld>
            <a:r>
              <a:rPr lang="fr-CA" dirty="0"/>
              <a:t> sur 33</a:t>
            </a:r>
          </a:p>
        </p:txBody>
      </p:sp>
    </p:spTree>
    <p:extLst>
      <p:ext uri="{BB962C8B-B14F-4D97-AF65-F5344CB8AC3E}">
        <p14:creationId xmlns:p14="http://schemas.microsoft.com/office/powerpoint/2010/main" val="26280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66991-65E5-4662-B871-16DEB4AA06C8}"/>
              </a:ext>
            </a:extLst>
          </p:cNvPr>
          <p:cNvSpPr>
            <a:spLocks noGrp="1"/>
          </p:cNvSpPr>
          <p:nvPr>
            <p:ph type="title"/>
          </p:nvPr>
        </p:nvSpPr>
        <p:spPr/>
        <p:txBody>
          <a:bodyPr/>
          <a:lstStyle/>
          <a:p>
            <a:r>
              <a:rPr lang="fr-FR" dirty="0"/>
              <a:t>Un exemple de modèle d’optimisation</a:t>
            </a:r>
            <a:endParaRPr lang="fr-CA" dirty="0"/>
          </a:p>
        </p:txBody>
      </p:sp>
      <p:pic>
        <p:nvPicPr>
          <p:cNvPr id="7" name="Espace réservé du contenu 6">
            <a:extLst>
              <a:ext uri="{FF2B5EF4-FFF2-40B4-BE49-F238E27FC236}">
                <a16:creationId xmlns:a16="http://schemas.microsoft.com/office/drawing/2014/main" id="{518B0536-18D5-41C0-9535-7F4D2429A6F6}"/>
              </a:ext>
            </a:extLst>
          </p:cNvPr>
          <p:cNvPicPr>
            <a:picLocks noGrp="1" noChangeAspect="1"/>
          </p:cNvPicPr>
          <p:nvPr>
            <p:ph idx="1"/>
          </p:nvPr>
        </p:nvPicPr>
        <p:blipFill>
          <a:blip r:embed="rId2"/>
          <a:stretch>
            <a:fillRect/>
          </a:stretch>
        </p:blipFill>
        <p:spPr>
          <a:xfrm>
            <a:off x="1313314" y="2829095"/>
            <a:ext cx="5924550" cy="2847975"/>
          </a:xfrm>
          <a:prstGeom prst="rect">
            <a:avLst/>
          </a:prstGeom>
        </p:spPr>
      </p:pic>
      <p:sp>
        <p:nvSpPr>
          <p:cNvPr id="4" name="Espace réservé de la date 3">
            <a:extLst>
              <a:ext uri="{FF2B5EF4-FFF2-40B4-BE49-F238E27FC236}">
                <a16:creationId xmlns:a16="http://schemas.microsoft.com/office/drawing/2014/main" id="{2E8E2321-A599-47FA-B19A-5C8D286FE433}"/>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B8AC0E84-FBD2-41EA-91B8-5480509AD03A}"/>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A174943B-1FB6-4E77-851E-85F46CBABEF7}"/>
              </a:ext>
            </a:extLst>
          </p:cNvPr>
          <p:cNvSpPr>
            <a:spLocks noGrp="1"/>
          </p:cNvSpPr>
          <p:nvPr>
            <p:ph type="sldNum" sz="quarter" idx="12"/>
          </p:nvPr>
        </p:nvSpPr>
        <p:spPr/>
        <p:txBody>
          <a:bodyPr/>
          <a:lstStyle/>
          <a:p>
            <a:fld id="{F4089E1F-CB04-4EE8-A245-3EA10F635708}" type="slidenum">
              <a:rPr lang="fr-CA" smtClean="0"/>
              <a:pPr/>
              <a:t>6</a:t>
            </a:fld>
            <a:r>
              <a:rPr lang="fr-CA" dirty="0"/>
              <a:t> sur 33</a:t>
            </a:r>
          </a:p>
        </p:txBody>
      </p:sp>
      <p:pic>
        <p:nvPicPr>
          <p:cNvPr id="8" name="Image 7">
            <a:extLst>
              <a:ext uri="{FF2B5EF4-FFF2-40B4-BE49-F238E27FC236}">
                <a16:creationId xmlns:a16="http://schemas.microsoft.com/office/drawing/2014/main" id="{2ABD5C69-A73B-4D06-AC0E-EDA7E9859DF1}"/>
              </a:ext>
            </a:extLst>
          </p:cNvPr>
          <p:cNvPicPr>
            <a:picLocks noChangeAspect="1"/>
          </p:cNvPicPr>
          <p:nvPr/>
        </p:nvPicPr>
        <p:blipFill>
          <a:blip r:embed="rId3"/>
          <a:stretch>
            <a:fillRect/>
          </a:stretch>
        </p:blipFill>
        <p:spPr>
          <a:xfrm>
            <a:off x="1313314" y="1909897"/>
            <a:ext cx="1238250" cy="733425"/>
          </a:xfrm>
          <a:prstGeom prst="rect">
            <a:avLst/>
          </a:prstGeom>
        </p:spPr>
      </p:pic>
      <p:sp>
        <p:nvSpPr>
          <p:cNvPr id="9" name="ZoneTexte 8">
            <a:extLst>
              <a:ext uri="{FF2B5EF4-FFF2-40B4-BE49-F238E27FC236}">
                <a16:creationId xmlns:a16="http://schemas.microsoft.com/office/drawing/2014/main" id="{8EE36EBF-5883-4472-A402-E152E59426B0}"/>
              </a:ext>
            </a:extLst>
          </p:cNvPr>
          <p:cNvSpPr txBox="1"/>
          <p:nvPr/>
        </p:nvSpPr>
        <p:spPr>
          <a:xfrm>
            <a:off x="2958518" y="1814945"/>
            <a:ext cx="3249336" cy="923330"/>
          </a:xfrm>
          <a:prstGeom prst="rect">
            <a:avLst/>
          </a:prstGeom>
          <a:noFill/>
        </p:spPr>
        <p:txBody>
          <a:bodyPr wrap="square" rtlCol="0">
            <a:spAutoFit/>
          </a:bodyPr>
          <a:lstStyle/>
          <a:p>
            <a:r>
              <a:rPr lang="fr-FR" dirty="0"/>
              <a:t>Variable est à 1 si le chemin entre la ville i et la ville j est emprunté</a:t>
            </a:r>
            <a:endParaRPr lang="fr-CA" dirty="0"/>
          </a:p>
        </p:txBody>
      </p:sp>
      <p:sp>
        <p:nvSpPr>
          <p:cNvPr id="10" name="ZoneTexte 9">
            <a:extLst>
              <a:ext uri="{FF2B5EF4-FFF2-40B4-BE49-F238E27FC236}">
                <a16:creationId xmlns:a16="http://schemas.microsoft.com/office/drawing/2014/main" id="{4914A895-1948-4544-8FFE-1D39CF870286}"/>
              </a:ext>
            </a:extLst>
          </p:cNvPr>
          <p:cNvSpPr txBox="1"/>
          <p:nvPr/>
        </p:nvSpPr>
        <p:spPr>
          <a:xfrm>
            <a:off x="3758268" y="3059668"/>
            <a:ext cx="7595532" cy="369332"/>
          </a:xfrm>
          <a:prstGeom prst="rect">
            <a:avLst/>
          </a:prstGeom>
          <a:noFill/>
        </p:spPr>
        <p:txBody>
          <a:bodyPr wrap="square" rtlCol="0">
            <a:spAutoFit/>
          </a:bodyPr>
          <a:lstStyle/>
          <a:p>
            <a:r>
              <a:rPr lang="fr-FR" dirty="0"/>
              <a:t>Minimiser la somme des couts pour les chemins empruntés entre les villes</a:t>
            </a:r>
            <a:endParaRPr lang="fr-CA" dirty="0"/>
          </a:p>
        </p:txBody>
      </p:sp>
      <p:sp>
        <p:nvSpPr>
          <p:cNvPr id="11" name="ZoneTexte 10">
            <a:extLst>
              <a:ext uri="{FF2B5EF4-FFF2-40B4-BE49-F238E27FC236}">
                <a16:creationId xmlns:a16="http://schemas.microsoft.com/office/drawing/2014/main" id="{280CA7E6-CAFC-4F25-BAB1-791F67B6E693}"/>
              </a:ext>
            </a:extLst>
          </p:cNvPr>
          <p:cNvSpPr txBox="1"/>
          <p:nvPr/>
        </p:nvSpPr>
        <p:spPr>
          <a:xfrm>
            <a:off x="6300132" y="3929916"/>
            <a:ext cx="5053668" cy="646331"/>
          </a:xfrm>
          <a:prstGeom prst="rect">
            <a:avLst/>
          </a:prstGeom>
          <a:noFill/>
        </p:spPr>
        <p:txBody>
          <a:bodyPr wrap="square" rtlCol="0">
            <a:spAutoFit/>
          </a:bodyPr>
          <a:lstStyle/>
          <a:p>
            <a:r>
              <a:rPr lang="fr-FR" dirty="0"/>
              <a:t>La somme des chemins empruntés entre 2 ville est égale à 1</a:t>
            </a:r>
            <a:endParaRPr lang="fr-CA" dirty="0"/>
          </a:p>
        </p:txBody>
      </p:sp>
      <p:sp>
        <p:nvSpPr>
          <p:cNvPr id="18" name="Rectangle : coins arrondis 17">
            <a:extLst>
              <a:ext uri="{FF2B5EF4-FFF2-40B4-BE49-F238E27FC236}">
                <a16:creationId xmlns:a16="http://schemas.microsoft.com/office/drawing/2014/main" id="{14F8664C-A4C8-45B5-8137-90FF298F0234}"/>
              </a:ext>
            </a:extLst>
          </p:cNvPr>
          <p:cNvSpPr/>
          <p:nvPr/>
        </p:nvSpPr>
        <p:spPr>
          <a:xfrm>
            <a:off x="1778466" y="5066950"/>
            <a:ext cx="5343787" cy="64633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08887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CEAA61-46E8-49E9-BC9F-A69E0501F09D}"/>
              </a:ext>
            </a:extLst>
          </p:cNvPr>
          <p:cNvSpPr>
            <a:spLocks noGrp="1"/>
          </p:cNvSpPr>
          <p:nvPr>
            <p:ph type="title"/>
          </p:nvPr>
        </p:nvSpPr>
        <p:spPr/>
        <p:txBody>
          <a:bodyPr/>
          <a:lstStyle/>
          <a:p>
            <a:r>
              <a:rPr lang="fr-FR" dirty="0"/>
              <a:t>Optimisation linéaire</a:t>
            </a:r>
            <a:endParaRPr lang="fr-CA" dirty="0"/>
          </a:p>
        </p:txBody>
      </p:sp>
      <p:sp>
        <p:nvSpPr>
          <p:cNvPr id="3" name="Espace réservé du contenu 2">
            <a:extLst>
              <a:ext uri="{FF2B5EF4-FFF2-40B4-BE49-F238E27FC236}">
                <a16:creationId xmlns:a16="http://schemas.microsoft.com/office/drawing/2014/main" id="{28B1085D-EA7C-4D80-BF57-CB81465F4C6C}"/>
              </a:ext>
            </a:extLst>
          </p:cNvPr>
          <p:cNvSpPr>
            <a:spLocks noGrp="1"/>
          </p:cNvSpPr>
          <p:nvPr>
            <p:ph idx="1"/>
          </p:nvPr>
        </p:nvSpPr>
        <p:spPr/>
        <p:txBody>
          <a:bodyPr/>
          <a:lstStyle/>
          <a:p>
            <a:r>
              <a:rPr lang="fr-FR" dirty="0"/>
              <a:t>Algorithme du simplexe très populaire</a:t>
            </a:r>
          </a:p>
          <a:p>
            <a:pPr lvl="1"/>
            <a:r>
              <a:rPr lang="fr-FR" dirty="0"/>
              <a:t>Minimise ou maximise un problème d’optimisation de n variable et m contraintes Réelles.</a:t>
            </a:r>
          </a:p>
          <a:p>
            <a:pPr lvl="1"/>
            <a:r>
              <a:rPr lang="fr-FR" dirty="0"/>
              <a:t>Ensemble des solutions est un polyèdre convexe</a:t>
            </a:r>
          </a:p>
          <a:p>
            <a:r>
              <a:rPr lang="fr-FR" dirty="0"/>
              <a:t>Solutions possible :</a:t>
            </a:r>
          </a:p>
          <a:p>
            <a:pPr lvl="1"/>
            <a:r>
              <a:rPr lang="fr-FR" dirty="0"/>
              <a:t>Une solution optimale trouvée</a:t>
            </a:r>
          </a:p>
          <a:p>
            <a:pPr lvl="1"/>
            <a:r>
              <a:rPr lang="fr-FR" dirty="0"/>
              <a:t>Aucune Solution possible au problème</a:t>
            </a:r>
          </a:p>
          <a:p>
            <a:pPr lvl="1"/>
            <a:r>
              <a:rPr lang="fr-FR" dirty="0"/>
              <a:t>Une infinité de solutions possibles</a:t>
            </a:r>
          </a:p>
          <a:p>
            <a:pPr marL="457200" lvl="1" indent="0">
              <a:buNone/>
            </a:pPr>
            <a:endParaRPr lang="fr-FR" dirty="0"/>
          </a:p>
          <a:p>
            <a:pPr lvl="1"/>
            <a:endParaRPr lang="fr-CA" dirty="0"/>
          </a:p>
        </p:txBody>
      </p:sp>
      <p:sp>
        <p:nvSpPr>
          <p:cNvPr id="4" name="Espace réservé de la date 3">
            <a:extLst>
              <a:ext uri="{FF2B5EF4-FFF2-40B4-BE49-F238E27FC236}">
                <a16:creationId xmlns:a16="http://schemas.microsoft.com/office/drawing/2014/main" id="{19222F22-E6D8-4A3E-86F8-B205C72496A9}"/>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288440AB-9DDF-4E0D-A18B-EDB243401B2A}"/>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3F8F3E14-4756-4554-8389-562948D30B19}"/>
              </a:ext>
            </a:extLst>
          </p:cNvPr>
          <p:cNvSpPr>
            <a:spLocks noGrp="1"/>
          </p:cNvSpPr>
          <p:nvPr>
            <p:ph type="sldNum" sz="quarter" idx="12"/>
          </p:nvPr>
        </p:nvSpPr>
        <p:spPr/>
        <p:txBody>
          <a:bodyPr/>
          <a:lstStyle/>
          <a:p>
            <a:fld id="{F4089E1F-CB04-4EE8-A245-3EA10F635708}" type="slidenum">
              <a:rPr lang="fr-CA" smtClean="0"/>
              <a:pPr/>
              <a:t>7</a:t>
            </a:fld>
            <a:r>
              <a:rPr lang="fr-CA" dirty="0"/>
              <a:t> sur 33</a:t>
            </a:r>
          </a:p>
        </p:txBody>
      </p:sp>
    </p:spTree>
    <p:extLst>
      <p:ext uri="{BB962C8B-B14F-4D97-AF65-F5344CB8AC3E}">
        <p14:creationId xmlns:p14="http://schemas.microsoft.com/office/powerpoint/2010/main" val="280266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CEAA61-46E8-49E9-BC9F-A69E0501F09D}"/>
              </a:ext>
            </a:extLst>
          </p:cNvPr>
          <p:cNvSpPr>
            <a:spLocks noGrp="1"/>
          </p:cNvSpPr>
          <p:nvPr>
            <p:ph type="title"/>
          </p:nvPr>
        </p:nvSpPr>
        <p:spPr/>
        <p:txBody>
          <a:bodyPr/>
          <a:lstStyle/>
          <a:p>
            <a:r>
              <a:rPr lang="fr-FR" dirty="0"/>
              <a:t>Optimisation linéaire</a:t>
            </a:r>
            <a:endParaRPr lang="fr-CA" dirty="0"/>
          </a:p>
        </p:txBody>
      </p:sp>
      <p:sp>
        <p:nvSpPr>
          <p:cNvPr id="3" name="Espace réservé du contenu 2">
            <a:extLst>
              <a:ext uri="{FF2B5EF4-FFF2-40B4-BE49-F238E27FC236}">
                <a16:creationId xmlns:a16="http://schemas.microsoft.com/office/drawing/2014/main" id="{28B1085D-EA7C-4D80-BF57-CB81465F4C6C}"/>
              </a:ext>
            </a:extLst>
          </p:cNvPr>
          <p:cNvSpPr>
            <a:spLocks noGrp="1"/>
          </p:cNvSpPr>
          <p:nvPr>
            <p:ph idx="1"/>
          </p:nvPr>
        </p:nvSpPr>
        <p:spPr/>
        <p:txBody>
          <a:bodyPr/>
          <a:lstStyle/>
          <a:p>
            <a:r>
              <a:rPr lang="fr-FR" dirty="0"/>
              <a:t>Géométriquement, l’algorithme du simplexe consiste à itérer sur les sommets du polyèdre.</a:t>
            </a:r>
          </a:p>
          <a:p>
            <a:endParaRPr lang="fr-FR" dirty="0"/>
          </a:p>
          <a:p>
            <a:pPr lvl="1"/>
            <a:r>
              <a:rPr lang="fr-FR" dirty="0"/>
              <a:t>Voici un exemple de problème résolut avec le simplexe :</a:t>
            </a:r>
          </a:p>
          <a:p>
            <a:pPr lvl="2"/>
            <a:endParaRPr lang="fr-FR" dirty="0"/>
          </a:p>
          <a:p>
            <a:pPr lvl="1"/>
            <a:endParaRPr lang="fr-CA" dirty="0"/>
          </a:p>
        </p:txBody>
      </p:sp>
      <p:sp>
        <p:nvSpPr>
          <p:cNvPr id="4" name="Espace réservé de la date 3">
            <a:extLst>
              <a:ext uri="{FF2B5EF4-FFF2-40B4-BE49-F238E27FC236}">
                <a16:creationId xmlns:a16="http://schemas.microsoft.com/office/drawing/2014/main" id="{19222F22-E6D8-4A3E-86F8-B205C72496A9}"/>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288440AB-9DDF-4E0D-A18B-EDB243401B2A}"/>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3F8F3E14-4756-4554-8389-562948D30B19}"/>
              </a:ext>
            </a:extLst>
          </p:cNvPr>
          <p:cNvSpPr>
            <a:spLocks noGrp="1"/>
          </p:cNvSpPr>
          <p:nvPr>
            <p:ph type="sldNum" sz="quarter" idx="12"/>
          </p:nvPr>
        </p:nvSpPr>
        <p:spPr/>
        <p:txBody>
          <a:bodyPr/>
          <a:lstStyle/>
          <a:p>
            <a:fld id="{F4089E1F-CB04-4EE8-A245-3EA10F635708}" type="slidenum">
              <a:rPr lang="fr-CA" smtClean="0"/>
              <a:pPr/>
              <a:t>8</a:t>
            </a:fld>
            <a:r>
              <a:rPr lang="fr-CA" dirty="0"/>
              <a:t> sur 33</a:t>
            </a:r>
          </a:p>
        </p:txBody>
      </p:sp>
      <p:pic>
        <p:nvPicPr>
          <p:cNvPr id="7" name="Image 6">
            <a:extLst>
              <a:ext uri="{FF2B5EF4-FFF2-40B4-BE49-F238E27FC236}">
                <a16:creationId xmlns:a16="http://schemas.microsoft.com/office/drawing/2014/main" id="{134A179F-F868-4648-934B-C2BEC525F044}"/>
              </a:ext>
            </a:extLst>
          </p:cNvPr>
          <p:cNvPicPr>
            <a:picLocks noChangeAspect="1"/>
          </p:cNvPicPr>
          <p:nvPr/>
        </p:nvPicPr>
        <p:blipFill>
          <a:blip r:embed="rId2"/>
          <a:stretch>
            <a:fillRect/>
          </a:stretch>
        </p:blipFill>
        <p:spPr>
          <a:xfrm>
            <a:off x="4322689" y="3859984"/>
            <a:ext cx="2305050" cy="2057400"/>
          </a:xfrm>
          <a:prstGeom prst="rect">
            <a:avLst/>
          </a:prstGeom>
        </p:spPr>
      </p:pic>
    </p:spTree>
    <p:extLst>
      <p:ext uri="{BB962C8B-B14F-4D97-AF65-F5344CB8AC3E}">
        <p14:creationId xmlns:p14="http://schemas.microsoft.com/office/powerpoint/2010/main" val="261409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CD0B96-61F2-436B-BBEB-431B1F592AD2}"/>
              </a:ext>
            </a:extLst>
          </p:cNvPr>
          <p:cNvSpPr>
            <a:spLocks noGrp="1"/>
          </p:cNvSpPr>
          <p:nvPr>
            <p:ph type="title"/>
          </p:nvPr>
        </p:nvSpPr>
        <p:spPr/>
        <p:txBody>
          <a:bodyPr/>
          <a:lstStyle/>
          <a:p>
            <a:r>
              <a:rPr lang="fr-FR" dirty="0"/>
              <a:t>Optimisation linéaire</a:t>
            </a:r>
            <a:endParaRPr lang="fr-CA" dirty="0"/>
          </a:p>
        </p:txBody>
      </p:sp>
      <p:pic>
        <p:nvPicPr>
          <p:cNvPr id="7" name="Espace réservé du contenu 6">
            <a:extLst>
              <a:ext uri="{FF2B5EF4-FFF2-40B4-BE49-F238E27FC236}">
                <a16:creationId xmlns:a16="http://schemas.microsoft.com/office/drawing/2014/main" id="{D21EF6B1-5B50-4A4F-AFFA-D24050E67538}"/>
              </a:ext>
            </a:extLst>
          </p:cNvPr>
          <p:cNvPicPr>
            <a:picLocks noGrp="1" noChangeAspect="1"/>
          </p:cNvPicPr>
          <p:nvPr>
            <p:ph idx="1"/>
          </p:nvPr>
        </p:nvPicPr>
        <p:blipFill>
          <a:blip r:embed="rId2"/>
          <a:stretch>
            <a:fillRect/>
          </a:stretch>
        </p:blipFill>
        <p:spPr>
          <a:xfrm>
            <a:off x="5446333" y="1775291"/>
            <a:ext cx="5175048" cy="4351338"/>
          </a:xfrm>
          <a:prstGeom prst="rect">
            <a:avLst/>
          </a:prstGeom>
        </p:spPr>
      </p:pic>
      <p:sp>
        <p:nvSpPr>
          <p:cNvPr id="4" name="Espace réservé de la date 3">
            <a:extLst>
              <a:ext uri="{FF2B5EF4-FFF2-40B4-BE49-F238E27FC236}">
                <a16:creationId xmlns:a16="http://schemas.microsoft.com/office/drawing/2014/main" id="{B888229F-BB55-4682-ACF9-45710D96C6A6}"/>
              </a:ext>
            </a:extLst>
          </p:cNvPr>
          <p:cNvSpPr>
            <a:spLocks noGrp="1"/>
          </p:cNvSpPr>
          <p:nvPr>
            <p:ph type="dt" sz="half" idx="10"/>
          </p:nvPr>
        </p:nvSpPr>
        <p:spPr/>
        <p:txBody>
          <a:bodyPr/>
          <a:lstStyle/>
          <a:p>
            <a:r>
              <a:rPr lang="fr-FR"/>
              <a:t>Geoffrey Glangine 2022</a:t>
            </a:r>
            <a:endParaRPr lang="fr-CA" dirty="0"/>
          </a:p>
        </p:txBody>
      </p:sp>
      <p:sp>
        <p:nvSpPr>
          <p:cNvPr id="5" name="Espace réservé du pied de page 4">
            <a:extLst>
              <a:ext uri="{FF2B5EF4-FFF2-40B4-BE49-F238E27FC236}">
                <a16:creationId xmlns:a16="http://schemas.microsoft.com/office/drawing/2014/main" id="{E64B95F1-8D01-478F-9994-3BF6CA2CAAC0}"/>
              </a:ext>
            </a:extLst>
          </p:cNvPr>
          <p:cNvSpPr>
            <a:spLocks noGrp="1"/>
          </p:cNvSpPr>
          <p:nvPr>
            <p:ph type="ftr" sz="quarter" idx="11"/>
          </p:nvPr>
        </p:nvSpPr>
        <p:spPr/>
        <p:txBody>
          <a:bodyPr/>
          <a:lstStyle/>
          <a:p>
            <a:r>
              <a:rPr lang="fr-FR"/>
              <a:t>Sujet spécial en informatique</a:t>
            </a:r>
            <a:endParaRPr lang="fr-CA" dirty="0"/>
          </a:p>
        </p:txBody>
      </p:sp>
      <p:sp>
        <p:nvSpPr>
          <p:cNvPr id="6" name="Espace réservé du numéro de diapositive 5">
            <a:extLst>
              <a:ext uri="{FF2B5EF4-FFF2-40B4-BE49-F238E27FC236}">
                <a16:creationId xmlns:a16="http://schemas.microsoft.com/office/drawing/2014/main" id="{B5D2FA99-7EB3-4265-8B55-D34690520C4B}"/>
              </a:ext>
            </a:extLst>
          </p:cNvPr>
          <p:cNvSpPr>
            <a:spLocks noGrp="1"/>
          </p:cNvSpPr>
          <p:nvPr>
            <p:ph type="sldNum" sz="quarter" idx="12"/>
          </p:nvPr>
        </p:nvSpPr>
        <p:spPr/>
        <p:txBody>
          <a:bodyPr/>
          <a:lstStyle/>
          <a:p>
            <a:fld id="{F4089E1F-CB04-4EE8-A245-3EA10F635708}" type="slidenum">
              <a:rPr lang="fr-CA" smtClean="0"/>
              <a:pPr/>
              <a:t>9</a:t>
            </a:fld>
            <a:r>
              <a:rPr lang="fr-CA" dirty="0"/>
              <a:t> sur 33</a:t>
            </a:r>
          </a:p>
        </p:txBody>
      </p:sp>
      <p:pic>
        <p:nvPicPr>
          <p:cNvPr id="8" name="Image 7">
            <a:extLst>
              <a:ext uri="{FF2B5EF4-FFF2-40B4-BE49-F238E27FC236}">
                <a16:creationId xmlns:a16="http://schemas.microsoft.com/office/drawing/2014/main" id="{7C2B71E5-0C51-4A5C-AACE-FAD61049A100}"/>
              </a:ext>
            </a:extLst>
          </p:cNvPr>
          <p:cNvPicPr>
            <a:picLocks noChangeAspect="1"/>
          </p:cNvPicPr>
          <p:nvPr/>
        </p:nvPicPr>
        <p:blipFill>
          <a:blip r:embed="rId3"/>
          <a:stretch>
            <a:fillRect/>
          </a:stretch>
        </p:blipFill>
        <p:spPr>
          <a:xfrm>
            <a:off x="2107996" y="2922260"/>
            <a:ext cx="2305050" cy="2057400"/>
          </a:xfrm>
          <a:prstGeom prst="rect">
            <a:avLst/>
          </a:prstGeom>
        </p:spPr>
      </p:pic>
    </p:spTree>
    <p:extLst>
      <p:ext uri="{BB962C8B-B14F-4D97-AF65-F5344CB8AC3E}">
        <p14:creationId xmlns:p14="http://schemas.microsoft.com/office/powerpoint/2010/main" val="19651612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nalisé 2">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2652</TotalTime>
  <Words>1567</Words>
  <Application>Microsoft Office PowerPoint</Application>
  <PresentationFormat>Grand écran</PresentationFormat>
  <Paragraphs>307</Paragraphs>
  <Slides>33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33</vt:i4>
      </vt:variant>
    </vt:vector>
  </HeadingPairs>
  <TitlesOfParts>
    <vt:vector size="41" baseType="lpstr">
      <vt:lpstr>NimbusRomNo9L-Regu</vt:lpstr>
      <vt:lpstr>Aharoni</vt:lpstr>
      <vt:lpstr>Arial</vt:lpstr>
      <vt:lpstr>Calibri</vt:lpstr>
      <vt:lpstr>Cambria</vt:lpstr>
      <vt:lpstr>Times New Roman</vt:lpstr>
      <vt:lpstr>Wingdings</vt:lpstr>
      <vt:lpstr>Thème Office</vt:lpstr>
      <vt:lpstr>Implémentation et utilisation d’outil d’optimisation  Pour la réalisation d’un projet industriel en optimisation hydroélectrique court terme.</vt:lpstr>
      <vt:lpstr>Sommaire</vt:lpstr>
      <vt:lpstr>Qu’est-ce qu’un problème d’optimisation</vt:lpstr>
      <vt:lpstr>Qu’est-ce qu’un problème d’optimisation</vt:lpstr>
      <vt:lpstr>Un exemple de modèle d’optimisation</vt:lpstr>
      <vt:lpstr>Un exemple de modèle d’optimisation</vt:lpstr>
      <vt:lpstr>Optimisation linéaire</vt:lpstr>
      <vt:lpstr>Optimisation linéaire</vt:lpstr>
      <vt:lpstr>Optimisation linéaire</vt:lpstr>
      <vt:lpstr>Optimisation linéaire en nombres entiers</vt:lpstr>
      <vt:lpstr>Branch and Bound</vt:lpstr>
      <vt:lpstr>Branch and Bound</vt:lpstr>
      <vt:lpstr>Production hydroélectrique</vt:lpstr>
      <vt:lpstr>Production hydroélectrique </vt:lpstr>
      <vt:lpstr>Production hydroélectrique </vt:lpstr>
      <vt:lpstr>Production hydroélectrique </vt:lpstr>
      <vt:lpstr>Production hydroélectrique </vt:lpstr>
      <vt:lpstr>Fonctionnement d’une centrale </vt:lpstr>
      <vt:lpstr>Fonction de production d’une turbine</vt:lpstr>
      <vt:lpstr>Fonction de production d’une turbine</vt:lpstr>
      <vt:lpstr>Fonction de production d’une turbine</vt:lpstr>
      <vt:lpstr>Fonction de production d’une turbine</vt:lpstr>
      <vt:lpstr>Fonction de production d’une turbine</vt:lpstr>
      <vt:lpstr>Fonction de production d’une turbine</vt:lpstr>
      <vt:lpstr>Équations de conservation d’eau</vt:lpstr>
      <vt:lpstr>Équations de conservation d’eau</vt:lpstr>
      <vt:lpstr>Équations de conservation d’eau</vt:lpstr>
      <vt:lpstr>Équations de conservation d’eau</vt:lpstr>
      <vt:lpstr>Équations de conservation d’eau</vt:lpstr>
      <vt:lpstr>Optimisation hydroélectrique court terme</vt:lpstr>
      <vt:lpstr>Optimisation hydroélectrique court terme</vt:lpstr>
      <vt:lpstr>Votre modèle</vt:lpstr>
      <vt:lpstr>Exemple d’utilisation de la librairie PulP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Geoffrey Glangine</dc:creator>
  <cp:lastModifiedBy>Geoffrey Glangine</cp:lastModifiedBy>
  <cp:revision>65</cp:revision>
  <dcterms:created xsi:type="dcterms:W3CDTF">2021-02-18T14:33:20Z</dcterms:created>
  <dcterms:modified xsi:type="dcterms:W3CDTF">2022-02-07T19:20:40Z</dcterms:modified>
</cp:coreProperties>
</file>