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 b="def" i="def"/>
      <a:tcStyle>
        <a:tcBdr/>
        <a:fill>
          <a:solidFill>
            <a:srgbClr val="EBEDF1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EFE5CE"/>
          </a:solidFill>
        </a:fill>
      </a:tcStyle>
    </a:wholeTbl>
    <a:band2H>
      <a:tcTxStyle b="def" i="def"/>
      <a:tcStyle>
        <a:tcBdr/>
        <a:fill>
          <a:solidFill>
            <a:srgbClr val="F7F2E8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BD8DF"/>
          </a:solidFill>
        </a:fill>
      </a:tcStyle>
    </a:wholeTbl>
    <a:band2H>
      <a:tcTxStyle b="def" i="def"/>
      <a:tcStyle>
        <a:tcBdr/>
        <a:fill>
          <a:solidFill>
            <a:srgbClr val="EEECF0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7E7"/>
          </a:solidFill>
        </a:fill>
      </a:tcStyle>
    </a:wholeTbl>
    <a:band2H>
      <a:tcTxStyle b="def" i="def"/>
      <a:tcStyle>
        <a:tcBdr/>
        <a:fill>
          <a:solidFill>
            <a:srgbClr val="24383E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383E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CDCBCB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algn="ctr">
              <a:spcBef>
                <a:spcPts val="0"/>
              </a:spcBef>
              <a:buBlip>
                <a:blip r:embed="rId2"/>
              </a:buBlip>
            </a:lvl2pPr>
            <a:lvl3pPr algn="ctr">
              <a:spcBef>
                <a:spcPts val="0"/>
              </a:spcBef>
              <a:buBlip>
                <a:blip r:embed="rId2"/>
              </a:buBlip>
            </a:lvl3pPr>
            <a:lvl4pPr algn="ctr">
              <a:spcBef>
                <a:spcPts val="0"/>
              </a:spcBef>
              <a:buBlip>
                <a:blip r:embed="rId2"/>
              </a:buBlip>
            </a:lvl4pPr>
            <a:lvl5pPr algn="ctr">
              <a:spcBef>
                <a:spcPts val="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21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yramids of Giza silhouetted against an orange sunset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yramids of Giza silhouetted against an orange sunset"/>
          <p:cNvSpPr/>
          <p:nvPr>
            <p:ph type="pic" idx="21"/>
          </p:nvPr>
        </p:nvSpPr>
        <p:spPr>
          <a:xfrm>
            <a:off x="2273300" y="-3352800"/>
            <a:ext cx="19850100" cy="129465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yramids of Giza silhouetted against an orange sunset"/>
          <p:cNvSpPr/>
          <p:nvPr>
            <p:ph type="pic" idx="21"/>
          </p:nvPr>
        </p:nvSpPr>
        <p:spPr>
          <a:xfrm>
            <a:off x="10998200" y="1930400"/>
            <a:ext cx="15167287" cy="1000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yramids of Giza silhouetted against an orange sunset"/>
          <p:cNvSpPr/>
          <p:nvPr>
            <p:ph type="pic" sz="half" idx="21"/>
          </p:nvPr>
        </p:nvSpPr>
        <p:spPr>
          <a:xfrm>
            <a:off x="10109200" y="3606800"/>
            <a:ext cx="12472593" cy="8382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yramids of Giza silhouetted against an orange sunset"/>
          <p:cNvSpPr/>
          <p:nvPr>
            <p:ph type="pic" sz="quarter" idx="21"/>
          </p:nvPr>
        </p:nvSpPr>
        <p:spPr>
          <a:xfrm>
            <a:off x="13487400" y="-736600"/>
            <a:ext cx="9662407" cy="6375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pyramid in Giza"/>
          <p:cNvSpPr/>
          <p:nvPr>
            <p:ph type="pic" idx="22"/>
          </p:nvPr>
        </p:nvSpPr>
        <p:spPr>
          <a:xfrm>
            <a:off x="13111576" y="4381520"/>
            <a:ext cx="9977827" cy="15152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phinx in front of the pyramids of Giza with a clear blue sky in the background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gile Pre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Presentation</a:t>
            </a:r>
          </a:p>
        </p:txBody>
      </p:sp>
      <p:sp>
        <p:nvSpPr>
          <p:cNvPr id="120" name="Kenneth Wilkers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Kenneth Wilkerson</a:t>
            </a:r>
          </a:p>
          <a:p>
            <a:pPr/>
            <a:r>
              <a:t>April 23,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actors to be considered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94359">
              <a:defRPr sz="7200"/>
            </a:pPr>
            <a:r>
              <a:t>Factors to be considered:</a:t>
            </a:r>
          </a:p>
          <a:p>
            <a:pPr defTabSz="594359">
              <a:defRPr sz="7200"/>
            </a:pPr>
            <a:r>
              <a:t>Agile vs Waterfall</a:t>
            </a:r>
          </a:p>
        </p:txBody>
      </p:sp>
      <p:sp>
        <p:nvSpPr>
          <p:cNvPr id="147" name="What is the nature of the project? Is it linear or is it more unpredictable? In software development the nature of the requirements often change and needs a methodology to support th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9072" indent="-449072" defTabSz="561340">
              <a:spcBef>
                <a:spcPts val="2800"/>
              </a:spcBef>
              <a:buBlip>
                <a:blip r:embed="rId2"/>
              </a:buBlip>
              <a:defRPr sz="3500"/>
            </a:pPr>
            <a:r>
              <a:t>What is the nature of the project? Is it linear or is it more unpredictable? In software development the nature of the requirements often change and needs a methodology to support that.</a:t>
            </a:r>
          </a:p>
          <a:p>
            <a:pPr marL="449072" indent="-449072" defTabSz="561340">
              <a:spcBef>
                <a:spcPts val="2800"/>
              </a:spcBef>
              <a:buBlip>
                <a:blip r:embed="rId2"/>
              </a:buBlip>
              <a:defRPr sz="3500"/>
            </a:pPr>
            <a:r>
              <a:t>Is it a small project or a large project? A small project might have a clear end goal and could utilize either methodology. On the other hand, a large project may be difficult to have everything planned out up front and needs a more adaptive approach.</a:t>
            </a:r>
          </a:p>
          <a:p>
            <a:pPr marL="449072" indent="-449072" defTabSz="561340">
              <a:spcBef>
                <a:spcPts val="2800"/>
              </a:spcBef>
              <a:buBlip>
                <a:blip r:embed="rId2"/>
              </a:buBlip>
              <a:defRPr sz="3500"/>
            </a:pPr>
            <a:r>
              <a:t>How fast is the project needed? A waterfall approach may take a lot more time than Agile. Agile is able to quickly release products that a customer may need.</a:t>
            </a:r>
          </a:p>
          <a:p>
            <a:pPr marL="449072" indent="-449072" defTabSz="561340">
              <a:spcBef>
                <a:spcPts val="2800"/>
              </a:spcBef>
              <a:buBlip>
                <a:blip r:embed="rId2"/>
              </a:buBlip>
              <a:defRPr sz="3500"/>
            </a:pPr>
            <a:r>
              <a:t>What is the skill set of the team? Waterfall roles are one dimensional while Agile roles are more of a jack-of-all-trades style. Agile makes better use of team members skills and qualifications and they are involved throughout instead of waiting their turn in a waterfall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50" name="4 key responsibilities of outstanding scrum masters. ProductPlan. (2022, January 13). Retrieved April 23, 2023, from https://www.productplan.com/learn/scrum-master-responsibilities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  <a:r>
              <a:t>4 key responsibilities of outstanding scrum masters. ProductPlan. (2022, January 13). Retrieved April 23, 2023, from https://www.productplan.com/learn/scrum-master-responsibilities/ </a:t>
            </a:r>
          </a:p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  <a:r>
              <a:t>Anurina, O. (2019, May 10). Agile SDLC: How your project can benefit from this model. Agile SDLC: How Your Project Can Benefit From This Model. Retrieved April 23, 2023, from https://mlsdev.com/blog/agile-sdlc </a:t>
            </a:r>
          </a:p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  <a:r>
              <a:t>Moore, T. (2022, April 20). The role and skills of a tester in an agile team. Experimentus. Retrieved April 23, 2023, from https://www.experimentus.com/blog/the-role-and-skills-of-a-tester-in-an-agile-team/ </a:t>
            </a:r>
          </a:p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  <a:r>
              <a:t>The Pros and cons of waterfall methodology. Lucidchart. (2018, August 10). Retrieved April 23, 2023, from https://www.lucidchart.com/blog/pros-and-cons-of-waterfall-methodology </a:t>
            </a:r>
          </a:p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  <a:r>
              <a:t>Who is the scrum developer: Role and Responsibilities - QRP International. Belgium. (2021, February 16). Retrieved April 23, 2023, from https://www.qrpinternational.be/blog/glossary/who-is-the-scrum-developer-role-and-responsabilities/ </a:t>
            </a:r>
          </a:p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2300">
                <a:solidFill>
                  <a:srgbClr val="000000"/>
                </a:solidFill>
              </a:defRPr>
            </a:pPr>
          </a:p>
          <a:p>
            <a:pPr marL="0" indent="0" defTabSz="210311">
              <a:spcBef>
                <a:spcPts val="0"/>
              </a:spcBef>
              <a:buSzTx/>
              <a:buNone/>
              <a:defRPr sz="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20799" indent="-220799" defTabSz="210311">
              <a:spcBef>
                <a:spcPts val="500"/>
              </a:spcBef>
              <a:buSzTx/>
              <a:buNone/>
              <a:defRPr sz="2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les in a Scrum-Agile Team"/>
          <p:cNvSpPr txBox="1"/>
          <p:nvPr>
            <p:ph type="title"/>
          </p:nvPr>
        </p:nvSpPr>
        <p:spPr>
          <a:xfrm>
            <a:off x="2381250" y="2171700"/>
            <a:ext cx="19621500" cy="1905000"/>
          </a:xfrm>
          <a:prstGeom prst="rect">
            <a:avLst/>
          </a:prstGeom>
        </p:spPr>
        <p:txBody>
          <a:bodyPr/>
          <a:lstStyle>
            <a:lvl1pPr defTabSz="759459">
              <a:defRPr sz="9200"/>
            </a:lvl1pPr>
          </a:lstStyle>
          <a:p>
            <a:pPr/>
            <a:r>
              <a:t>Roles in a Scrum-Agile Team</a:t>
            </a:r>
          </a:p>
        </p:txBody>
      </p:sp>
      <p:sp>
        <p:nvSpPr>
          <p:cNvPr id="123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24" name="PastedImage_pbvev2ysefehw9xjsrzdnm17a7ouuf2y001120754912.png" descr="PastedImage_pbvev2ysefehw9xjsrzdnm17a7ouuf2y0011207549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901" y="4346273"/>
            <a:ext cx="9816336" cy="7244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oduct Ow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Owner</a:t>
            </a:r>
          </a:p>
        </p:txBody>
      </p:sp>
      <p:sp>
        <p:nvSpPr>
          <p:cNvPr id="127" name="Serves as the “voice” of the custom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40588" indent="-640588" defTabSz="800734">
              <a:spcBef>
                <a:spcPts val="4000"/>
              </a:spcBef>
              <a:buBlip>
                <a:blip r:embed="rId2"/>
              </a:buBlip>
              <a:defRPr sz="5000"/>
            </a:pPr>
            <a:r>
              <a:t>Serves as the “voice” of the customer </a:t>
            </a:r>
          </a:p>
          <a:p>
            <a:pPr marL="640588" indent="-640588" defTabSz="800734">
              <a:spcBef>
                <a:spcPts val="4000"/>
              </a:spcBef>
              <a:buBlip>
                <a:blip r:embed="rId2"/>
              </a:buBlip>
              <a:defRPr sz="5000"/>
            </a:pPr>
            <a:r>
              <a:t>Establishes product requirements for the Developers </a:t>
            </a:r>
          </a:p>
          <a:p>
            <a:pPr marL="640588" indent="-640588" defTabSz="800734">
              <a:spcBef>
                <a:spcPts val="4000"/>
              </a:spcBef>
              <a:buBlip>
                <a:blip r:embed="rId2"/>
              </a:buBlip>
              <a:defRPr sz="5000"/>
            </a:pPr>
            <a:r>
              <a:t>Primary responsibility is to create user stories and product backlog</a:t>
            </a:r>
          </a:p>
          <a:p>
            <a:pPr marL="640588" indent="-640588" defTabSz="800734">
              <a:spcBef>
                <a:spcPts val="4000"/>
              </a:spcBef>
              <a:buBlip>
                <a:blip r:embed="rId2"/>
              </a:buBlip>
              <a:defRPr sz="5000"/>
            </a:pPr>
            <a:r>
              <a:t>Communicates with stakeholders</a:t>
            </a:r>
          </a:p>
          <a:p>
            <a:pPr marL="640588" indent="-640588" defTabSz="800734">
              <a:spcBef>
                <a:spcPts val="4000"/>
              </a:spcBef>
              <a:buBlip>
                <a:blip r:embed="rId2"/>
              </a:buBlip>
              <a:defRPr sz="5000"/>
            </a:pPr>
            <a:r>
              <a:t>Attend Sprint Retrospective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rum Ma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Scrum Master</a:t>
            </a:r>
          </a:p>
        </p:txBody>
      </p:sp>
      <p:sp>
        <p:nvSpPr>
          <p:cNvPr id="130" name="Coach and facilitator of t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Coach and facilitator of team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Keeps team focused on essential elements of the project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Connects product management and development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Attends Daily Scrum when necessary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Helps address obstacles that team may face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Attend Sprint Retrospective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Tester</a:t>
            </a:r>
          </a:p>
        </p:txBody>
      </p:sp>
      <p:sp>
        <p:nvSpPr>
          <p:cNvPr id="133" name="Creating test cases with clear pass or fail cond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Creating test cases with clear pass or fail conditions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Providing feedback on test status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Support test driven development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Quality oriented thinker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Adapt to changing requirements</a:t>
            </a:r>
          </a:p>
          <a:p>
            <a:pPr marL="600963" indent="-600963" defTabSz="751205">
              <a:spcBef>
                <a:spcPts val="3800"/>
              </a:spcBef>
              <a:buBlip>
                <a:blip r:embed="rId2"/>
              </a:buBlip>
              <a:defRPr sz="4700"/>
            </a:pPr>
            <a:r>
              <a:t>Attend Sprint Retrospective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evelo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</a:t>
            </a:r>
          </a:p>
        </p:txBody>
      </p:sp>
      <p:sp>
        <p:nvSpPr>
          <p:cNvPr id="136" name="Attend Daily Scrum mee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8319" indent="-528319" defTabSz="660400">
              <a:spcBef>
                <a:spcPts val="3300"/>
              </a:spcBef>
              <a:buBlip>
                <a:blip r:embed="rId2"/>
              </a:buBlip>
              <a:defRPr sz="4100"/>
            </a:pPr>
            <a:r>
              <a:t>Attend Daily Scrum meetings</a:t>
            </a:r>
          </a:p>
          <a:p>
            <a:pPr marL="528319" indent="-528319" defTabSz="660400">
              <a:spcBef>
                <a:spcPts val="3300"/>
              </a:spcBef>
              <a:buBlip>
                <a:blip r:embed="rId2"/>
              </a:buBlip>
              <a:defRPr sz="4100"/>
            </a:pPr>
            <a:r>
              <a:t>Having a clear understanding of  requirements established by the Product Owner</a:t>
            </a:r>
          </a:p>
          <a:p>
            <a:pPr marL="528319" indent="-528319" defTabSz="660400">
              <a:spcBef>
                <a:spcPts val="3300"/>
              </a:spcBef>
              <a:buBlip>
                <a:blip r:embed="rId2"/>
              </a:buBlip>
              <a:defRPr sz="4100"/>
            </a:pPr>
            <a:r>
              <a:t>Using estimation strategies to allocate time to complete user stories in the sprint backlog</a:t>
            </a:r>
          </a:p>
          <a:p>
            <a:pPr marL="528319" indent="-528319" defTabSz="660400">
              <a:spcBef>
                <a:spcPts val="3300"/>
              </a:spcBef>
              <a:buBlip>
                <a:blip r:embed="rId2"/>
              </a:buBlip>
              <a:defRPr sz="4100"/>
            </a:pPr>
            <a:r>
              <a:t>Developing the product requested by the client</a:t>
            </a:r>
          </a:p>
          <a:p>
            <a:pPr marL="528319" indent="-528319" defTabSz="660400">
              <a:spcBef>
                <a:spcPts val="3300"/>
              </a:spcBef>
              <a:buBlip>
                <a:blip r:embed="rId2"/>
              </a:buBlip>
              <a:defRPr sz="4100"/>
            </a:pPr>
            <a:r>
              <a:t>Update progress charts</a:t>
            </a:r>
          </a:p>
          <a:p>
            <a:pPr marL="528319" indent="-528319" defTabSz="660400">
              <a:spcBef>
                <a:spcPts val="3300"/>
              </a:spcBef>
              <a:buBlip>
                <a:blip r:embed="rId2"/>
              </a:buBlip>
              <a:defRPr sz="4100"/>
            </a:pPr>
            <a:r>
              <a:t>Attend Sprint Retrospective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hases of SD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Phases of SDLC</a:t>
            </a:r>
          </a:p>
        </p:txBody>
      </p:sp>
      <p:pic>
        <p:nvPicPr>
          <p:cNvPr id="139" name="925d76d668dc5bf47d44a8fc0907f30d1d9c8b1f.png" descr="925d76d668dc5bf47d44a8fc0907f30d1d9c8b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131" y="3381611"/>
            <a:ext cx="15817737" cy="7800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) Requirements: gathering and analyzing requirements derived from the custom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1) Requirements: gathering and analyzing requirements derived from the customer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2) Design: Assess and choose the appropriate architectural design of the project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3) Development: implement software designs and source code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4) Testing: searches for missing or incomplete elements of the developers code 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5) Deployment: project is released once all of the necessary testing and modifications are complete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6) Review: involves constant maintenance through out the projects lifecycle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aterfall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Waterfall Approach</a:t>
            </a:r>
          </a:p>
        </p:txBody>
      </p:sp>
      <p:sp>
        <p:nvSpPr>
          <p:cNvPr id="144" name="Product would fail to meet end-user’s needs: would end up with a top destination list instead of a top wellness and detox destination slide sh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Product would fail to meet end-user’s needs: would end up with a top destination list instead of a top wellness and detox destination slide show.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New requirements would not be added: requirements would be established in the beginning with no input from the customer.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Higher priority would be placed on business contracts over the customer.</a:t>
            </a:r>
          </a:p>
          <a:p>
            <a:pPr marL="541527" indent="-541527" defTabSz="676909">
              <a:spcBef>
                <a:spcPts val="3400"/>
              </a:spcBef>
              <a:buBlip>
                <a:blip r:embed="rId2"/>
              </a:buBlip>
              <a:defRPr sz="4200"/>
            </a:pPr>
            <a:r>
              <a:t>Testing would come after the project is completed which is very dangerous because there could be significant problems that lead to delays and going over budget.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