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CCB"/>
          </a:solidFill>
        </a:fill>
      </a:tcStyle>
    </a:wholeTbl>
    <a:band2H>
      <a:tcTxStyle b="def" i="def"/>
      <a:tcStyle>
        <a:tcBdr/>
        <a:fill>
          <a:solidFill>
            <a:srgbClr val="F9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E8CC"/>
          </a:solidFill>
        </a:fill>
      </a:tcStyle>
    </a:wholeTbl>
    <a:band2H>
      <a:tcTxStyle b="def" i="def"/>
      <a:tcStyle>
        <a:tcBdr/>
        <a:fill>
          <a:solidFill>
            <a:srgbClr val="FB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EF2"/>
          </a:solidFill>
        </a:fill>
      </a:tcStyle>
    </a:wholeTbl>
    <a:band2H>
      <a:tcTxStyle b="def" i="def"/>
      <a:tcStyle>
        <a:tcBdr/>
        <a:fill>
          <a:solidFill>
            <a:srgbClr val="E8EF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6;p15" descr="Google Shape;6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Google Shape;13;p16" descr="Google Shape;13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 txBox="1"/>
          <p:nvPr>
            <p:ph type="title"/>
          </p:nvPr>
        </p:nvSpPr>
        <p:spPr>
          <a:xfrm>
            <a:off x="1371600" y="1803405"/>
            <a:ext cx="9448800" cy="182509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371600" y="3632201"/>
            <a:ext cx="9448800" cy="685801"/>
          </a:xfrm>
          <a:prstGeom prst="rect">
            <a:avLst/>
          </a:prstGeom>
        </p:spPr>
        <p:txBody>
          <a:bodyPr/>
          <a:lstStyle>
            <a:lvl1pPr marL="368300" indent="-279400">
              <a:buClrTx/>
              <a:buSzTx/>
              <a:buFontTx/>
              <a:buNone/>
              <a:defRPr sz="2000"/>
            </a:lvl1pPr>
            <a:lvl2pPr marL="368300" indent="190500">
              <a:buClrTx/>
              <a:buSzTx/>
              <a:buFontTx/>
              <a:buNone/>
              <a:defRPr sz="2000"/>
            </a:lvl2pPr>
            <a:lvl3pPr marL="368300" indent="660400">
              <a:buClrTx/>
              <a:buSzTx/>
              <a:buFontTx/>
              <a:buNone/>
              <a:defRPr sz="2000"/>
            </a:lvl3pPr>
            <a:lvl4pPr marL="368300" indent="1130300">
              <a:buClrTx/>
              <a:buSzTx/>
              <a:buFontTx/>
              <a:buNone/>
              <a:defRPr sz="2000"/>
            </a:lvl4pPr>
            <a:lvl5pPr marL="368300" indent="1587500"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10575533" y="1491528"/>
            <a:ext cx="244868" cy="2438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/>
          <p:nvPr>
            <p:ph type="title"/>
          </p:nvPr>
        </p:nvSpPr>
        <p:spPr>
          <a:xfrm>
            <a:off x="685776" y="4697360"/>
            <a:ext cx="10822035" cy="819356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1" name="Google Shape;73;p25"/>
          <p:cNvSpPr/>
          <p:nvPr>
            <p:ph type="pic" idx="21"/>
          </p:nvPr>
        </p:nvSpPr>
        <p:spPr>
          <a:xfrm>
            <a:off x="681726" y="941439"/>
            <a:ext cx="10821842" cy="34781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685800" y="5516714"/>
            <a:ext cx="10820400" cy="701970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79;p26" descr="Google Shape;79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Text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1024467" y="3649133"/>
            <a:ext cx="10130516" cy="999068"/>
          </a:xfrm>
          <a:prstGeom prst="rect">
            <a:avLst/>
          </a:prstGeom>
        </p:spPr>
        <p:txBody>
          <a:bodyPr anchor="ctr"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86;p27" descr="Google Shape;86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Text"/>
          <p:cNvSpPr txBox="1"/>
          <p:nvPr>
            <p:ph type="title"/>
          </p:nvPr>
        </p:nvSpPr>
        <p:spPr>
          <a:xfrm>
            <a:off x="1024467" y="753532"/>
            <a:ext cx="10151534" cy="2604497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xfrm>
            <a:off x="1303864" y="3365555"/>
            <a:ext cx="9592738" cy="444444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400"/>
            </a:lvl1pPr>
            <a:lvl2pPr marL="228600" indent="457200">
              <a:buClrTx/>
              <a:buSzTx/>
              <a:buFontTx/>
              <a:buNone/>
              <a:defRPr sz="1400"/>
            </a:lvl2pPr>
            <a:lvl3pPr marL="228600" indent="914400">
              <a:buClrTx/>
              <a:buSzTx/>
              <a:buFontTx/>
              <a:buNone/>
              <a:defRPr sz="1400"/>
            </a:lvl3pPr>
            <a:lvl4pPr marL="228600" indent="1371600">
              <a:buClrTx/>
              <a:buSzTx/>
              <a:buFontTx/>
              <a:buNone/>
              <a:defRPr sz="1400"/>
            </a:lvl4pPr>
            <a:lvl5pPr marL="228600" indent="1828800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Google Shape;89;p27"/>
          <p:cNvSpPr txBox="1"/>
          <p:nvPr>
            <p:ph type="body" sz="quarter" idx="21"/>
          </p:nvPr>
        </p:nvSpPr>
        <p:spPr>
          <a:xfrm>
            <a:off x="1024467" y="3959862"/>
            <a:ext cx="10151534" cy="679872"/>
          </a:xfrm>
          <a:prstGeom prst="rect">
            <a:avLst/>
          </a:prstGeom>
        </p:spPr>
        <p:txBody>
          <a:bodyPr anchor="ctr"/>
          <a:lstStyle/>
          <a:p>
            <a:pPr marL="22860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124" name="Google Shape;93;p27"/>
          <p:cNvSpPr txBox="1"/>
          <p:nvPr/>
        </p:nvSpPr>
        <p:spPr>
          <a:xfrm>
            <a:off x="521975" y="557837"/>
            <a:ext cx="518151" cy="133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5" name="Google Shape;94;p27"/>
          <p:cNvSpPr txBox="1"/>
          <p:nvPr/>
        </p:nvSpPr>
        <p:spPr>
          <a:xfrm>
            <a:off x="11029955" y="2325677"/>
            <a:ext cx="518151" cy="133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r">
              <a:defRPr sz="8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96;p28" descr="Google Shape;96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Title Text"/>
          <p:cNvSpPr txBox="1"/>
          <p:nvPr>
            <p:ph type="title"/>
          </p:nvPr>
        </p:nvSpPr>
        <p:spPr>
          <a:xfrm>
            <a:off x="1024495" y="1124701"/>
            <a:ext cx="10146187" cy="2511836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xfrm>
            <a:off x="1024467" y="3648314"/>
            <a:ext cx="10144654" cy="999886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2895600" y="761998"/>
            <a:ext cx="8610600" cy="130386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685800" y="2202079"/>
            <a:ext cx="3456433" cy="617321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sz="2400"/>
            </a:lvl1pPr>
            <a:lvl2pPr marL="228600" indent="457200">
              <a:buClrTx/>
              <a:buSzTx/>
              <a:buFontTx/>
              <a:buNone/>
              <a:defRPr sz="2400"/>
            </a:lvl2pPr>
            <a:lvl3pPr marL="228600" indent="914400">
              <a:buClrTx/>
              <a:buSzTx/>
              <a:buFontTx/>
              <a:buNone/>
              <a:defRPr sz="2400"/>
            </a:lvl3pPr>
            <a:lvl4pPr marL="228600" indent="1371600">
              <a:buClrTx/>
              <a:buSzTx/>
              <a:buFontTx/>
              <a:buNone/>
              <a:defRPr sz="2400"/>
            </a:lvl4pPr>
            <a:lvl5pPr marL="228600" indent="1828800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105;p29"/>
          <p:cNvSpPr txBox="1"/>
          <p:nvPr>
            <p:ph type="body" sz="quarter" idx="21"/>
          </p:nvPr>
        </p:nvSpPr>
        <p:spPr>
          <a:xfrm>
            <a:off x="685798" y="2904564"/>
            <a:ext cx="3456434" cy="3314132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400"/>
            </a:pPr>
          </a:p>
        </p:txBody>
      </p:sp>
      <p:sp>
        <p:nvSpPr>
          <p:cNvPr id="146" name="Google Shape;106;p29"/>
          <p:cNvSpPr txBox="1"/>
          <p:nvPr>
            <p:ph type="body" sz="quarter" idx="22"/>
          </p:nvPr>
        </p:nvSpPr>
        <p:spPr>
          <a:xfrm>
            <a:off x="4368800" y="2201333"/>
            <a:ext cx="3456433" cy="626535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sz="2400"/>
            </a:pPr>
          </a:p>
        </p:txBody>
      </p:sp>
      <p:sp>
        <p:nvSpPr>
          <p:cNvPr id="147" name="Google Shape;107;p29"/>
          <p:cNvSpPr txBox="1"/>
          <p:nvPr>
            <p:ph type="body" sz="quarter" idx="23"/>
          </p:nvPr>
        </p:nvSpPr>
        <p:spPr>
          <a:xfrm>
            <a:off x="4366857" y="2904066"/>
            <a:ext cx="3456433" cy="3314618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400"/>
            </a:pPr>
          </a:p>
        </p:txBody>
      </p:sp>
      <p:sp>
        <p:nvSpPr>
          <p:cNvPr id="148" name="Google Shape;108;p29"/>
          <p:cNvSpPr txBox="1"/>
          <p:nvPr>
            <p:ph type="body" sz="quarter" idx="24"/>
          </p:nvPr>
        </p:nvSpPr>
        <p:spPr>
          <a:xfrm>
            <a:off x="8051800" y="2192865"/>
            <a:ext cx="3456433" cy="626535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sz="2400"/>
            </a:pPr>
          </a:p>
        </p:txBody>
      </p:sp>
      <p:sp>
        <p:nvSpPr>
          <p:cNvPr id="149" name="Google Shape;109;p29"/>
          <p:cNvSpPr txBox="1"/>
          <p:nvPr>
            <p:ph type="body" sz="quarter" idx="25"/>
          </p:nvPr>
        </p:nvSpPr>
        <p:spPr>
          <a:xfrm>
            <a:off x="8051800" y="2904564"/>
            <a:ext cx="3456433" cy="3314132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400"/>
            </a:pP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Text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sz="quarter" idx="1"/>
          </p:nvPr>
        </p:nvSpPr>
        <p:spPr>
          <a:xfrm>
            <a:off x="688617" y="4191000"/>
            <a:ext cx="3451583" cy="682766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sz="2400"/>
            </a:lvl1pPr>
            <a:lvl2pPr marL="228600" indent="457200">
              <a:buClrTx/>
              <a:buSzTx/>
              <a:buFontTx/>
              <a:buNone/>
              <a:defRPr sz="2400"/>
            </a:lvl2pPr>
            <a:lvl3pPr marL="228600" indent="914400">
              <a:buClrTx/>
              <a:buSzTx/>
              <a:buFontTx/>
              <a:buNone/>
              <a:defRPr sz="2400"/>
            </a:lvl3pPr>
            <a:lvl4pPr marL="228600" indent="1371600">
              <a:buClrTx/>
              <a:buSzTx/>
              <a:buFontTx/>
              <a:buNone/>
              <a:defRPr sz="2400"/>
            </a:lvl4pPr>
            <a:lvl5pPr marL="228600" indent="1828800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116;p30"/>
          <p:cNvSpPr/>
          <p:nvPr>
            <p:ph type="pic" sz="quarter" idx="21"/>
          </p:nvPr>
        </p:nvSpPr>
        <p:spPr>
          <a:xfrm>
            <a:off x="688617" y="2362200"/>
            <a:ext cx="3451583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196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0" name="Google Shape;117;p30"/>
          <p:cNvSpPr txBox="1"/>
          <p:nvPr>
            <p:ph type="body" sz="quarter" idx="22"/>
          </p:nvPr>
        </p:nvSpPr>
        <p:spPr>
          <a:xfrm>
            <a:off x="688617" y="4873764"/>
            <a:ext cx="3451583" cy="1344922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400"/>
            </a:pPr>
          </a:p>
        </p:txBody>
      </p:sp>
      <p:sp>
        <p:nvSpPr>
          <p:cNvPr id="161" name="Google Shape;118;p30"/>
          <p:cNvSpPr txBox="1"/>
          <p:nvPr>
            <p:ph type="body" sz="quarter" idx="23"/>
          </p:nvPr>
        </p:nvSpPr>
        <p:spPr>
          <a:xfrm>
            <a:off x="4374262" y="4191000"/>
            <a:ext cx="3448935" cy="682766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sz="2400"/>
            </a:pPr>
          </a:p>
        </p:txBody>
      </p:sp>
      <p:sp>
        <p:nvSpPr>
          <p:cNvPr id="162" name="Google Shape;119;p30"/>
          <p:cNvSpPr/>
          <p:nvPr>
            <p:ph type="pic" sz="quarter" idx="24"/>
          </p:nvPr>
        </p:nvSpPr>
        <p:spPr>
          <a:xfrm>
            <a:off x="4374262" y="2362200"/>
            <a:ext cx="3448937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196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3" name="Google Shape;120;p30"/>
          <p:cNvSpPr txBox="1"/>
          <p:nvPr>
            <p:ph type="body" sz="quarter" idx="25"/>
          </p:nvPr>
        </p:nvSpPr>
        <p:spPr>
          <a:xfrm>
            <a:off x="4374264" y="4873762"/>
            <a:ext cx="3448935" cy="1344922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400"/>
            </a:pPr>
          </a:p>
        </p:txBody>
      </p:sp>
      <p:sp>
        <p:nvSpPr>
          <p:cNvPr id="164" name="Google Shape;121;p30"/>
          <p:cNvSpPr txBox="1"/>
          <p:nvPr>
            <p:ph type="body" sz="quarter" idx="26"/>
          </p:nvPr>
        </p:nvSpPr>
        <p:spPr>
          <a:xfrm>
            <a:off x="8049731" y="4191000"/>
            <a:ext cx="3456469" cy="682766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sz="2400"/>
            </a:pPr>
          </a:p>
        </p:txBody>
      </p:sp>
      <p:sp>
        <p:nvSpPr>
          <p:cNvPr id="165" name="Google Shape;122;p30"/>
          <p:cNvSpPr/>
          <p:nvPr>
            <p:ph type="pic" sz="quarter" idx="27"/>
          </p:nvPr>
        </p:nvSpPr>
        <p:spPr>
          <a:xfrm>
            <a:off x="8049855" y="2362200"/>
            <a:ext cx="3447879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196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6" name="Google Shape;123;p30"/>
          <p:cNvSpPr txBox="1"/>
          <p:nvPr>
            <p:ph type="body" sz="quarter" idx="28"/>
          </p:nvPr>
        </p:nvSpPr>
        <p:spPr>
          <a:xfrm>
            <a:off x="8049731" y="4873761"/>
            <a:ext cx="3452446" cy="1344922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400"/>
            </a:pP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5" name="Body Level One…"/>
          <p:cNvSpPr txBox="1"/>
          <p:nvPr>
            <p:ph type="body" idx="1"/>
          </p:nvPr>
        </p:nvSpPr>
        <p:spPr>
          <a:xfrm rot="5400000">
            <a:off x="4083937" y="-1203579"/>
            <a:ext cx="4024126" cy="10820401"/>
          </a:xfrm>
          <a:prstGeom prst="rect">
            <a:avLst/>
          </a:prstGeom>
        </p:spPr>
        <p:txBody>
          <a:bodyPr/>
          <a:lstStyle>
            <a:lvl1pPr indent="-342900"/>
            <a:lvl2pPr marL="948689" indent="-377189"/>
            <a:lvl4pPr marL="1957387" indent="-471487"/>
            <a:lvl5pPr marL="2414587" indent="-47148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34;p32" descr="Google Shape;134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itle Text"/>
          <p:cNvSpPr txBox="1"/>
          <p:nvPr>
            <p:ph type="title"/>
          </p:nvPr>
        </p:nvSpPr>
        <p:spPr>
          <a:xfrm rot="5400000">
            <a:off x="8525933" y="1667933"/>
            <a:ext cx="3903134" cy="20574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5" name="Body Level One…"/>
          <p:cNvSpPr txBox="1"/>
          <p:nvPr>
            <p:ph type="body" sz="half" idx="1"/>
          </p:nvPr>
        </p:nvSpPr>
        <p:spPr>
          <a:xfrm rot="5400000">
            <a:off x="3175000" y="-1405468"/>
            <a:ext cx="3903134" cy="8204202"/>
          </a:xfrm>
          <a:prstGeom prst="rect">
            <a:avLst/>
          </a:prstGeom>
        </p:spPr>
        <p:txBody>
          <a:bodyPr/>
          <a:lstStyle>
            <a:lvl1pPr indent="-342900"/>
            <a:lvl2pPr marL="948689" indent="-377189"/>
            <a:lvl4pPr marL="1957387" indent="-471487"/>
            <a:lvl5pPr marL="2414587" indent="-47148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6;p15" descr="Google Shape;6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>
            <a:lvl1pPr indent="-342900"/>
            <a:lvl2pPr marL="948689" indent="-377189"/>
            <a:lvl4pPr marL="1957387" indent="-471487"/>
            <a:lvl5pPr marL="2414587" indent="-47148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26;p18" descr="Google Shape;26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Title Text"/>
          <p:cNvSpPr txBox="1"/>
          <p:nvPr>
            <p:ph type="title"/>
          </p:nvPr>
        </p:nvSpPr>
        <p:spPr>
          <a:xfrm>
            <a:off x="685800" y="753532"/>
            <a:ext cx="10820400" cy="2801936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24467" y="3641725"/>
            <a:ext cx="10490201" cy="955675"/>
          </a:xfrm>
          <a:prstGeom prst="rect">
            <a:avLst/>
          </a:prstGeom>
        </p:spPr>
        <p:txBody>
          <a:bodyPr/>
          <a:lstStyle>
            <a:lvl1pPr marL="228600" indent="0" algn="r">
              <a:buClrTx/>
              <a:buSzTx/>
              <a:buFontTx/>
              <a:buNone/>
            </a:lvl1pPr>
            <a:lvl2pPr marL="228600" indent="457200" algn="r">
              <a:buClrTx/>
              <a:buSzTx/>
              <a:buFontTx/>
              <a:buNone/>
            </a:lvl2pPr>
            <a:lvl3pPr marL="228600" indent="914400" algn="r">
              <a:buClrTx/>
              <a:buSzTx/>
              <a:buFontTx/>
              <a:buNone/>
            </a:lvl3pPr>
            <a:lvl4pPr marL="228600" indent="1371600" algn="r">
              <a:buClrTx/>
              <a:buSzTx/>
              <a:buFontTx/>
              <a:buNone/>
            </a:lvl4pPr>
            <a:lvl5pPr marL="228600" indent="1828800" algn="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</p:spPr>
        <p:txBody>
          <a:bodyPr/>
          <a:lstStyle>
            <a:lvl1pPr indent="-342900"/>
            <a:lvl2pPr marL="948689" indent="-377189"/>
            <a:lvl4pPr marL="1957387" indent="-471487"/>
            <a:lvl5pPr marL="2414587" indent="-47148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5;p19"/>
          <p:cNvSpPr txBox="1"/>
          <p:nvPr>
            <p:ph type="body" sz="half" idx="21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914409" y="2183801"/>
            <a:ext cx="5079992" cy="823913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sz="2800"/>
            </a:lvl1pPr>
            <a:lvl2pPr marL="228600" indent="457200">
              <a:buClrTx/>
              <a:buSzTx/>
              <a:buFontTx/>
              <a:buNone/>
              <a:defRPr sz="2800"/>
            </a:lvl2pPr>
            <a:lvl3pPr marL="228600" indent="914400">
              <a:buClrTx/>
              <a:buSzTx/>
              <a:buFontTx/>
              <a:buNone/>
              <a:defRPr sz="2800"/>
            </a:lvl3pPr>
            <a:lvl4pPr marL="228600" indent="1371600">
              <a:buClrTx/>
              <a:buSzTx/>
              <a:buFontTx/>
              <a:buNone/>
              <a:defRPr sz="2800"/>
            </a:lvl4pPr>
            <a:lvl5pPr marL="228600" indent="1828800"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Google Shape;42;p20"/>
          <p:cNvSpPr txBox="1"/>
          <p:nvPr>
            <p:ph type="body" sz="quarter" idx="21"/>
          </p:nvPr>
        </p:nvSpPr>
        <p:spPr>
          <a:xfrm>
            <a:off x="685800" y="3132665"/>
            <a:ext cx="5311775" cy="3086020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56" name="Google Shape;43;p20"/>
          <p:cNvSpPr txBox="1"/>
          <p:nvPr>
            <p:ph type="body" sz="quarter" idx="22"/>
          </p:nvPr>
        </p:nvSpPr>
        <p:spPr>
          <a:xfrm>
            <a:off x="6400800" y="2183801"/>
            <a:ext cx="5105400" cy="823913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sz="2800"/>
            </a:pPr>
          </a:p>
        </p:txBody>
      </p:sp>
      <p:sp>
        <p:nvSpPr>
          <p:cNvPr id="57" name="Google Shape;44;p20"/>
          <p:cNvSpPr txBox="1"/>
          <p:nvPr>
            <p:ph type="body" sz="quarter" idx="23"/>
          </p:nvPr>
        </p:nvSpPr>
        <p:spPr>
          <a:xfrm>
            <a:off x="6172200" y="3132665"/>
            <a:ext cx="5334000" cy="3086020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idx="1"/>
          </p:nvPr>
        </p:nvSpPr>
        <p:spPr>
          <a:xfrm>
            <a:off x="4995581" y="746759"/>
            <a:ext cx="6510619" cy="5471925"/>
          </a:xfrm>
          <a:prstGeom prst="rect">
            <a:avLst/>
          </a:prstGeom>
        </p:spPr>
        <p:txBody>
          <a:bodyPr anchor="ctr"/>
          <a:lstStyle>
            <a:lvl1pPr indent="-342900"/>
            <a:lvl2pPr marL="948689" indent="-377189"/>
            <a:lvl4pPr marL="1957387" indent="-471487"/>
            <a:lvl5pPr marL="2414587" indent="-47148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Google Shape;60;p23"/>
          <p:cNvSpPr txBox="1"/>
          <p:nvPr>
            <p:ph type="body" sz="quarter" idx="21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/>
          <p:nvPr>
            <p:ph type="title"/>
          </p:nvPr>
        </p:nvSpPr>
        <p:spPr>
          <a:xfrm>
            <a:off x="685800" y="1524000"/>
            <a:ext cx="6873241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1" name="Google Shape;66;p24"/>
          <p:cNvSpPr/>
          <p:nvPr>
            <p:ph type="pic" sz="half" idx="21"/>
          </p:nvPr>
        </p:nvSpPr>
        <p:spPr>
          <a:xfrm>
            <a:off x="7861237" y="751241"/>
            <a:ext cx="3644963" cy="546744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685800" y="3124199"/>
            <a:ext cx="6873241" cy="3094485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;p15" descr="Google Shape;6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261333" y="441662"/>
            <a:ext cx="244868" cy="2438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457200" marR="0" indent="-3683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2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949960" marR="0" indent="-3911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2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447800" marR="0" indent="-4191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2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952625" marR="0" indent="-4540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2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409825" marR="0" indent="-4540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2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867025" marR="0" indent="-4540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2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324225" marR="0" indent="-4540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2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781425" marR="0" indent="-4540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2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238625" marR="0" indent="-4540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FFFFFF"/>
        </a:buClr>
        <a:buSzPts val="2200"/>
        <a:buFont typeface="Arial"/>
        <a:buChar char="•"/>
        <a:tabLst/>
        <a:defRPr b="0" baseline="0" cap="none" i="0" spc="0" strike="noStrike" sz="22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44;p1"/>
          <p:cNvSpPr txBox="1"/>
          <p:nvPr>
            <p:ph type="ctrTitle"/>
          </p:nvPr>
        </p:nvSpPr>
        <p:spPr>
          <a:xfrm>
            <a:off x="1371600" y="1790152"/>
            <a:ext cx="9448800" cy="1825097"/>
          </a:xfrm>
          <a:prstGeom prst="rect">
            <a:avLst/>
          </a:prstGeom>
        </p:spPr>
        <p:txBody>
          <a:bodyPr/>
          <a:lstStyle/>
          <a:p>
            <a:pPr/>
            <a:r>
              <a:t>Green Pace</a:t>
            </a:r>
          </a:p>
        </p:txBody>
      </p:sp>
      <p:sp>
        <p:nvSpPr>
          <p:cNvPr id="196" name="Google Shape;145;p1"/>
          <p:cNvSpPr txBox="1"/>
          <p:nvPr>
            <p:ph type="subTitle" sz="quarter" idx="1"/>
          </p:nvPr>
        </p:nvSpPr>
        <p:spPr>
          <a:xfrm>
            <a:off x="1371600" y="3632200"/>
            <a:ext cx="9448800" cy="156159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0000"/>
              </a:lnSpc>
              <a:spcBef>
                <a:spcPts val="0"/>
              </a:spcBef>
              <a:defRPr sz="1800"/>
            </a:pPr>
            <a:r>
              <a:t>Security Policy Presentation</a:t>
            </a:r>
          </a:p>
          <a:p>
            <a:pPr marL="0" indent="0">
              <a:lnSpc>
                <a:spcPct val="70000"/>
              </a:lnSpc>
              <a:defRPr sz="1800"/>
            </a:pPr>
            <a:r>
              <a:t>Developer: </a:t>
            </a:r>
            <a:r>
              <a:rPr i="1"/>
              <a:t>Kenneth Wilkerson</a:t>
            </a:r>
            <a:endParaRPr i="1"/>
          </a:p>
          <a:p>
            <a:pPr marL="0" indent="0">
              <a:lnSpc>
                <a:spcPct val="70000"/>
              </a:lnSpc>
              <a:defRPr i="1" sz="1800"/>
            </a:pPr>
          </a:p>
        </p:txBody>
      </p:sp>
      <p:pic>
        <p:nvPicPr>
          <p:cNvPr id="197" name="Google Shape;146;p1" descr="Google Shape;146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40773" y="659854"/>
            <a:ext cx="2921425" cy="3786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195;g9504e29505_0_0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/>
          <a:lstStyle/>
          <a:p>
            <a:pPr/>
            <a:r>
              <a:t>Unit Testing</a:t>
            </a:r>
          </a:p>
        </p:txBody>
      </p:sp>
      <p:sp>
        <p:nvSpPr>
          <p:cNvPr id="234" name="Google Shape;196;g9504e29505_0_0"/>
          <p:cNvSpPr txBox="1"/>
          <p:nvPr>
            <p:ph type="body" idx="1"/>
          </p:nvPr>
        </p:nvSpPr>
        <p:spPr>
          <a:xfrm>
            <a:off x="685800" y="2194560"/>
            <a:ext cx="10820400" cy="40242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</a:pPr>
            <a:r>
              <a:t>Will performing an erase operation on an empty vector cause the program to crash?</a:t>
            </a:r>
          </a:p>
          <a:p>
            <a:pPr marL="0" indent="0">
              <a:lnSpc>
                <a:spcPct val="150000"/>
              </a:lnSpc>
              <a:buSzTx/>
              <a:buNone/>
            </a:pPr>
            <a:r>
              <a:t>Purpose: To check if program handles edge cases properly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</p:txBody>
      </p:sp>
      <p:pic>
        <p:nvPicPr>
          <p:cNvPr id="23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2194560"/>
            <a:ext cx="6426200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Google Shape;197;g9504e29505_0_0" descr="Google Shape;197;g9504e29505_0_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195;g9504e29505_0_0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/>
          <a:lstStyle/>
          <a:p>
            <a:pPr/>
            <a:r>
              <a:t>Unit Testing</a:t>
            </a:r>
          </a:p>
        </p:txBody>
      </p:sp>
      <p:sp>
        <p:nvSpPr>
          <p:cNvPr id="239" name="Google Shape;196;g9504e29505_0_0"/>
          <p:cNvSpPr txBox="1"/>
          <p:nvPr>
            <p:ph type="body" idx="1"/>
          </p:nvPr>
        </p:nvSpPr>
        <p:spPr>
          <a:xfrm>
            <a:off x="685800" y="2194560"/>
            <a:ext cx="10820400" cy="40242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</a:pPr>
            <a:r>
              <a:t>Can the program correctly add values to an empty vector?</a:t>
            </a:r>
          </a:p>
          <a:p>
            <a:pPr marL="0" indent="0">
              <a:lnSpc>
                <a:spcPct val="150000"/>
              </a:lnSpc>
              <a:buSzTx/>
              <a:buNone/>
            </a:pPr>
            <a:r>
              <a:t>Purpose: To confirm basic functionality for adding to an empty collection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</p:txBody>
      </p:sp>
      <p:pic>
        <p:nvPicPr>
          <p:cNvPr id="24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2194560"/>
            <a:ext cx="5181600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Google Shape;197;g9504e29505_0_0" descr="Google Shape;197;g9504e29505_0_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95;g9504e29505_0_0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/>
          <a:lstStyle/>
          <a:p>
            <a:pPr/>
            <a:r>
              <a:t>Unit Testing</a:t>
            </a:r>
          </a:p>
        </p:txBody>
      </p:sp>
      <p:sp>
        <p:nvSpPr>
          <p:cNvPr id="244" name="Google Shape;196;g9504e29505_0_0"/>
          <p:cNvSpPr txBox="1"/>
          <p:nvPr>
            <p:ph type="body" idx="1"/>
          </p:nvPr>
        </p:nvSpPr>
        <p:spPr>
          <a:xfrm>
            <a:off x="685800" y="2194560"/>
            <a:ext cx="10820400" cy="40242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</a:pPr>
            <a:r>
              <a:t>Can the program properly resize a vector?</a:t>
            </a:r>
          </a:p>
          <a:p>
            <a:pPr marL="0" indent="0">
              <a:lnSpc>
                <a:spcPct val="150000"/>
              </a:lnSpc>
              <a:buSzTx/>
              <a:buNone/>
            </a:pPr>
            <a:r>
              <a:t>Purpose: To ensure resizing up works correctly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</p:txBody>
      </p:sp>
      <p:pic>
        <p:nvPicPr>
          <p:cNvPr id="24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2194560"/>
            <a:ext cx="5816600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Google Shape;197;g9504e29505_0_0" descr="Google Shape;197;g9504e29505_0_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195;g9504e29505_0_0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/>
          <a:lstStyle/>
          <a:p>
            <a:pPr/>
            <a:r>
              <a:t>Unit Testing</a:t>
            </a:r>
          </a:p>
        </p:txBody>
      </p:sp>
      <p:sp>
        <p:nvSpPr>
          <p:cNvPr id="249" name="Google Shape;196;g9504e29505_0_0"/>
          <p:cNvSpPr txBox="1"/>
          <p:nvPr>
            <p:ph type="body" idx="1"/>
          </p:nvPr>
        </p:nvSpPr>
        <p:spPr>
          <a:xfrm>
            <a:off x="685800" y="2194560"/>
            <a:ext cx="10820400" cy="40242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</a:pPr>
            <a:r>
              <a:t>Will vector data remain after resizing?</a:t>
            </a:r>
          </a:p>
          <a:p>
            <a:pPr marL="0" indent="0">
              <a:lnSpc>
                <a:spcPct val="150000"/>
              </a:lnSpc>
              <a:buSzTx/>
              <a:buNone/>
            </a:pPr>
            <a:r>
              <a:t>Purpose: To ensure data integrity after a resize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</p:txBody>
      </p:sp>
      <p:pic>
        <p:nvPicPr>
          <p:cNvPr id="25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2194560"/>
            <a:ext cx="5981700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Google Shape;197;g9504e29505_0_0" descr="Google Shape;197;g9504e29505_0_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02;p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AUTOMATION SUMMARY</a:t>
            </a:r>
          </a:p>
        </p:txBody>
      </p:sp>
      <p:pic>
        <p:nvPicPr>
          <p:cNvPr id="254" name="Google Shape;203;p9" descr="Google Shape;203;p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250" y="2199481"/>
            <a:ext cx="7937500" cy="401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Google Shape;204;p9" descr="Google Shape;204;p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09;p1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TOOLS</a:t>
            </a:r>
          </a:p>
        </p:txBody>
      </p:sp>
      <p:sp>
        <p:nvSpPr>
          <p:cNvPr id="258" name="Google Shape;210;p10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21208" indent="-173736" defTabSz="694944">
              <a:spcBef>
                <a:spcPts val="0"/>
              </a:spcBef>
              <a:buSzPts val="1500"/>
              <a:defRPr sz="1520"/>
            </a:pPr>
            <a:r>
              <a:t>Overview of DevSecOps pipeline.</a:t>
            </a:r>
            <a:endParaRPr sz="1216"/>
          </a:p>
          <a:p>
            <a:pPr lvl="1" marL="521208" indent="-173736" defTabSz="694944">
              <a:spcBef>
                <a:spcPts val="300"/>
              </a:spcBef>
              <a:buSzPts val="1500"/>
              <a:defRPr sz="1520"/>
            </a:pPr>
            <a:r>
              <a:t>Relevant External Tools: </a:t>
            </a:r>
          </a:p>
          <a:p>
            <a:pPr lvl="2" marL="955547" indent="-173736" defTabSz="694944">
              <a:spcBef>
                <a:spcPts val="300"/>
              </a:spcBef>
              <a:buSzPts val="1500"/>
              <a:defRPr sz="1520"/>
            </a:pPr>
            <a:r>
              <a:t>Cppcheck: Build</a:t>
            </a:r>
          </a:p>
          <a:p>
            <a:pPr lvl="2" marL="955547" indent="-173736" defTabSz="694944">
              <a:spcBef>
                <a:spcPts val="300"/>
              </a:spcBef>
              <a:buSzPts val="1500"/>
              <a:defRPr sz="1520"/>
            </a:pPr>
            <a:r>
              <a:t>SonarQube: Assess &amp; Plan, Design, Verify &amp; Test, Maintain &amp; Stabilize, Respond, Monitor &amp; Detect, Transition &amp; Health Check </a:t>
            </a:r>
          </a:p>
          <a:p>
            <a:pPr lvl="2" marL="955547" indent="-173736" defTabSz="694944">
              <a:spcBef>
                <a:spcPts val="300"/>
              </a:spcBef>
              <a:buSzPts val="1500"/>
              <a:defRPr sz="1520"/>
            </a:pPr>
            <a:r>
              <a:t>Clang-Tidy: Build</a:t>
            </a:r>
          </a:p>
          <a:p>
            <a:pPr lvl="2" marL="955547" indent="-173736" defTabSz="694944">
              <a:spcBef>
                <a:spcPts val="300"/>
              </a:spcBef>
              <a:buSzPts val="1500"/>
              <a:defRPr sz="1520"/>
            </a:pPr>
            <a:r>
              <a:t>Clang-Static Analyzer:  Build</a:t>
            </a:r>
          </a:p>
          <a:p>
            <a:pPr lvl="2" marL="955547" indent="-173736" defTabSz="694944">
              <a:spcBef>
                <a:spcPts val="300"/>
              </a:spcBef>
              <a:buSzPts val="1500"/>
              <a:defRPr sz="1520"/>
            </a:pPr>
            <a:r>
              <a:t>Coverity: Assess &amp; Plan, Design, Respond, Transition &amp; Health Check</a:t>
            </a:r>
          </a:p>
          <a:p>
            <a:pPr lvl="2" marL="955547" indent="-173736" defTabSz="694944">
              <a:spcBef>
                <a:spcPts val="300"/>
              </a:spcBef>
              <a:buSzPts val="1500"/>
              <a:defRPr sz="1520"/>
            </a:pPr>
            <a:r>
              <a:t>SonarLint: Build</a:t>
            </a:r>
          </a:p>
          <a:p>
            <a:pPr lvl="2" marL="955547" indent="-173736" defTabSz="694944">
              <a:spcBef>
                <a:spcPts val="300"/>
              </a:spcBef>
              <a:buSzPts val="1500"/>
              <a:defRPr sz="1520"/>
            </a:pPr>
            <a:r>
              <a:t>Fortify SCA: Assess &amp; Plan, Verify &amp; Test, Maintain &amp; Stabilize, Respond, Transition &amp; Health Check</a:t>
            </a:r>
          </a:p>
          <a:p>
            <a:pPr lvl="2" marL="955547" indent="-173736" defTabSz="694944">
              <a:spcBef>
                <a:spcPts val="300"/>
              </a:spcBef>
              <a:buSzPts val="1500"/>
              <a:defRPr sz="1520"/>
            </a:pPr>
            <a:r>
              <a:t>Checkmarx: Design, Verify &amp; Test, </a:t>
            </a:r>
          </a:p>
          <a:p>
            <a:pPr lvl="2" marL="955547" indent="-173736" defTabSz="694944">
              <a:spcBef>
                <a:spcPts val="300"/>
              </a:spcBef>
              <a:buSzPts val="1500"/>
              <a:defRPr sz="1520"/>
            </a:pPr>
            <a:r>
              <a:t>Valgrind: Verify &amp; Test</a:t>
            </a:r>
          </a:p>
          <a:p>
            <a:pPr lvl="2" marL="955547" indent="-173736" defTabSz="694944">
              <a:spcBef>
                <a:spcPts val="300"/>
              </a:spcBef>
              <a:buSzPts val="1500"/>
              <a:defRPr sz="1520"/>
            </a:pPr>
            <a:r>
              <a:t>AddressSanitizer: Verify &amp; Test, </a:t>
            </a:r>
          </a:p>
          <a:p>
            <a:pPr lvl="2" marL="955547" indent="-173736" defTabSz="694944">
              <a:spcBef>
                <a:spcPts val="300"/>
              </a:spcBef>
              <a:buSzPts val="1500"/>
              <a:defRPr sz="1520"/>
            </a:pPr>
            <a:r>
              <a:t>Fortify Static Code Analyzer (SCA): Assess &amp; Plan, Verify &amp; Test, Maintain &amp; Stabilize, Respond, Transition &amp; Health Check</a:t>
            </a:r>
          </a:p>
          <a:p>
            <a:pPr lvl="2" marL="955547" indent="-173736" defTabSz="694944">
              <a:spcBef>
                <a:spcPts val="300"/>
              </a:spcBef>
              <a:buSzPts val="1500"/>
              <a:defRPr sz="1520"/>
            </a:pPr>
            <a:r>
              <a:t>GitGuardian CLI: Build, Maintain &amp; Stabilize, Monitor &amp; Detect</a:t>
            </a:r>
          </a:p>
        </p:txBody>
      </p:sp>
      <p:pic>
        <p:nvPicPr>
          <p:cNvPr id="259" name="Google Shape;211;p10" descr="Google Shape;211;p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16;p1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RISKS AND BENEFITS</a:t>
            </a:r>
          </a:p>
        </p:txBody>
      </p:sp>
      <p:sp>
        <p:nvSpPr>
          <p:cNvPr id="262" name="Google Shape;217;p1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594" indent="-180594" defTabSz="722376">
              <a:spcBef>
                <a:spcPts val="0"/>
              </a:spcBef>
              <a:buSzPts val="1500"/>
              <a:defRPr sz="1580"/>
            </a:pPr>
            <a:r>
              <a:t>Act Now</a:t>
            </a:r>
          </a:p>
          <a:p>
            <a:pPr lvl="1" marL="632079" indent="-180594" defTabSz="722376">
              <a:spcBef>
                <a:spcPts val="0"/>
              </a:spcBef>
              <a:buSzPts val="1500"/>
              <a:defRPr sz="1580"/>
            </a:pPr>
            <a:r>
              <a:t>Risks:</a:t>
            </a:r>
          </a:p>
          <a:p>
            <a:pPr lvl="2" marL="993266" indent="-180594" defTabSz="722376">
              <a:spcBef>
                <a:spcPts val="0"/>
              </a:spcBef>
              <a:buSzPts val="1500"/>
              <a:defRPr sz="1580"/>
            </a:pPr>
            <a:r>
              <a:t>Initial Slowdown of Productivity</a:t>
            </a:r>
          </a:p>
          <a:p>
            <a:pPr lvl="2" marL="993266" indent="-180594" defTabSz="722376">
              <a:spcBef>
                <a:spcPts val="0"/>
              </a:spcBef>
              <a:buSzPts val="1500"/>
              <a:defRPr sz="1580"/>
            </a:pPr>
            <a:r>
              <a:t>Costs of Refactoring Legacy Code</a:t>
            </a:r>
          </a:p>
          <a:p>
            <a:pPr lvl="2" marL="993266" indent="-180594" defTabSz="722376">
              <a:spcBef>
                <a:spcPts val="0"/>
              </a:spcBef>
              <a:buSzPts val="1500"/>
              <a:defRPr sz="1580"/>
            </a:pPr>
            <a:r>
              <a:t>Potential Developer Resistance</a:t>
            </a:r>
          </a:p>
          <a:p>
            <a:pPr lvl="1" marL="632079" indent="-180594" defTabSz="722376">
              <a:spcBef>
                <a:spcPts val="0"/>
              </a:spcBef>
              <a:buSzPts val="1500"/>
              <a:defRPr sz="1580"/>
            </a:pPr>
            <a:r>
              <a:t>Benefits:</a:t>
            </a:r>
          </a:p>
          <a:p>
            <a:pPr lvl="2" marL="993266" indent="-180594" defTabSz="722376">
              <a:spcBef>
                <a:spcPts val="0"/>
              </a:spcBef>
              <a:buSzPts val="1500"/>
              <a:defRPr sz="1580"/>
            </a:pPr>
            <a:r>
              <a:t>Quicker Vulnerability Mitigation</a:t>
            </a:r>
          </a:p>
          <a:p>
            <a:pPr lvl="2" marL="993266" indent="-180594" defTabSz="722376">
              <a:spcBef>
                <a:spcPts val="0"/>
              </a:spcBef>
              <a:buSzPts val="1500"/>
              <a:defRPr sz="1580"/>
            </a:pPr>
            <a:r>
              <a:t>Reduces Exposure to Exploits</a:t>
            </a:r>
          </a:p>
          <a:p>
            <a:pPr lvl="2" marL="993266" indent="-180594" defTabSz="722376">
              <a:spcBef>
                <a:spcPts val="0"/>
              </a:spcBef>
              <a:buSzPts val="1500"/>
              <a:defRPr sz="1580"/>
            </a:pPr>
            <a:r>
              <a:t>Makes Code More Reliable and Maintainable</a:t>
            </a:r>
          </a:p>
          <a:p>
            <a:pPr marL="180594" indent="-180594" defTabSz="722376">
              <a:spcBef>
                <a:spcPts val="0"/>
              </a:spcBef>
              <a:buSzPts val="1500"/>
              <a:defRPr sz="1580"/>
            </a:pPr>
            <a:r>
              <a:t>Wait</a:t>
            </a:r>
          </a:p>
          <a:p>
            <a:pPr lvl="1" marL="632079" indent="-180594" defTabSz="722376">
              <a:spcBef>
                <a:spcPts val="0"/>
              </a:spcBef>
              <a:buSzPts val="1500"/>
              <a:defRPr sz="1580"/>
            </a:pPr>
            <a:r>
              <a:t>Risks:</a:t>
            </a:r>
          </a:p>
          <a:p>
            <a:pPr lvl="2" marL="993266" indent="-180594" defTabSz="722376">
              <a:spcBef>
                <a:spcPts val="0"/>
              </a:spcBef>
              <a:buSzPts val="1500"/>
              <a:defRPr sz="1580"/>
            </a:pPr>
            <a:r>
              <a:t>Ongoing Exposure to Exploitable Defects</a:t>
            </a:r>
          </a:p>
          <a:p>
            <a:pPr lvl="2" marL="993266" indent="-180594" defTabSz="722376">
              <a:spcBef>
                <a:spcPts val="0"/>
              </a:spcBef>
              <a:buSzPts val="1500"/>
              <a:defRPr sz="1580"/>
            </a:pPr>
            <a:r>
              <a:t>Loss of Visibility Into Risk Areas</a:t>
            </a:r>
          </a:p>
          <a:p>
            <a:pPr lvl="2" marL="993266" indent="-180594" defTabSz="722376">
              <a:spcBef>
                <a:spcPts val="0"/>
              </a:spcBef>
              <a:buSzPts val="1500"/>
              <a:defRPr sz="1580"/>
            </a:pPr>
            <a:r>
              <a:t>More Difficult Mitigation Later</a:t>
            </a:r>
          </a:p>
          <a:p>
            <a:pPr lvl="1" marL="632079" indent="-180594" defTabSz="722376">
              <a:spcBef>
                <a:spcPts val="0"/>
              </a:spcBef>
              <a:buSzPts val="1500"/>
              <a:defRPr sz="1580"/>
            </a:pPr>
            <a:r>
              <a:t>Benefits:</a:t>
            </a:r>
          </a:p>
          <a:p>
            <a:pPr lvl="2" marL="993266" indent="-180594" defTabSz="722376">
              <a:spcBef>
                <a:spcPts val="0"/>
              </a:spcBef>
              <a:buSzPts val="1500"/>
              <a:defRPr sz="1580"/>
            </a:pPr>
            <a:r>
              <a:t>More Controlled Rollout</a:t>
            </a:r>
          </a:p>
          <a:p>
            <a:pPr lvl="2" marL="993266" indent="-180594" defTabSz="722376">
              <a:spcBef>
                <a:spcPts val="0"/>
              </a:spcBef>
              <a:buSzPts val="1500"/>
              <a:defRPr sz="1580"/>
            </a:pPr>
            <a:r>
              <a:t>Increased Time to Prepare Documentation and Training</a:t>
            </a:r>
          </a:p>
          <a:p>
            <a:pPr lvl="2" marL="993266" indent="-180594" defTabSz="722376">
              <a:spcBef>
                <a:spcPts val="0"/>
              </a:spcBef>
              <a:buSzPts val="1500"/>
              <a:defRPr sz="1580"/>
            </a:pPr>
            <a:r>
              <a:t>Less Disruption to Active Development</a:t>
            </a:r>
          </a:p>
        </p:txBody>
      </p:sp>
      <p:pic>
        <p:nvPicPr>
          <p:cNvPr id="263" name="Google Shape;218;p11" descr="Google Shape;218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23;p1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RECOMMENDATIONS</a:t>
            </a:r>
          </a:p>
        </p:txBody>
      </p:sp>
      <p:sp>
        <p:nvSpPr>
          <p:cNvPr id="266" name="Google Shape;224;p1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 marL="1143000" indent="-228600">
              <a:lnSpc>
                <a:spcPct val="150000"/>
              </a:lnSpc>
              <a:spcBef>
                <a:spcPts val="0"/>
              </a:spcBef>
              <a:buSzPts val="1800"/>
              <a:defRPr sz="1800"/>
            </a:pPr>
            <a:r>
              <a:t>Gaps in the security policy:</a:t>
            </a:r>
          </a:p>
          <a:p>
            <a:pPr lvl="3" marL="1714500" indent="-228600">
              <a:lnSpc>
                <a:spcPct val="150000"/>
              </a:lnSpc>
              <a:spcBef>
                <a:spcPts val="0"/>
              </a:spcBef>
              <a:buSzPts val="1800"/>
              <a:defRPr sz="1800"/>
            </a:pPr>
            <a:r>
              <a:t>Lack of Enforcement Mechanisms</a:t>
            </a:r>
          </a:p>
          <a:p>
            <a:pPr lvl="3" marL="1714500" indent="-228600">
              <a:lnSpc>
                <a:spcPct val="150000"/>
              </a:lnSpc>
              <a:spcBef>
                <a:spcPts val="0"/>
              </a:spcBef>
              <a:buSzPts val="1800"/>
              <a:defRPr sz="1800"/>
            </a:pPr>
            <a:r>
              <a:t>No defined Accountability or Ownership</a:t>
            </a:r>
          </a:p>
          <a:p>
            <a:pPr lvl="3" marL="1714500" indent="-228600">
              <a:lnSpc>
                <a:spcPct val="150000"/>
              </a:lnSpc>
              <a:spcBef>
                <a:spcPts val="0"/>
              </a:spcBef>
              <a:buSzPts val="1800"/>
              <a:defRPr sz="1800"/>
            </a:pPr>
            <a:r>
              <a:t>Limited Coverage of External Dependencies</a:t>
            </a:r>
          </a:p>
          <a:p>
            <a:pPr lvl="3" marL="1714500" indent="-228600">
              <a:lnSpc>
                <a:spcPct val="150000"/>
              </a:lnSpc>
              <a:spcBef>
                <a:spcPts val="0"/>
              </a:spcBef>
              <a:buSzPts val="1800"/>
              <a:defRPr sz="1800"/>
            </a:pPr>
            <a:r>
              <a:t>Insufficient Training and Awareness Requirements </a:t>
            </a:r>
          </a:p>
        </p:txBody>
      </p:sp>
      <p:pic>
        <p:nvPicPr>
          <p:cNvPr id="267" name="Google Shape;225;p12" descr="Google Shape;225;p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30;p1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270" name="Google Shape;231;p1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4592" indent="-164592" defTabSz="658368">
              <a:spcBef>
                <a:spcPts val="0"/>
              </a:spcBef>
              <a:buSzPts val="1500"/>
              <a:defRPr sz="1584"/>
            </a:pPr>
            <a:r>
              <a:t> The following standards should be adopted to prevent future problems:</a:t>
            </a:r>
          </a:p>
          <a:p>
            <a:pPr lvl="1" marL="576072" indent="-164592" defTabSz="658368">
              <a:spcBef>
                <a:spcPts val="0"/>
              </a:spcBef>
              <a:buSzPts val="1500"/>
              <a:defRPr sz="1584"/>
            </a:pPr>
            <a:r>
              <a:rPr b="1"/>
              <a:t>STD-001-CPP: Data Type Safety</a:t>
            </a:r>
            <a:br/>
            <a:r>
              <a:t>Adopt strict type enforcement and static analysis checks.</a:t>
            </a:r>
          </a:p>
          <a:p>
            <a:pPr lvl="1" marL="576072" indent="-164592" defTabSz="658368">
              <a:spcBef>
                <a:spcPts val="0"/>
              </a:spcBef>
              <a:buSzPts val="1500"/>
              <a:defRPr sz="1584"/>
            </a:pPr>
            <a:r>
              <a:rPr b="1"/>
              <a:t>STD-002-CPP: Data Value Validation</a:t>
            </a:r>
            <a:br/>
            <a:r>
              <a:t>Implement centralized input validation libraries and enforce validation at all system entry points. </a:t>
            </a:r>
          </a:p>
          <a:p>
            <a:pPr lvl="1" marL="576072" indent="-164592" defTabSz="658368">
              <a:spcBef>
                <a:spcPts val="0"/>
              </a:spcBef>
              <a:buSzPts val="1500"/>
              <a:defRPr sz="1584"/>
            </a:pPr>
            <a:r>
              <a:rPr b="1"/>
              <a:t>STD-003-CPP: String Correctness</a:t>
            </a:r>
            <a:br/>
            <a:r>
              <a:t>Require the use of secure C++ string handling functions (std::string, std::stringstream) instead of unsafe C-style strings (char*, strcpy, etc.). </a:t>
            </a:r>
          </a:p>
          <a:p>
            <a:pPr lvl="1" marL="576072" indent="-164592" defTabSz="658368">
              <a:spcBef>
                <a:spcPts val="0"/>
              </a:spcBef>
              <a:buSzPts val="1500"/>
              <a:defRPr sz="1584"/>
            </a:pPr>
            <a:r>
              <a:rPr b="1"/>
              <a:t>STD-005-CPP: Memory Protection</a:t>
            </a:r>
            <a:br/>
            <a:r>
              <a:t>Use smart pointers (std::unique_ptr, std::shared_ptr) and memory-safe containers. </a:t>
            </a:r>
          </a:p>
          <a:p>
            <a:pPr lvl="1" marL="576072" indent="-164592" defTabSz="658368">
              <a:spcBef>
                <a:spcPts val="0"/>
              </a:spcBef>
              <a:buSzPts val="1500"/>
              <a:defRPr sz="1584"/>
            </a:pPr>
            <a:r>
              <a:rPr b="1"/>
              <a:t>STD-007-CPP: Exception Handling</a:t>
            </a:r>
            <a:br/>
            <a:r>
              <a:t>Standardize exception handling policies</a:t>
            </a:r>
          </a:p>
          <a:p>
            <a:pPr lvl="1" marL="576072" indent="-164592" defTabSz="658368">
              <a:spcBef>
                <a:spcPts val="0"/>
              </a:spcBef>
              <a:buSzPts val="1500"/>
              <a:defRPr sz="1584"/>
            </a:pPr>
            <a:r>
              <a:rPr b="1"/>
              <a:t>STD-008-CPP: Secure File Handling</a:t>
            </a:r>
            <a:br/>
            <a:r>
              <a:t>Adopt controlled file access APIs and enforce path validation to unauthorized data exposure.</a:t>
            </a:r>
          </a:p>
          <a:p>
            <a:pPr lvl="1" marL="576072" indent="-164592" defTabSz="658368">
              <a:spcBef>
                <a:spcPts val="0"/>
              </a:spcBef>
              <a:buSzPts val="1500"/>
              <a:defRPr sz="1584"/>
            </a:pPr>
            <a:r>
              <a:rPr b="1"/>
              <a:t>STD-009-CPP: Logging and Error Messages</a:t>
            </a:r>
            <a:br/>
            <a:r>
              <a:t>Standardize secure logging practices that avoid exposing sensitive data. </a:t>
            </a:r>
          </a:p>
          <a:p>
            <a:pPr lvl="1" marL="576072" indent="-164592" defTabSz="658368">
              <a:spcBef>
                <a:spcPts val="0"/>
              </a:spcBef>
              <a:buSzPts val="1500"/>
              <a:defRPr sz="1584"/>
            </a:pPr>
            <a:r>
              <a:rPr b="1"/>
              <a:t>STD-010-CPP: Avoid Hardcoded Credentials</a:t>
            </a:r>
            <a:br/>
            <a:r>
              <a:t>Prohibit embedding any credentials, tokens, or secrets in source code.</a:t>
            </a:r>
          </a:p>
        </p:txBody>
      </p:sp>
      <p:pic>
        <p:nvPicPr>
          <p:cNvPr id="271" name="Google Shape;232;p13" descr="Google Shape;232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37;p1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74" name="Google Shape;238;p1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spcBef>
                <a:spcPts val="0"/>
              </a:spcBef>
            </a:lvl1pPr>
          </a:lstStyle>
          <a:p>
            <a:pPr/>
            <a:r>
              <a:t>Seacord, R. C.  (2013-03-23). Secure Coding in C and C++,  2nd Edition. [VitalSource Bookshelf 10.5.3].  Retrieved from vbk://9780132981972</a:t>
            </a:r>
          </a:p>
        </p:txBody>
      </p:sp>
      <p:pic>
        <p:nvPicPr>
          <p:cNvPr id="275" name="Google Shape;239;p14" descr="Google Shape;239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51;p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OVERVIEW: DEFENSE IN DEPTH</a:t>
            </a:r>
          </a:p>
        </p:txBody>
      </p:sp>
      <p:pic>
        <p:nvPicPr>
          <p:cNvPr id="200" name="Google Shape;153;p3" descr="Google Shape;153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0642" y="2839410"/>
            <a:ext cx="6453258" cy="3797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Google Shape;154;p3" descr="Google Shape;154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59;p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THREATS MATRIX</a:t>
            </a:r>
          </a:p>
        </p:txBody>
      </p:sp>
      <p:graphicFrame>
        <p:nvGraphicFramePr>
          <p:cNvPr id="204" name="Google Shape;161;p4"/>
          <p:cNvGraphicFramePr/>
          <p:nvPr/>
        </p:nvGraphicFramePr>
        <p:xfrm>
          <a:off x="3171899" y="2561050"/>
          <a:ext cx="7835226" cy="353865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4030425"/>
                <a:gridCol w="3804800"/>
              </a:tblGrid>
              <a:tr h="1769325"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rgbClr val="FFD966"/>
                          </a:solidFill>
                          <a:sym typeface="Arial"/>
                        </a:defRPr>
                      </a:pPr>
                      <a:r>
                        <a:t>Likely</a:t>
                      </a:r>
                    </a:p>
                    <a:p>
                      <a:pPr algn="l"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1" sz="1100"/>
                        <a:t>STD-001-CPP (Data Type)</a:t>
                      </a:r>
                      <a:endParaRPr b="1" sz="1100"/>
                    </a:p>
                    <a:p>
                      <a:pPr algn="l"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1" sz="1100"/>
                        <a:t>STD-004-CPP (SQL Injection)</a:t>
                      </a:r>
                      <a:endParaRPr b="1" sz="1100"/>
                    </a:p>
                    <a:p>
                      <a:pPr algn="l"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1" sz="1100"/>
                        <a:t>STD-007-CPP (Exceptions)</a:t>
                      </a:r>
                      <a:endParaRPr b="1" sz="1100"/>
                    </a:p>
                    <a:p>
                      <a:pPr algn="l"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1" sz="1100"/>
                        <a:t>STD-008-CPP (Secure File Handling)</a:t>
                      </a:r>
                    </a:p>
                  </a:txBody>
                  <a:tcPr marL="91425" marR="91425" marT="91425" marB="91425" anchor="t" anchorCtr="0" horzOverflow="overflow">
                    <a:lnL w="28575">
                      <a:solidFill>
                        <a:srgbClr val="9E9E9E"/>
                      </a:solidFill>
                    </a:lnL>
                    <a:lnR w="28575">
                      <a:solidFill>
                        <a:srgbClr val="9E9E9E"/>
                      </a:solidFill>
                    </a:lnR>
                    <a:lnT w="28575">
                      <a:solidFill>
                        <a:srgbClr val="9E9E9E"/>
                      </a:solidFill>
                    </a:lnT>
                    <a:lnB w="28575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rgbClr val="FFD966"/>
                          </a:solidFill>
                          <a:sym typeface="Arial"/>
                        </a:defRPr>
                      </a:pPr>
                      <a:r>
                        <a:t>Priority</a:t>
                      </a:r>
                    </a:p>
                    <a:p>
                      <a:pPr algn="l"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1" sz="1100"/>
                        <a:t>STD-002-CPP (Data Value)</a:t>
                      </a:r>
                      <a:endParaRPr b="1" sz="1100"/>
                    </a:p>
                    <a:p>
                      <a:pPr algn="l"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1" sz="1100"/>
                        <a:t>STD-003-CPP (String Correctness)</a:t>
                      </a:r>
                      <a:endParaRPr b="1" sz="1100"/>
                    </a:p>
                    <a:p>
                      <a:pPr algn="l"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1" sz="1100"/>
                        <a:t>STD-005-CPP (Memory Protection)</a:t>
                      </a:r>
                      <a:endParaRPr b="1" sz="1100"/>
                    </a:p>
                    <a:p>
                      <a:pPr algn="l"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1" sz="1100"/>
                        <a:t>STD-010-CPP (Avoid Hardcoded Credentials)</a:t>
                      </a:r>
                    </a:p>
                  </a:txBody>
                  <a:tcPr marL="91425" marR="91425" marT="91425" marB="91425" anchor="t" anchorCtr="0" horzOverflow="overflow">
                    <a:lnL w="28575">
                      <a:solidFill>
                        <a:srgbClr val="9E9E9E"/>
                      </a:solidFill>
                    </a:lnL>
                    <a:lnR w="28575">
                      <a:solidFill>
                        <a:srgbClr val="9E9E9E"/>
                      </a:solidFill>
                    </a:lnR>
                    <a:lnT w="28575">
                      <a:solidFill>
                        <a:srgbClr val="9E9E9E"/>
                      </a:solidFill>
                    </a:lnT>
                    <a:lnB w="28575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</a:tr>
              <a:tr h="1769325">
                <a:tc>
                  <a:txBody>
                    <a:bodyPr/>
                    <a:lstStyle/>
                    <a:p>
                      <a:pPr algn="ctr">
                        <a:defRPr sz="3600">
                          <a:solidFill>
                            <a:srgbClr val="FFD966"/>
                          </a:solidFill>
                          <a:sym typeface="Arial"/>
                        </a:defRPr>
                      </a:pPr>
                      <a:r>
                        <a:t>Low priority</a:t>
                      </a:r>
                    </a:p>
                    <a:p>
                      <a:pPr algn="l"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1" sz="1100"/>
                        <a:t>STD-006-CPP (Assertions)</a:t>
                      </a:r>
                      <a:endParaRPr b="1" sz="1100"/>
                    </a:p>
                    <a:p>
                      <a:pPr algn="l"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1" sz="1100"/>
                        <a:t>STD-009-CPP (Logging and Error Messages)</a:t>
                      </a:r>
                    </a:p>
                  </a:txBody>
                  <a:tcPr marL="91425" marR="91425" marT="91425" marB="91425" anchor="t" anchorCtr="0" horzOverflow="overflow">
                    <a:lnL w="28575">
                      <a:solidFill>
                        <a:srgbClr val="9E9E9E"/>
                      </a:solidFill>
                    </a:lnL>
                    <a:lnR w="28575">
                      <a:solidFill>
                        <a:srgbClr val="9E9E9E"/>
                      </a:solidFill>
                    </a:lnR>
                    <a:lnT w="28575">
                      <a:solidFill>
                        <a:srgbClr val="9E9E9E"/>
                      </a:solidFill>
                    </a:lnT>
                    <a:lnB w="28575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FFD966"/>
                          </a:solidFill>
                          <a:sym typeface="Arial"/>
                        </a:rPr>
                        <a:t>Unlikely
</a:t>
                      </a:r>
                    </a:p>
                  </a:txBody>
                  <a:tcPr marL="91425" marR="91425" marT="91425" marB="91425" anchor="t" anchorCtr="0" horzOverflow="overflow">
                    <a:lnL w="28575">
                      <a:solidFill>
                        <a:srgbClr val="9E9E9E"/>
                      </a:solidFill>
                    </a:lnL>
                    <a:lnR w="28575">
                      <a:solidFill>
                        <a:srgbClr val="9E9E9E"/>
                      </a:solidFill>
                    </a:lnR>
                    <a:lnT w="28575">
                      <a:solidFill>
                        <a:srgbClr val="9E9E9E"/>
                      </a:solidFill>
                    </a:lnT>
                    <a:lnB w="28575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pic>
        <p:nvPicPr>
          <p:cNvPr id="205" name="Google Shape;162;p4" descr="Google Shape;162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167;p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10 PRINCIPLES</a:t>
            </a:r>
          </a:p>
        </p:txBody>
      </p:sp>
      <p:sp>
        <p:nvSpPr>
          <p:cNvPr id="208" name="Google Shape;168;p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0"/>
              </a:spcBef>
            </a:pPr>
            <a:r>
              <a:t>Validate Input Data: STD-001-CPP, STD-002-CPP, STD-004-CPP, STD-006-CPP,</a:t>
            </a:r>
          </a:p>
          <a:p>
            <a:pPr marL="228600" indent="-228600">
              <a:spcBef>
                <a:spcPts val="0"/>
              </a:spcBef>
            </a:pPr>
            <a:r>
              <a:t>Heed Compiler Warnings:</a:t>
            </a:r>
          </a:p>
          <a:p>
            <a:pPr marL="228600" indent="-228600">
              <a:spcBef>
                <a:spcPts val="0"/>
              </a:spcBef>
            </a:pPr>
            <a:r>
              <a:t>Architect and Design for Security Policies: STD-004-CPP, STD-009-CPP, STD-010-CPP</a:t>
            </a:r>
          </a:p>
          <a:p>
            <a:pPr marL="228600" indent="-228600">
              <a:spcBef>
                <a:spcPts val="0"/>
              </a:spcBef>
            </a:pPr>
            <a:r>
              <a:t>Keep It Simple: STD-001-CPP, STD-005-CPP,</a:t>
            </a:r>
          </a:p>
          <a:p>
            <a:pPr marL="228600" indent="-228600">
              <a:spcBef>
                <a:spcPts val="0"/>
              </a:spcBef>
            </a:pPr>
            <a:r>
              <a:t>Default Deny: STD-002-CPP, STD-004-CPP, STD-008-CPP</a:t>
            </a:r>
          </a:p>
          <a:p>
            <a:pPr marL="228600" indent="-228600">
              <a:spcBef>
                <a:spcPts val="0"/>
              </a:spcBef>
            </a:pPr>
            <a:r>
              <a:t>Adhere to the Principle of Least Privilege: STD-008-CPP, STD-010-CPP</a:t>
            </a:r>
          </a:p>
          <a:p>
            <a:pPr marL="228600" indent="-228600">
              <a:spcBef>
                <a:spcPts val="0"/>
              </a:spcBef>
            </a:pPr>
            <a:r>
              <a:t>Sanitize Data Sent to Other Systems: STD-003-CPP, STD-009-CPP, </a:t>
            </a:r>
          </a:p>
          <a:p>
            <a:pPr marL="228600" indent="-228600">
              <a:spcBef>
                <a:spcPts val="0"/>
              </a:spcBef>
            </a:pPr>
            <a:r>
              <a:t>Practice Defense in Depth: STD-005-CPP, STD-007-CPP</a:t>
            </a:r>
          </a:p>
          <a:p>
            <a:pPr marL="228600" indent="-228600">
              <a:spcBef>
                <a:spcPts val="0"/>
              </a:spcBef>
            </a:pPr>
            <a:r>
              <a:t>Use Effective Quality Assurance Techniques: STD-003-CPP, STD-006-CPP,</a:t>
            </a:r>
          </a:p>
          <a:p>
            <a:pPr marL="228600" indent="-228600">
              <a:spcBef>
                <a:spcPts val="0"/>
              </a:spcBef>
            </a:pPr>
            <a:r>
              <a:t>Adopt a Secure Coding Standard: STD-005-CPP, STD-007-CPP, STD-010-CPP</a:t>
            </a:r>
          </a:p>
        </p:txBody>
      </p:sp>
      <p:pic>
        <p:nvPicPr>
          <p:cNvPr id="209" name="Google Shape;169;p5" descr="Google Shape;169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174;p6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CODING STANDARDS</a:t>
            </a:r>
          </a:p>
        </p:txBody>
      </p:sp>
      <p:sp>
        <p:nvSpPr>
          <p:cNvPr id="212" name="Google Shape;175;p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0"/>
              </a:spcBef>
              <a:buSzPts val="2000"/>
              <a:defRPr sz="2000"/>
            </a:pPr>
            <a:r>
              <a:t>Overview of Ranking System for Vulnerabilities</a:t>
            </a:r>
          </a:p>
          <a:p>
            <a:pPr marL="228600" indent="-228600">
              <a:spcBef>
                <a:spcPts val="0"/>
              </a:spcBef>
              <a:buSzPts val="2000"/>
              <a:defRPr sz="2000"/>
            </a:pPr>
            <a:r>
              <a:t>Standards:</a:t>
            </a:r>
          </a:p>
          <a:p>
            <a:pPr lvl="1" marL="800100" indent="-228600">
              <a:spcBef>
                <a:spcPts val="0"/>
              </a:spcBef>
              <a:buSzPts val="2000"/>
              <a:defRPr sz="2000"/>
            </a:pPr>
            <a:r>
              <a:t>Data Type (STD-001-CPP)</a:t>
            </a:r>
          </a:p>
          <a:p>
            <a:pPr lvl="1" marL="800100" indent="-228600">
              <a:spcBef>
                <a:spcPts val="0"/>
              </a:spcBef>
              <a:buSzPts val="2000"/>
              <a:defRPr sz="2000"/>
            </a:pPr>
            <a:r>
              <a:t>Data Value (STD-002-CPP)</a:t>
            </a:r>
          </a:p>
          <a:p>
            <a:pPr lvl="1" marL="800100" indent="-228600">
              <a:spcBef>
                <a:spcPts val="0"/>
              </a:spcBef>
              <a:buSzPts val="2000"/>
              <a:defRPr sz="2000"/>
            </a:pPr>
            <a:r>
              <a:t>String Correctness (STD-003-CPP)</a:t>
            </a:r>
          </a:p>
          <a:p>
            <a:pPr lvl="1" marL="800100" indent="-228600">
              <a:spcBef>
                <a:spcPts val="0"/>
              </a:spcBef>
              <a:buSzPts val="2000"/>
              <a:defRPr sz="2000"/>
            </a:pPr>
            <a:r>
              <a:t>SQL Injection (STD-004-CPP)</a:t>
            </a:r>
          </a:p>
          <a:p>
            <a:pPr lvl="1" marL="800100" indent="-228600">
              <a:spcBef>
                <a:spcPts val="0"/>
              </a:spcBef>
              <a:buSzPts val="2000"/>
              <a:defRPr sz="2000"/>
            </a:pPr>
            <a:r>
              <a:t>Memory Protection (STD-005-CPP)</a:t>
            </a:r>
          </a:p>
          <a:p>
            <a:pPr lvl="1" marL="800100" indent="-228600">
              <a:spcBef>
                <a:spcPts val="0"/>
              </a:spcBef>
              <a:buSzPts val="2000"/>
              <a:defRPr sz="2000"/>
            </a:pPr>
            <a:r>
              <a:t>Assertions (STD-006-CPP)</a:t>
            </a:r>
          </a:p>
          <a:p>
            <a:pPr lvl="1" marL="800100" indent="-228600">
              <a:spcBef>
                <a:spcPts val="0"/>
              </a:spcBef>
              <a:buSzPts val="2000"/>
              <a:defRPr sz="2000"/>
            </a:pPr>
            <a:r>
              <a:t>Exceptions (STD-007-CPP)</a:t>
            </a:r>
          </a:p>
          <a:p>
            <a:pPr lvl="1" marL="800100" indent="-228600">
              <a:spcBef>
                <a:spcPts val="0"/>
              </a:spcBef>
              <a:buSzPts val="2000"/>
              <a:defRPr sz="2000"/>
            </a:pPr>
            <a:r>
              <a:t>Secure File Handling (STD-008-CPP)</a:t>
            </a:r>
          </a:p>
          <a:p>
            <a:pPr lvl="1" marL="800100" indent="-228600">
              <a:spcBef>
                <a:spcPts val="0"/>
              </a:spcBef>
              <a:buSzPts val="2000"/>
              <a:defRPr sz="2000"/>
            </a:pPr>
            <a:r>
              <a:t>Logging and Error Messaging (STD-009-CPP)</a:t>
            </a:r>
          </a:p>
          <a:p>
            <a:pPr lvl="1" marL="800100" indent="-228600">
              <a:spcBef>
                <a:spcPts val="0"/>
              </a:spcBef>
              <a:buSzPts val="2000"/>
              <a:defRPr sz="2000"/>
            </a:pPr>
            <a:r>
              <a:t>Avoid Hardcoded Credentials (STD-010-CPP)</a:t>
            </a:r>
          </a:p>
        </p:txBody>
      </p:sp>
      <p:pic>
        <p:nvPicPr>
          <p:cNvPr id="213" name="Google Shape;176;p6" descr="Google Shape;176;p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181;p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ENCRYPTION POLICIES</a:t>
            </a:r>
          </a:p>
        </p:txBody>
      </p:sp>
      <p:sp>
        <p:nvSpPr>
          <p:cNvPr id="216" name="Google Shape;182;p7"/>
          <p:cNvSpPr txBox="1"/>
          <p:nvPr>
            <p:ph type="body" idx="1"/>
          </p:nvPr>
        </p:nvSpPr>
        <p:spPr>
          <a:xfrm>
            <a:off x="685800" y="2131060"/>
            <a:ext cx="10820400" cy="4024125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  <a:buSzPts val="2000"/>
              <a:defRPr sz="2000"/>
            </a:pPr>
            <a:r>
              <a:t>At rest:</a:t>
            </a:r>
          </a:p>
          <a:p>
            <a:pPr lvl="1" marL="800100" indent="-228600">
              <a:lnSpc>
                <a:spcPct val="150000"/>
              </a:lnSpc>
              <a:spcBef>
                <a:spcPts val="0"/>
              </a:spcBef>
              <a:buSzPts val="2000"/>
              <a:defRPr sz="2000"/>
            </a:pPr>
            <a:r>
              <a:t>Protects data that is stored on disks, databases or other forms of storage.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000"/>
              <a:defRPr sz="2000"/>
            </a:pPr>
            <a:r>
              <a:t>In flight:</a:t>
            </a:r>
          </a:p>
          <a:p>
            <a:pPr lvl="1" marL="800100" indent="-228600">
              <a:lnSpc>
                <a:spcPct val="150000"/>
              </a:lnSpc>
              <a:spcBef>
                <a:spcPts val="0"/>
              </a:spcBef>
              <a:buSzPts val="2000"/>
              <a:defRPr sz="2000"/>
            </a:pPr>
            <a:r>
              <a:t>Protects data while it moves between systems.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000"/>
              <a:defRPr sz="2000"/>
            </a:pPr>
            <a:r>
              <a:t>In use:</a:t>
            </a:r>
          </a:p>
          <a:p>
            <a:pPr lvl="1" marL="800100" indent="-228600">
              <a:lnSpc>
                <a:spcPct val="150000"/>
              </a:lnSpc>
              <a:spcBef>
                <a:spcPts val="0"/>
              </a:spcBef>
              <a:buSzPts val="2000"/>
              <a:defRPr sz="2000"/>
            </a:pPr>
            <a:r>
              <a:t>Protects data while it’s being actively processed in memory. </a:t>
            </a:r>
          </a:p>
        </p:txBody>
      </p:sp>
      <p:pic>
        <p:nvPicPr>
          <p:cNvPr id="217" name="Google Shape;183;p7" descr="Google Shape;183;p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88;p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TRIPLE-A POLICIES</a:t>
            </a:r>
          </a:p>
        </p:txBody>
      </p:sp>
      <p:sp>
        <p:nvSpPr>
          <p:cNvPr id="220" name="Google Shape;189;p8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0"/>
              </a:spcBef>
              <a:buSzPts val="2400"/>
              <a:defRPr sz="2400"/>
            </a:pPr>
            <a:r>
              <a:t>Authentication</a:t>
            </a:r>
          </a:p>
          <a:p>
            <a:pPr lvl="1" marL="800100" indent="-228600">
              <a:spcBef>
                <a:spcPts val="0"/>
              </a:spcBef>
              <a:buSzPts val="2400"/>
              <a:defRPr sz="2400"/>
            </a:pPr>
            <a:r>
              <a:t>Multi-Factor Authentication</a:t>
            </a:r>
          </a:p>
          <a:p>
            <a:pPr lvl="1" marL="800100" indent="-228600">
              <a:spcBef>
                <a:spcPts val="0"/>
              </a:spcBef>
              <a:buSzPts val="2400"/>
              <a:defRPr sz="2400"/>
            </a:pPr>
            <a:r>
              <a:t>Account Lockouts</a:t>
            </a:r>
          </a:p>
          <a:p>
            <a:pPr lvl="1" marL="800100" indent="-228600">
              <a:spcBef>
                <a:spcPts val="0"/>
              </a:spcBef>
              <a:buSzPts val="2400"/>
              <a:defRPr sz="2400"/>
            </a:pPr>
            <a:r>
              <a:t>Remove Inactive Accounts</a:t>
            </a:r>
          </a:p>
          <a:p>
            <a:pPr lvl="1" marL="800100" indent="-228600">
              <a:spcBef>
                <a:spcPts val="0"/>
              </a:spcBef>
              <a:buSzPts val="2400"/>
              <a:defRPr sz="2400"/>
            </a:pPr>
            <a:r>
              <a:t>Biometric Verification</a:t>
            </a:r>
          </a:p>
          <a:p>
            <a:pPr marL="228600" indent="-228600">
              <a:spcBef>
                <a:spcPts val="0"/>
              </a:spcBef>
              <a:buSzPts val="2400"/>
              <a:defRPr sz="2400"/>
            </a:pPr>
            <a:r>
              <a:t>Authorization</a:t>
            </a:r>
          </a:p>
          <a:p>
            <a:pPr lvl="1" marL="800100" indent="-228600">
              <a:spcBef>
                <a:spcPts val="0"/>
              </a:spcBef>
              <a:buSzPts val="2400"/>
              <a:defRPr sz="2400"/>
            </a:pPr>
            <a:r>
              <a:t>Role Based Access Control</a:t>
            </a:r>
          </a:p>
          <a:p>
            <a:pPr lvl="1" marL="800100" indent="-228600">
              <a:spcBef>
                <a:spcPts val="0"/>
              </a:spcBef>
              <a:buSzPts val="2400"/>
              <a:defRPr sz="2400"/>
            </a:pPr>
            <a:r>
              <a:t>Separate User and Admin Privileges</a:t>
            </a:r>
          </a:p>
          <a:p>
            <a:pPr marL="228600" indent="-228600">
              <a:spcBef>
                <a:spcPts val="0"/>
              </a:spcBef>
              <a:buSzPts val="2400"/>
              <a:defRPr sz="2400"/>
            </a:pPr>
            <a:r>
              <a:t>Accounting</a:t>
            </a:r>
          </a:p>
          <a:p>
            <a:pPr lvl="1" marL="800100" indent="-228600">
              <a:spcBef>
                <a:spcPts val="0"/>
              </a:spcBef>
              <a:buSzPts val="2400"/>
              <a:defRPr sz="2400"/>
            </a:pPr>
            <a:r>
              <a:t>Log Successful and Failed Access Attempts</a:t>
            </a:r>
          </a:p>
          <a:p>
            <a:pPr lvl="1" marL="800100" indent="-228600">
              <a:spcBef>
                <a:spcPts val="0"/>
              </a:spcBef>
              <a:buSzPts val="2400"/>
              <a:defRPr sz="2400"/>
            </a:pPr>
            <a:r>
              <a:t>Review Logs for Anomalies </a:t>
            </a:r>
          </a:p>
        </p:txBody>
      </p:sp>
      <p:pic>
        <p:nvPicPr>
          <p:cNvPr id="221" name="Google Shape;190;p8" descr="Google Shape;190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195;g9504e29505_0_0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/>
          <a:lstStyle/>
          <a:p>
            <a:pPr/>
            <a:r>
              <a:t>Unit Testing</a:t>
            </a:r>
          </a:p>
        </p:txBody>
      </p:sp>
      <p:sp>
        <p:nvSpPr>
          <p:cNvPr id="224" name="Google Shape;196;g9504e29505_0_0"/>
          <p:cNvSpPr txBox="1"/>
          <p:nvPr>
            <p:ph type="body" idx="1"/>
          </p:nvPr>
        </p:nvSpPr>
        <p:spPr>
          <a:xfrm>
            <a:off x="685800" y="2194560"/>
            <a:ext cx="10820400" cy="40242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</a:pPr>
            <a:r>
              <a:t>Will the AlwaysFail test case guarantee failure? </a:t>
            </a:r>
          </a:p>
          <a:p>
            <a:pPr marL="0" indent="0">
              <a:lnSpc>
                <a:spcPct val="150000"/>
              </a:lnSpc>
              <a:buSzTx/>
              <a:buNone/>
            </a:pPr>
            <a:r>
              <a:t>Purpose: To ensure test framework reports failures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</p:txBody>
      </p:sp>
      <p:pic>
        <p:nvPicPr>
          <p:cNvPr id="22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2194560"/>
            <a:ext cx="4648200" cy="109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Google Shape;197;g9504e29505_0_0" descr="Google Shape;197;g9504e29505_0_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195;g9504e29505_0_0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/>
          <a:lstStyle/>
          <a:p>
            <a:pPr/>
            <a:r>
              <a:t>Unit Testing</a:t>
            </a:r>
          </a:p>
        </p:txBody>
      </p:sp>
      <p:sp>
        <p:nvSpPr>
          <p:cNvPr id="229" name="Google Shape;196;g9504e29505_0_0"/>
          <p:cNvSpPr txBox="1"/>
          <p:nvPr>
            <p:ph type="body" idx="1"/>
          </p:nvPr>
        </p:nvSpPr>
        <p:spPr>
          <a:xfrm>
            <a:off x="685800" y="2194560"/>
            <a:ext cx="10820400" cy="40242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</a:pPr>
            <a:r>
              <a:t>Will accessing a vector outside of its valid range using at() be throw a std::out_of_range exception?</a:t>
            </a:r>
          </a:p>
          <a:p>
            <a:pPr marL="0" indent="0">
              <a:lnSpc>
                <a:spcPct val="150000"/>
              </a:lnSpc>
              <a:buSzTx/>
              <a:buNone/>
            </a:pPr>
            <a:r>
              <a:t>Purpose: To ensure program avoids undefined behavior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</p:txBody>
      </p:sp>
      <p:pic>
        <p:nvPicPr>
          <p:cNvPr id="23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2194560"/>
            <a:ext cx="6997700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Google Shape;197;g9504e29505_0_0" descr="Google Shape;197;g9504e29505_0_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84073" y="5440526"/>
            <a:ext cx="886602" cy="114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Vapor Trail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Vapor Trail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