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b689c2372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b689c2372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b689c237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b689c237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b689c237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b689c237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time-sensitive cases, reading them quickly can be a matter of life or death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b689c237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b689c237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time-sensitive cases, reading them quickly can be a matter of life or death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b689c237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b689c237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b689c2372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b689c2372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b689c23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b689c23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b689c237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b689c237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b689c237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b689c237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b689c237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b689c237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jp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.jp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4.jpg"/><Relationship Id="rId7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.jpg"/><Relationship Id="rId5" Type="http://schemas.openxmlformats.org/officeDocument/2006/relationships/image" Target="../media/image12.jp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89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Hemorrhage Classification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030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Kwilman, Emmanuel Manolios, Aidan Domondon, Alissa Amchentseva, Jake Wallack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75" y="2800963"/>
            <a:ext cx="1689900" cy="1689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250" y="4305738"/>
            <a:ext cx="1689900" cy="1689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650" y="2896649"/>
            <a:ext cx="1298100" cy="129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3500" y="3644663"/>
            <a:ext cx="2299500" cy="2299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309475" y="279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362625" y="1198925"/>
            <a:ext cx="85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Model 2’s results: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775" y="298938"/>
            <a:ext cx="4532275" cy="4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25" y="1789125"/>
            <a:ext cx="3642500" cy="30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/>
        </p:nvSpPr>
        <p:spPr>
          <a:xfrm>
            <a:off x="-37000" y="4804800"/>
            <a:ext cx="58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['epidural', 'intraparenchymal', 'intraventricular', 'multi', 'normal', 'subarachnoid', 'subdural']</a:t>
            </a:r>
            <a:endParaRPr sz="8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09475" y="279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62625" y="1122725"/>
            <a:ext cx="47295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●"/>
            </a:pPr>
            <a:r>
              <a:rPr lang="en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Currently</a:t>
            </a: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Manually reading CT scans for brain hemorrhages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●"/>
            </a:pPr>
            <a:r>
              <a:rPr lang="en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Problems</a:t>
            </a: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Availability of care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limited access to expert neuroscientists and radiologists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Costly care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Time sensitive cases 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●"/>
            </a:pPr>
            <a:r>
              <a:rPr lang="en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Advantages of automation</a:t>
            </a: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Offload work from human experts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Widen access to care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Decrease cost of care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More time → quicker response to urgent cases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10903" l="15628" r="8979" t="5484"/>
          <a:stretch/>
        </p:blipFill>
        <p:spPr>
          <a:xfrm>
            <a:off x="5313700" y="1217412"/>
            <a:ext cx="2442250" cy="270867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7173" l="7858" r="18351" t="9214"/>
          <a:stretch/>
        </p:blipFill>
        <p:spPr>
          <a:xfrm>
            <a:off x="6067100" y="1887175"/>
            <a:ext cx="2390450" cy="270867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 b="5110" l="17456" r="15609" t="15157"/>
          <a:stretch/>
        </p:blipFill>
        <p:spPr>
          <a:xfrm>
            <a:off x="6934500" y="2571750"/>
            <a:ext cx="2168401" cy="2582851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09475" y="279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62625" y="1198925"/>
            <a:ext cx="4729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●"/>
            </a:pPr>
            <a:r>
              <a:rPr lang="en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: Develop a neural network that automatically: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Detects if a CT scan shows a hemorrhage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If there are any: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Classifies the type of hemorrhage(s)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Highlights the region on the scan where they appear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10903" l="15628" r="8979" t="5484"/>
          <a:stretch/>
        </p:blipFill>
        <p:spPr>
          <a:xfrm>
            <a:off x="5313700" y="1217412"/>
            <a:ext cx="2442250" cy="270867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7173" l="7858" r="18351" t="9214"/>
          <a:stretch/>
        </p:blipFill>
        <p:spPr>
          <a:xfrm>
            <a:off x="6067100" y="1887175"/>
            <a:ext cx="2390450" cy="270867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b="5110" l="17456" r="15609" t="15157"/>
          <a:stretch/>
        </p:blipFill>
        <p:spPr>
          <a:xfrm>
            <a:off x="6934500" y="2571750"/>
            <a:ext cx="2168401" cy="2582851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09475" y="279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Model 1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362625" y="1198925"/>
            <a:ext cx="236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Basic Neural Network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645325"/>
            <a:ext cx="2602474" cy="319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3429000" y="3480175"/>
            <a:ext cx="524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87% Accuracy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850" y="2008650"/>
            <a:ext cx="1108200" cy="1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950" y="2008650"/>
            <a:ext cx="1108200" cy="1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0050" y="2008650"/>
            <a:ext cx="1108200" cy="1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2150" y="2008650"/>
            <a:ext cx="1068849" cy="106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3981625" y="1006475"/>
            <a:ext cx="345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 x 512 x 512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521900" y="348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Wait…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975350" y="1968500"/>
            <a:ext cx="7315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only guessing “normal”</a:t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Let’s do some data cleaning!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09475" y="279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62625" y="1198925"/>
            <a:ext cx="8555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Four Step Process</a:t>
            </a:r>
            <a:endParaRPr sz="23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Remove flagged images from labels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Manually sort through images (mainly “normal”) and remove images that were perceived as errors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Remove rows from labels if the images did not exist in our dataset (over 400k rows)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Remove images which were not 512 x 512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09475" y="279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Downsampling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362625" y="1198925"/>
            <a:ext cx="855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" name="Google Shape;140;p19"/>
          <p:cNvGrpSpPr/>
          <p:nvPr/>
        </p:nvGrpSpPr>
        <p:grpSpPr>
          <a:xfrm>
            <a:off x="1293736" y="1258050"/>
            <a:ext cx="2726286" cy="2547000"/>
            <a:chOff x="1293736" y="1258050"/>
            <a:chExt cx="2726286" cy="2547000"/>
          </a:xfrm>
        </p:grpSpPr>
        <p:sp>
          <p:nvSpPr>
            <p:cNvPr id="141" name="Google Shape;141;p1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Flattened version of 512 x 512 image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9"/>
          <p:cNvGrpSpPr/>
          <p:nvPr/>
        </p:nvGrpSpPr>
        <p:grpSpPr>
          <a:xfrm>
            <a:off x="3203958" y="1258050"/>
            <a:ext cx="2726286" cy="2547000"/>
            <a:chOff x="3203958" y="1258050"/>
            <a:chExt cx="2726286" cy="2547000"/>
          </a:xfrm>
        </p:grpSpPr>
        <p:sp>
          <p:nvSpPr>
            <p:cNvPr id="146" name="Google Shape;146;p1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DS = 16 → 16384 Pixels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Tried different DS rates, 16 worked best  for our models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19"/>
          <p:cNvGrpSpPr/>
          <p:nvPr/>
        </p:nvGrpSpPr>
        <p:grpSpPr>
          <a:xfrm>
            <a:off x="5123977" y="1258050"/>
            <a:ext cx="2726286" cy="2547000"/>
            <a:chOff x="5123977" y="1258050"/>
            <a:chExt cx="2726286" cy="2547000"/>
          </a:xfrm>
        </p:grpSpPr>
        <p:sp>
          <p:nvSpPr>
            <p:cNvPr id="151" name="Google Shape;151;p1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Formed our downsampled, flattened image into a 2d array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9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156" name="Google Shape;156;p1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262144 Pixels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160" name="Google Shape;160;p1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16384 Pixels → 128 x 128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09475" y="279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Model 2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62625" y="1198925"/>
            <a:ext cx="6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10903" l="15628" r="8979" t="5484"/>
          <a:stretch/>
        </p:blipFill>
        <p:spPr>
          <a:xfrm>
            <a:off x="270550" y="3966800"/>
            <a:ext cx="643950" cy="684808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4">
            <a:alphaModFix/>
          </a:blip>
          <a:srcRect b="7173" l="7858" r="18351" t="9214"/>
          <a:stretch/>
        </p:blipFill>
        <p:spPr>
          <a:xfrm>
            <a:off x="469199" y="4136129"/>
            <a:ext cx="630291" cy="684808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5">
            <a:alphaModFix/>
          </a:blip>
          <a:srcRect b="5110" l="17456" r="15609" t="15157"/>
          <a:stretch/>
        </p:blipFill>
        <p:spPr>
          <a:xfrm>
            <a:off x="697907" y="4309204"/>
            <a:ext cx="571743" cy="652996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10903" l="15628" r="8979" t="5484"/>
          <a:stretch/>
        </p:blipFill>
        <p:spPr>
          <a:xfrm>
            <a:off x="1481250" y="3966800"/>
            <a:ext cx="643950" cy="684808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4">
            <a:alphaModFix/>
          </a:blip>
          <a:srcRect b="7173" l="7858" r="18351" t="9214"/>
          <a:stretch/>
        </p:blipFill>
        <p:spPr>
          <a:xfrm>
            <a:off x="1679899" y="4136129"/>
            <a:ext cx="630291" cy="684808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0"/>
          <p:cNvPicPr preferRelativeResize="0"/>
          <p:nvPr/>
        </p:nvPicPr>
        <p:blipFill rotWithShape="1">
          <a:blip r:embed="rId5">
            <a:alphaModFix/>
          </a:blip>
          <a:srcRect b="5110" l="17456" r="15609" t="15157"/>
          <a:stretch/>
        </p:blipFill>
        <p:spPr>
          <a:xfrm>
            <a:off x="1908607" y="4309204"/>
            <a:ext cx="571743" cy="652996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20"/>
          <p:cNvSpPr txBox="1"/>
          <p:nvPr/>
        </p:nvSpPr>
        <p:spPr>
          <a:xfrm>
            <a:off x="329075" y="3530625"/>
            <a:ext cx="18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Batches of images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62625" y="1191850"/>
            <a:ext cx="6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1509875" y="1459075"/>
            <a:ext cx="230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epidural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ntraparenchymal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intraventricular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multi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normal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subarachnoid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subdural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0"/>
          <p:cNvCxnSpPr>
            <a:stCxn id="176" idx="3"/>
          </p:cNvCxnSpPr>
          <p:nvPr/>
        </p:nvCxnSpPr>
        <p:spPr>
          <a:xfrm>
            <a:off x="1050225" y="1391950"/>
            <a:ext cx="415200" cy="28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1058300" y="1665150"/>
            <a:ext cx="407100" cy="22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0"/>
          <p:cNvCxnSpPr/>
          <p:nvPr/>
        </p:nvCxnSpPr>
        <p:spPr>
          <a:xfrm>
            <a:off x="1050275" y="1822238"/>
            <a:ext cx="415200" cy="28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/>
          <p:nvPr/>
        </p:nvCxnSpPr>
        <p:spPr>
          <a:xfrm>
            <a:off x="1050275" y="2004250"/>
            <a:ext cx="415200" cy="28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1050275" y="2245450"/>
            <a:ext cx="415200" cy="28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0"/>
          <p:cNvCxnSpPr/>
          <p:nvPr/>
        </p:nvCxnSpPr>
        <p:spPr>
          <a:xfrm>
            <a:off x="1050275" y="2471850"/>
            <a:ext cx="415200" cy="28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0"/>
          <p:cNvCxnSpPr/>
          <p:nvPr/>
        </p:nvCxnSpPr>
        <p:spPr>
          <a:xfrm>
            <a:off x="1050275" y="2682913"/>
            <a:ext cx="415200" cy="28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0"/>
          <p:cNvSpPr/>
          <p:nvPr/>
        </p:nvSpPr>
        <p:spPr>
          <a:xfrm>
            <a:off x="843675" y="1608175"/>
            <a:ext cx="407100" cy="13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3663375" y="2007625"/>
            <a:ext cx="828900" cy="596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2600" y="1399025"/>
            <a:ext cx="3296025" cy="337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5192600" y="1058875"/>
            <a:ext cx="18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Tensorflow Dataset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5">
            <a:alphaModFix/>
          </a:blip>
          <a:srcRect b="5110" l="17456" r="15609" t="15157"/>
          <a:stretch/>
        </p:blipFill>
        <p:spPr>
          <a:xfrm>
            <a:off x="2890596" y="3914373"/>
            <a:ext cx="899300" cy="1027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5">
            <a:alphaModFix/>
          </a:blip>
          <a:srcRect b="5110" l="17456" r="15609" t="15157"/>
          <a:stretch/>
        </p:blipFill>
        <p:spPr>
          <a:xfrm>
            <a:off x="4000257" y="4309204"/>
            <a:ext cx="571743" cy="652996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0"/>
          <p:cNvSpPr txBox="1"/>
          <p:nvPr/>
        </p:nvSpPr>
        <p:spPr>
          <a:xfrm>
            <a:off x="2782675" y="3514175"/>
            <a:ext cx="20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Easier</a:t>
            </a: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Downsampling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3567075" y="4562200"/>
            <a:ext cx="538800" cy="342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5631975" y="4743300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Whole data used by model!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09475" y="279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Model 2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5110" l="17456" r="15609" t="15157"/>
          <a:stretch/>
        </p:blipFill>
        <p:spPr>
          <a:xfrm>
            <a:off x="513527" y="1050300"/>
            <a:ext cx="1004138" cy="1099917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5110" l="17456" r="15609" t="15157"/>
          <a:stretch/>
        </p:blipFill>
        <p:spPr>
          <a:xfrm>
            <a:off x="2012865" y="1334041"/>
            <a:ext cx="486080" cy="532434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1"/>
          <p:cNvSpPr/>
          <p:nvPr/>
        </p:nvSpPr>
        <p:spPr>
          <a:xfrm>
            <a:off x="1557139" y="1473451"/>
            <a:ext cx="416400" cy="253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665683" y="2109036"/>
            <a:ext cx="85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512x512</a:t>
            </a:r>
            <a:endParaRPr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1829913" y="1835400"/>
            <a:ext cx="85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128x128</a:t>
            </a:r>
            <a:endParaRPr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0" y="1154923"/>
            <a:ext cx="32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70575" y="2421188"/>
            <a:ext cx="20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Downsample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 b="5110" l="17456" r="15609" t="15157"/>
          <a:stretch/>
        </p:blipFill>
        <p:spPr>
          <a:xfrm>
            <a:off x="2151152" y="2826950"/>
            <a:ext cx="1004138" cy="1099917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5110" l="17456" r="15609" t="15157"/>
          <a:stretch/>
        </p:blipFill>
        <p:spPr>
          <a:xfrm>
            <a:off x="2227227" y="2906475"/>
            <a:ext cx="1004138" cy="1099917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5110" l="17456" r="15609" t="15157"/>
          <a:stretch/>
        </p:blipFill>
        <p:spPr>
          <a:xfrm>
            <a:off x="2310252" y="2992174"/>
            <a:ext cx="1004138" cy="1099917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5110" l="17456" r="15609" t="15157"/>
          <a:stretch/>
        </p:blipFill>
        <p:spPr>
          <a:xfrm>
            <a:off x="2387327" y="3073675"/>
            <a:ext cx="1004138" cy="1099917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21"/>
          <p:cNvSpPr txBox="1"/>
          <p:nvPr/>
        </p:nvSpPr>
        <p:spPr>
          <a:xfrm>
            <a:off x="1880050" y="4223700"/>
            <a:ext cx="201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  3x convolution and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Max-pooling and   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Dropout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3">
            <a:alphaModFix/>
          </a:blip>
          <a:srcRect b="5110" l="17456" r="15609" t="15157"/>
          <a:stretch/>
        </p:blipFill>
        <p:spPr>
          <a:xfrm>
            <a:off x="4492077" y="3262412"/>
            <a:ext cx="1004138" cy="1099917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1"/>
          <p:cNvSpPr txBox="1"/>
          <p:nvPr/>
        </p:nvSpPr>
        <p:spPr>
          <a:xfrm>
            <a:off x="4568150" y="2955538"/>
            <a:ext cx="85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“epidural”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371075" y="4408500"/>
            <a:ext cx="146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  Flattening and condensing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275" y="1154922"/>
            <a:ext cx="2975962" cy="371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