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  <p:sldMasterId id="2147483697" r:id="rId7"/>
  </p:sldMasterIdLst>
  <p:notesMasterIdLst>
    <p:notesMasterId r:id="rId73"/>
  </p:notesMasterIdLst>
  <p:handoutMasterIdLst>
    <p:handoutMasterId r:id="rId74"/>
  </p:handoutMasterIdLst>
  <p:sldIdLst>
    <p:sldId id="353" r:id="rId8"/>
    <p:sldId id="275" r:id="rId9"/>
    <p:sldId id="374" r:id="rId10"/>
    <p:sldId id="328" r:id="rId11"/>
    <p:sldId id="383" r:id="rId12"/>
    <p:sldId id="375" r:id="rId13"/>
    <p:sldId id="331" r:id="rId14"/>
    <p:sldId id="329" r:id="rId15"/>
    <p:sldId id="357" r:id="rId16"/>
    <p:sldId id="340" r:id="rId17"/>
    <p:sldId id="377" r:id="rId18"/>
    <p:sldId id="378" r:id="rId19"/>
    <p:sldId id="379" r:id="rId20"/>
    <p:sldId id="376" r:id="rId21"/>
    <p:sldId id="338" r:id="rId22"/>
    <p:sldId id="373" r:id="rId23"/>
    <p:sldId id="333" r:id="rId24"/>
    <p:sldId id="342" r:id="rId25"/>
    <p:sldId id="272" r:id="rId26"/>
    <p:sldId id="330" r:id="rId27"/>
    <p:sldId id="269" r:id="rId28"/>
    <p:sldId id="306" r:id="rId29"/>
    <p:sldId id="347" r:id="rId30"/>
    <p:sldId id="314" r:id="rId31"/>
    <p:sldId id="315" r:id="rId32"/>
    <p:sldId id="316" r:id="rId33"/>
    <p:sldId id="384" r:id="rId34"/>
    <p:sldId id="318" r:id="rId35"/>
    <p:sldId id="320" r:id="rId36"/>
    <p:sldId id="322" r:id="rId37"/>
    <p:sldId id="351" r:id="rId38"/>
    <p:sldId id="361" r:id="rId39"/>
    <p:sldId id="362" r:id="rId40"/>
    <p:sldId id="363" r:id="rId41"/>
    <p:sldId id="364" r:id="rId42"/>
    <p:sldId id="365" r:id="rId43"/>
    <p:sldId id="380" r:id="rId44"/>
    <p:sldId id="381" r:id="rId45"/>
    <p:sldId id="382" r:id="rId46"/>
    <p:sldId id="344" r:id="rId47"/>
    <p:sldId id="337" r:id="rId48"/>
    <p:sldId id="350" r:id="rId49"/>
    <p:sldId id="297" r:id="rId50"/>
    <p:sldId id="385" r:id="rId51"/>
    <p:sldId id="288" r:id="rId52"/>
    <p:sldId id="299" r:id="rId53"/>
    <p:sldId id="268" r:id="rId54"/>
    <p:sldId id="346" r:id="rId55"/>
    <p:sldId id="324" r:id="rId56"/>
    <p:sldId id="291" r:id="rId57"/>
    <p:sldId id="300" r:id="rId58"/>
    <p:sldId id="285" r:id="rId59"/>
    <p:sldId id="327" r:id="rId60"/>
    <p:sldId id="281" r:id="rId61"/>
    <p:sldId id="348" r:id="rId62"/>
    <p:sldId id="349" r:id="rId63"/>
    <p:sldId id="326" r:id="rId64"/>
    <p:sldId id="358" r:id="rId65"/>
    <p:sldId id="345" r:id="rId66"/>
    <p:sldId id="368" r:id="rId67"/>
    <p:sldId id="370" r:id="rId68"/>
    <p:sldId id="336" r:id="rId69"/>
    <p:sldId id="372" r:id="rId70"/>
    <p:sldId id="371" r:id="rId71"/>
    <p:sldId id="259" r:id="rId72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7F2"/>
    <a:srgbClr val="FFFFCC"/>
    <a:srgbClr val="FFCCCC"/>
    <a:srgbClr val="AF233B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00" autoAdjust="0"/>
    <p:restoredTop sz="88400" autoAdjust="0"/>
  </p:normalViewPr>
  <p:slideViewPr>
    <p:cSldViewPr snapToGrid="0">
      <p:cViewPr>
        <p:scale>
          <a:sx n="70" d="100"/>
          <a:sy n="70" d="100"/>
        </p:scale>
        <p:origin x="-276" y="5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1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56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18.06.2013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18.06.2013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15</a:t>
            </a:fld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35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42</a:t>
            </a:fld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43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44</a:t>
            </a:fld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45</a:t>
            </a:fld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46</a:t>
            </a:fld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49</a:t>
            </a:fld>
            <a:endParaRPr lang="ru-RU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50</a:t>
            </a:fld>
            <a:endParaRPr lang="ru-RU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51</a:t>
            </a:fld>
            <a:endParaRPr lang="ru-RU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52</a:t>
            </a:fld>
            <a:endParaRPr lang="ru-RU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53</a:t>
            </a:fld>
            <a:endParaRPr lang="ru-RU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54</a:t>
            </a:fld>
            <a:endParaRPr lang="ru-RU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55</a:t>
            </a:fld>
            <a:endParaRPr lang="ru-RU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56</a:t>
            </a:fld>
            <a:endParaRPr lang="ru-RU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61</a:t>
            </a:fld>
            <a:endParaRPr lang="ru-RU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ED78F5-07EF-4F51-BA98-C9B65AD2FE33}" type="slidenum">
              <a:rPr lang="ru-RU" smtClean="0"/>
              <a:pPr/>
              <a:t>64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ru-RU" smtClean="0"/>
              <a:t>14.11.2008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lIns="130046" tIns="65023" rIns="130046" bIns="65023"/>
          <a:lstStyle>
            <a:lvl1pPr algn="l">
              <a:defRPr/>
            </a:lvl1pPr>
          </a:lstStyle>
          <a:p>
            <a:r>
              <a:rPr lang="ru-RU" smtClean="0"/>
              <a:t>Объектно-ориентированные технологии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9FFAAE0-3C3C-4B16-BF00-9B30A3A2D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11704320" cy="7022592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latin typeface="Candar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download.cg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earch.maven.org/" TargetMode="External"/><Relationship Id="rId5" Type="http://schemas.openxmlformats.org/officeDocument/2006/relationships/hyperlink" Target="http://repo1.maven.org/maven2" TargetMode="Externa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Основы </a:t>
            </a: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Maven</a:t>
            </a:r>
            <a:endParaRPr lang="ru-RU" sz="6000" kern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1. Введение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Локальный репозиторий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3945" y="2462285"/>
            <a:ext cx="39147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Таблица 14"/>
          <p:cNvGraphicFramePr>
            <a:graphicFrameLocks noGrp="1"/>
          </p:cNvGraphicFramePr>
          <p:nvPr/>
        </p:nvGraphicFramePr>
        <p:xfrm>
          <a:off x="2586244" y="6620170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Локальный репозиторий – директория на диске содержащая дерево каталогов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артефактов. По умолчанию это папка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.m2/repository в домашней директории пользователя.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boo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9653" y="6803425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Конфигурационные файлы и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POM </a:t>
            </a:r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файлы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Конфигурационные файлы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000000"/>
              </a:solidFill>
            </a:endParaRPr>
          </a:p>
        </p:txBody>
      </p:sp>
      <p:graphicFrame>
        <p:nvGraphicFramePr>
          <p:cNvPr id="12" name="Таблица 14"/>
          <p:cNvGraphicFramePr>
            <a:graphicFrameLocks noGrp="1"/>
          </p:cNvGraphicFramePr>
          <p:nvPr/>
        </p:nvGraphicFramePr>
        <p:xfrm>
          <a:off x="2586244" y="4313711"/>
          <a:ext cx="74066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Конфигурационные файлы содержат информацию применимую ко многим проектам и которую не следует распространять вместе с проектами. В них содержится информация о локальном репозитории, прокси-серверах, зеркалах, информация для аутентификации.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9653" y="460615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en-US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POM </a:t>
            </a:r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файлы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000000"/>
              </a:solidFill>
            </a:endParaRPr>
          </a:p>
        </p:txBody>
      </p:sp>
      <p:graphicFrame>
        <p:nvGraphicFramePr>
          <p:cNvPr id="6" name="Таблица 14"/>
          <p:cNvGraphicFramePr>
            <a:graphicFrameLocks noGrp="1"/>
          </p:cNvGraphicFramePr>
          <p:nvPr/>
        </p:nvGraphicFramePr>
        <p:xfrm>
          <a:off x="2872847" y="4068052"/>
          <a:ext cx="74066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 – сокращение от "Project Object Model".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файл –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pom.xml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декларативное описание проекта и его сборки на xml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POM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файл должен находится в корневой директории проекта.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файлы должны распространяться вместе с проектами.</a:t>
                      </a:r>
                      <a:endParaRPr lang="ru-RU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6256" y="4387787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Сборка проекта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Задачи и плагины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6565" y="2729352"/>
            <a:ext cx="38671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Таблица 14"/>
          <p:cNvGraphicFramePr>
            <a:graphicFrameLocks noGrp="1"/>
          </p:cNvGraphicFramePr>
          <p:nvPr/>
        </p:nvGraphicFramePr>
        <p:xfrm>
          <a:off x="2586248" y="4968800"/>
          <a:ext cx="74066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Плагин – программный модуль используемый Maven для выполнения действий над проектом. Плагин является артефактом и у него есть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координаты. Плагины хранятся в репозиториях плагинов которые как правило совпадают с репозиториями артефактов.  </a:t>
                      </a:r>
                      <a:endParaRPr lang="ru-RU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boo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9657" y="5261239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4" name="Таблица 14"/>
          <p:cNvGraphicFramePr>
            <a:graphicFrameLocks noGrp="1"/>
          </p:cNvGraphicFramePr>
          <p:nvPr/>
        </p:nvGraphicFramePr>
        <p:xfrm>
          <a:off x="2588522" y="6390447"/>
          <a:ext cx="7406640" cy="9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Задача – единица работы над проектом (действие) которое плагин может выполнить. Плагин может содержать несколько задач.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2" descr="boo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1931" y="6573702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Цикл сборки</a:t>
            </a:r>
            <a:endParaRPr lang="ru-RU" b="0" dirty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5496" y="3320900"/>
            <a:ext cx="28194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5957" y="981847"/>
            <a:ext cx="37052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2749735" y="7180719"/>
          <a:ext cx="7406640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Цикл сборки – определённая последовательность фаз. У фазы могут быть зарегистрированы задачи. Собрать проект - пройти через последовательность фаз и для каждой фазы выполнить задачи зарегистрированные у этой фазы. По умолчанию у некоторых фаз уже есть зарегистрированные задачи. Кроме того используя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файл можно зарегистрировать новые задачи у фазы или изменить конфигурацию задач.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4336" y="7822079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Сборка проекта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pic>
        <p:nvPicPr>
          <p:cNvPr id="9" name="Picture 3" descr="C:\Documents and Settings\tismagilov\My Documents\My Pictures\maven-sm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5701" y="4030286"/>
            <a:ext cx="1562100" cy="466725"/>
          </a:xfrm>
          <a:prstGeom prst="rect">
            <a:avLst/>
          </a:prstGeom>
          <a:noFill/>
        </p:spPr>
      </p:pic>
      <p:sp>
        <p:nvSpPr>
          <p:cNvPr id="14" name="Скругленный прямоугольник 13"/>
          <p:cNvSpPr/>
          <p:nvPr/>
        </p:nvSpPr>
        <p:spPr bwMode="auto">
          <a:xfrm>
            <a:off x="7779224" y="2813357"/>
            <a:ext cx="4449171" cy="715089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&lt;groupId&gt; ...&lt;/groupId&gt;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&lt;artifactId&gt;...&lt;/artifactId&gt;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&lt;version&gt;...&lt;/version&gt;</a:t>
            </a:r>
          </a:p>
        </p:txBody>
      </p:sp>
      <p:cxnSp>
        <p:nvCxnSpPr>
          <p:cNvPr id="30" name="Прямая со стрелкой 29"/>
          <p:cNvCxnSpPr/>
          <p:nvPr/>
        </p:nvCxnSpPr>
        <p:spPr bwMode="auto">
          <a:xfrm>
            <a:off x="2811439" y="4367284"/>
            <a:ext cx="2092090" cy="1553"/>
          </a:xfrm>
          <a:prstGeom prst="straightConnector1">
            <a:avLst/>
          </a:prstGeom>
          <a:solidFill>
            <a:schemeClr val="accent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Прямая со стрелкой 33"/>
          <p:cNvCxnSpPr/>
          <p:nvPr/>
        </p:nvCxnSpPr>
        <p:spPr bwMode="auto">
          <a:xfrm rot="5400000" flipH="1" flipV="1">
            <a:off x="3818358" y="4886023"/>
            <a:ext cx="1463205" cy="11842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Прямая со стрелкой 36"/>
          <p:cNvCxnSpPr/>
          <p:nvPr/>
        </p:nvCxnSpPr>
        <p:spPr bwMode="auto">
          <a:xfrm flipH="1" flipV="1">
            <a:off x="6135982" y="4786281"/>
            <a:ext cx="16845" cy="16920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0" name="Прямая со стрелкой 39"/>
          <p:cNvCxnSpPr/>
          <p:nvPr/>
        </p:nvCxnSpPr>
        <p:spPr bwMode="auto">
          <a:xfrm rot="5400000">
            <a:off x="5501856" y="3158962"/>
            <a:ext cx="1287410" cy="191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Прямая со стрелкой 42"/>
          <p:cNvCxnSpPr/>
          <p:nvPr/>
        </p:nvCxnSpPr>
        <p:spPr bwMode="auto">
          <a:xfrm>
            <a:off x="3848669" y="2825087"/>
            <a:ext cx="1174130" cy="10467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Прямая со стрелкой 45"/>
          <p:cNvCxnSpPr/>
          <p:nvPr/>
        </p:nvCxnSpPr>
        <p:spPr bwMode="auto">
          <a:xfrm>
            <a:off x="7288920" y="4300443"/>
            <a:ext cx="2304531" cy="80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7" y="3728343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28" name="AutoShape 4" descr="data:image/jpeg;base64,/9j/4AAQSkZJRgABAQAAAQABAAD/2wCEAAkGBhAQEBASEhQQFBIUFRIYFBASDxQSEhITFBIXFRcUFRMYHCYeFxojGRUSHy8gIycpLCwsFR4xNTAqNSYrLCkBCQoKDgwOGg8PGiwlHyQ1KSwqMC0sLyopKSovLDEsLCwuLyksKiwtLyw0LCksLiwsLSwsLCwpLCwsLCwsLCksLP/AABEIAOEA4QMBIgACEQEDEQH/xAAbAAEAAgMBAQAAAAAAAAAAAAAABQYBBAcCA//EAEkQAAEDAgIFCAYEDAQHAAAAAAEAAgMEEQUSBgchMUETIlFhcYGRsTJCYnKhsjNDksEUFyM0RFJTc4KTwtE1VKLSFiQldIPi8P/EABoBAQADAQEBAAAAAAAAAAAAAAACAwQFAQb/xAA0EQACAgEBBAcHBAIDAAAAAAAAAQIDBBESITGRBRMyQVGBoRQiYXGx4fA0QsHRUmIzU4L/2gAMAwEAAhEDEQA/AO4oiIAiIgCIiAIiIAiIgCIiAIiIAvEjbgjpFvFe18KypEcb3u2BjS4nqAunA9SbeiInQ7FTUU/ON3xOdG89JYdju8WU6qJqqcXR1TjudKD3ltz5hXtV1PWKZqzalVfKCCIisMgREQBERAEREAREQBERAEREAREQBERAEREAREQBERAERYKAyuf6ydJg1n4JGec6xlI9Vu8N7T5DrW/pjpwymBihIdOd53ti2bz0u6vFVjQbRl9XN+EzXMbXXu762S9+8A7+4LNbPafVx4ncwcVUx9rv3RXBeL7i8aD4Saajja4We/nuHQXbgewWVgXkJdaIx2Vojj22O2bnLi956RYBWV6VhERAEREAREQBERAEREAREQBERAEREAREQBERAEReHvABJIAG8nZYIA6QAEmwA3kmwA7VzvS7WJfNDSGw2h0448LM6Pe8OlRemmmrqlzooSRAN5GwynpPs9XHetnQrQbl7T1APJb2R7jJ1n2fPs3452ub2IH0eNg1YtftGX5R+Px/PmaGiWhslY7lJMzYAdrj6UhvtDfvcusU8EcLA1oaxjBsG5rQFr4jiMNHCXvs2NosGgbzwa0LmdbjNZi04hju2MnZGDzWtHrSHj/9ZSWzStFvZXLruk5Ocns1x5L+2W/FdYULXclTNdUSk2AZ6F/e9bu8Vs4fhdZPz6yQsB3U0ByC3tyDnHsBWxo1opDRM5ozSEc6UjaeodA6lNkK2MZPfI511tUPdoX/AKfF/Lw+p5hgawBrQABuAFgO5fREVphCIiAIiIAiIgCIiAIiIAiIgCIiAIiIAiIgCIiAwVTNZ2LOip2RNNjMSHH2GgEjvJb3XVzIVF1q0JdDDKN0byHdQeBY+IA71VdrsPQ39GqLyoKfDUp+huBCsqmsd9GwZ5OsDc3vNh2Ls7I7AAWsBsG4bFzvVNbNVdNo+23O++y6Mq8aOkNfE19N3SnkuD4R0OQaf44aiqdGD+ThJa0cC4ek7x2dwV41fYO2CkY+3PmGZx4225W9gHmuV4xGW1E7TvEkl/tldQ1dYy2akbFcZ4eaRxLdpa7w2dyqplra2zp9J1OrBhGvs7teXHmWwLKwFlbj5IIiIAiIgCIiAIiIAiIgCIiAIiIAiIgCIiAIiIAiIgMLWxCiZNE+J4u14IPfx7f7LaRD1Np6o5NgxfhOI5Jfo380v9VzHHmvHYbX711YKI0l0bjrYcjtjxcskA2td94PEKP0PxSVpdRVOyeEc0k35SLcHA8bbvDjdUQXVvZ7u46mVYsyCuXbW6Xx8Gv5KxrLwAxzCpaOZJYP9mQC1+8DxHWqzgGNPpJ2Ss4bHN4PYd4P9+lduraNk0bo5BmY8WI6lw7HMMNNUSwk3yO2HpaRcHwss19bhLbR3OiMqOTS8azuXOP2O50VU2WNkjDdr2hzT1EXC+6hNDKdzKGma698gO3gHEuA8CFNrfF6refJWxUZyiuCbCLCL0rMosLKAIiIAiIgCIiAIiIAiIgCIiAIiIAiLCAXXiWoawZnFrQN5cQAO8qtadaQVVJE0wR5s180paXtit0tHE9J2Lk1RjMlRK11U+WVuYZm57HLfaGj0WnuW7Hw5XLa13epz8jOjTLZ01fJHY5dOKIOyNkMr/1IGOmJ7MosVIUWJOl28jNG3plDWn7OYnxCrWB6ZYREwNiIgGzmmJzT3uAObtuVMN00w8/pMP2rKqdLW5QfmW13prWU15fcm1oYjhLJix3oyxm8coHOaeIPS0jYR0Fav/GWH/5mH7a+btOMOH6TF3En7lT1M3+18i9ZEIvVSXMmi6w22AG83VApdHDiNdLVSAimzDJfYZgwACw/UNt/FTdVp7hhBa6UOB3gRvIPUbDaFqy6z8Pb6Jld7sNvmIR4lk9NYstp6Srx1JwktXu114L4FwaLLN1RhrQbIbQUtTKeoAfLmUxhWI4jUHM+GKmj6JC6SV3Y0WA7T4KcqJwWstxmjkwm9I7/ACJavq5GNHJxOlcfVD2sA63OduHYCq1i2kuJUwMj6OMxjeY6gvLR1kN2dtrK3gLDmqMJqPFJ8ydlcpcJNciuaM6eU9acgvHL+zeRzrb8jvW7Nh6lZlxDTSjFJiD+R5liyVgbsyE7dnRzgSuyYZVGWGGQ7C9jHEdGZoP3rRk0xgozhwZlxMiU3KufGPqbaLCysZvCIiAIiIAiIgCIiAIiIAiIgCIiAKLrNHKSXbJBC48SY23PeNqlF5duXqk1wIyipcUVes0Gwpu18bWXIAtK9tydwAvtPUvm7Vjhx9SUdk7/ALyqBimK11PXtmqGkyxvJa2QHkrbRZnC1jvCtVPreisM9PIDxySNcP8AVZdR05KScJN/JnJjfittTil80Sf4rsP/AFZv5zl9GassOH1ch7Z5P7rUZrYojvZOP4Gnycvp+NWg6J/5Q/uqXHL/ANi5Swv9SQi1f4c36hp95z3eZW/Bo1Rx+jTwD/xNJ8SFWJdblKPRind3MH9SjqnW+fq6cDrfLf4Bv3p1GVPjrzPfaMSHDTl9jpLGgCwAA6ALBelymh1pVj5m3iY9m4xRMdmPuuudq6Zh9dy0bX5JGX9SVhY8drSs92POrtmijJru7BtLXrqyOGN0kjg1jQS5x4BauMY/BStvK7afRjHOkf1NYNp4dW1U2twzEMWe3lAaWlBu1j/Td7RZvLu2wHWvKqtrfJ6L84C27Z3QWsvD+yrclLi+IuLQQ17gSf2cLbDb12A7SV2qCEMa1rRYNAAHQALAeCj8C0ego48kLbbszzte89LipRWZN6taUV7q3Ihi47qTlLtPiERFlNgREQBERAEREAREQBERAEREAREQBYS6XQHxqaSORuV7GPafVc0OHgVA1OgGGyE/kWtPHk3uZbuBt8F8tYVXVR0mamzDnflHMF3tjynaOjba54KhaOawZ6NnJ5GSsLi67nFr7uNyS8Xzd4J61uox7Zw2635anNyMimFmxbHz0LnJqpoTuM47JAfNq8DVNRfrVH22/wC1aMWuCP1qd492Vp8wFsDW7TfsZ/Fn91Zs5i8eaK9rBfhyZvQ6r8PbvbK7tlP9NlI02g2Hx7qeM+/d/wAxKrM2uCL1aeQ+9I0eQKjKvW3UuuI4oWdbi55+4fBOoy58W+Z71+FDekuR1CCkjjFmMY0ey0N8l9bKiaOazWTlsc7HNkPrRtc9juvKLub8Qr23csNtU63pM302wtjrA1ocLhY5z2saHuNy+13ntcdq2bL0irLUkuBhZREPQiIgCIiAIiIAiIgCIiAIiIAiIgMXUTjelNLRj8s8BxGyNvOe7saPM7FJVDXFjg0gOIOUncHW2E964djejdfHI908Ur3EkulAMjXdeYX2dRWvFohbLSb0/kxZmROmPuR1/g6LR6V1tbtpKZrYv29S+zT2NbtPcSpmio624MtREelkdNYdmYuv8AuZ4FrGqqRjInsZIxgAAcCx7WjcMw394VopNbdK76SKZh9nLIPMH4K67Fsi3sRWnP6menLqktZzevJehesqgcU0Goaglz4g1x3vjPJk9tth7wtaDWThzvrXN6nRPH3LbZpzhx/SYu8keYWWNd1b1SaNkrKLFpJpleqNUMB9CeZvU5rXj7itU6ntv5zs/wC3/wDdXBumFAf0mD7YWTpdQf5mD+YFoWRlLx5fYzPGxH4c/uVOLU/H61Q8+7E1vmSpWj1X0DLFwkkPtyG3g2ylHaaYeP0mH7d18H6f4cP0hh7GuPkFF25U/HkSVOJDw5ktQ4TBALRRxxj2GAE9p3nvW2FVJtZuHN3SPd7sL/MgLSfrWpybRQ1Mh4ANaL9wJPwVXs90t+yy72miO5SXl9i8XXiSUNBJtsBO02GwcTwVPj0nxSf6Ch5Mfr1Dy23XbYtgaL1VTb8OqC5nGmpxycZ6nO9JwXnU7PbaXq/Q96/a7Cb9F6k7g2LsqoWTMuGuvsO8Fri09u0Hat9RFditNQxsaS1gADY4GC73cA1jBtO1ScLyWtJGUkAlt75SRuvxVUl3rh3FsJa7m9/efRERRLAiIgCIiAIiIAiIgCIiAIiIAsLKwgPjPRxybHsY4dDmB3mofEdHcPAzPpoyOJZAXW7QwX+CnkspRnKPBlcq4y4pciiPwbAHm14WH9UzPiP2XEFZ/wCBMHf6Mn2asHzJV1no45BZ7GOHQ5od5qMn0NoH76aDujDflstMch/5S+pmlip/tj9Cvfi1ww/Wyfz4/wDasjVjh37Sb+cz/apZ2r3Dj9QB2SSD+pfJ2rfDz9W8dkz/AO6sWS/85cvuV+yr/rjz+xHt1dYWN73ntqQPKy9t0TwWP0jF/HVE/wBS2/xZ4d+zf/Nf/de2at8NH1N+2R/3FHenxsl+eY9na4Vx/PI0hLgEO78D2dA5U/esv1jYZALR5iOiODIP9WVS0Wg+Ht3U8X8WZ3mSt+nwOmj9CGFvuxMB8QFW7Knx2n5liruXZ2V8kU9+suWXZS0c0h4F17eDQfNYEOO1npGOkjPRYPt8XfEK+hizZR6+MexBee8l7POXbm38txW8A0HhpXcq5zpp/wBtJtI90cO3aVZViyyqJzlN6yZohXGtaRQREUSYREQBERAEREAREQBERAEREBhVvSnTIULo2mMvzhxuHhtrEDoKshXNNbH0tN7j/mCquk4w1R0OjaIX5Ea58Hr9C36L6TCuje8MLMjsti4Ovsvfcp1UbVR+bz/vR8gV3uvapOUE2V51UacicIcEz0i83WbqwxmUXlLoD0i8pdAekXkFLoD0iwsAoD0i83S6A9IsBZQBERAEREAREQBERAEREAREQGCuaa2Ppab3H/MF0srmmtj6Wm9x/wAwVGR2Gdbob9ZHz+jJPVT+bz/vR8gTTGtxPlxDSh+QsBzRx7b3IILzsG7qTVR+bz/vR8gV3Ua47VSWpLMuVOdObipfB8OByd2heLS855JPt1Nz5lRVQa/D5AHOmidvFnktcPi0rstTiEMf0kkbPee1vmVSNZGI081NHyckT3tlGxjw5waWuvu4XDVXZUox1T3/ADN+F0hbfaq7K1svdw4E7oXpIa2Al1hKwhrwNxuNjgOF7HvBVA0tqKmnrJmCacNLszAJngZX87YL8No7lM6pzz6oezH5uXvWrh22Ccdcbvmb/Ukm50qXee0QrxukZVae6/61Lbolif4RRwyE3dlyv27czOab+F+9bWPVXJUtRJuLY3kHiDlNviqXqpxHZPAeFpG9h5rvJvipnWRW8nQubxkcxvdfMfl+KujPWraOZbibOd1Pc5Lk95Q9Fa6pmrKZhmnIzgkGZ5Ba3nG4vbhbvXQtNa2shijNKCXOfldljzuF2kggcNx2qoarqDPUyS8I2WB9p5t5By6lZV0Rcq+PE19LXQry1pFNRW9dxyh2jOMVG15k7JJw3/SDYeCjsRwPEKGz38owX+kjlJAPWQdneuxzVLIxd7mtHS5waPEqA0mxmkkpKlnLQOJiflaJGklwF22F997JOlJdp6nuP0pdKaj1cdn4IhtCNLJKrPSzuu8sdkl3OIttBtxANwepW+iwsxvLuUe4EWDHEkN3btvUPj0rk2gh/wCoU/a75HLtKljyco7yjpimNF+le5Na6BERaTihERAEREAREQBERAEREAREQGCuaa2Ppab3H/MF0tc01sfS03uP+YKjI/42dbob9ZHz+hJ6qfzef96PkCi9ONNZeVfTwOLGs2Pe30nO4gHgBu2bfvlNVI/5ef8Ae/0Bc+xZro6qYOHObM8kHjzyfiLLPKTjVFI69FELekLZTWuzvSLThWrOaZgkml5Mu25cpe+x3ZiSBda2lmg7KKBsolc8l4bYsDRta432H2V0PDtI6WWJsjZYwLC4c8NLdm0OBOyypWsPSunqI2wQnPleHOkHobGuFgfW9Lh0KU4Vxhr3lOJl5t2Uoy1Udd600SR61TfSVPus+Yq3aZ4by9FO0ek1udvazneQI71UdU30lT7rPmK6Q5txtVlC1q0+Zi6Usdee5ru0fojimhmI8hWwO9VxyO7H7PO3gp/WriGaaGEH0Gl7h7TjYfAHxVVxqiNNVTRi4yPOXsvmafAtX1qZn4hW3A50zwAN+UbB8AFjUmous+klRCd8MvuUfz0bOi6tcN5Kjzn0pXF38I5rfInvXjT3S51IGxQ25Z4vmtfI3de3STu7CrVSUwiYxjfRY1rR2AWC5VrMicK653Ojjy91wfiPitlrddekT5zBjDNznKzg9Xp9DzgeiFViIM0kpDCSBJIS97rb8ovuUpierJkEEsvLPcY2Pdbk2gHK2/T1KY0C0ggNJHEXsbJGCC1zg0kXuHC+/eFnTHTGlZTzQseJJJGPZZhBDczSLuduFuhQUK9jVmqeVmyyuqrTST4JbtNf6KNoL/iFP2u+QrtS4roL/iFP2u+QrtS9xeyyrp/9RH5fywiItZ8+EREAREQBERAEREAREQBERAYXKNZ9cH1bWA35OMA9TnEut4ZVd9MsWnpqYyQMDjuc87eSB9fLx2rnGj+i9RXy53ZxGXXfO7edtzlJ3u+HksmQ3L3EfQdD1Rq1y7GlFar46l41Y0pZRFx9eR5HYLN8w5fXSfQOKsdyjXcnLxNrtfbdmHT1qyUVIyGNkbBZjAA0dAC+6vVa2dlnMlmWLIlfW9G2cvZqpnvzpoQOkNcT4bPNWCHV1Tsp5YwSZZG25d4BLdt+a3gPirgijGiC7i23pTKs4y5bir6I6HmgdKTKJM4aLBmW1iT0m6sy9IrIxUVojFddO6bnY9Wyn6T6Bisn5YSCM5WhwyZrkX23uOB+CxovoC2jn5Z0gkIaQwZMuUned54bO8q4oo9VHa2tN5o9vyOq6na93hp8DyobSXRiKuYA+7Xt9CQb233i3EdSm0U2k1ozLXZKuSnB6NHMJNVE97CaEjpLXA+G3zU7gWriCAh8p5Z43AttG09Ibx71ckVSognrob7elcq2OzKXLcUnBtXppqpk/LBwa5xycnbYQRa9+v4K7IisjBR4GS/IsvalY9WtwREUigIiIAiIgCIiAIiIAiIgCIiA0MX+gm/dv+Upg/0EXut8kRV/vLl/weZuhekRWFIREQBERAEREAREQBERAEREAREQBERAEREARE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7830" name="AutoShape 6" descr="data:image/jpeg;base64,/9j/4AAQSkZJRgABAQAAAQABAAD/2wCEAAkGBhAQEBASEhQQFBIUFRIYFBASDxQSEhITFBIXFRcUFRMYHCYeFxojGRUSHy8gIycpLCwsFR4xNTAqNSYrLCkBCQoKDgwOGg8PGiwlHyQ1KSwqMC0sLyopKSovLDEsLCwuLyksKiwtLyw0LCksLiwsLSwsLCwpLCwsLCwsLCksLP/AABEIAOEA4QMBIgACEQEDEQH/xAAbAAEAAgMBAQAAAAAAAAAAAAAABQYBBAcCA//EAEkQAAEDAgIFCAYEDAQHAAAAAAEAAgMEEQUSBgchMUETIlFhcYGRsTJCYnKhsjNDksEUFyM0RFJTc4KTwtE1VKLSFiQldIPi8P/EABoBAQADAQEBAAAAAAAAAAAAAAACAwQFAQb/xAA0EQACAgEBBAcHBAIDAAAAAAAAAQIDBBESITGRBRMyQVGBoRQiYXGx4fA0QsHRUmIzU4L/2gAMAwEAAhEDEQA/AO4oiIAiIgCIiAIiIAiIgCIiAIiIAvEjbgjpFvFe18KypEcb3u2BjS4nqAunA9SbeiInQ7FTUU/ON3xOdG89JYdju8WU6qJqqcXR1TjudKD3ltz5hXtV1PWKZqzalVfKCCIisMgREQBERAEREAREQBERAEREAREQBERAEREAREQBERAERYKAyuf6ydJg1n4JGec6xlI9Vu8N7T5DrW/pjpwymBihIdOd53ti2bz0u6vFVjQbRl9XN+EzXMbXXu762S9+8A7+4LNbPafVx4ncwcVUx9rv3RXBeL7i8aD4Saajja4We/nuHQXbgewWVgXkJdaIx2Vojj22O2bnLi956RYBWV6VhERAEREAREQBERAEREAREQBERAEREAREQBERAEReHvABJIAG8nZYIA6QAEmwA3kmwA7VzvS7WJfNDSGw2h0448LM6Pe8OlRemmmrqlzooSRAN5GwynpPs9XHetnQrQbl7T1APJb2R7jJ1n2fPs3452ub2IH0eNg1YtftGX5R+Px/PmaGiWhslY7lJMzYAdrj6UhvtDfvcusU8EcLA1oaxjBsG5rQFr4jiMNHCXvs2NosGgbzwa0LmdbjNZi04hju2MnZGDzWtHrSHj/9ZSWzStFvZXLruk5Ocns1x5L+2W/FdYULXclTNdUSk2AZ6F/e9bu8Vs4fhdZPz6yQsB3U0ByC3tyDnHsBWxo1opDRM5ozSEc6UjaeodA6lNkK2MZPfI511tUPdoX/AKfF/Lw+p5hgawBrQABuAFgO5fREVphCIiAIiIAiIgCIiAIiIAiIgCIiAIiIAiIgCIiAwVTNZ2LOip2RNNjMSHH2GgEjvJb3XVzIVF1q0JdDDKN0byHdQeBY+IA71VdrsPQ39GqLyoKfDUp+huBCsqmsd9GwZ5OsDc3vNh2Ls7I7AAWsBsG4bFzvVNbNVdNo+23O++y6Mq8aOkNfE19N3SnkuD4R0OQaf44aiqdGD+ThJa0cC4ek7x2dwV41fYO2CkY+3PmGZx4225W9gHmuV4xGW1E7TvEkl/tldQ1dYy2akbFcZ4eaRxLdpa7w2dyqplra2zp9J1OrBhGvs7teXHmWwLKwFlbj5IIiIAiIgCIiAIiIAiIgCIiAIiIAiIgCIiAIiIAiIgMLWxCiZNE+J4u14IPfx7f7LaRD1Np6o5NgxfhOI5Jfo380v9VzHHmvHYbX711YKI0l0bjrYcjtjxcskA2td94PEKP0PxSVpdRVOyeEc0k35SLcHA8bbvDjdUQXVvZ7u46mVYsyCuXbW6Xx8Gv5KxrLwAxzCpaOZJYP9mQC1+8DxHWqzgGNPpJ2Ss4bHN4PYd4P9+lduraNk0bo5BmY8WI6lw7HMMNNUSwk3yO2HpaRcHwss19bhLbR3OiMqOTS8azuXOP2O50VU2WNkjDdr2hzT1EXC+6hNDKdzKGma698gO3gHEuA8CFNrfF6refJWxUZyiuCbCLCL0rMosLKAIiIAiIgCIiAIiIAiIgCIiAIiIAiLCAXXiWoawZnFrQN5cQAO8qtadaQVVJE0wR5s180paXtit0tHE9J2Lk1RjMlRK11U+WVuYZm57HLfaGj0WnuW7Hw5XLa13epz8jOjTLZ01fJHY5dOKIOyNkMr/1IGOmJ7MosVIUWJOl28jNG3plDWn7OYnxCrWB6ZYREwNiIgGzmmJzT3uAObtuVMN00w8/pMP2rKqdLW5QfmW13prWU15fcm1oYjhLJix3oyxm8coHOaeIPS0jYR0Fav/GWH/5mH7a+btOMOH6TF3En7lT1M3+18i9ZEIvVSXMmi6w22AG83VApdHDiNdLVSAimzDJfYZgwACw/UNt/FTdVp7hhBa6UOB3gRvIPUbDaFqy6z8Pb6Jld7sNvmIR4lk9NYstp6Srx1JwktXu114L4FwaLLN1RhrQbIbQUtTKeoAfLmUxhWI4jUHM+GKmj6JC6SV3Y0WA7T4KcqJwWstxmjkwm9I7/ACJavq5GNHJxOlcfVD2sA63OduHYCq1i2kuJUwMj6OMxjeY6gvLR1kN2dtrK3gLDmqMJqPFJ8ydlcpcJNciuaM6eU9acgvHL+zeRzrb8jvW7Nh6lZlxDTSjFJiD+R5liyVgbsyE7dnRzgSuyYZVGWGGQ7C9jHEdGZoP3rRk0xgozhwZlxMiU3KufGPqbaLCysZvCIiAIiIAiIgCIiAIiIAiIgCIiAKLrNHKSXbJBC48SY23PeNqlF5duXqk1wIyipcUVes0Gwpu18bWXIAtK9tydwAvtPUvm7Vjhx9SUdk7/ALyqBimK11PXtmqGkyxvJa2QHkrbRZnC1jvCtVPreisM9PIDxySNcP8AVZdR05KScJN/JnJjfittTil80Sf4rsP/AFZv5zl9GassOH1ch7Z5P7rUZrYojvZOP4Gnycvp+NWg6J/5Q/uqXHL/ANi5Swv9SQi1f4c36hp95z3eZW/Bo1Rx+jTwD/xNJ8SFWJdblKPRind3MH9SjqnW+fq6cDrfLf4Bv3p1GVPjrzPfaMSHDTl9jpLGgCwAA6ALBelymh1pVj5m3iY9m4xRMdmPuuudq6Zh9dy0bX5JGX9SVhY8drSs92POrtmijJru7BtLXrqyOGN0kjg1jQS5x4BauMY/BStvK7afRjHOkf1NYNp4dW1U2twzEMWe3lAaWlBu1j/Td7RZvLu2wHWvKqtrfJ6L84C27Z3QWsvD+yrclLi+IuLQQ17gSf2cLbDb12A7SV2qCEMa1rRYNAAHQALAeCj8C0ego48kLbbszzte89LipRWZN6taUV7q3Ihi47qTlLtPiERFlNgREQBERAEREAREQBERAEREAREQBYS6XQHxqaSORuV7GPafVc0OHgVA1OgGGyE/kWtPHk3uZbuBt8F8tYVXVR0mamzDnflHMF3tjynaOjba54KhaOawZ6NnJ5GSsLi67nFr7uNyS8Xzd4J61uox7Zw2635anNyMimFmxbHz0LnJqpoTuM47JAfNq8DVNRfrVH22/wC1aMWuCP1qd492Vp8wFsDW7TfsZ/Fn91Zs5i8eaK9rBfhyZvQ6r8PbvbK7tlP9NlI02g2Hx7qeM+/d/wAxKrM2uCL1aeQ+9I0eQKjKvW3UuuI4oWdbi55+4fBOoy58W+Z71+FDekuR1CCkjjFmMY0ey0N8l9bKiaOazWTlsc7HNkPrRtc9juvKLub8Qr23csNtU63pM302wtjrA1ocLhY5z2saHuNy+13ntcdq2bL0irLUkuBhZREPQiIgCIiAIiIAiIgCIiAIiIAiIgMXUTjelNLRj8s8BxGyNvOe7saPM7FJVDXFjg0gOIOUncHW2E964djejdfHI908Ur3EkulAMjXdeYX2dRWvFohbLSb0/kxZmROmPuR1/g6LR6V1tbtpKZrYv29S+zT2NbtPcSpmio624MtREelkdNYdmYuv8AuZ4FrGqqRjInsZIxgAAcCx7WjcMw394VopNbdK76SKZh9nLIPMH4K67Fsi3sRWnP6menLqktZzevJehesqgcU0Goaglz4g1x3vjPJk9tth7wtaDWThzvrXN6nRPH3LbZpzhx/SYu8keYWWNd1b1SaNkrKLFpJpleqNUMB9CeZvU5rXj7itU6ntv5zs/wC3/wDdXBumFAf0mD7YWTpdQf5mD+YFoWRlLx5fYzPGxH4c/uVOLU/H61Q8+7E1vmSpWj1X0DLFwkkPtyG3g2ylHaaYeP0mH7d18H6f4cP0hh7GuPkFF25U/HkSVOJDw5ktQ4TBALRRxxj2GAE9p3nvW2FVJtZuHN3SPd7sL/MgLSfrWpybRQ1Mh4ANaL9wJPwVXs90t+yy72miO5SXl9i8XXiSUNBJtsBO02GwcTwVPj0nxSf6Ch5Mfr1Dy23XbYtgaL1VTb8OqC5nGmpxycZ6nO9JwXnU7PbaXq/Q96/a7Cb9F6k7g2LsqoWTMuGuvsO8Fri09u0Hat9RFditNQxsaS1gADY4GC73cA1jBtO1ScLyWtJGUkAlt75SRuvxVUl3rh3FsJa7m9/efRERRLAiIgCIiAIiIAiIgCIiAIiIAsLKwgPjPRxybHsY4dDmB3mofEdHcPAzPpoyOJZAXW7QwX+CnkspRnKPBlcq4y4pciiPwbAHm14WH9UzPiP2XEFZ/wCBMHf6Mn2asHzJV1no45BZ7GOHQ5od5qMn0NoH76aDujDflstMch/5S+pmlip/tj9Cvfi1ww/Wyfz4/wDasjVjh37Sb+cz/apZ2r3Dj9QB2SSD+pfJ2rfDz9W8dkz/AO6sWS/85cvuV+yr/rjz+xHt1dYWN73ntqQPKy9t0TwWP0jF/HVE/wBS2/xZ4d+zf/Nf/de2at8NH1N+2R/3FHenxsl+eY9na4Vx/PI0hLgEO78D2dA5U/esv1jYZALR5iOiODIP9WVS0Wg+Ht3U8X8WZ3mSt+nwOmj9CGFvuxMB8QFW7Knx2n5liruXZ2V8kU9+suWXZS0c0h4F17eDQfNYEOO1npGOkjPRYPt8XfEK+hizZR6+MexBee8l7POXbm38txW8A0HhpXcq5zpp/wBtJtI90cO3aVZViyyqJzlN6yZohXGtaRQREUSYREQBERAEREAREQBERAEREBhVvSnTIULo2mMvzhxuHhtrEDoKshXNNbH0tN7j/mCquk4w1R0OjaIX5Ea58Hr9C36L6TCuje8MLMjsti4Ovsvfcp1UbVR+bz/vR8gV3uvapOUE2V51UacicIcEz0i83WbqwxmUXlLoD0i8pdAekXkFLoD0iwsAoD0i83S6A9IsBZQBERAEREAREQBERAEREAREQGCuaa2Ppab3H/MF0srmmtj6Wm9x/wAwVGR2Gdbob9ZHz+jJPVT+bz/vR8gTTGtxPlxDSh+QsBzRx7b3IILzsG7qTVR+bz/vR8gV3Ua47VSWpLMuVOdObipfB8OByd2heLS855JPt1Nz5lRVQa/D5AHOmidvFnktcPi0rstTiEMf0kkbPee1vmVSNZGI081NHyckT3tlGxjw5waWuvu4XDVXZUox1T3/ADN+F0hbfaq7K1svdw4E7oXpIa2Al1hKwhrwNxuNjgOF7HvBVA0tqKmnrJmCacNLszAJngZX87YL8No7lM6pzz6oezH5uXvWrh22Ccdcbvmb/Ukm50qXee0QrxukZVae6/61Lbolif4RRwyE3dlyv27czOab+F+9bWPVXJUtRJuLY3kHiDlNviqXqpxHZPAeFpG9h5rvJvipnWRW8nQubxkcxvdfMfl+KujPWraOZbibOd1Pc5Lk95Q9Fa6pmrKZhmnIzgkGZ5Ba3nG4vbhbvXQtNa2shijNKCXOfldljzuF2kggcNx2qoarqDPUyS8I2WB9p5t5By6lZV0Rcq+PE19LXQry1pFNRW9dxyh2jOMVG15k7JJw3/SDYeCjsRwPEKGz38owX+kjlJAPWQdneuxzVLIxd7mtHS5waPEqA0mxmkkpKlnLQOJiflaJGklwF22F997JOlJdp6nuP0pdKaj1cdn4IhtCNLJKrPSzuu8sdkl3OIttBtxANwepW+iwsxvLuUe4EWDHEkN3btvUPj0rk2gh/wCoU/a75HLtKljyco7yjpimNF+le5Na6BERaTihERAEREAREQBERAEREAREQGCuaa2Ppab3H/MF0tc01sfS03uP+YKjI/42dbob9ZHz+hJ6qfzef96PkCi9ONNZeVfTwOLGs2Pe30nO4gHgBu2bfvlNVI/5ef8Ae/0Bc+xZro6qYOHObM8kHjzyfiLLPKTjVFI69FELekLZTWuzvSLThWrOaZgkml5Mu25cpe+x3ZiSBda2lmg7KKBsolc8l4bYsDRta432H2V0PDtI6WWJsjZYwLC4c8NLdm0OBOyypWsPSunqI2wQnPleHOkHobGuFgfW9Lh0KU4Vxhr3lOJl5t2Uoy1Udd600SR61TfSVPus+Yq3aZ4by9FO0ek1udvazneQI71UdU30lT7rPmK6Q5txtVlC1q0+Zi6Usdee5ru0fojimhmI8hWwO9VxyO7H7PO3gp/WriGaaGEH0Gl7h7TjYfAHxVVxqiNNVTRi4yPOXsvmafAtX1qZn4hW3A50zwAN+UbB8AFjUmous+klRCd8MvuUfz0bOi6tcN5Kjzn0pXF38I5rfInvXjT3S51IGxQ25Z4vmtfI3de3STu7CrVSUwiYxjfRY1rR2AWC5VrMicK653Ojjy91wfiPitlrddekT5zBjDNznKzg9Xp9DzgeiFViIM0kpDCSBJIS97rb8ovuUpierJkEEsvLPcY2Pdbk2gHK2/T1KY0C0ggNJHEXsbJGCC1zg0kXuHC+/eFnTHTGlZTzQseJJJGPZZhBDczSLuduFuhQUK9jVmqeVmyyuqrTST4JbtNf6KNoL/iFP2u+QrtS4roL/iFP2u+QrtS9xeyyrp/9RH5fywiItZ8+EREAREQBERAEREAREQBERAYXKNZ9cH1bWA35OMA9TnEut4ZVd9MsWnpqYyQMDjuc87eSB9fLx2rnGj+i9RXy53ZxGXXfO7edtzlJ3u+HksmQ3L3EfQdD1Rq1y7GlFar46l41Y0pZRFx9eR5HYLN8w5fXSfQOKsdyjXcnLxNrtfbdmHT1qyUVIyGNkbBZjAA0dAC+6vVa2dlnMlmWLIlfW9G2cvZqpnvzpoQOkNcT4bPNWCHV1Tsp5YwSZZG25d4BLdt+a3gPirgijGiC7i23pTKs4y5bir6I6HmgdKTKJM4aLBmW1iT0m6sy9IrIxUVojFddO6bnY9Wyn6T6Bisn5YSCM5WhwyZrkX23uOB+CxovoC2jn5Z0gkIaQwZMuUned54bO8q4oo9VHa2tN5o9vyOq6na93hp8DyobSXRiKuYA+7Xt9CQb233i3EdSm0U2k1ozLXZKuSnB6NHMJNVE97CaEjpLXA+G3zU7gWriCAh8p5Z43AttG09Ibx71ckVSognrob7elcq2OzKXLcUnBtXppqpk/LBwa5xycnbYQRa9+v4K7IisjBR4GS/IsvalY9WtwREUigIiIAiIgCIiAIiIAiIgCIiA0MX+gm/dv+Upg/0EXut8kRV/vLl/weZuhekRWFIREQBERAEREAREQBERAEREAREQBERAEREARE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0326" y="851174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34" name="AutoShape 10" descr="data:image/jpeg;base64,/9j/4AAQSkZJRgABAQAAAQABAAD/2wCEAAkGBhQRERQUExQWFRUWFyAVFBUXFRYdGxcYHhcXFh8UHhwaHCceGBojGRQVHzAgIyspLDAyFio9NTA2OSoxLSkBCQoKDgwOGg8PGi4hHiUrNS81NTQ1MDA0LzI2NSksNSo1MCsvNSktLykpLzUvKTUqNS8yNSwvKSwqLC8yMyksLP/AABEIAGYAZgMBIgACEQEDEQH/xAAbAAACAwEBAQAAAAAAAAAAAAAABQIDBAcGAf/EAEUQAAECAwMFCwkHAwUBAAAAAAECAwAEEQUSISIxQWFxBhMyUXKBkaGxssEHFCNSU3OC0dIVM0JikqLCY5PhJLPT4vAW/8QAGQEBAAMBAQAAAAAAAAAAAAAAAAIDBAEF/8QAKBEAAgECBAUEAwAAAAAAAAAAAAECAxEEEiFBMVFxsfAyYZHBE1KB/9oADAMBAAIRAxEAPwDuMZpqbu5KcVYaCQKmlTm1xpjA/wDeL1hv/cV/iAD7OJJKlAkmtaLHNQOR98wV65Gwr+uOWeUWfKZ9wVIyUaT6gjC/L3ZFua3xVVulu7XAUvY1z/hgDsPmbgzOn9Ne0webPe2HO0PBQjj25aTVOPhu+pKQkrWuvBSBrNM5EUboG1ykw4yVKN04Ek4pIqD0GAO0bw/7VH9k/wDJB5q97YczY+cchteT3qWlphDiloeBCq/gWM6cDqV+mPknKXpJ6aW4pIQsNtgfjWaVGOgAjoMAdf8AMlnO6eYEdioPMDpWTtK/rjjm5iVVOTCWgtSRQqWqvBSBn6aDniG6NhUpMLZK1EChSqpykkVB8OaAOxql1NArSoUCSSkhZrp0rwPzjay+FVpXDOCCCOmOe+TGaK2ZupJoU5z+VUe9leG7ywP2I+cAaYIIIAIXzh9INaR1OI+qGEYLR4aDx4fuQfCAOHeVqeu2o6PyN9wROfnaWBKq45tYGvBz5RX5S5B77cU8JJ2aZSG7yEtu3HBvQBTfSk0z9UJN1k7PTiGWWrNflpZgHemUMvqoo51qUUC8c+jSeOAPZ7k5Epsl93fWWXJtW8tLecS2N6TgqhOcnLw4gIj5SGSqUlJsONuqSBLTC2lhaCoCqTeGnhfqEeI3RzFoTjUq19nvtNyze9oSlh81OFVmqc5uj/xgsuYtBmSmZMyD7jb5CgVMPgtrFMtNE5zdTn9WAPVbk53z2zJ2UGLjI86YGk04SRtpm41xHd/PiUl5OQBym29+f94upodYqo/EI8juUdtGzZlMyiSmDdCkqSph4JUkihBIThjQ80Z7fZtCemHJlcpMVdVeyWHiAKABIN3EAADmgdtudG3EyhTZky/vrTK5msuyt5wITdGCyCdPCAppRBu/lyuz5WZDjTq2f9M+tlxK0nCqTVOnV/Ujw9vzFoTUvKy/2e+23LIKUhLD5vKNKuKqnPgf1GCxZi0JeUmpU2e+43MpFbzD43tYzOJonODdPwiBw6P5Fpm+xO6ijuLjqMj+M8biuo3fCOTeQ2z3mWJ4PNONEqQUhxtaai64Ki8BWOtWfwK8alHpUTAGmCCCACF9qZ2z+anTSGEYLY4KPeJ7YA+tHKXtHcTFtYztHKXtHcTFtYAnWKJ2fQygrcUEpGc+A4zqiyseLtdszdpJl1khpsXrvHkhRO01ArxRVVqOC04vQ14Sgq03mdopXfRFt9201VNWpNJqamhcpr4uoazmdylsJX6OVRfSjJLnBaTT8IOdZ1JHPCPddNVdl5QHe2lXb9MMkruBOoC6eqPWS7CW0hCAEpSKADRFNJNyav1f0uSNeJlFUoNxsn6Vslze7b85Fya0xxOnCnVWPtYhWCsazySh9X3nIH841WcKNJ2f5jBNqwd934LhnKD0aOSOyALYIIIAIwWychHvE96N8LrZOSgf1AegwBBo5S9o7iYtrGds5S9o7iYmtdATQmgrQZzqGuALawltiQUl1E00KrbwWgZ3G9IH5hWo44Tp3bFTpS4DKIGYuNLUtWqgASjaaw1b3WygGMygnjOB6AkDqiyphptWa87HaOJUJZk/bqt0Yt2NliYZTMNGpQm9ym855xn6YZ7lbRU9LIUvhCqSfWuml6MUzukk1IUhLwAXUG4hZOVwqUScTjjrjTI2u2EpbZZeKQKJ9EpKQOU5TxjOsNONTPa2mprnjITw6o8Wpaey5fPnAd3oKxim5RTgwdcbNMCgjA8eIyueFe5S2XHg826QpbDm9lYFAsY0NMwOSc0XqF4uS2MOazsNZw5Lvu/BcN5Y5CeSOyE01md5H1w3kj6NHJHZECRdBBBABCy2Ti3tr2fOGcKbYOWnk1/e2IArbOUvaO6mLaxQ2cpe0d1MfJibQ2Ly1JQONRAHXDiDLbz8wloGWQFqvC8CRW7pug4E6MegwqVuwu/eSUwk+7r10h0uYLjat5NFXTcUpCrtaYHEC8K8UebTbNosgJXKh2mF9Cjla8mvYNkaqUU1ZpX62ZTN2d033Nid2tfu5SZVsbpG2yrXfdX6SVU0imClLTWutOeE3/1M8rBMioH81+nWkDrhzYczNKB85abR6t1WOwpxA215o7Ugox9K+b/ZyMm3xfwaLReeVVDCbqjgXV8FGsDOtXQNeiCxbHRKt3EVJJvLWc61HOo/KNtY+BVcRGfM8uVcC7LrcrdPD5I/lDOzD6JGzxMKXjw+SP5Q1ss+jpxKUOhRiB01wQQQAQntY+k2JT1uf9YcQktXBwkg0IQAaGmCjpzaYArbOUvaO6mEVrblluzAmG5hSFppdCkhSU0FMK5ug54dVIKsK1oc+oDwiW+K9XrEThNwd4kZRUlZiVx+dapfclV61X0E9ZHVALXmvZyp2TJ8UQ63xXq9YihUsk52UHalHyiaqR3iiOR7MW/a017OUG2ZP0RUu23RwpiSb+JSz3kw08wb9g3+lHyi1toJ4LSRsCR2CO/kh+vn9uMsuYkTaIcw3x+ZrgUMs72g6is0w+OmqHsgV3ctKUaEoSa3UgUoTmJ1DAU0xMuq9X9wg3xXq9YiEpp6JediUY23IvHh8kfyhrZRyVjiWrryvGE7laLJFMnj4q/OG1kZlmhoV1FQRXJSK47IrJG+CCCACIPMhYKVYgx8ggBYqxVVNFClcKlZI1Z4BYavadSvrj7BAEhYQ0uL5qeNYkLCRpW4fjp2AR8ggCX2Ej1nP7ioibCToW4PiB7RBBAETYXE4rnx7CIibEVoWDtCh/KCCAJy9jY1cNRSgAUum01MNIIIAIIII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7836" name="AutoShape 12" descr="data:image/jpeg;base64,/9j/4AAQSkZJRgABAQAAAQABAAD/2wCEAAkGBhQRERQUExQWFRUWFyAVFBUXFRYdGxcYHhcXFh8UHhwaHCceGBojGRQVHzAgIyspLDAyFio9NTA2OSoxLSkBCQoKDgwOGg8PGi4hHiUrNS81NTQ1MDA0LzI2NSksNSo1MCsvNSktLykpLzUvKTUqNS8yNSwvKSwqLC8yMyksLP/AABEIAGYAZgMBIgACEQEDEQH/xAAbAAACAwEBAQAAAAAAAAAAAAAABQIDBAcGAf/EAEUQAAECAwMFCwkHAwUBAAAAAAECAwAEEQUSISIxQWFxBhMyUXKBkaGxssEHFCNSU3OC0dIVM0JikqLCY5PhJLPT4vAW/8QAGQEBAAMBAQAAAAAAAAAAAAAAAAIDBAEF/8QAKBEAAgECBAUEAwAAAAAAAAAAAAECAxEEEiFBMVFxsfAyYZHBE1KB/9oADAMBAAIRAxEAPwDuMZpqbu5KcVYaCQKmlTm1xpjA/wDeL1hv/cV/iAD7OJJKlAkmtaLHNQOR98wV65Gwr+uOWeUWfKZ9wVIyUaT6gjC/L3ZFua3xVVulu7XAUvY1z/hgDsPmbgzOn9Ne0webPe2HO0PBQjj25aTVOPhu+pKQkrWuvBSBrNM5EUboG1ykw4yVKN04Ek4pIqD0GAO0bw/7VH9k/wDJB5q97YczY+cchteT3qWlphDiloeBCq/gWM6cDqV+mPknKXpJ6aW4pIQsNtgfjWaVGOgAjoMAdf8AMlnO6eYEdioPMDpWTtK/rjjm5iVVOTCWgtSRQqWqvBSBn6aDniG6NhUpMLZK1EChSqpykkVB8OaAOxql1NArSoUCSSkhZrp0rwPzjay+FVpXDOCCCOmOe+TGaK2ZupJoU5z+VUe9leG7ywP2I+cAaYIIIAIXzh9INaR1OI+qGEYLR4aDx4fuQfCAOHeVqeu2o6PyN9wROfnaWBKq45tYGvBz5RX5S5B77cU8JJ2aZSG7yEtu3HBvQBTfSk0z9UJN1k7PTiGWWrNflpZgHemUMvqoo51qUUC8c+jSeOAPZ7k5Epsl93fWWXJtW8tLecS2N6TgqhOcnLw4gIj5SGSqUlJsONuqSBLTC2lhaCoCqTeGnhfqEeI3RzFoTjUq19nvtNyze9oSlh81OFVmqc5uj/xgsuYtBmSmZMyD7jb5CgVMPgtrFMtNE5zdTn9WAPVbk53z2zJ2UGLjI86YGk04SRtpm41xHd/PiUl5OQBym29+f94upodYqo/EI8juUdtGzZlMyiSmDdCkqSph4JUkihBIThjQ80Z7fZtCemHJlcpMVdVeyWHiAKABIN3EAADmgdtudG3EyhTZky/vrTK5msuyt5wITdGCyCdPCAppRBu/lyuz5WZDjTq2f9M+tlxK0nCqTVOnV/Ujw9vzFoTUvKy/2e+23LIKUhLD5vKNKuKqnPgf1GCxZi0JeUmpU2e+43MpFbzD43tYzOJonODdPwiBw6P5Fpm+xO6ijuLjqMj+M8biuo3fCOTeQ2z3mWJ4PNONEqQUhxtaai64Ki8BWOtWfwK8alHpUTAGmCCCACF9qZ2z+anTSGEYLY4KPeJ7YA+tHKXtHcTFtYztHKXtHcTFtYAnWKJ2fQygrcUEpGc+A4zqiyseLtdszdpJl1khpsXrvHkhRO01ArxRVVqOC04vQ14Sgq03mdopXfRFt9201VNWpNJqamhcpr4uoazmdylsJX6OVRfSjJLnBaTT8IOdZ1JHPCPddNVdl5QHe2lXb9MMkruBOoC6eqPWS7CW0hCAEpSKADRFNJNyav1f0uSNeJlFUoNxsn6Vslze7b85Fya0xxOnCnVWPtYhWCsazySh9X3nIH841WcKNJ2f5jBNqwd934LhnKD0aOSOyALYIIIAIwWychHvE96N8LrZOSgf1AegwBBo5S9o7iYtrGds5S9o7iYmtdATQmgrQZzqGuALawltiQUl1E00KrbwWgZ3G9IH5hWo44Tp3bFTpS4DKIGYuNLUtWqgASjaaw1b3WygGMygnjOB6AkDqiyphptWa87HaOJUJZk/bqt0Yt2NliYZTMNGpQm9ym855xn6YZ7lbRU9LIUvhCqSfWuml6MUzukk1IUhLwAXUG4hZOVwqUScTjjrjTI2u2EpbZZeKQKJ9EpKQOU5TxjOsNONTPa2mprnjITw6o8Wpaey5fPnAd3oKxim5RTgwdcbNMCgjA8eIyueFe5S2XHg826QpbDm9lYFAsY0NMwOSc0XqF4uS2MOazsNZw5Lvu/BcN5Y5CeSOyE01md5H1w3kj6NHJHZECRdBBBABCy2Ti3tr2fOGcKbYOWnk1/e2IArbOUvaO6mLaxQ2cpe0d1MfJibQ2Ly1JQONRAHXDiDLbz8wloGWQFqvC8CRW7pug4E6MegwqVuwu/eSUwk+7r10h0uYLjat5NFXTcUpCrtaYHEC8K8UebTbNosgJXKh2mF9Cjla8mvYNkaqUU1ZpX62ZTN2d033Nid2tfu5SZVsbpG2yrXfdX6SVU0imClLTWutOeE3/1M8rBMioH81+nWkDrhzYczNKB85abR6t1WOwpxA215o7Ugox9K+b/ZyMm3xfwaLReeVVDCbqjgXV8FGsDOtXQNeiCxbHRKt3EVJJvLWc61HOo/KNtY+BVcRGfM8uVcC7LrcrdPD5I/lDOzD6JGzxMKXjw+SP5Q1ss+jpxKUOhRiB01wQQQAQntY+k2JT1uf9YcQktXBwkg0IQAaGmCjpzaYArbOUvaO6mEVrblluzAmG5hSFppdCkhSU0FMK5ug54dVIKsK1oc+oDwiW+K9XrEThNwd4kZRUlZiVx+dapfclV61X0E9ZHVALXmvZyp2TJ8UQ63xXq9YihUsk52UHalHyiaqR3iiOR7MW/a017OUG2ZP0RUu23RwpiSb+JSz3kw08wb9g3+lHyi1toJ4LSRsCR2CO/kh+vn9uMsuYkTaIcw3x+ZrgUMs72g6is0w+OmqHsgV3ctKUaEoSa3UgUoTmJ1DAU0xMuq9X9wg3xXq9YiEpp6JediUY23IvHh8kfyhrZRyVjiWrryvGE7laLJFMnj4q/OG1kZlmhoV1FQRXJSK47IrJG+CCCACIPMhYKVYgx8ggBYqxVVNFClcKlZI1Z4BYavadSvrj7BAEhYQ0uL5qeNYkLCRpW4fjp2AR8ggCX2Ej1nP7ioibCToW4PiB7RBBAETYXE4rnx7CIibEVoWDtCh/KCCAJy9jY1cNRSgAUum01MNIIIAIIII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7838" name="AutoShape 14" descr="data:image/jpeg;base64,/9j/4AAQSkZJRgABAQAAAQABAAD/2wCEAAkGBhQRERQUExQWFRUWFyAVFBUXFRYdGxcYHhcXFh8UHhwaHCceGBojGRQVHzAgIyspLDAyFio9NTA2OSoxLSkBCQoKDgwOGg8PGi4hHiUrNS81NTQ1MDA0LzI2NSksNSo1MCsvNSktLykpLzUvKTUqNS8yNSwvKSwqLC8yMyksLP/AABEIAGYAZgMBIgACEQEDEQH/xAAbAAACAwEBAQAAAAAAAAAAAAAABQIDBAcGAf/EAEUQAAECAwMFCwkHAwUBAAAAAAECAwAEEQUSISIxQWFxBhMyUXKBkaGxssEHFCNSU3OC0dIVM0JikqLCY5PhJLPT4vAW/8QAGQEBAAMBAQAAAAAAAAAAAAAAAAIDBAEF/8QAKBEAAgECBAUEAwAAAAAAAAAAAAECAxEEEiFBMVFxsfAyYZHBE1KB/9oADAMBAAIRAxEAPwDuMZpqbu5KcVYaCQKmlTm1xpjA/wDeL1hv/cV/iAD7OJJKlAkmtaLHNQOR98wV65Gwr+uOWeUWfKZ9wVIyUaT6gjC/L3ZFua3xVVulu7XAUvY1z/hgDsPmbgzOn9Ne0webPe2HO0PBQjj25aTVOPhu+pKQkrWuvBSBrNM5EUboG1ykw4yVKN04Ek4pIqD0GAO0bw/7VH9k/wDJB5q97YczY+cchteT3qWlphDiloeBCq/gWM6cDqV+mPknKXpJ6aW4pIQsNtgfjWaVGOgAjoMAdf8AMlnO6eYEdioPMDpWTtK/rjjm5iVVOTCWgtSRQqWqvBSBn6aDniG6NhUpMLZK1EChSqpykkVB8OaAOxql1NArSoUCSSkhZrp0rwPzjay+FVpXDOCCCOmOe+TGaK2ZupJoU5z+VUe9leG7ywP2I+cAaYIIIAIXzh9INaR1OI+qGEYLR4aDx4fuQfCAOHeVqeu2o6PyN9wROfnaWBKq45tYGvBz5RX5S5B77cU8JJ2aZSG7yEtu3HBvQBTfSk0z9UJN1k7PTiGWWrNflpZgHemUMvqoo51qUUC8c+jSeOAPZ7k5Epsl93fWWXJtW8tLecS2N6TgqhOcnLw4gIj5SGSqUlJsONuqSBLTC2lhaCoCqTeGnhfqEeI3RzFoTjUq19nvtNyze9oSlh81OFVmqc5uj/xgsuYtBmSmZMyD7jb5CgVMPgtrFMtNE5zdTn9WAPVbk53z2zJ2UGLjI86YGk04SRtpm41xHd/PiUl5OQBym29+f94upodYqo/EI8juUdtGzZlMyiSmDdCkqSph4JUkihBIThjQ80Z7fZtCemHJlcpMVdVeyWHiAKABIN3EAADmgdtudG3EyhTZky/vrTK5msuyt5wITdGCyCdPCAppRBu/lyuz5WZDjTq2f9M+tlxK0nCqTVOnV/Ujw9vzFoTUvKy/2e+23LIKUhLD5vKNKuKqnPgf1GCxZi0JeUmpU2e+43MpFbzD43tYzOJonODdPwiBw6P5Fpm+xO6ijuLjqMj+M8biuo3fCOTeQ2z3mWJ4PNONEqQUhxtaai64Ki8BWOtWfwK8alHpUTAGmCCCACF9qZ2z+anTSGEYLY4KPeJ7YA+tHKXtHcTFtYztHKXtHcTFtYAnWKJ2fQygrcUEpGc+A4zqiyseLtdszdpJl1khpsXrvHkhRO01ArxRVVqOC04vQ14Sgq03mdopXfRFt9201VNWpNJqamhcpr4uoazmdylsJX6OVRfSjJLnBaTT8IOdZ1JHPCPddNVdl5QHe2lXb9MMkruBOoC6eqPWS7CW0hCAEpSKADRFNJNyav1f0uSNeJlFUoNxsn6Vslze7b85Fya0xxOnCnVWPtYhWCsazySh9X3nIH841WcKNJ2f5jBNqwd934LhnKD0aOSOyALYIIIAIwWychHvE96N8LrZOSgf1AegwBBo5S9o7iYtrGds5S9o7iYmtdATQmgrQZzqGuALawltiQUl1E00KrbwWgZ3G9IH5hWo44Tp3bFTpS4DKIGYuNLUtWqgASjaaw1b3WygGMygnjOB6AkDqiyphptWa87HaOJUJZk/bqt0Yt2NliYZTMNGpQm9ym855xn6YZ7lbRU9LIUvhCqSfWuml6MUzukk1IUhLwAXUG4hZOVwqUScTjjrjTI2u2EpbZZeKQKJ9EpKQOU5TxjOsNONTPa2mprnjITw6o8Wpaey5fPnAd3oKxim5RTgwdcbNMCgjA8eIyueFe5S2XHg826QpbDm9lYFAsY0NMwOSc0XqF4uS2MOazsNZw5Lvu/BcN5Y5CeSOyE01md5H1w3kj6NHJHZECRdBBBABCy2Ti3tr2fOGcKbYOWnk1/e2IArbOUvaO6mLaxQ2cpe0d1MfJibQ2Ly1JQONRAHXDiDLbz8wloGWQFqvC8CRW7pug4E6MegwqVuwu/eSUwk+7r10h0uYLjat5NFXTcUpCrtaYHEC8K8UebTbNosgJXKh2mF9Cjla8mvYNkaqUU1ZpX62ZTN2d033Nid2tfu5SZVsbpG2yrXfdX6SVU0imClLTWutOeE3/1M8rBMioH81+nWkDrhzYczNKB85abR6t1WOwpxA215o7Ugox9K+b/ZyMm3xfwaLReeVVDCbqjgXV8FGsDOtXQNeiCxbHRKt3EVJJvLWc61HOo/KNtY+BVcRGfM8uVcC7LrcrdPD5I/lDOzD6JGzxMKXjw+SP5Q1ss+jpxKUOhRiB01wQQQAQntY+k2JT1uf9YcQktXBwkg0IQAaGmCjpzaYArbOUvaO6mEVrblluzAmG5hSFppdCkhSU0FMK5ug54dVIKsK1oc+oDwiW+K9XrEThNwd4kZRUlZiVx+dapfclV61X0E9ZHVALXmvZyp2TJ8UQ63xXq9YihUsk52UHalHyiaqR3iiOR7MW/a017OUG2ZP0RUu23RwpiSb+JSz3kw08wb9g3+lHyi1toJ4LSRsCR2CO/kh+vn9uMsuYkTaIcw3x+ZrgUMs72g6is0w+OmqHsgV3ctKUaEoSa3UgUoTmJ1DAU0xMuq9X9wg3xXq9YiEpp6JediUY23IvHh8kfyhrZRyVjiWrryvGE7laLJFMnj4q/OG1kZlmhoV1FQRXJSK47IrJG+CCCACIPMhYKVYgx8ggBYqxVVNFClcKlZI1Z4BYavadSvrj7BAEhYQ0uL5qeNYkLCRpW4fjp2AR8ggCX2Ej1nP7ioibCToW4PiB7RBBAETYXE4rnx7CIibEVoWDtCh/KCCAJy9jY1cNRSgAUum01MNIIIAIIII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5" name="Скругленный прямоугольник 44"/>
          <p:cNvSpPr/>
          <p:nvPr/>
        </p:nvSpPr>
        <p:spPr bwMode="auto">
          <a:xfrm>
            <a:off x="5647525" y="2097852"/>
            <a:ext cx="1322781" cy="238363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300163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settings.xml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 bwMode="auto">
          <a:xfrm>
            <a:off x="1557321" y="4946957"/>
            <a:ext cx="829418" cy="244975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300163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pom.xml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840" name="AutoShape 16" descr="data:image/jpeg;base64,/9j/4AAQSkZJRgABAQAAAQABAAD/2wCEAAkGBhQRERQUExQWFRUWFyAVFBUXFRYdGxcYHhcXFh8UHhwaHCceGBojGRQVHzAgIyspLDAyFio9NTA2OSoxLSkBCQoKDgwOGg8PGi4hHiUrNS81NTQ1MDA0LzI2NSksNSo1MCsvNSktLykpLzUvKTUqNS8yNSwvKSwqLC8yMyksLP/AABEIAGYAZgMBIgACEQEDEQH/xAAbAAACAwEBAQAAAAAAAAAAAAAABQIDBAcGAf/EAEUQAAECAwMFCwkHAwUBAAAAAAECAwAEEQUSISIxQWFxBhMyUXKBkaGxssEHFCNSU3OC0dIVM0JikqLCY5PhJLPT4vAW/8QAGQEBAAMBAQAAAAAAAAAAAAAAAAIDBAEF/8QAKBEAAgECBAUEAwAAAAAAAAAAAAECAxEEEiFBMVFxsfAyYZHBE1KB/9oADAMBAAIRAxEAPwDuMZpqbu5KcVYaCQKmlTm1xpjA/wDeL1hv/cV/iAD7OJJKlAkmtaLHNQOR98wV65Gwr+uOWeUWfKZ9wVIyUaT6gjC/L3ZFua3xVVulu7XAUvY1z/hgDsPmbgzOn9Ne0webPe2HO0PBQjj25aTVOPhu+pKQkrWuvBSBrNM5EUboG1ykw4yVKN04Ek4pIqD0GAO0bw/7VH9k/wDJB5q97YczY+cchteT3qWlphDiloeBCq/gWM6cDqV+mPknKXpJ6aW4pIQsNtgfjWaVGOgAjoMAdf8AMlnO6eYEdioPMDpWTtK/rjjm5iVVOTCWgtSRQqWqvBSBn6aDniG6NhUpMLZK1EChSqpykkVB8OaAOxql1NArSoUCSSkhZrp0rwPzjay+FVpXDOCCCOmOe+TGaK2ZupJoU5z+VUe9leG7ywP2I+cAaYIIIAIXzh9INaR1OI+qGEYLR4aDx4fuQfCAOHeVqeu2o6PyN9wROfnaWBKq45tYGvBz5RX5S5B77cU8JJ2aZSG7yEtu3HBvQBTfSk0z9UJN1k7PTiGWWrNflpZgHemUMvqoo51qUUC8c+jSeOAPZ7k5Epsl93fWWXJtW8tLecS2N6TgqhOcnLw4gIj5SGSqUlJsONuqSBLTC2lhaCoCqTeGnhfqEeI3RzFoTjUq19nvtNyze9oSlh81OFVmqc5uj/xgsuYtBmSmZMyD7jb5CgVMPgtrFMtNE5zdTn9WAPVbk53z2zJ2UGLjI86YGk04SRtpm41xHd/PiUl5OQBym29+f94upodYqo/EI8juUdtGzZlMyiSmDdCkqSph4JUkihBIThjQ80Z7fZtCemHJlcpMVdVeyWHiAKABIN3EAADmgdtudG3EyhTZky/vrTK5msuyt5wITdGCyCdPCAppRBu/lyuz5WZDjTq2f9M+tlxK0nCqTVOnV/Ujw9vzFoTUvKy/2e+23LIKUhLD5vKNKuKqnPgf1GCxZi0JeUmpU2e+43MpFbzD43tYzOJonODdPwiBw6P5Fpm+xO6ijuLjqMj+M8biuo3fCOTeQ2z3mWJ4PNONEqQUhxtaai64Ki8BWOtWfwK8alHpUTAGmCCCACF9qZ2z+anTSGEYLY4KPeJ7YA+tHKXtHcTFtYztHKXtHcTFtYAnWKJ2fQygrcUEpGc+A4zqiyseLtdszdpJl1khpsXrvHkhRO01ArxRVVqOC04vQ14Sgq03mdopXfRFt9201VNWpNJqamhcpr4uoazmdylsJX6OVRfSjJLnBaTT8IOdZ1JHPCPddNVdl5QHe2lXb9MMkruBOoC6eqPWS7CW0hCAEpSKADRFNJNyav1f0uSNeJlFUoNxsn6Vslze7b85Fya0xxOnCnVWPtYhWCsazySh9X3nIH841WcKNJ2f5jBNqwd934LhnKD0aOSOyALYIIIAIwWychHvE96N8LrZOSgf1AegwBBo5S9o7iYtrGds5S9o7iYmtdATQmgrQZzqGuALawltiQUl1E00KrbwWgZ3G9IH5hWo44Tp3bFTpS4DKIGYuNLUtWqgASjaaw1b3WygGMygnjOB6AkDqiyphptWa87HaOJUJZk/bqt0Yt2NliYZTMNGpQm9ym855xn6YZ7lbRU9LIUvhCqSfWuml6MUzukk1IUhLwAXUG4hZOVwqUScTjjrjTI2u2EpbZZeKQKJ9EpKQOU5TxjOsNONTPa2mprnjITw6o8Wpaey5fPnAd3oKxim5RTgwdcbNMCgjA8eIyueFe5S2XHg826QpbDm9lYFAsY0NMwOSc0XqF4uS2MOazsNZw5Lvu/BcN5Y5CeSOyE01md5H1w3kj6NHJHZECRdBBBABCy2Ti3tr2fOGcKbYOWnk1/e2IArbOUvaO6mLaxQ2cpe0d1MfJibQ2Ly1JQONRAHXDiDLbz8wloGWQFqvC8CRW7pug4E6MegwqVuwu/eSUwk+7r10h0uYLjat5NFXTcUpCrtaYHEC8K8UebTbNosgJXKh2mF9Cjla8mvYNkaqUU1ZpX62ZTN2d033Nid2tfu5SZVsbpG2yrXfdX6SVU0imClLTWutOeE3/1M8rBMioH81+nWkDrhzYczNKB85abR6t1WOwpxA215o7Ugox9K+b/ZyMm3xfwaLReeVVDCbqjgXV8FGsDOtXQNeiCxbHRKt3EVJJvLWc61HOo/KNtY+BVcRGfM8uVcC7LrcrdPD5I/lDOzD6JGzxMKXjw+SP5Q1ss+jpxKUOhRiB01wQQQAQntY+k2JT1uf9YcQktXBwkg0IQAaGmCjpzaYArbOUvaO6mEVrblluzAmG5hSFppdCkhSU0FMK5ug54dVIKsK1oc+oDwiW+K9XrEThNwd4kZRUlZiVx+dapfclV61X0E9ZHVALXmvZyp2TJ8UQ63xXq9YihUsk52UHalHyiaqR3iiOR7MW/a017OUG2ZP0RUu23RwpiSb+JSz3kw08wb9g3+lHyi1toJ4LSRsCR2CO/kh+vn9uMsuYkTaIcw3x+ZrgUMs72g6is0w+OmqHsgV3ctKUaEoSa3UgUoTmJ1DAU0xMuq9X9wg3xXq9YiEpp6JediUY23IvHh8kfyhrZRyVjiWrryvGE7laLJFMnj4q/OG1kZlmhoV1FQRXJSK47IrJG+CCCACIPMhYKVYgx8ggBYqxVVNFClcKlZI1Z4BYavadSvrj7BAEhYQ0uL5qeNYkLCRpW4fjp2AR8ggCX2Ej1nP7ioibCToW4PiB7RBBAETYXE4rnx7CIibEVoWDtCh/KCCAJy9jY1cNRSgAUum01MNIIIAIIII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7842" name="AutoShape 18" descr="data:image/jpeg;base64,/9j/4AAQSkZJRgABAQAAAQABAAD/2wCEAAkGBhQRERQUExQWFRUWFyAVFBUXFRYdGxcYHhcXFh8UHhwaHCceGBojGRQVHzAgIyspLDAyFio9NTA2OSoxLSkBCQoKDgwOGg8PGi4hHiUrNS81NTQ1MDA0LzI2NSksNSo1MCsvNSktLykpLzUvKTUqNS8yNSwvKSwqLC8yMyksLP/AABEIAGYAZgMBIgACEQEDEQH/xAAbAAACAwEBAQAAAAAAAAAAAAAABQIDBAcGAf/EAEUQAAECAwMFCwkHAwUBAAAAAAECAwAEEQUSISIxQWFxBhMyUXKBkaGxssEHFCNSU3OC0dIVM0JikqLCY5PhJLPT4vAW/8QAGQEBAAMBAQAAAAAAAAAAAAAAAAIDBAEF/8QAKBEAAgECBAUEAwAAAAAAAAAAAAECAxEEEiFBMVFxsfAyYZHBE1KB/9oADAMBAAIRAxEAPwDuMZpqbu5KcVYaCQKmlTm1xpjA/wDeL1hv/cV/iAD7OJJKlAkmtaLHNQOR98wV65Gwr+uOWeUWfKZ9wVIyUaT6gjC/L3ZFua3xVVulu7XAUvY1z/hgDsPmbgzOn9Ne0webPe2HO0PBQjj25aTVOPhu+pKQkrWuvBSBrNM5EUboG1ykw4yVKN04Ek4pIqD0GAO0bw/7VH9k/wDJB5q97YczY+cchteT3qWlphDiloeBCq/gWM6cDqV+mPknKXpJ6aW4pIQsNtgfjWaVGOgAjoMAdf8AMlnO6eYEdioPMDpWTtK/rjjm5iVVOTCWgtSRQqWqvBSBn6aDniG6NhUpMLZK1EChSqpykkVB8OaAOxql1NArSoUCSSkhZrp0rwPzjay+FVpXDOCCCOmOe+TGaK2ZupJoU5z+VUe9leG7ywP2I+cAaYIIIAIXzh9INaR1OI+qGEYLR4aDx4fuQfCAOHeVqeu2o6PyN9wROfnaWBKq45tYGvBz5RX5S5B77cU8JJ2aZSG7yEtu3HBvQBTfSk0z9UJN1k7PTiGWWrNflpZgHemUMvqoo51qUUC8c+jSeOAPZ7k5Epsl93fWWXJtW8tLecS2N6TgqhOcnLw4gIj5SGSqUlJsONuqSBLTC2lhaCoCqTeGnhfqEeI3RzFoTjUq19nvtNyze9oSlh81OFVmqc5uj/xgsuYtBmSmZMyD7jb5CgVMPgtrFMtNE5zdTn9WAPVbk53z2zJ2UGLjI86YGk04SRtpm41xHd/PiUl5OQBym29+f94upodYqo/EI8juUdtGzZlMyiSmDdCkqSph4JUkihBIThjQ80Z7fZtCemHJlcpMVdVeyWHiAKABIN3EAADmgdtudG3EyhTZky/vrTK5msuyt5wITdGCyCdPCAppRBu/lyuz5WZDjTq2f9M+tlxK0nCqTVOnV/Ujw9vzFoTUvKy/2e+23LIKUhLD5vKNKuKqnPgf1GCxZi0JeUmpU2e+43MpFbzD43tYzOJonODdPwiBw6P5Fpm+xO6ijuLjqMj+M8biuo3fCOTeQ2z3mWJ4PNONEqQUhxtaai64Ki8BWOtWfwK8alHpUTAGmCCCACF9qZ2z+anTSGEYLY4KPeJ7YA+tHKXtHcTFtYztHKXtHcTFtYAnWKJ2fQygrcUEpGc+A4zqiyseLtdszdpJl1khpsXrvHkhRO01ArxRVVqOC04vQ14Sgq03mdopXfRFt9201VNWpNJqamhcpr4uoazmdylsJX6OVRfSjJLnBaTT8IOdZ1JHPCPddNVdl5QHe2lXb9MMkruBOoC6eqPWS7CW0hCAEpSKADRFNJNyav1f0uSNeJlFUoNxsn6Vslze7b85Fya0xxOnCnVWPtYhWCsazySh9X3nIH841WcKNJ2f5jBNqwd934LhnKD0aOSOyALYIIIAIwWychHvE96N8LrZOSgf1AegwBBo5S9o7iYtrGds5S9o7iYmtdATQmgrQZzqGuALawltiQUl1E00KrbwWgZ3G9IH5hWo44Tp3bFTpS4DKIGYuNLUtWqgASjaaw1b3WygGMygnjOB6AkDqiyphptWa87HaOJUJZk/bqt0Yt2NliYZTMNGpQm9ym855xn6YZ7lbRU9LIUvhCqSfWuml6MUzukk1IUhLwAXUG4hZOVwqUScTjjrjTI2u2EpbZZeKQKJ9EpKQOU5TxjOsNONTPa2mprnjITw6o8Wpaey5fPnAd3oKxim5RTgwdcbNMCgjA8eIyueFe5S2XHg826QpbDm9lYFAsY0NMwOSc0XqF4uS2MOazsNZw5Lvu/BcN5Y5CeSOyE01md5H1w3kj6NHJHZECRdBBBABCy2Ti3tr2fOGcKbYOWnk1/e2IArbOUvaO6mLaxQ2cpe0d1MfJibQ2Ly1JQONRAHXDiDLbz8wloGWQFqvC8CRW7pug4E6MegwqVuwu/eSUwk+7r10h0uYLjat5NFXTcUpCrtaYHEC8K8UebTbNosgJXKh2mF9Cjla8mvYNkaqUU1ZpX62ZTN2d033Nid2tfu5SZVsbpG2yrXfdX6SVU0imClLTWutOeE3/1M8rBMioH81+nWkDrhzYczNKB85abR6t1WOwpxA215o7Ugox9K+b/ZyMm3xfwaLReeVVDCbqjgXV8FGsDOtXQNeiCxbHRKt3EVJJvLWc61HOo/KNtY+BVcRGfM8uVcC7LrcrdPD5I/lDOzD6JGzxMKXjw+SP5Q1ss+jpxKUOhRiB01wQQQAQntY+k2JT1uf9YcQktXBwkg0IQAaGmCjpzaYArbOUvaO6mEVrblluzAmG5hSFppdCkhSU0FMK5ug54dVIKsK1oc+oDwiW+K9XrEThNwd4kZRUlZiVx+dapfclV61X0E9ZHVALXmvZyp2TJ8UQ63xXq9YihUsk52UHalHyiaqR3iiOR7MW/a017OUG2ZP0RUu23RwpiSb+JSz3kw08wb9g3+lHyi1toJ4LSRsCR2CO/kh+vn9uMsuYkTaIcw3x+ZrgUMs72g6is0w+OmqHsgV3ctKUaEoSa3UgUoTmJ1DAU0xMuq9X9wg3xXq9YiEpp6JediUY23IvHh8kfyhrZRyVjiWrryvGE7laLJFMnj4q/OG1kZlmhoV1FQRXJSK47IrJG+CCCACIPMhYKVYgx8ggBYqxVVNFClcKlZI1Z4BYavadSvrj7BAEhYQ0uL5qeNYkLCRpW4fjp2AR8ggCX2Ej1nP7ioibCToW4PiB7RBBAETYXE4rnx7CIibEVoWDtCh/KCCAJy9jY1cNRSgAUum01MNIIIAIIII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7843" name="Picture 19" descr="C:\Documents and Settings\tismagilov\Desktop\jav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4167" y="1370976"/>
            <a:ext cx="1219200" cy="1219200"/>
          </a:xfrm>
          <a:prstGeom prst="rect">
            <a:avLst/>
          </a:prstGeom>
          <a:noFill/>
        </p:spPr>
      </p:pic>
      <p:pic>
        <p:nvPicPr>
          <p:cNvPr id="77844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47628" y="6377395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6250" y="6903608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Скругленный прямоугольник 34"/>
          <p:cNvSpPr/>
          <p:nvPr/>
        </p:nvSpPr>
        <p:spPr bwMode="auto">
          <a:xfrm>
            <a:off x="2546402" y="7689420"/>
            <a:ext cx="1327946" cy="238363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300163"/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репозитории</a:t>
            </a:r>
          </a:p>
        </p:txBody>
      </p:sp>
      <p:sp>
        <p:nvSpPr>
          <p:cNvPr id="36" name="Скругленный прямоугольник 35"/>
          <p:cNvSpPr/>
          <p:nvPr/>
        </p:nvSpPr>
        <p:spPr bwMode="auto">
          <a:xfrm>
            <a:off x="5126474" y="8180936"/>
            <a:ext cx="2266841" cy="238363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300163"/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репозитории плагинов</a:t>
            </a:r>
          </a:p>
        </p:txBody>
      </p:sp>
      <p:pic>
        <p:nvPicPr>
          <p:cNvPr id="79874" name="Picture 2" descr="C:\Documents and Settings\tismagilov\Desktop\utilities-file-archiv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6913" y="3827626"/>
            <a:ext cx="1040474" cy="1040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Установка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Загрузка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Maven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3889311" y="7883570"/>
          <a:ext cx="493776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4114800"/>
              </a:tblGrid>
              <a:tr h="84732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Версию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2.2.1 Maven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можно загрузить с сайта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  <a:hlinkClick r:id="rId3"/>
                        </a:rPr>
                        <a:t>http://maven.apache.org/download.cgi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файл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apache-maven-2.2.1-bin.zip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500" b="0" spc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6" descr="http://cdn1.iconfinder.com/data/icons/prettyoffice4/64/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4239" y="8049855"/>
            <a:ext cx="609600" cy="6096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30832" y="1288576"/>
            <a:ext cx="772477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pic>
        <p:nvPicPr>
          <p:cNvPr id="4098" name="Picture 2" descr="C:\Documents and Settings\tismagilov\My Documents\My Pictures\apache-maven-proj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063" y="2093420"/>
            <a:ext cx="5334000" cy="485775"/>
          </a:xfrm>
          <a:prstGeom prst="rect">
            <a:avLst/>
          </a:prstGeom>
          <a:noFill/>
        </p:spPr>
      </p:pic>
      <p:pic>
        <p:nvPicPr>
          <p:cNvPr id="55297" name="Picture 1" descr="C:\Documents and Settings\tismagilov\Desktop\apachemav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566" y="1339142"/>
            <a:ext cx="9296400" cy="5724525"/>
          </a:xfrm>
          <a:prstGeom prst="rect">
            <a:avLst/>
          </a:prstGeom>
          <a:noFill/>
        </p:spPr>
      </p:pic>
      <p:graphicFrame>
        <p:nvGraphicFramePr>
          <p:cNvPr id="8" name="Таблица 14"/>
          <p:cNvGraphicFramePr>
            <a:graphicFrameLocks noGrp="1"/>
          </p:cNvGraphicFramePr>
          <p:nvPr/>
        </p:nvGraphicFramePr>
        <p:xfrm>
          <a:off x="2897869" y="7624322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8883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Apache Maven – система управления жизненным циклом проекта. С помощью Maven можно управлять сборкой проекта, автоматической загрузкой зависимостей, созданием документации.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boo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7630" y="7811066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Установка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Maven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graphicFrame>
        <p:nvGraphicFramePr>
          <p:cNvPr id="11" name="Таблица 5"/>
          <p:cNvGraphicFramePr>
            <a:graphicFrameLocks noGrp="1"/>
          </p:cNvGraphicFramePr>
          <p:nvPr/>
        </p:nvGraphicFramePr>
        <p:xfrm>
          <a:off x="2119657" y="7355883"/>
          <a:ext cx="9052560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Почему Maven занимает менее 5 мегабайт? Дело в том, что он почти ничего не делает. Вся его функциональность получается от подгружаемых модулей – плагинов.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8" descr="aide, help, question mark, support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9170" y="7366042"/>
            <a:ext cx="812699" cy="812699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1372" y="1106605"/>
            <a:ext cx="26479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76165" y="1193752"/>
            <a:ext cx="19145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88408" y="1073269"/>
            <a:ext cx="36671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Задание переменных окружения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1571" y="1626642"/>
            <a:ext cx="36957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2018" y="1644413"/>
            <a:ext cx="3724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Таблица 14"/>
          <p:cNvGraphicFramePr>
            <a:graphicFrameLocks noGrp="1"/>
          </p:cNvGraphicFramePr>
          <p:nvPr/>
        </p:nvGraphicFramePr>
        <p:xfrm>
          <a:off x="3521116" y="6722518"/>
          <a:ext cx="5760720" cy="811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4937760"/>
              </a:tblGrid>
              <a:tr h="81105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Переменные окружения будут действительны только во вновь открытой консоли. 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2" descr="C:\Documents and Settings\tismagilov\Desktop\icons\Warning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28270" y="6707116"/>
            <a:ext cx="812699" cy="812699"/>
          </a:xfrm>
          <a:prstGeom prst="rect">
            <a:avLst/>
          </a:prstGeom>
          <a:noFill/>
        </p:spPr>
      </p:pic>
      <p:graphicFrame>
        <p:nvGraphicFramePr>
          <p:cNvPr id="14" name="Таблица 14"/>
          <p:cNvGraphicFramePr>
            <a:graphicFrameLocks noGrp="1"/>
          </p:cNvGraphicFramePr>
          <p:nvPr/>
        </p:nvGraphicFramePr>
        <p:xfrm>
          <a:off x="3523391" y="7721079"/>
          <a:ext cx="576072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4937760"/>
              </a:tblGrid>
              <a:tr h="81105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Переменные окружения не следует задавать из консоли. Их значения придётся каждый раз в новой консоли заново задавать.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2" descr="C:\Documents and Settings\tismagilov\Desktop\icons\Warning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0545" y="7773917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Проверка установки</a:t>
            </a:r>
            <a:endParaRPr lang="ru-RU" b="0" dirty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86853" y="1637679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I:\&gt;mvn -version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Apache Maven 2.2.1 (r801777; 2009-08-07 02:16:01+0700)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Java version: 1.6.0_39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Java home: H:\Program Files (x86)\Java\jdk1.6.0_39\jre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Default locale: en_US, platform encoding: Cp1252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OS name: "windows xp" version: "5.2" arch: "x86" Family: "windows"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I:\&gt;</a:t>
            </a: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649928" y="1858224"/>
            <a:ext cx="5791815" cy="47672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Apache Maven 2.2.1 (r801777; 2009-08-07 02:16:01+0700)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Java version: 1.6.0_39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Конфигурационные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файлы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Конфигурационные файлы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9925" y="2330923"/>
            <a:ext cx="36385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Таблица 14"/>
          <p:cNvGraphicFramePr>
            <a:graphicFrameLocks noGrp="1"/>
          </p:cNvGraphicFramePr>
          <p:nvPr/>
        </p:nvGraphicFramePr>
        <p:xfrm>
          <a:off x="2668131" y="5910499"/>
          <a:ext cx="74066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Конфигурационные файлы содержат информацию применимую ко многим проектам и которую не следует распространять вместе с проектами. В них содержится информация о локальном репозитории, прокси-серверах, зеркалах, информация для аутентификации.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boo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1540" y="6202938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4" name="Таблица 14"/>
          <p:cNvGraphicFramePr>
            <a:graphicFrameLocks noGrp="1"/>
          </p:cNvGraphicFramePr>
          <p:nvPr/>
        </p:nvGraphicFramePr>
        <p:xfrm>
          <a:off x="2668131" y="7520943"/>
          <a:ext cx="740664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Конфигурационные файлы находятся в директории установки Maven $M2_HOME/conf/settings.xml и в домашней директории пользователя ~/.m2/settings.xml. Таким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образом у конкретного пользователя который использует конкретную установку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Maven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два конфигурационных файла.</a:t>
                      </a:r>
                      <a:endParaRPr lang="ru-RU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6" descr="information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2713" y="7812094"/>
            <a:ext cx="812699" cy="812699"/>
          </a:xfrm>
          <a:prstGeom prst="rect">
            <a:avLst/>
          </a:prstGeom>
          <a:noFill/>
        </p:spPr>
      </p:pic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73863" y="2328863"/>
            <a:ext cx="36480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Структура конфигурационного файла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48641" y="2620322"/>
            <a:ext cx="11901267" cy="2675010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&lt;settings&gt;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&lt;localRepository/&gt;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&lt;interactiveMode/&gt;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&lt;usePluginRegistry/&gt;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&lt;offline/&gt;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&lt;pluginGroups/&gt;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&lt;servers/&gt;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&lt;mirrors/&gt;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&lt;proxies/&gt;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&lt;profiles/&gt;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&lt;activeProfiles/&gt;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&lt;/settings&gt;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Простые элементы верхнего уровня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48641" y="2770450"/>
            <a:ext cx="11901267" cy="2483938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&lt;settings&gt;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&lt;localRepository/&gt;${user.dir}/.m2/repository&lt;/localRepository&gt;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&lt;interactiveMode/&gt;true&lt;/interactiveMode&gt;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&lt;usePluginRegistry/&gt;false&lt;/usePluginRegistry&gt;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&lt;offline/&gt;false&lt;/offline&gt;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&lt;pluginGroups&gt;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&lt;pluginGroup&gt;org.apache.maven.plugins&lt;/pluginGroup&gt;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&lt;pluginGroup&gt;org.codehaus.mojo&lt;/pluginGroup&gt;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&lt;/pluginGroups&gt;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&lt;/settings&gt;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" name="Таблица 14"/>
          <p:cNvGraphicFramePr>
            <a:graphicFrameLocks noGrp="1"/>
          </p:cNvGraphicFramePr>
          <p:nvPr/>
        </p:nvGraphicFramePr>
        <p:xfrm>
          <a:off x="2790961" y="6524648"/>
          <a:ext cx="74066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Элемент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pluginGroups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список элементов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pluginGroup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каждый из которых включает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groupId.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Этот список используется когда плагин используется без указания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groupId.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Этот список автоматически содержит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org.apache.maven.plugins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org.codehaus.mojo.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4370" y="6817087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2"/>
                </a:solidFill>
                <a:cs typeface="Courier New" pitchFamily="49" charset="0"/>
              </a:rPr>
              <a:t>Простые элементы верхнего уровня</a:t>
            </a:r>
            <a:endParaRPr lang="ru-RU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graphicFrame>
        <p:nvGraphicFramePr>
          <p:cNvPr id="8" name="Таблица 4"/>
          <p:cNvGraphicFramePr>
            <a:graphicFrameLocks noGrp="1"/>
          </p:cNvGraphicFramePr>
          <p:nvPr/>
        </p:nvGraphicFramePr>
        <p:xfrm>
          <a:off x="996286" y="1522151"/>
          <a:ext cx="11027391" cy="396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155"/>
                <a:gridCol w="8019236"/>
              </a:tblGrid>
              <a:tr h="377302"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Элемент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677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localRepository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Путь к локальному репозиторию. Значение по умолчанию </a:t>
                      </a:r>
                      <a:r>
                        <a:rPr lang="en-US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${user.dir}/.m2/repository.</a:t>
                      </a:r>
                      <a:endParaRPr lang="ru-RU" sz="1500" b="0" kern="1200" baseline="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39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interactiveMode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Если </a:t>
                      </a: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Maven </a:t>
                      </a:r>
                      <a:r>
                        <a:rPr lang="ru-RU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должен пытаться взаимодействовать с пользователем</a:t>
                      </a: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ru-RU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должно быть </a:t>
                      </a: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r>
                        <a:rPr lang="ru-RU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 в противном случае </a:t>
                      </a: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false. </a:t>
                      </a:r>
                      <a:r>
                        <a:rPr lang="ru-RU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Значение по умолчанию</a:t>
                      </a: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 true.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703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usePluginRegistry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Если </a:t>
                      </a:r>
                      <a:r>
                        <a:rPr lang="en-US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Maven </a:t>
                      </a:r>
                      <a:r>
                        <a:rPr lang="ru-RU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должен использовать</a:t>
                      </a:r>
                      <a:r>
                        <a:rPr lang="en-US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${user.dir}/.m2/plugin-registry.xml </a:t>
                      </a:r>
                      <a:r>
                        <a:rPr lang="ru-RU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для управления версиями плагинов должно быть </a:t>
                      </a:r>
                      <a:r>
                        <a:rPr lang="en-US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true. </a:t>
                      </a:r>
                      <a:r>
                        <a:rPr lang="ru-RU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Значение по умолчанию</a:t>
                      </a:r>
                      <a:r>
                        <a:rPr lang="en-US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false.</a:t>
                      </a:r>
                      <a:endParaRPr lang="ru-RU" sz="15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3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offline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Если </a:t>
                      </a: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Maven </a:t>
                      </a:r>
                      <a:r>
                        <a:rPr lang="ru-RU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должен работать в отсоединённом состоянии должно быть </a:t>
                      </a: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true. </a:t>
                      </a:r>
                      <a:r>
                        <a:rPr lang="ru-RU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Значение по умолчанию</a:t>
                      </a: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 false.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9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pluginGroups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Этот элемент содержит список элементов </a:t>
                      </a:r>
                      <a:r>
                        <a:rPr lang="en-US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pluginGroup, </a:t>
                      </a:r>
                      <a:r>
                        <a:rPr lang="ru-RU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каждый содержит </a:t>
                      </a:r>
                      <a:r>
                        <a:rPr lang="en-US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groupId.</a:t>
                      </a:r>
                      <a:r>
                        <a:rPr lang="ru-RU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Этот список будет использован при вызове </a:t>
                      </a:r>
                      <a:r>
                        <a:rPr lang="en-US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Maven </a:t>
                      </a:r>
                      <a:r>
                        <a:rPr lang="ru-RU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 командной строки без указания </a:t>
                      </a:r>
                      <a:r>
                        <a:rPr lang="en-US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groupId. </a:t>
                      </a:r>
                      <a:r>
                        <a:rPr lang="ru-RU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По умолчанию этот список включает </a:t>
                      </a:r>
                      <a:r>
                        <a:rPr lang="en-US" sz="1500" b="0" kern="1200" baseline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org.apache.maven.plugins.</a:t>
                      </a:r>
                      <a:endParaRPr lang="ru-RU" sz="1500" b="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Серверы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2677656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&lt;servers&gt;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&lt;server&gt;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&lt;id&gt;server001&lt;/id&gt;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&lt;username&gt;my_login&lt;/username&gt;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&lt;password&gt;my_password&lt;/password&gt;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&lt;privateKey&gt;${user.home}/.ssh/id_dsa&lt;/privateKey&gt;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&lt;passphrase&gt;some_passphrase&lt;/passphrase&gt;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&lt;filePermissions&gt;664&lt;/filePermissions&gt;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&lt;directoryPermissions&gt;775&lt;/directoryPermissions&gt;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&lt;configuration&gt;&lt;/configuration&gt;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&lt;/server&gt;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&lt;/servers&gt;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Таблица 14"/>
          <p:cNvGraphicFramePr>
            <a:graphicFrameLocks noGrp="1"/>
          </p:cNvGraphicFramePr>
          <p:nvPr/>
        </p:nvGraphicFramePr>
        <p:xfrm>
          <a:off x="2831904" y="5746725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Элемент &lt;server&gt; содержит информацию для репозиториев и зеркал такую как имена пользователей и пароли. Элемент id это идентификатор репозитория или зеркала.</a:t>
                      </a:r>
                      <a:endParaRPr lang="en-US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5313" y="592998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Зеркала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1815882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&lt;mirrors&gt;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&lt;mirror&gt;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&lt;id&gt;planetmirror.com&lt;/id&gt;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&lt;name&gt;PlanetMirror Australia&lt;/name&gt;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&lt;url&gt;http://downloads.planetmirror.com/pub/maven2&lt;/url&gt;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&lt;mirrorOf&gt;central&lt;/mirrorOf&gt;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&lt;/mirror&gt;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&lt;/mirrors&gt;</a:t>
            </a:r>
          </a:p>
        </p:txBody>
      </p:sp>
      <p:graphicFrame>
        <p:nvGraphicFramePr>
          <p:cNvPr id="9" name="Таблица 14"/>
          <p:cNvGraphicFramePr>
            <a:graphicFrameLocks noGrp="1"/>
          </p:cNvGraphicFramePr>
          <p:nvPr/>
        </p:nvGraphicFramePr>
        <p:xfrm>
          <a:off x="2709075" y="5623911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Элемент &lt;mirror&gt;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позволяет задавать зеркала для репозиториев. Элемент &lt;mirrorOf&gt; включает идентификатор репозитория. В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идентификаторах репозиториев м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ожно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использовать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*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!.</a:t>
                      </a:r>
                      <a:endParaRPr lang="ru-RU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2484" y="5807166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Артефакты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Прокси-серверы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2677656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&lt;proxies&gt;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&lt;proxy&gt;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&lt;id&gt;myproxy&lt;/id&gt;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&lt;active&gt;true&lt;/active&gt;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&lt;protocol&gt;http&lt;/protocol&gt;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&lt;host&gt;proxy.somewhere.com&lt;/host&gt;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&lt;port&gt;8080&lt;/port&gt;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&lt;username&gt;proxyuser&lt;/username&gt;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&lt;password&gt;somepassword&lt;/password&gt;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&lt;nonProxyHosts&gt;*.google.com|ibiblio.org&lt;/nonProxyHosts&gt;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&lt;/proxy&gt;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&lt;/proxies&gt;</a:t>
            </a:r>
          </a:p>
        </p:txBody>
      </p:sp>
      <p:graphicFrame>
        <p:nvGraphicFramePr>
          <p:cNvPr id="5" name="Таблица 14"/>
          <p:cNvGraphicFramePr>
            <a:graphicFrameLocks noGrp="1"/>
          </p:cNvGraphicFramePr>
          <p:nvPr/>
        </p:nvGraphicFramePr>
        <p:xfrm>
          <a:off x="2709075" y="5623911"/>
          <a:ext cx="740664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Элемент &lt;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proxy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&gt;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позволяет задавать прокси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сервер который может использоваться для взаимодействия с репозиториями и зеркалами репозиториев. Можно задать информацию для аутентификации и серсеры для взаимодействия с которыми прокси сервер использовать не следует.</a:t>
                      </a:r>
                      <a:endParaRPr lang="ru-RU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2484" y="6066478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225857"/>
            <a:ext cx="11901267" cy="440120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I:\&gt;mvn help:effective-settings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'help'.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org.apache.maven.plugins: checking for updates from central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[WARNING] repository metadata for: 'org.apache.maven.plugins' could not be retrieved from repository: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central due to an error: Error transferring file: Network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is unreachable: connect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Repository 'central' will be blacklisted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[ERROR] BUILD ERROR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The plugin 'org.apache.maven.plugins:maven-help-plugin' does not exist or no valid version could be found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For more information, run Maven with the -e switch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Fri Apr 05 16:14:15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1M/15M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Попытка получить эффективную конфигурацию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mtClean="0"/>
              <a:pPr algn="r">
                <a:defRPr/>
              </a:pPr>
              <a:t>30</a:t>
            </a:fld>
            <a:endParaRPr lang="ru-RU" smtClean="0"/>
          </a:p>
        </p:txBody>
      </p:sp>
      <p:sp>
        <p:nvSpPr>
          <p:cNvPr id="16" name="Скругленный прямоугольник 7"/>
          <p:cNvSpPr/>
          <p:nvPr/>
        </p:nvSpPr>
        <p:spPr bwMode="auto">
          <a:xfrm>
            <a:off x="619493" y="2114274"/>
            <a:ext cx="10871922" cy="47672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[WARNING] repository metadata for: 'org.apache.maven.plugins' could not be retrieved from repository: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central due to an error: Error transferring file: Network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is unreachable: connect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635417" y="1679821"/>
            <a:ext cx="640682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'help'.</a:t>
            </a:r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2706518" y="6782678"/>
          <a:ext cx="7406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Попытка выполнить задачу help:effective-settings. Для её выполнения необходим плагин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help.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 локальном репозитории его нет поэтому предпринимается попытка загрузить его из центрального репозитория.  Загрузить плагин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help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центрального репозитория не получается так как на пути к центральному репозиторию находится прокси сервер.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4" descr="console, guake, ssh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6898" y="7227101"/>
            <a:ext cx="630692" cy="702266"/>
          </a:xfrm>
          <a:prstGeom prst="rect">
            <a:avLst/>
          </a:prstGeom>
          <a:noFill/>
        </p:spPr>
      </p:pic>
      <p:sp>
        <p:nvSpPr>
          <p:cNvPr id="13" name="Скругленный прямоугольник 7"/>
          <p:cNvSpPr/>
          <p:nvPr/>
        </p:nvSpPr>
        <p:spPr bwMode="auto">
          <a:xfrm>
            <a:off x="621767" y="3358494"/>
            <a:ext cx="11374615" cy="47672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The plugin 'org.apache.maven.plugins:maven-help-plugin' does not exist or no valid version could be found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624042" y="2964983"/>
            <a:ext cx="211915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[ERROR] BUILD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прокси сервера в конфигурационный файл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48641" y="1405650"/>
            <a:ext cx="11901267" cy="4613014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&lt;settings&gt;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&lt;localRepository/&gt;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&lt;interactiveMode/&gt;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&lt;usePluginRegistry/&gt;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&lt;offline/&gt;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&lt;pluginGroups/&gt;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&lt;servers/&gt;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&lt;mirrors/&gt;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&lt;proxies&gt;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&lt;proxy&gt;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&lt;id&gt;optional&lt;/id&gt;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&lt;active&gt;true&lt;/active&gt;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&lt;protocol&gt;http&lt;/protocol&gt;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&lt;host&gt;isa-nsk-academ&lt;/host&gt;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&lt;port&gt;8080&lt;/port&gt;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&lt;nonProxyHosts&gt;local.net|some.host.com&lt;/nonProxyHosts&gt;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&lt;/proxy&gt;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&lt;/proxies&gt;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&lt;profiles/&gt;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&lt;activeProfiles/&gt;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&lt;/settings&gt;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6"/>
          <p:cNvSpPr/>
          <p:nvPr/>
        </p:nvSpPr>
        <p:spPr bwMode="auto">
          <a:xfrm>
            <a:off x="1459857" y="3500763"/>
            <a:ext cx="6060059" cy="143017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&lt;id&gt;optional&lt;/id&gt;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&lt;active&gt;true&lt;/active&gt;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&lt;protocol&gt;http&lt;/protocol&gt;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&lt;host&gt;isa-nsk-academ&lt;/host&gt;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&lt;port&gt;8080&lt;/port&gt;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&lt;nonProxyHosts&gt;local.net|some.host.com&lt;/nonProxyHosts&gt;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5279313"/>
            <a:ext cx="11901267" cy="353943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I:\&gt;mvn help:effective-settings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'help'.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org.apache.maven.plugins: checking for updates from central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org.codehaus.mojo: checking for updates from central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artifact org.apache.maven.plugins:maven-help-plugin: checking for updates from central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Downloading: http://repo1.maven.org/maven2/org/apache/maven/plugins/maven-help-plugin/2.2/maven-help-plugin-2.2.pom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8K downloaded  (maven-help-plugin-2.2.pom)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Downloading: http://repo1.maven.org/maven2/org/apache/maven/plugins/maven-plugins/24/maven-plugins-24.pom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10K downloaded  (maven-plugins-24.pom)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Downloading: http://repo1.maven.org/maven2/org/apache/maven/maven-parent/23/maven-parent-23.pom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31K downloaded  (maven-parent-23.pom)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Downloading: http://repo1.maven.org/maven2/org/apache/apache/13/apache-13.pom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13K downloaded  (apache-13.pom)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эффективной конфигурации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z="1800" smtClean="0"/>
              <a:pPr algn="r">
                <a:defRPr/>
              </a:pPr>
              <a:t>32</a:t>
            </a:fld>
            <a:endParaRPr lang="ru-RU" sz="1800" smtClean="0"/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4674" y="927135"/>
            <a:ext cx="41052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эффективной конфигурации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z="1800" smtClean="0"/>
              <a:pPr algn="r">
                <a:defRPr/>
              </a:pPr>
              <a:t>33</a:t>
            </a:fld>
            <a:endParaRPr lang="ru-RU" sz="1800" smtClean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7946" y="1855168"/>
            <a:ext cx="84867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2706518" y="6782678"/>
          <a:ext cx="74066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После задания прокси сервера в конфигурационном файле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Maven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смог загрузить необходимые артефакты в локальный репозиторий для выполнения задачи effective-settings из плагина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help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 Теперь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Maven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может выполнить эту задачу.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4" descr="console, guake, ssh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6898" y="7049677"/>
            <a:ext cx="630692" cy="702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184913"/>
            <a:ext cx="11901267" cy="763285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[help:effective-settings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Effective user-specific configuration settings: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====================================================================== --&gt;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                                                                       --&gt;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Generated by Maven Help Plugin on 2013-04-05T04:31:46                  --&gt;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See: http://maven.apache.org/plugins/maven-help-plugin/                --&gt;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                                                                       --&gt;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====================================================================== --&gt;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&lt;settings xmlns="http://maven.apache.org/POM/4.0.0" xmlns:xsi="http://www.w3.org/2001/XMLSchema-instance" xsi:schemaLocation="http://maven.apache.org/SETTINGS/1.0.0 http://maven.apache.org/xsd/settings-1.0.0.xsd"&gt;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&lt;localRepository xmlns="http://maven.apache.org/SETTINGS/1.0.0"&gt;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C:\Documents and Settings\Administrator\.m2\repository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&lt;/localRepository&gt;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&lt;proxies xmlns="http://maven.apache.org/SETTINGS/1.0.0"&gt;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&lt;proxy&gt;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&lt;host&gt;isa-nsk-academ&lt;/host&gt;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&lt;nonProxyHosts&gt;local.net|some.host.com&lt;/nonProxyHosts&gt;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&lt;id&gt;optional&lt;/id&gt;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&lt;/proxy&gt;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&lt;/proxies&gt;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&lt;/settings&gt;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37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Fri Apr 05 16:31:46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11M/26M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эффективной конфигурации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z="1800" smtClean="0"/>
              <a:pPr algn="r">
                <a:defRPr/>
              </a:pPr>
              <a:t>34</a:t>
            </a:fld>
            <a:endParaRPr lang="ru-RU" sz="1800" smtClean="0"/>
          </a:p>
        </p:txBody>
      </p:sp>
      <p:sp>
        <p:nvSpPr>
          <p:cNvPr id="6" name="Скругленный прямоугольник 6"/>
          <p:cNvSpPr/>
          <p:nvPr/>
        </p:nvSpPr>
        <p:spPr bwMode="auto">
          <a:xfrm>
            <a:off x="1241494" y="5452403"/>
            <a:ext cx="5909933" cy="71508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&lt;host&gt;isa-nsk-academ&lt;/host&gt;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&lt;nonProxyHosts&gt;local.net|some.host.com&lt;/nonProxyHosts&gt;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&lt;id&gt;optional&lt;/id&gt;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зеркала в конфигурационный файл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z="1800" smtClean="0">
                <a:solidFill>
                  <a:srgbClr val="000000"/>
                </a:solidFill>
              </a:rPr>
              <a:pPr algn="r">
                <a:defRPr/>
              </a:pPr>
              <a:t>35</a:t>
            </a:fld>
            <a:endParaRPr lang="ru-RU" sz="1800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48641" y="1405648"/>
            <a:ext cx="11901267" cy="4108047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&lt;settings&gt;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&lt;localRepository/&gt;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&lt;interactiveMode/&gt;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&lt;usePluginRegistry/&gt;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&lt;offline/&gt;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&lt;pluginGroups/&gt;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&lt;servers/&gt;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&lt;mirrors&gt;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&lt;mirror&gt;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&lt;id&gt;global-mirror&lt;/id&gt;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&lt;mirrorOf&gt;central&lt;/mirrorOf&gt;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&lt;name&gt;Nexus on CVSSOA&lt;/name&gt;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&lt;url&gt;http://cryo:8081/nexus/content/groups/public&lt;/url&gt;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&lt;/mirror&gt;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&lt;/mirrors&gt;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&lt;proxies/&gt;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&lt;profiles/&gt;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&lt;activeProfiles/&gt;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&lt;/settings&gt;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6"/>
          <p:cNvSpPr/>
          <p:nvPr/>
        </p:nvSpPr>
        <p:spPr bwMode="auto">
          <a:xfrm>
            <a:off x="1542199" y="3309721"/>
            <a:ext cx="5991365" cy="95345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&lt;id&gt;global-mirror&lt;/id&gt;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&lt;mirrorOf&gt;central&lt;/mirrorOf&gt;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&lt;name&gt;Nexus on CVSSOA&lt;/name&gt;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&lt;url&gt;http://cryo:8081/nexus/content/groups/public&lt;/url&gt;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5279313"/>
            <a:ext cx="11901267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I:\&gt;mvn help:effective-settings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'help'.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org.apache.maven.plugins: checking for updates from central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org.codehaus.mojo: checking for updates from central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artifact org.apache.maven.plugins:maven-help-plugin: checking for updates from central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Downloading: http://cryo:8081/nexus/content/groups/public/org/apache/maven/plugins/maven-help-plugin/2.2/maven-help-plugin-2.2.pom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8K downloaded  (maven-help-plugin-2.2.pom)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Downloading: http://cryo:8081/nexus/content/groups/public/org/apache/maven/plugins/maven-plugins/24/maven-plugins-24.pom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10K downloaded  (maven-plugins-24.pom)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Downloading: http://cryo:8081/nexus/content/groups/public/org/apache/maven/maven-parent/23/maven-parent-23.pom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31K downloaded  (maven-parent-23.pom)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Downloading: http://cryo:8081/nexus/content/groups/public/org/apache/apache/13/apache-13.pom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13K downloaded  (apache-13.pom)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эффективной конфигурации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z="1800" smtClean="0"/>
              <a:pPr algn="r">
                <a:defRPr/>
              </a:pPr>
              <a:t>36</a:t>
            </a:fld>
            <a:endParaRPr lang="ru-RU" sz="1800" smtClean="0"/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4674" y="927135"/>
            <a:ext cx="41052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эффективной конфигурации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z="1800" smtClean="0"/>
              <a:pPr algn="r">
                <a:defRPr/>
              </a:pPr>
              <a:t>37</a:t>
            </a:fld>
            <a:endParaRPr lang="ru-RU" sz="1800" smtClean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7946" y="1855168"/>
            <a:ext cx="84867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2706518" y="6782678"/>
          <a:ext cx="74066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После задания зеркала в конфигурационном файле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Maven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смог загрузить необходимые артефакты в локальный репозиторий для выполнения задачи effective-settings из плагина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help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 Теперь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Maven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может выполнить эту задачу.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4" descr="console, guake, ssh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6898" y="7049677"/>
            <a:ext cx="630692" cy="702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184913"/>
            <a:ext cx="11901267" cy="763285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[help:effective-settings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Effective user-specific configuration settings: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====================================================================== --&gt;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                                                                       --&gt;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Generated by Maven Help Plugin on 2013-06-18T11:57:06                  --&gt;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See: http://maven.apache.org/plugins/maven-help-plugin/                --&gt;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                                                                       --&gt;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====================================================================== --&gt;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&lt;settings xmlns="http://maven.apache.org/POM/4.0.0" xmlns:xsi="http://www.w3.org/2001/XMLSchema-instance" xsi:schemaLocation="http://maven.a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.0.0 http://maven.apache.org/xsd/settings-1.0.0.xsd"&gt;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&lt;localRepository xmlns="http://maven.apache.org/SETTINGS/1.0.0"&gt;C:\Documents and Settings\Administrator\.m2\repository&lt;/localRepository&gt;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&lt;mirrors xmlns="http://maven.apache.org/SETTINGS/1.0.0"&gt;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&lt;mirror&gt;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&lt;mirrorOf&gt;central&lt;/mirrorOf&gt;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&lt;name&gt;Nexus on CVSSOA&lt;/name&gt;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&lt;url&gt;http://cryo:8081/nexus/content/groups/public&lt;/url&gt;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&lt;id&gt;global-mirror&lt;/id&gt;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&lt;/mirror&gt;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&lt;/mirrors&gt;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&lt;/settings&gt;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58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Jun 18 11:57:06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10M/25M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эффективной конфигурации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z="1800" smtClean="0"/>
              <a:pPr algn="r">
                <a:defRPr/>
              </a:pPr>
              <a:t>38</a:t>
            </a:fld>
            <a:endParaRPr lang="ru-RU" sz="1800" smtClean="0"/>
          </a:p>
        </p:txBody>
      </p:sp>
      <p:sp>
        <p:nvSpPr>
          <p:cNvPr id="6" name="Скругленный прямоугольник 6"/>
          <p:cNvSpPr/>
          <p:nvPr/>
        </p:nvSpPr>
        <p:spPr bwMode="auto">
          <a:xfrm>
            <a:off x="1214651" y="5452425"/>
            <a:ext cx="6005014" cy="95345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&lt;mirrorOf&gt;central&lt;/mirrorOf&gt;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&lt;name&gt;Nexus on CVSSOA&lt;/name&gt;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&lt;url&gt;http://cryo:8081/nexus/content/groups/public&lt;/url&gt;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&lt;id&gt;global-mirror&lt;/id&gt;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Артефакт и координаты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6984092" y="5336015"/>
            <a:ext cx="3456445" cy="953453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&lt;groupId&gt;log4j&lt;/groupId&gt;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&lt;artifactId&gt;log4j&lt;/artifactId&gt;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&lt;version&gt;1.2.13&lt;/version&gt;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&lt;packaging&gt;jar&lt;/packaging&gt;</a:t>
            </a: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801505" y="5045339"/>
            <a:ext cx="3494470" cy="953453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&lt;groupId&gt;junit&lt;/groupId&gt;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&lt;artifactId&gt;junit&lt;/artifactId&gt;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&lt;version&gt;3.8.1&lt;/version&gt;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&lt;packaging&gt;jar&lt;/packaging&gt;</a:t>
            </a: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51301" y="6084775"/>
            <a:ext cx="4220456" cy="953453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&lt;groupId&gt;org.apache.cayenne&lt;/groupId&gt;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&lt;artifactId&gt;cayenne&lt;/artifactId&gt;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&lt;version&gt;2.0.4&lt;/version&gt;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&lt;packaging&gt;jar&lt;/packaging&gt;</a:t>
            </a:r>
          </a:p>
        </p:txBody>
      </p:sp>
      <p:cxnSp>
        <p:nvCxnSpPr>
          <p:cNvPr id="20" name="Прямая соединительная линия 19"/>
          <p:cNvCxnSpPr>
            <a:stCxn id="17" idx="3"/>
          </p:cNvCxnSpPr>
          <p:nvPr/>
        </p:nvCxnSpPr>
        <p:spPr bwMode="auto">
          <a:xfrm>
            <a:off x="5295975" y="5522066"/>
            <a:ext cx="422900" cy="1382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Прямая соединительная линия 21"/>
          <p:cNvCxnSpPr>
            <a:stCxn id="18" idx="3"/>
          </p:cNvCxnSpPr>
          <p:nvPr/>
        </p:nvCxnSpPr>
        <p:spPr bwMode="auto">
          <a:xfrm flipV="1">
            <a:off x="5271757" y="6264785"/>
            <a:ext cx="338630" cy="2967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Прямая соединительная линия 23"/>
          <p:cNvCxnSpPr>
            <a:stCxn id="16" idx="1"/>
          </p:cNvCxnSpPr>
          <p:nvPr/>
        </p:nvCxnSpPr>
        <p:spPr bwMode="auto">
          <a:xfrm rot="10800000" flipV="1">
            <a:off x="6710766" y="5812742"/>
            <a:ext cx="273326" cy="2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" name="Picture 3" descr="C:\Documents and Settings\tismagilov\Desktop\applications-internet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8552" y="5445757"/>
            <a:ext cx="1300163" cy="1300162"/>
          </a:xfrm>
          <a:prstGeom prst="rect">
            <a:avLst/>
          </a:prstGeom>
          <a:noFill/>
        </p:spPr>
      </p:pic>
      <p:pic>
        <p:nvPicPr>
          <p:cNvPr id="27" name="Picture 2" descr="C:\Documents and Settings\tismagilov\Desktop\utilities-file-archi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8693" y="1935764"/>
            <a:ext cx="1300593" cy="1300593"/>
          </a:xfrm>
          <a:prstGeom prst="rect">
            <a:avLst/>
          </a:prstGeom>
          <a:noFill/>
        </p:spPr>
      </p:pic>
      <p:graphicFrame>
        <p:nvGraphicFramePr>
          <p:cNvPr id="19" name="Таблица 14"/>
          <p:cNvGraphicFramePr>
            <a:graphicFrameLocks noGrp="1"/>
          </p:cNvGraphicFramePr>
          <p:nvPr/>
        </p:nvGraphicFramePr>
        <p:xfrm>
          <a:off x="2597618" y="3410653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Артефакт (от лат. artefactum – искусственно сделанное)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– любая библиотека, результат сборки проекта. Могут быть разных типов jar, war, zip, swf.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2" descr="boo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1027" y="3593908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23" name="Таблица 14"/>
          <p:cNvGraphicFramePr>
            <a:graphicFrameLocks noGrp="1"/>
          </p:cNvGraphicFramePr>
          <p:nvPr/>
        </p:nvGraphicFramePr>
        <p:xfrm>
          <a:off x="2722722" y="7725620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Координаты артефакта – уникальный набор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состоящий из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идентификатора группы, идентификатора артефакта, версии и упаковки.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25" name="Picture 2" descr="boo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6131" y="7908875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Создание проекта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Архетип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graphicFrame>
        <p:nvGraphicFramePr>
          <p:cNvPr id="7" name="Таблица 14"/>
          <p:cNvGraphicFramePr>
            <a:graphicFrameLocks noGrp="1"/>
          </p:cNvGraphicFramePr>
          <p:nvPr/>
        </p:nvGraphicFramePr>
        <p:xfrm>
          <a:off x="2599892" y="7097855"/>
          <a:ext cx="7406640" cy="9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Архетип – шаблон для создания проекта. Архетип является артефактом и может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храниться в репозитории.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3301" y="7281110"/>
            <a:ext cx="609600" cy="609600"/>
          </a:xfrm>
          <a:prstGeom prst="rect">
            <a:avLst/>
          </a:prstGeom>
          <a:noFill/>
        </p:spPr>
      </p:pic>
      <p:pic>
        <p:nvPicPr>
          <p:cNvPr id="77826" name="Picture 2" descr="http://www.amsimaging.com/Portals/117943/images/blueprint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3426" y="2738626"/>
            <a:ext cx="4048125" cy="2686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993841"/>
            <a:ext cx="11901267" cy="741741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I:\&gt;mvn archetype:generate -DgroupId=org.cud.mavencourse -DartifactId=simple -Dversion=1.0-SNAPSHOT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-Dpackage=org.cud.mavencourse -DarchetypeGroupId=org.apache.maven.archetypes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-DarchetypeArtifactId=maven-archetype-quickstart -DinteractiveMode=false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'archetype'.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Maven Default Project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[archetype:generate] (aggregator-style)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Preparing archetype:generate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No goals needed for project - skipping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[archetype:generate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Generating project in Batch mode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Archetype [org.apache.maven.archetypes:maven-archetype-quickstart:1.1] found in catalog remote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following parameters for creating project from Old (1.x) Archetype: maven-archetype-quickstart:1.1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Parameter: groupId, Value: org.cud.mavencourse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Parameter: packageName, Value: org.cud.mavencourse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Parameter: package, Value: org.cud.mavencourse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Parameter: artifactId, Value: simple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Parameter: basedir, Value: I:\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Parameter: version, Value: 1.0-SNAPSHOT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project created from Old (1.x) Archetype in dir: I:\simple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4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Fri Apr 05 15:38:28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19M/47M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Создание проекта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16" name="Скругленный прямоугольник 7"/>
          <p:cNvSpPr/>
          <p:nvPr/>
        </p:nvSpPr>
        <p:spPr bwMode="auto">
          <a:xfrm>
            <a:off x="564902" y="5007598"/>
            <a:ext cx="7132435" cy="166854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Parameter: groupId, Value: org.cud.mavencourse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Parameter: packageName, Value: org.cud.mavencourse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Parameter: package, Value: org.cud.mavencourse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Parameter: artifactId, Value: simple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Parameter: basedir, Value: I:\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Parameter: version, Value: 1.0-SNAPSHOT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project created from Old (1.x) Archetype in dir: I:\simple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621767" y="1188501"/>
            <a:ext cx="10733170" cy="71508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I:\&gt;mvn archetype:generate -DgroupId=org.cud.mavencourse -DartifactId=simple -Dversion=1.0-SNAPSHOT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-Dpackage=org.cud.mavencourse -DarchetypeGroupId=org.apache.maven.archetypes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-DarchetypeArtifactId=maven-archetype-quickstart -DinteractiveMode=false</a:t>
            </a:r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2829348" y="8570540"/>
          <a:ext cx="7406640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Выполняется задача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archetype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: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g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ra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te.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Используя архетип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maven-archetype-quickstart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создаётся проект в директории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simple. </a:t>
                      </a:r>
                      <a:endParaRPr lang="ru-RU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4" descr="console, guake, ssh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728" y="8632819"/>
            <a:ext cx="630692" cy="702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smtClean="0"/>
              <a:t>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Сгенерированное дерево каталогов</a:t>
            </a:r>
            <a:endParaRPr lang="ru-RU" b="0" dirty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pic>
        <p:nvPicPr>
          <p:cNvPr id="57346" name="Picture 2" descr="C:\Documents and Settings\tismagilov\Desktop\first_proj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6884" y="2608718"/>
            <a:ext cx="3400425" cy="3629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Параметры при создании проекта</a:t>
            </a:r>
            <a:endParaRPr lang="ru-RU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graphicFrame>
        <p:nvGraphicFramePr>
          <p:cNvPr id="8" name="Таблица 4"/>
          <p:cNvGraphicFramePr>
            <a:graphicFrameLocks noGrp="1"/>
          </p:cNvGraphicFramePr>
          <p:nvPr/>
        </p:nvGraphicFramePr>
        <p:xfrm>
          <a:off x="996286" y="1522152"/>
          <a:ext cx="11027391" cy="480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155"/>
                <a:gridCol w="8019236"/>
              </a:tblGrid>
              <a:tr h="32892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Параметр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5906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groupId</a:t>
                      </a:r>
                      <a:endParaRPr lang="en-US" sz="1500" b="0" kern="1200" baseline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Идентификатор группы создаваемого проекта.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557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mtClean="0">
                          <a:latin typeface="Arial" pitchFamily="34" charset="0"/>
                          <a:cs typeface="Arial" pitchFamily="34" charset="0"/>
                        </a:rPr>
                        <a:t>artifactId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Идентификатор артефакта создаваемого проекта. 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613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mtClean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lang="en-US" sz="1500" b="0" kern="1200" baseline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Тип пакетирования создаваемого проекта. 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5544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version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Версия создаваемого проекта. 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5544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mtClean="0">
                          <a:latin typeface="Arial" pitchFamily="34" charset="0"/>
                          <a:cs typeface="Arial" pitchFamily="34" charset="0"/>
                        </a:rPr>
                        <a:t>archetypeGroupId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Идентификатор группы архетипа создаваемого проекта.</a:t>
                      </a:r>
                      <a:endParaRPr lang="en-US" sz="1500" b="0" kern="1200" baseline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792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mtClean="0">
                          <a:latin typeface="Arial" pitchFamily="34" charset="0"/>
                          <a:cs typeface="Arial" pitchFamily="34" charset="0"/>
                        </a:rPr>
                        <a:t>archetypeArtifactId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Идентификатор артефакта архетипа создаваемого проекта.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811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mtClean="0">
                          <a:latin typeface="Arial" pitchFamily="34" charset="0"/>
                          <a:cs typeface="Arial" pitchFamily="34" charset="0"/>
                        </a:rPr>
                        <a:t>interactiveMode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Если </a:t>
                      </a: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Maven </a:t>
                      </a:r>
                      <a:r>
                        <a:rPr lang="ru-RU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должен пытаться взаимодействовать с пользователем</a:t>
                      </a: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ru-RU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должно быть </a:t>
                      </a: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r>
                        <a:rPr lang="ru-RU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 в противном случае </a:t>
                      </a: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false. </a:t>
                      </a:r>
                      <a:r>
                        <a:rPr lang="ru-RU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Значение по умолчанию</a:t>
                      </a:r>
                      <a:r>
                        <a:rPr lang="en-US" sz="1500" b="0" kern="1200" baseline="0" smtClean="0">
                          <a:latin typeface="Arial" pitchFamily="34" charset="0"/>
                          <a:cs typeface="Arial" pitchFamily="34" charset="0"/>
                        </a:rPr>
                        <a:t> true.</a:t>
                      </a:r>
                      <a:endParaRPr lang="ru-RU" sz="1500" b="0" kern="1200" baseline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Сгенерированный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pom.xml</a:t>
            </a:r>
            <a:endParaRPr lang="ru-RU" b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5478423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 xmlns="http://maven.apache.org/POM/4.0.0" xmlns:xsi="http://www.w3.org/2001/XMLSchema-instance"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xsi:schemaLocation="http://maven.apache.org/POM/4.0.0 http://maven.apache.org/xsd/maven-4.0.0.xsd"&gt;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&lt;modelVersion&gt;4.0.0&lt;/modelVersion&gt;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&lt;groupId&gt;org.cud.mavencourse&lt;/groupId&gt;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&lt;artifactId&gt;simple&lt;/artifactId&gt;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&lt;version&gt;1.0.1&lt;/version&gt;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&lt;packaging&gt;jar&lt;/packaging&gt;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&lt;name&gt;simple&lt;/name&gt;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&lt;url&gt;http://maven.apache.org&lt;/url&gt;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&lt;project.build.sourceEncoding&gt;UTF-8&lt;/project.build.sourceEncoding&gt;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&lt;/properties&gt;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&lt;dependencies&gt;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&lt;dependency&gt;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&lt;groupId&gt;junit&lt;/groupId&gt;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&lt;artifactId&gt;junit&lt;/artifactId&gt;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&lt;version&gt;3.8.1&lt;/version&gt;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&lt;scope&gt;test&lt;/scope&gt;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&lt;/dependency&gt;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&lt;/dependencies&gt;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818273" y="2839570"/>
            <a:ext cx="4258694" cy="71508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&lt;groupId&gt;org.cud.mavencourse&lt;/groupId&gt;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&lt;artifactId&gt;simple&lt;/artifactId&gt;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&lt;version&gt;1.0.1&lt;/version&gt;</a:t>
            </a:r>
            <a:endParaRPr lang="en-US" sz="1400" b="1" smtClean="0">
              <a:latin typeface="Courier New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227846" y="5820903"/>
            <a:ext cx="3426042" cy="95345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&lt;groupId&gt;junit&lt;/groupId&gt;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&lt;artifactId&gt;junit&lt;/artifactId&gt;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&lt;version&gt;3.8.1&lt;/version&gt;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&lt;scope&gt;test&lt;/scope&gt;</a:t>
            </a:r>
          </a:p>
        </p:txBody>
      </p:sp>
      <p:graphicFrame>
        <p:nvGraphicFramePr>
          <p:cNvPr id="9" name="Таблица 14"/>
          <p:cNvGraphicFramePr>
            <a:graphicFrameLocks noGrp="1"/>
          </p:cNvGraphicFramePr>
          <p:nvPr/>
        </p:nvGraphicFramePr>
        <p:xfrm>
          <a:off x="2436119" y="8012256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Почему проект зависит от junit? Это необходимо для проведения unit тестов. По умолчанию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добавляется зависимость от версии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junit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3.8.1, хотя есть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junit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4ой версии.</a:t>
                      </a:r>
                      <a:endParaRPr lang="ru-RU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C:\Documents and Settings\tismagilov\Desktop\icons\Help and Suppo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8058" y="8052765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smtClean="0"/>
              <a:t>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Сгенерированный класс</a:t>
            </a:r>
            <a:endParaRPr lang="ru-RU" b="0" dirty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302869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8000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package org.cud.mavencourse;</a:t>
            </a:r>
          </a:p>
          <a:p>
            <a:pPr defTabSz="1300163"/>
            <a:endParaRPr lang="en-US" sz="1400" b="1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 Hello world!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class App 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public static void main( String[] args )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System.out.println( "Hello World!" );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smtClean="0"/>
              <a:t>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Сгенерированный тест</a:t>
            </a:r>
            <a:endParaRPr lang="ru-RU" b="0" dirty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6260345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8000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package org.cud.mavencourse;</a:t>
            </a:r>
          </a:p>
          <a:p>
            <a:pPr defTabSz="1300163"/>
            <a:endParaRPr lang="en-US" sz="1400" b="1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junit.framework.Test;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junit.framework.TestCase;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junit.framework.TestSuite;</a:t>
            </a:r>
          </a:p>
          <a:p>
            <a:pPr defTabSz="1300163"/>
            <a:endParaRPr lang="en-US" sz="1400" b="1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 Unit test for simple App.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class AppTest extends TestCase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* Create the test case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*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* @param testName name of the test case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public AppTest( String testName ) {</a:t>
            </a:r>
            <a:r>
              <a:rPr lang="ru-RU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super( testName );}</a:t>
            </a:r>
          </a:p>
          <a:p>
            <a:pPr defTabSz="1300163"/>
            <a:endParaRPr lang="en-US" sz="1400" b="1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* @return the suite of tests being tested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public static Test suite() { return new TestSuite( AppTest.class );}</a:t>
            </a:r>
          </a:p>
          <a:p>
            <a:pPr defTabSz="1300163"/>
            <a:endParaRPr lang="en-US" sz="1400" b="1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* Rigourous Test :-)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public void testApp() { assertTrue( true );}</a:t>
            </a:r>
          </a:p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118309" y="7683032"/>
            <a:ext cx="4709285" cy="24631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sz="1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void testApp() { assertTrue( true );}</a:t>
            </a:r>
            <a:endParaRPr lang="en-US" sz="1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POM </a:t>
            </a:r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файлы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POM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файлы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pic>
        <p:nvPicPr>
          <p:cNvPr id="32769" name="Picture 1" descr="C:\Documents and Settings\tismagilov\Desktop\po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9928" y="1075007"/>
            <a:ext cx="3705225" cy="2914650"/>
          </a:xfrm>
          <a:prstGeom prst="rect">
            <a:avLst/>
          </a:prstGeom>
          <a:noFill/>
        </p:spPr>
      </p:pic>
      <p:graphicFrame>
        <p:nvGraphicFramePr>
          <p:cNvPr id="12" name="Таблица 14"/>
          <p:cNvGraphicFramePr>
            <a:graphicFrameLocks noGrp="1"/>
          </p:cNvGraphicFramePr>
          <p:nvPr/>
        </p:nvGraphicFramePr>
        <p:xfrm>
          <a:off x="2695426" y="6497353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 – сокращение от "Project Object Model".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файл –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pom.xml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декларативное описание проекта и его сборки на xml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POM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файл должен находится в корневой директории проекта.</a:t>
                      </a:r>
                      <a:endParaRPr lang="ru-RU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boo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8835" y="6680608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4" name="Таблица 14"/>
          <p:cNvGraphicFramePr>
            <a:graphicFrameLocks noGrp="1"/>
          </p:cNvGraphicFramePr>
          <p:nvPr/>
        </p:nvGraphicFramePr>
        <p:xfrm>
          <a:off x="2695426" y="7671061"/>
          <a:ext cx="74066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Кроме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файла проекта есть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супер POM файл. Его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можно увидеть разархивировав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maven-2.2.1-uber.jar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из директории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lib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 директории установки Maven $M2_HOME/lib.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 файл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проекта наследует (дополняет) супер POM.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6" descr="information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0008" y="7839380"/>
            <a:ext cx="812699" cy="812699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0726" y="1097082"/>
            <a:ext cx="39814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Координаты артефакта</a:t>
            </a:r>
            <a:endParaRPr lang="ru-RU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graphicFrame>
        <p:nvGraphicFramePr>
          <p:cNvPr id="8" name="Таблица 4"/>
          <p:cNvGraphicFramePr>
            <a:graphicFrameLocks noGrp="1"/>
          </p:cNvGraphicFramePr>
          <p:nvPr/>
        </p:nvGraphicFramePr>
        <p:xfrm>
          <a:off x="996286" y="1522151"/>
          <a:ext cx="11027391" cy="397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155"/>
                <a:gridCol w="8019236"/>
              </a:tblGrid>
              <a:tr h="402566"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Координата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835442">
                <a:tc>
                  <a:txBody>
                    <a:bodyPr/>
                    <a:lstStyle/>
                    <a:p>
                      <a:pPr algn="l"/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groupId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Идентификатор группы (организации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компании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команды). Как правило идентификатор группы начинается с обратного доменного имени организации которая создала проект.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846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artifactId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Идентификатор артефакта.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Уникальный идентификатор среди проектов с одинаковыми идентификаторами группы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groupId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который определяет один проект.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900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version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Версия проекта. Проекты которые были выпущены имеют конкретную версию. Проекты которые активно разрабатываются могут использовать специальный идентификатор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SNAPSHOT.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992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packaging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Тип упаковки проекта. По умолчанию используется тип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jar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.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Проект с упаковкой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jar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собирается в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JAR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архив. Проект с упаковкой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war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собирается в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WAR 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архив (веб приложение)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.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14"/>
          <p:cNvGraphicFramePr>
            <a:graphicFrameLocks noGrp="1"/>
          </p:cNvGraphicFramePr>
          <p:nvPr/>
        </p:nvGraphicFramePr>
        <p:xfrm>
          <a:off x="2938809" y="6986347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84744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У проектов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Sonatype groupId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начинается с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com.sonatype.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У проектов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Apache Software Foundation groupId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начинается с 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org.apache.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У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нашей компании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groupId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начинается 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ru.diasoft.</a:t>
                      </a:r>
                      <a:endParaRPr lang="en-US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6" descr="informati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9313" y="7061430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Структура </a:t>
            </a:r>
            <a:r>
              <a:rPr lang="en-US" b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pom</a:t>
            </a:r>
            <a:r>
              <a:rPr lang="ru-RU" b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 файла</a:t>
            </a:r>
            <a:endParaRPr lang="ru-RU" b="0" smtClean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491491" y="2342053"/>
            <a:ext cx="11901267" cy="3280826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 … &gt; 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b="1" err="1" smtClean="0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b="1" err="1" smtClean="0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&lt;!–- Pom Relationships --&gt; </a:t>
            </a:r>
          </a:p>
          <a:p>
            <a:endParaRPr kumimoji="0" lang="ru-RU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&lt;!–- Project Information --&gt; </a:t>
            </a:r>
          </a:p>
          <a:p>
            <a:endParaRPr lang="ru-RU" sz="1400" b="1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Build Settings --&gt;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&lt;!–- Build Environment --&gt;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Profiles --&gt; 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Отношения</a:t>
            </a:r>
            <a:endParaRPr lang="ru-RU" b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3323987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 … 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b="1" err="1" smtClean="0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b="1" err="1" smtClean="0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&lt;!-- Pom Relationships --&gt;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&lt;groupId&gt;org.cud.mavencourse&lt;/groupId&gt;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&lt;artifactId&gt;simple&lt;/artifactId&gt;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&lt;version&gt;1.0.0&lt;/version&gt; </a:t>
            </a: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&lt;dependencies&gt;...&lt;/dependencies&gt;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&lt;parent&gt;...&lt;/parent&gt;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&lt;dependencyManagement&gt;...&lt;/dependencyManagement&gt;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&lt;modules&gt;...&lt;/modules&gt;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889732" y="3896899"/>
            <a:ext cx="5292703" cy="95345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&lt;dependencies&gt;...&lt;/dependencies&gt;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&lt;parent&gt;...&lt;/parent&gt;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&lt;dependencyManagement&gt;...&lt;/dependencyManagement&gt;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&lt;modules&gt;...&lt;/modules&gt; </a:t>
            </a:r>
            <a:endParaRPr lang="en-US" sz="1400" b="1" smtClean="0">
              <a:latin typeface="Courier New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913547" y="2834862"/>
            <a:ext cx="4231660" cy="71508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&lt;groupId&gt;org.cud.mavencourse&lt;/groupId&gt;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&lt;artifactId&gt;simple&lt;/artifactId&gt;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&lt;version&gt;1.0.0&lt;/version&gt; </a:t>
            </a:r>
            <a:endParaRPr lang="en-US" sz="1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Общая информация о проекте</a:t>
            </a:r>
            <a:endParaRPr lang="ru-RU" b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3754874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 … 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b="1" err="1" smtClean="0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b="1" err="1" smtClean="0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&lt;!-- Project Meta Data --&gt;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&lt;name&gt;Simple Maven Project&lt;/name&gt;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&lt;description&gt;...&lt;/description&gt;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&lt;url&gt;...&lt;/url&gt;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&lt;inceptionYear&gt;...&lt;/inceptionYear&gt;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&lt;licenses&gt;...&lt;/licenses&gt;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&lt;developers&gt;...&lt;/developers&gt;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&lt;contributors&gt;...&lt;/contributors&gt;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&lt;organization&gt;...&lt;/organization&gt; 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&lt;issueManagement&gt;...&lt;/issueManagement&gt;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Система отслеживания ошибок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--&gt;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&lt;mailingLists&gt;...&lt;/mailingLists&gt; </a:t>
            </a: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14"/>
          <p:cNvGraphicFramePr>
            <a:graphicFrameLocks noGrp="1"/>
          </p:cNvGraphicFramePr>
          <p:nvPr/>
        </p:nvGraphicFramePr>
        <p:xfrm>
          <a:off x="2750017" y="7002321"/>
          <a:ext cx="7406640" cy="9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Общая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информация о проекте используется для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создания документации проекта и как правило не влияет на сборку проекта.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6" descr="informati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4599" y="7047808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Настройка сборки</a:t>
            </a:r>
            <a:endParaRPr lang="ru-RU" b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2246769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 … 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&lt;!– Build Environment --&gt;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&lt;build&gt;...&lt;/build&gt;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&lt;reporting&gt;...&lt;/reporting&gt;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&lt;properties&gt;...&lt;/properties&gt;  </a:t>
            </a: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016821" y="3282492"/>
            <a:ext cx="2872791" cy="23863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&lt;packaging&gt;jar&lt;/packaging&gt;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Среда сборки</a:t>
            </a:r>
            <a:endParaRPr lang="ru-RU" b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3323987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 … 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&lt;!-- Environment --&gt;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&lt;ciManagement&gt;...&lt;/ciManagement&gt; 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&lt;scm&gt;...&lt;/scm&gt;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&lt;prerequisites&gt;...&lt;/prerequisites&gt;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&lt;repositories&gt;...&lt;/repositories&gt;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&lt;pluginRepositories&gt;...&lt;/pluginRepositories&gt;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&lt;distributionManagement&gt;...&lt;/distributionManagement&gt; </a:t>
            </a: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932575" y="3911134"/>
            <a:ext cx="4826780" cy="476726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&lt;repositories&gt;...&lt;/repositories&gt;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&lt;pluginRepositories&gt;...&lt;/pluginRepositories&gt; 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909235" y="4587830"/>
            <a:ext cx="5614396" cy="24347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&lt;distributionManagement&gt;...&lt;/distributionManagement&gt;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Среда сборки</a:t>
            </a:r>
            <a:endParaRPr lang="ru-RU" b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110073"/>
            <a:ext cx="11901267" cy="6723742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&lt;!-- Environment --&gt;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&lt;repositories&gt;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&lt;repository&gt;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&lt;id&gt;central&lt;/id&gt;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&lt;name&gt;Maven Repository Switchboard&lt;/name&gt;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&lt;layout&gt;default&lt;/layout&gt;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&lt;url&gt;http://repo1.maven.org/maven2&lt;/url&gt;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&lt;snapshots&gt;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&lt;enabled&gt;false&lt;/enabled&gt;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&lt;/snapshots&gt;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&lt;/repository&gt;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&lt;/repositories&gt;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&lt;pluginRepositories&gt;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&lt;pluginRepository&gt;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&lt;id&gt;central&lt;/id&gt;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&lt;name&gt;Maven Plugin Repository&lt;/name&gt;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&lt;url&gt;http://repo1.maven.org/maven2&lt;/url&gt;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&lt;layout&gt;default&lt;/layout&gt;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&lt;snapshots&gt;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&lt;enabled&gt;false&lt;/enabled&gt;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&lt;/snapshots&gt;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&lt;releases&gt;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&lt;updatePolicy&gt;never&lt;/updatePolicy&gt;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&lt;/releases&gt;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&lt;/pluginRepository&gt;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&lt;/pluginRepositories&gt;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" name="Таблица 14"/>
          <p:cNvGraphicFramePr>
            <a:graphicFrameLocks noGrp="1"/>
          </p:cNvGraphicFramePr>
          <p:nvPr/>
        </p:nvGraphicFramePr>
        <p:xfrm>
          <a:off x="2681778" y="8216981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Элементы &lt;repositories&gt; и &lt;pluginRepositories&gt; содержат информацию о репозиториях и репозиториях плагинов. По умолчанию они включают информацию о репозитории central.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5187" y="8400236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Среда сборки</a:t>
            </a:r>
            <a:endParaRPr lang="ru-RU" b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4401205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 … 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&lt;!-- Environment --&gt;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&lt;distributionManagement&gt;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&lt;repository&gt;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        &lt;id&gt; ... &lt;/id&gt;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        &lt;name&gt; ... &lt;/name&gt;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        &lt;url&gt; ... &lt;/url&gt;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     &lt;/repository&gt;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    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      &lt;snapshotRepository&gt;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        &lt;id&gt; ... &lt;/id&gt;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        &lt;name&gt; ... &lt;/name&gt;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        &lt;url&gt; ...&lt;/url&gt;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    &lt;/snapshotRepository&gt;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&lt;/distributionManagement&gt; 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14"/>
          <p:cNvGraphicFramePr>
            <a:graphicFrameLocks noGrp="1"/>
          </p:cNvGraphicFramePr>
          <p:nvPr/>
        </p:nvGraphicFramePr>
        <p:xfrm>
          <a:off x="2695426" y="7316233"/>
          <a:ext cx="7406640" cy="9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Элемент &lt;distributionManagement&gt; содержит информацию о репозиториях для выкладывания артефакта после сборки.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8835" y="7499488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Профили</a:t>
            </a:r>
            <a:endParaRPr lang="ru-RU" b="0" smtClean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62708" y="1983545"/>
            <a:ext cx="11901267" cy="1384995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 … 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&lt;!-- Profiles --&gt;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&lt;profiles&gt;...&lt;/profiles&gt;</a:t>
            </a:r>
          </a:p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959871" y="2654481"/>
            <a:ext cx="264313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&lt;profiles&gt;...&lt;/profiles&gt;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225857"/>
            <a:ext cx="11901267" cy="655564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H:\simple&gt;mvn help:effective-pom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'help'.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simple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[help:effective-pom] (aggregator-style)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[help:effective-pom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Effective POMs, after inheritance, interpolation, and profiles are applied: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 xmlns="http://maven.apache.org/POM/4.0.0" xmlns:xsi="http://www.w3.org/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2001/XMLSchema-instance" xsi:schemaLocation="http://maven.apache.org/POM/4.0.0 h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ttp://maven.apache.org/xsd/maven-4.0.0.xsd"&gt;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&lt;modelVersion&gt;4.0.0&lt;/modelVersion&gt;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&lt;groupId&gt;org.cud.mavencourse&lt;/groupId&gt;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&lt;artifactId&gt;simple&lt;/artifactId&gt;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&lt;version&gt;1.0.0&lt;/version&gt;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&lt;name&gt;simple&lt;/name&gt;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&lt;url&gt;http://maven.apache.org&lt;/url&gt;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&lt;build&gt;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&lt;sourceDirectory&gt;H:\simple\src\main\java&lt;/sourceDirectory&gt;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&lt;scriptSourceDirectory&gt;src/main/scripts&lt;/scriptSourceDirectory&gt;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&lt;project.build.sourceEncoding&gt;UTF-8&lt;/project.build.sourceEncoding&gt;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&lt;/properties&gt;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H:\simple&gt;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Получение эффективного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POM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  <p:sp>
        <p:nvSpPr>
          <p:cNvPr id="16" name="Скругленный прямоугольник 7"/>
          <p:cNvSpPr/>
          <p:nvPr/>
        </p:nvSpPr>
        <p:spPr bwMode="auto">
          <a:xfrm>
            <a:off x="619492" y="3178799"/>
            <a:ext cx="806048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Effective POMs, after inheritance, interpolation, and profiles are applied: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608121" y="1256740"/>
            <a:ext cx="3540798" cy="24451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H:\simple&gt;mvn help:effective-pom</a:t>
            </a:r>
          </a:p>
        </p:txBody>
      </p:sp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2829348" y="8311228"/>
          <a:ext cx="7406640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Выполняется задача help:effective-pom. В консоль выводится эффективный POM файл который учитывает супер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4" descr="console, guake, ssh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728" y="8373507"/>
            <a:ext cx="630692" cy="702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Сборка проекта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Репозитории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143969"/>
            <a:ext cx="11901267" cy="763285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I:\simple&gt;mvn package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simple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[package]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skip non existing resourceDirectory I:\simple\src\main\resources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I:\simple\target\classes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[resources:testResources {execution: default-testResources}]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skip non existing resourceDirectory I:\simple\src\test\resources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[compiler:testCompile {execution: default-testCompile}]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I:\simple\target\test-classes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[surefire:test {execution: default-test}]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Surefire report directory: I:\simple\target\surefire-reports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T E S T 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Running org.cud.mavencourse.AppTest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Tests run: 1, Failures: 0, Errors: 0, Skipped: 0, Time elapsed: 0.015 sec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Results :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Tests run: 1, Failures: 0, Errors: 0, Skipped: 0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default-jar}]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I:\simple\target\simple-1.0-SNAPSHOT.jar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2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Fri Apr 05 17:55:44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14M/33M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I:\simple&gt;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Сборка проекта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  <p:sp>
        <p:nvSpPr>
          <p:cNvPr id="16" name="Скругленный прямоугольник 7"/>
          <p:cNvSpPr/>
          <p:nvPr/>
        </p:nvSpPr>
        <p:spPr bwMode="auto">
          <a:xfrm>
            <a:off x="1356472" y="3315313"/>
            <a:ext cx="553564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Compiling 1 source file to I:\simple\target\classes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649065" y="1161208"/>
            <a:ext cx="2312500" cy="24451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I:\simple&gt;mvn package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1372392" y="4382129"/>
            <a:ext cx="6038343" cy="24446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Compiling 1 source file to I:\simple\target\test-classes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1361020" y="6731818"/>
            <a:ext cx="5858646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Building jar: I:\simple\target\simple-1.0-SNAPSHOT.jar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1363294" y="7143527"/>
            <a:ext cx="176204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BUILD SUCCESSFUL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143969"/>
            <a:ext cx="11901267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I:\simple&gt;cd target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I:\simple\target&gt;java -classpath simple-1.0-SNAPSHOT.jar org.cud.mavencourse.App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I:\simple\target&gt;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Запуск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608121" y="1816299"/>
            <a:ext cx="131621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Добавление создания исполняемого </a:t>
            </a:r>
            <a:r>
              <a:rPr lang="en-US" b="0" smtClean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jar</a:t>
            </a:r>
            <a:endParaRPr lang="ru-RU" b="0" smtClean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491491" y="1550469"/>
            <a:ext cx="11901267" cy="5491762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 ...&gt;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b="1" err="1" smtClean="0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b="1" err="1" smtClean="0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endParaRPr lang="ru-RU" sz="1400" b="1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&lt;!-- Build Settings --&gt;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 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&lt;build&gt;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&lt;plugins&gt;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&lt;plugin&gt;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&lt;groupId&gt;org.apache.maven.plugins&lt;/groupId&gt;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&lt;artifactId&gt;maven-jar-plugin&lt;/artifactId&gt;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&lt;configuration&gt;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&lt;archive&gt;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&lt;manifest&gt;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&lt;addClasspath&gt;true&lt;/addClasspath&gt;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&lt;mainClass&gt;org.cud.mavencourse.App&lt;/mainClass&gt;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&lt;/manifest&gt;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&lt;/archive&gt;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&lt;/configuration&gt;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&lt;/plugin&gt;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&lt;/plugins&gt;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&lt;/build&gt;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976609" y="3131099"/>
            <a:ext cx="6475069" cy="286035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&lt;plugin&gt; 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&lt;groupId&gt;org.apache.maven.plugins&lt;/groupId&gt;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&lt;artifactId&gt;maven-jar-plugin&lt;/artifactId&gt;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&lt;configuration&gt;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&lt;archive&gt;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&lt;manifest&gt;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&lt;addClasspath&gt;true&lt;/addClasspath&gt;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&lt;mainClass&gt;org.cud.mavencourse.App&lt;/mainClass&gt;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&lt;/manifest&gt;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&lt;/archive&gt;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&lt;/configuration&gt;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&lt;/plugin&gt;</a:t>
            </a:r>
          </a:p>
        </p:txBody>
      </p:sp>
      <p:graphicFrame>
        <p:nvGraphicFramePr>
          <p:cNvPr id="9" name="Таблица 14"/>
          <p:cNvGraphicFramePr>
            <a:graphicFrameLocks noGrp="1"/>
          </p:cNvGraphicFramePr>
          <p:nvPr/>
        </p:nvGraphicFramePr>
        <p:xfrm>
          <a:off x="2627188" y="7739326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создания исполняемого jar необходимо внести изменения в объектную модель проекта. Меняется конфигурация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вызова задач плагина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jar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предназначенного для создания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jar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файла.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endParaRPr lang="ru-RU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6" descr="informati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1770" y="7784813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143969"/>
            <a:ext cx="11901267" cy="763285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I:\simple&gt;mvn package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simple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[package]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skip non existing resourceDirectory I:\simple\src\main\resources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I:\simple\target\classes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[resources:testResources {execution: default-testResources}]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skip non existing resourceDirectory I:\simple\src\test\resources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[compiler:testCompile {execution: default-testCompile}]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I:\simple\target\test-classes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[surefire:test {execution: default-test}]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Surefire report directory: I:\simple\target\surefire-reports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T E S T 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Running org.cud.mavencourse.AppTest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Tests run: 1, Failures: 0, Errors: 0, Skipped: 0, Time elapsed: 0.016 sec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Results :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Tests run: 1, Failures: 0, Errors: 0, Skipped: 0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default-jar}]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I:\simple\target\simple-1.0-SNAPSHOT.jar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2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Fri Apr 05 18:23:03 GMT+07:00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14M/34M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I:\simple&gt;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Сборка проекта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  <p:sp>
        <p:nvSpPr>
          <p:cNvPr id="16" name="Скругленный прямоугольник 7"/>
          <p:cNvSpPr/>
          <p:nvPr/>
        </p:nvSpPr>
        <p:spPr bwMode="auto">
          <a:xfrm>
            <a:off x="1356472" y="3315313"/>
            <a:ext cx="553564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Compiling 1 source file to I:\simple\target\classes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649065" y="1161208"/>
            <a:ext cx="2312500" cy="24451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I:\simple&gt;mvn package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1372392" y="4382129"/>
            <a:ext cx="6038343" cy="24446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Compiling 1 source file to I:\simple\target\test-classes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1361020" y="6731818"/>
            <a:ext cx="5858646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Building jar: I:\simple\target\simple-1.0-SNAPSHOT.jar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1376942" y="7143527"/>
            <a:ext cx="176204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BUILD SUCCESSFUL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143969"/>
            <a:ext cx="11901267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I:\simple&gt;cd target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I:\simple\target&gt;java -jar simple-1.0-SNAPSHOT.jar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I:\simple\target&gt;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Запуск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608121" y="1816299"/>
            <a:ext cx="131621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http://download.java.net/general/jn_images/009/nexus-architec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7898" y="1806077"/>
            <a:ext cx="8467725" cy="494347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Репозитории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aphicFrame>
        <p:nvGraphicFramePr>
          <p:cNvPr id="7" name="Таблица 14"/>
          <p:cNvGraphicFramePr>
            <a:graphicFrameLocks noGrp="1"/>
          </p:cNvGraphicFramePr>
          <p:nvPr/>
        </p:nvGraphicFramePr>
        <p:xfrm>
          <a:off x="2640835" y="7439017"/>
          <a:ext cx="7406640" cy="9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Репозиторий – хранилище артефактов. Бывает три вида репозиториев локальный, удалённый и центральный.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boo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4244" y="7622272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Центральный репозиторий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90114" name="Picture 2" descr="C:\Documents and Settings\tismagilov\Desktop\centralrep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014" y="868244"/>
            <a:ext cx="8791575" cy="4791075"/>
          </a:xfrm>
          <a:prstGeom prst="rect">
            <a:avLst/>
          </a:prstGeom>
          <a:noFill/>
        </p:spPr>
      </p:pic>
      <p:pic>
        <p:nvPicPr>
          <p:cNvPr id="90115" name="Picture 3" descr="C:\Documents and Settings\tismagilov\Desktop\centralrepocayen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6008" y="2985400"/>
            <a:ext cx="8801101" cy="4800600"/>
          </a:xfrm>
          <a:prstGeom prst="rect">
            <a:avLst/>
          </a:prstGeom>
          <a:noFill/>
        </p:spPr>
      </p:pic>
      <p:graphicFrame>
        <p:nvGraphicFramePr>
          <p:cNvPr id="10" name="Таблица 14"/>
          <p:cNvGraphicFramePr>
            <a:graphicFrameLocks noGrp="1"/>
          </p:cNvGraphicFramePr>
          <p:nvPr/>
        </p:nvGraphicFramePr>
        <p:xfrm>
          <a:off x="2477062" y="8135071"/>
          <a:ext cx="830467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748171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Центральный репозиторий находится по адресу 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  <a:hlinkClick r:id="rId5"/>
                        </a:rPr>
                        <a:t>http://repo1.maven.org/maven2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. Но для просмотра и загрузки его содержимого через браузер следует использовать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  <a:hlinkClick r:id="rId6"/>
                        </a:rPr>
                        <a:t>http://search.maven.org/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00471" y="8318326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Удалённый репозиторий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0013" y="1220338"/>
            <a:ext cx="772477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Таблица 14"/>
          <p:cNvGraphicFramePr>
            <a:graphicFrameLocks noGrp="1"/>
          </p:cNvGraphicFramePr>
          <p:nvPr/>
        </p:nvGraphicFramePr>
        <p:xfrm>
          <a:off x="2818255" y="7998575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Удалённый репозиторий – сервер с которого можно загрузить артефакты. Ц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ентральный репозиторий можно считать частным случаем удалённого репозитория.</a:t>
                      </a:r>
                      <a:endParaRPr lang="ru-RU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1664" y="818183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5189</Words>
  <Application>Microsoft Office PowerPoint</Application>
  <PresentationFormat>Custom</PresentationFormat>
  <Paragraphs>960</Paragraphs>
  <Slides>65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1_Основная часть</vt:lpstr>
      <vt:lpstr> </vt:lpstr>
      <vt:lpstr> </vt:lpstr>
      <vt:lpstr> </vt:lpstr>
      <vt:lpstr>Артефакт и координаты</vt:lpstr>
      <vt:lpstr>Координаты артефакта</vt:lpstr>
      <vt:lpstr> </vt:lpstr>
      <vt:lpstr>Репозитории</vt:lpstr>
      <vt:lpstr>Центральный репозиторий</vt:lpstr>
      <vt:lpstr>Удалённый репозиторий</vt:lpstr>
      <vt:lpstr>Локальный репозиторий</vt:lpstr>
      <vt:lpstr> </vt:lpstr>
      <vt:lpstr>Конфигурационные файлы</vt:lpstr>
      <vt:lpstr>POM файлы</vt:lpstr>
      <vt:lpstr> </vt:lpstr>
      <vt:lpstr>Задачи и плагины</vt:lpstr>
      <vt:lpstr>Цикл сборки</vt:lpstr>
      <vt:lpstr>Сборка проекта</vt:lpstr>
      <vt:lpstr> </vt:lpstr>
      <vt:lpstr>Загрузка Maven</vt:lpstr>
      <vt:lpstr>Установка Maven</vt:lpstr>
      <vt:lpstr>Задание переменных окружения</vt:lpstr>
      <vt:lpstr>Проверка установки</vt:lpstr>
      <vt:lpstr> </vt:lpstr>
      <vt:lpstr>Конфигурационные файлы</vt:lpstr>
      <vt:lpstr>Структура конфигурационного файла</vt:lpstr>
      <vt:lpstr>Простые элементы верхнего уровня</vt:lpstr>
      <vt:lpstr>Простые элементы верхнего уровня</vt:lpstr>
      <vt:lpstr>Серверы</vt:lpstr>
      <vt:lpstr>Зеркала</vt:lpstr>
      <vt:lpstr>Прокси-серверы</vt:lpstr>
      <vt:lpstr>Попытка получить эффективную конфигурацию</vt:lpstr>
      <vt:lpstr>Добавление прокси сервера в конфигурационный файл</vt:lpstr>
      <vt:lpstr>Получение эффективной конфигурации</vt:lpstr>
      <vt:lpstr>Получение эффективной конфигурации</vt:lpstr>
      <vt:lpstr>Получение эффективной конфигурации</vt:lpstr>
      <vt:lpstr>Добавление зеркала в конфигурационный файл</vt:lpstr>
      <vt:lpstr>Получение эффективной конфигурации</vt:lpstr>
      <vt:lpstr>Получение эффективной конфигурации</vt:lpstr>
      <vt:lpstr>Получение эффективной конфигурации</vt:lpstr>
      <vt:lpstr> </vt:lpstr>
      <vt:lpstr>Архетип</vt:lpstr>
      <vt:lpstr>Создание проекта</vt:lpstr>
      <vt:lpstr> Сгенерированное дерево каталогов</vt:lpstr>
      <vt:lpstr>Параметры при создании проекта</vt:lpstr>
      <vt:lpstr>Сгенерированный pom.xml</vt:lpstr>
      <vt:lpstr> Сгенерированный класс</vt:lpstr>
      <vt:lpstr> Сгенерированный тест</vt:lpstr>
      <vt:lpstr> </vt:lpstr>
      <vt:lpstr>POM файлы</vt:lpstr>
      <vt:lpstr>Структура pom файла</vt:lpstr>
      <vt:lpstr>Отношения</vt:lpstr>
      <vt:lpstr>Общая информация о проекте</vt:lpstr>
      <vt:lpstr>Настройка сборки</vt:lpstr>
      <vt:lpstr>Среда сборки</vt:lpstr>
      <vt:lpstr>Среда сборки</vt:lpstr>
      <vt:lpstr>Среда сборки</vt:lpstr>
      <vt:lpstr>Профили</vt:lpstr>
      <vt:lpstr>Получение эффективного POM</vt:lpstr>
      <vt:lpstr> </vt:lpstr>
      <vt:lpstr>Сборка проекта</vt:lpstr>
      <vt:lpstr>Запуск</vt:lpstr>
      <vt:lpstr>Добавление создания исполняемого jar</vt:lpstr>
      <vt:lpstr>Сборка проекта</vt:lpstr>
      <vt:lpstr>Запуск</vt:lpstr>
      <vt:lpstr>Slide 64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2012-07-20T04:37:28Z</dcterms:created>
  <dcterms:modified xsi:type="dcterms:W3CDTF">2013-06-18T05:38:03Z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