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</p:sldMasterIdLst>
  <p:notesMasterIdLst>
    <p:notesMasterId r:id="rId33"/>
  </p:notesMasterIdLst>
  <p:handoutMasterIdLst>
    <p:handoutMasterId r:id="rId34"/>
  </p:handoutMasterIdLst>
  <p:sldIdLst>
    <p:sldId id="257" r:id="rId5"/>
    <p:sldId id="321" r:id="rId6"/>
    <p:sldId id="305" r:id="rId7"/>
    <p:sldId id="325" r:id="rId8"/>
    <p:sldId id="322" r:id="rId9"/>
    <p:sldId id="320" r:id="rId10"/>
    <p:sldId id="306" r:id="rId11"/>
    <p:sldId id="312" r:id="rId12"/>
    <p:sldId id="323" r:id="rId13"/>
    <p:sldId id="307" r:id="rId14"/>
    <p:sldId id="308" r:id="rId15"/>
    <p:sldId id="310" r:id="rId16"/>
    <p:sldId id="330" r:id="rId17"/>
    <p:sldId id="331" r:id="rId18"/>
    <p:sldId id="332" r:id="rId19"/>
    <p:sldId id="324" r:id="rId20"/>
    <p:sldId id="326" r:id="rId21"/>
    <p:sldId id="327" r:id="rId22"/>
    <p:sldId id="328" r:id="rId23"/>
    <p:sldId id="289" r:id="rId24"/>
    <p:sldId id="329" r:id="rId25"/>
    <p:sldId id="316" r:id="rId26"/>
    <p:sldId id="300" r:id="rId27"/>
    <p:sldId id="319" r:id="rId28"/>
    <p:sldId id="314" r:id="rId29"/>
    <p:sldId id="315" r:id="rId30"/>
    <p:sldId id="313" r:id="rId31"/>
    <p:sldId id="259" r:id="rId32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33B"/>
    <a:srgbClr val="FFE1E1"/>
    <a:srgbClr val="E78999"/>
    <a:srgbClr val="282828"/>
    <a:srgbClr val="292929"/>
    <a:srgbClr val="777777"/>
    <a:srgbClr val="5F5F5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754" autoAdjust="0"/>
    <p:restoredTop sz="84569" autoAdjust="0"/>
  </p:normalViewPr>
  <p:slideViewPr>
    <p:cSldViewPr snapToGrid="0">
      <p:cViewPr>
        <p:scale>
          <a:sx n="60" d="100"/>
          <a:sy n="60" d="100"/>
        </p:scale>
        <p:origin x="-870" y="-22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2472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19" y="0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03.07.2013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935685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19" y="6935685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19" y="0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03.07.2013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7688"/>
            <a:ext cx="3651250" cy="2738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8"/>
            <a:ext cx="7670800" cy="3286125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935685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19" y="6935685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833D06-A189-4BA9-A021-A5B6D4EB274B}" type="slidenum">
              <a:rPr lang="ru-RU" smtClean="0"/>
              <a:pPr/>
              <a:t>0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9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10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14</a:t>
            </a:fld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16</a:t>
            </a:fld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22</a:t>
            </a:fld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23</a:t>
            </a:fld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24</a:t>
            </a:fld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25</a:t>
            </a:fld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26</a:t>
            </a:fld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ED78F5-07EF-4F51-BA98-C9B65AD2FE33}" type="slidenum">
              <a:rPr lang="ru-RU" smtClean="0"/>
              <a:pPr/>
              <a:t>27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7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255588" y="268288"/>
            <a:ext cx="6070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39" tIns="65020" rIns="130039" bIns="65020">
            <a:spAutoFit/>
          </a:bodyPr>
          <a:lstStyle/>
          <a:p>
            <a:pPr defTabSz="1300163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Профили в </a:t>
            </a:r>
            <a:r>
              <a:rPr lang="en-US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pom</a:t>
            </a:r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 файлах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48641" y="2620321"/>
            <a:ext cx="11901267" cy="969039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&lt;profiles&gt; ... &lt;/profiles&gt;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Профили в </a:t>
            </a:r>
            <a:r>
              <a:rPr lang="en-US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pom</a:t>
            </a:r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 файлах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64563" y="2251883"/>
            <a:ext cx="11901267" cy="3928199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&lt;profiles&gt;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&lt;profile&gt;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&lt;id&gt;env-test&lt;/id&gt;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&lt;activation&gt; ... &lt;/activation&gt;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&lt;properties&gt; ... &lt;/properties&gt;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&lt;repositories&gt; ... &lt;/repositories&gt;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&lt;pluginRepositories&gt; ... &lt;pluginRepositories&gt;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&lt;modules&gt; ... &lt;/modules&gt;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&lt;build&gt; ... &lt;/build&gt;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&lt;dependencies&gt; ... &lt;/dependencies&gt;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&lt;dependencyManagement&gt; ... &lt;/dependencyManagement&gt;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&lt;distributionManagement&gt; ... &lt;/distributionManagement&gt;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&lt;/profile&gt;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&lt;/profiles&gt;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1186501" y="4185990"/>
            <a:ext cx="2757701" cy="47672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&lt;modules&gt; ... &lt;/modules&gt;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&lt;build&gt; ... &lt;/build&gt;</a:t>
            </a: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188776" y="4829709"/>
            <a:ext cx="6003593" cy="715089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&lt;dependencies&gt; ... &lt;/dependencies&gt;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&lt;dependencyManagement&gt; ... &lt;/dependencyManagement&gt;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&lt;distributionManagement&gt; ... &lt;/distributionManagement&gt;</a:t>
            </a:r>
          </a:p>
        </p:txBody>
      </p:sp>
      <p:graphicFrame>
        <p:nvGraphicFramePr>
          <p:cNvPr id="12" name="Таблица 14"/>
          <p:cNvGraphicFramePr>
            <a:graphicFrameLocks noGrp="1"/>
          </p:cNvGraphicFramePr>
          <p:nvPr/>
        </p:nvGraphicFramePr>
        <p:xfrm>
          <a:off x="2652244" y="7423159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Профили в pom файлах содержат больше информации чем профили в конфигурационных файлах. В них присутствует информация о конкретном проекте.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6" descr="informatio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6361" y="7498189"/>
            <a:ext cx="812699" cy="812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Профили в </a:t>
            </a:r>
            <a:r>
              <a:rPr lang="en-US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pom</a:t>
            </a:r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 файлах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535413" y="2024432"/>
            <a:ext cx="11901267" cy="1815882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&lt;build&gt;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&lt;finalName&gt;simple&lt;/finalName&gt;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&lt;defaultGoal&gt; ... &lt;/defaultGoal&gt;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&lt;resources&gt;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 &lt;/resources&gt;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&lt;testResources&gt; ... &lt;/testResources&gt;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&lt;/build&gt;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Таблица 14"/>
          <p:cNvGraphicFramePr>
            <a:graphicFrameLocks noGrp="1"/>
          </p:cNvGraphicFramePr>
          <p:nvPr/>
        </p:nvGraphicFramePr>
        <p:xfrm>
          <a:off x="2665889" y="6331341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Элемент build в профиле содержит меньше информации чем элемент build на верхнем уровне. В нём нет информации о структуре директорий проекта.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6" descr="informatio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0006" y="6406371"/>
            <a:ext cx="812699" cy="812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Профили в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profiles.xml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Профили в </a:t>
            </a:r>
            <a:r>
              <a:rPr lang="en-US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profiles.xml</a:t>
            </a:r>
            <a:endParaRPr lang="ru-RU" sz="44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48641" y="2620321"/>
            <a:ext cx="11901267" cy="969039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&lt;profilesXml&gt;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&lt;profiles&gt; ... &lt;/profiles&gt;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&lt;/profilesXml&gt;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Таблица 14"/>
          <p:cNvGraphicFramePr>
            <a:graphicFrameLocks noGrp="1"/>
          </p:cNvGraphicFramePr>
          <p:nvPr/>
        </p:nvGraphicFramePr>
        <p:xfrm>
          <a:off x="3521116" y="6722518"/>
          <a:ext cx="576072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4937760"/>
              </a:tblGrid>
              <a:tr h="81105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 третьей версии Maven не используется файл profiles.xml в корневой директории для хранения профилей. Этот файл просто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игнорируется.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 descr="C:\Documents and Settings\tismagilov\Desktop\icons\Warning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8270" y="6785946"/>
            <a:ext cx="812699" cy="812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Профили в </a:t>
            </a:r>
            <a:r>
              <a:rPr lang="en-US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profiles.xml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64563" y="2251883"/>
            <a:ext cx="11901267" cy="2456595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&lt;profiles&gt;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&lt;profile&gt;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&lt;id&gt; env-test &lt;/id&gt;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&lt;activation&gt; ... &lt;/activation&gt;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&lt;properties&gt; ... &lt;/properties&gt;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&lt;repositories&gt; ... &lt;/repositories&gt;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&lt;pluginRepositories&gt; ... &lt;pluginRepositories&gt;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&lt;/profile&gt;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&lt;/profiles&gt;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3" name="Таблица 14"/>
          <p:cNvGraphicFramePr>
            <a:graphicFrameLocks noGrp="1"/>
          </p:cNvGraphicFramePr>
          <p:nvPr/>
        </p:nvGraphicFramePr>
        <p:xfrm>
          <a:off x="2597654" y="5894590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Профили в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profiles.xml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могут содержать ту же информацию что и профили в конфигурационных файлах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Фактически они позволяют задавать репозитории и свойства.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1063" y="6092433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Активация профилей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Как активируются профили</a:t>
            </a:r>
            <a:r>
              <a:rPr lang="en-US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?</a:t>
            </a:r>
            <a:endParaRPr lang="ru-RU" b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graphicFrame>
        <p:nvGraphicFramePr>
          <p:cNvPr id="10" name="Таблица 4"/>
          <p:cNvGraphicFramePr>
            <a:graphicFrameLocks noGrp="1"/>
          </p:cNvGraphicFramePr>
          <p:nvPr/>
        </p:nvGraphicFramePr>
        <p:xfrm>
          <a:off x="5095313" y="2396373"/>
          <a:ext cx="3008155" cy="469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155"/>
              </a:tblGrid>
              <a:tr h="71497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Профиль может быть активирован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Явно с командной строки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В конфигурационном файле</a:t>
                      </a:r>
                      <a:endParaRPr lang="en-US" sz="1500" b="0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С помощью свойств заданных в командной строке или переменных среды</a:t>
                      </a:r>
                      <a:endParaRPr lang="en-US" sz="1500" b="0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По наличию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/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отсутствию файла</a:t>
                      </a:r>
                      <a:endParaRPr lang="en-US" sz="1500" b="0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По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JDK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По ОС</a:t>
                      </a:r>
                      <a:endParaRPr lang="en-US" sz="1500" b="0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184913"/>
            <a:ext cx="11901267" cy="5047536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I:\maven-space\4.prof-activation&gt;mvn help:active-profiles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'help'.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[help:active-profiles] (aggregator-style)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[help:active-profiles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Active Profiles for Project 'org.cud:calc:jar:0.0.1':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There are no active profiles.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5 seconds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Jul 02 10:00:57 NOVT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10M/26M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I:\maven-space\4.prof-activation&gt;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Просмотр активных профилей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z="1800" smtClean="0"/>
              <a:pPr algn="r">
                <a:defRPr/>
              </a:pPr>
              <a:t>17</a:t>
            </a:fld>
            <a:endParaRPr lang="ru-RU" sz="1800" smtClean="0"/>
          </a:p>
        </p:txBody>
      </p:sp>
      <p:sp>
        <p:nvSpPr>
          <p:cNvPr id="6" name="Скругленный прямоугольник 6"/>
          <p:cNvSpPr/>
          <p:nvPr/>
        </p:nvSpPr>
        <p:spPr bwMode="auto">
          <a:xfrm>
            <a:off x="579342" y="3560573"/>
            <a:ext cx="3157085" cy="23891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There are no active profiles.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184390" y="1222022"/>
            <a:ext cx="2626313" cy="24417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mvn help:active-profiles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184913"/>
            <a:ext cx="11901267" cy="547842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I:\maven-space\4.prof-activation&gt;mvn help:active-profiles -PmyProfile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'help'.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[help:active-profiles] (aggregator-style)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[help:active-profiles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Active Profiles for Project 'org.cud:calc:jar:0.0.1':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The following profiles are active: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- myProfile (source: pom)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Jul 02 10:04:55 NOVT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10M/25M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I:\maven-space\4.prof-activation&gt;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Активация профиля с командной строки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z="1800" smtClean="0"/>
              <a:pPr algn="r">
                <a:defRPr/>
              </a:pPr>
              <a:t>18</a:t>
            </a:fld>
            <a:endParaRPr lang="ru-RU" sz="1800" smtClean="0"/>
          </a:p>
        </p:txBody>
      </p:sp>
      <p:sp>
        <p:nvSpPr>
          <p:cNvPr id="6" name="Скругленный прямоугольник 6"/>
          <p:cNvSpPr/>
          <p:nvPr/>
        </p:nvSpPr>
        <p:spPr bwMode="auto">
          <a:xfrm>
            <a:off x="626640" y="3607871"/>
            <a:ext cx="37088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The following profiles are active: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168624" y="1206256"/>
            <a:ext cx="3934851" cy="24417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mvn help:active-profiles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-PmyProfile</a:t>
            </a:r>
          </a:p>
        </p:txBody>
      </p:sp>
      <p:sp>
        <p:nvSpPr>
          <p:cNvPr id="8" name="Скругленный прямоугольник 6"/>
          <p:cNvSpPr/>
          <p:nvPr/>
        </p:nvSpPr>
        <p:spPr bwMode="auto">
          <a:xfrm>
            <a:off x="684447" y="3996755"/>
            <a:ext cx="2720905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- myProfile (source: pom)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Основы </a:t>
            </a:r>
            <a:r>
              <a:rPr lang="en-US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Maven</a:t>
            </a:r>
            <a:endParaRPr lang="ru-RU" sz="6000" kern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4</a:t>
            </a: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Профили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Активация профиля по умолчанию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2031325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&lt;profiles&gt;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&lt;profile&gt;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&lt;id&gt;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myProfile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&lt;/id&gt;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&lt;activation&gt;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&lt;activeByDefault&gt;true&lt;/activeByDefault&gt;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&lt;/activation&gt;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[...]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&lt;/profile&gt;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&lt;/profiles&gt;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184913"/>
            <a:ext cx="11901267" cy="547842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I:\maven-space\4.prof-default&gt;mvn help:active-profiles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'help'.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[help:active-profiles] (aggregator-style)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[help:active-profiles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Active Profiles for Project 'org.cud:calc:jar:0.0.1':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The following profiles are active: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- myProfile (source: pom)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Jul 02 10:09:29 NOVT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10M/26M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I:\maven-space\4.prof-default&gt;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Активация профиля по умолчанию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z="1800" smtClean="0"/>
              <a:pPr algn="r">
                <a:defRPr/>
              </a:pPr>
              <a:t>20</a:t>
            </a:fld>
            <a:endParaRPr lang="ru-RU" sz="1800" smtClean="0"/>
          </a:p>
        </p:txBody>
      </p:sp>
      <p:sp>
        <p:nvSpPr>
          <p:cNvPr id="6" name="Скругленный прямоугольник 6"/>
          <p:cNvSpPr/>
          <p:nvPr/>
        </p:nvSpPr>
        <p:spPr bwMode="auto">
          <a:xfrm>
            <a:off x="626640" y="3607871"/>
            <a:ext cx="37088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The following profiles are active: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853305" y="1222022"/>
            <a:ext cx="264207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mvn help:active-profiles</a:t>
            </a:r>
          </a:p>
        </p:txBody>
      </p:sp>
      <p:sp>
        <p:nvSpPr>
          <p:cNvPr id="8" name="Скругленный прямоугольник 6"/>
          <p:cNvSpPr/>
          <p:nvPr/>
        </p:nvSpPr>
        <p:spPr bwMode="auto">
          <a:xfrm>
            <a:off x="684447" y="3996755"/>
            <a:ext cx="2720905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- myProfile (source: pom)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Активация профилей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3323987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&lt;profiles&gt;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&lt;profile&gt;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&lt;id&gt;test&lt;/id&gt;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&lt;activation&gt;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&lt;activeByDefault&gt;false&lt;/activeByDefault&gt;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&lt;jdk&gt; [...] &lt;/jdk&gt;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&lt;os&gt;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[...]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&lt;/os&gt;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&lt;property&gt; [...] &lt;/property&gt;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&lt;file&gt; [...] &lt;/file&gt;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&lt;/activation&gt;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[...]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&lt;/profile&gt;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&lt;/profiles&gt;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544636" y="3253707"/>
            <a:ext cx="3185019" cy="95345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&lt;jdk&gt;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[...] &lt;/jdk&gt;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&lt;os&gt;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[...]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&lt;/os&gt;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&lt;property&gt; [...] &lt;/property&gt;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&lt;file&gt; [...] &lt;/file&gt;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Активация по свойству</a:t>
            </a:r>
            <a:endParaRPr lang="ru-RU" b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1384995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&lt;activation&gt;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&lt;property&gt;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   &lt;name&gt;myproperty&lt;/name&gt;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   &lt;value&gt;myvalue&lt;/value&gt;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&lt;/property&gt;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&lt;/activation&gt;</a:t>
            </a: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564980" y="3710670"/>
            <a:ext cx="11901267" cy="1384995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&lt;activation&gt;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&lt;property&gt;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   &lt;name&gt;myproperty&lt;/name&gt;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     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&lt;/property&gt;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&lt;/activation&gt;</a:t>
            </a:r>
          </a:p>
        </p:txBody>
      </p:sp>
      <p:graphicFrame>
        <p:nvGraphicFramePr>
          <p:cNvPr id="12" name="Таблица 14"/>
          <p:cNvGraphicFramePr>
            <a:graphicFrameLocks noGrp="1"/>
          </p:cNvGraphicFramePr>
          <p:nvPr/>
        </p:nvGraphicFramePr>
        <p:xfrm>
          <a:off x="2816724" y="6102847"/>
          <a:ext cx="74066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Профиль может быть активирован если у заданного свойства есть заданное значение. Профиль может быть активирован если свойству было присвоено какое-то значение. Только свойства заданные с командной строки могут использоваться для активации профиля.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0133" y="6396464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Активация по отсутствию свойства</a:t>
            </a:r>
            <a:endParaRPr lang="ru-RU" b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537685" y="2368012"/>
            <a:ext cx="11901267" cy="1384995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&lt;activation&gt;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&lt;property&gt;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   &lt;name&gt;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myproperty&lt;/name&gt;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     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&lt;/property&gt;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&lt;/activation&gt;</a:t>
            </a:r>
          </a:p>
        </p:txBody>
      </p:sp>
      <p:graphicFrame>
        <p:nvGraphicFramePr>
          <p:cNvPr id="9" name="Таблица 14"/>
          <p:cNvGraphicFramePr>
            <a:graphicFrameLocks noGrp="1"/>
          </p:cNvGraphicFramePr>
          <p:nvPr/>
        </p:nvGraphicFramePr>
        <p:xfrm>
          <a:off x="2864021" y="5156916"/>
          <a:ext cx="7406640" cy="9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Профиль может быть активирован если заданному свойству никакое значение не было присвоено.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430" y="5324405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Активация по наличию</a:t>
            </a:r>
            <a:r>
              <a:rPr lang="en-US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/</a:t>
            </a:r>
            <a:r>
              <a:rPr lang="ru-RU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отсутствию файла</a:t>
            </a:r>
            <a:endParaRPr lang="ru-RU" b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1169551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&lt;activation&gt;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&lt;exists&gt;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    ${basedir}/file1.properties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&lt;/exists&gt;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&lt;/activation&gt;</a:t>
            </a: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580746" y="3600278"/>
            <a:ext cx="11901267" cy="1169551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&lt;activation&gt;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&lt;missing&gt;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    ${basedir}/file2.properties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  &lt;/missing&gt;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&lt;/activation&gt;</a:t>
            </a:r>
          </a:p>
        </p:txBody>
      </p:sp>
      <p:graphicFrame>
        <p:nvGraphicFramePr>
          <p:cNvPr id="11" name="Таблица 14"/>
          <p:cNvGraphicFramePr>
            <a:graphicFrameLocks noGrp="1"/>
          </p:cNvGraphicFramePr>
          <p:nvPr/>
        </p:nvGraphicFramePr>
        <p:xfrm>
          <a:off x="2832490" y="6087041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Профиль может быть активирован если заданный файл существует. Профиль может быть активирован если заданный файл не существует.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5899" y="625453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Активация по ОС</a:t>
            </a:r>
            <a:endParaRPr lang="ru-RU" b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2246769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&lt;activation&gt;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&lt;activeByDefault&gt;false&lt;/activeByDefault&gt;</a:t>
            </a: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&lt;os&gt;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&lt;name&gt;Windows XP&lt;/name&gt;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&lt;family&gt;Windows&lt;/family&gt;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&lt;arch&gt;x86&lt;/arch&gt;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&lt;version&gt;5.1.2600&lt;/version&gt;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&lt;/os&gt;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&lt;/activation&gt;</a:t>
            </a:r>
          </a:p>
        </p:txBody>
      </p:sp>
      <p:graphicFrame>
        <p:nvGraphicFramePr>
          <p:cNvPr id="7" name="Таблица 14"/>
          <p:cNvGraphicFramePr>
            <a:graphicFrameLocks noGrp="1"/>
          </p:cNvGraphicFramePr>
          <p:nvPr/>
        </p:nvGraphicFramePr>
        <p:xfrm>
          <a:off x="2816724" y="5992488"/>
          <a:ext cx="7406640" cy="9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Профиль может быть активирован если у операционной системы заданные свойства.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0133" y="6159977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Активация профиля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5262979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&lt;profiles&gt;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&lt;profile&gt;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&lt;id&gt;test&lt;/id&gt;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&lt;activation&gt;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&lt;activeByDefault&gt;false&lt;/activeByDefault&gt;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&lt;jdk&gt;1.5&lt;/jdk&gt;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&lt;os&gt;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&lt;name&gt;Windows XP&lt;/name&gt;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&lt;family&gt;Windows&lt;/family&gt;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&lt;arch&gt;x86&lt;/arch&gt;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&lt;version&gt;5.1.2600&lt;/version&gt;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&lt;/os&gt;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&lt;property&gt;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&lt;name&gt;mavenVersion&lt;/name&gt;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&lt;value&gt;2.0.3&lt;/value&gt;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&lt;/property&gt;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&lt;file&gt;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&lt;exists&gt;${basedir}/file2.properties&lt;/exists&gt;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&lt;missing&gt;${basedir}/file1.properties&lt;/missing&gt;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&lt;/file&gt;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&lt;/activation&gt;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&lt;/profile&gt;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&lt;/profiles&gt;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Что такое профили и где они хранятся</a:t>
            </a:r>
            <a:r>
              <a:rPr lang="en-US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?</a:t>
            </a:r>
            <a:endParaRPr lang="ru-RU" b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2986614" y="6780982"/>
          <a:ext cx="74066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Профиль – изменение процесса сборки активированное на основе параметров среды или аргументов командной строки. Профили могут описываться в pom файле проекта, в конфигурационных файлах или в специальном файле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profiles.xml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0023" y="7074599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0" name="Таблица 4"/>
          <p:cNvGraphicFramePr>
            <a:graphicFrameLocks noGrp="1"/>
          </p:cNvGraphicFramePr>
          <p:nvPr/>
        </p:nvGraphicFramePr>
        <p:xfrm>
          <a:off x="2005279" y="1679806"/>
          <a:ext cx="9503548" cy="397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155"/>
                <a:gridCol w="6495393"/>
              </a:tblGrid>
              <a:tr h="402566"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Профиль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835442">
                <a:tc>
                  <a:txBody>
                    <a:bodyPr/>
                    <a:lstStyle/>
                    <a:p>
                      <a:pPr algn="l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Профиль проекта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Определяется в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pom.xml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846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Профиль пользователя</a:t>
                      </a:r>
                      <a:endParaRPr lang="en-US" sz="1500" b="0" kern="1200" baseline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Определяется в конфигурационном файле пользователя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  <a:tr h="900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Глобальный профиль</a:t>
                      </a:r>
                      <a:endParaRPr lang="en-US" sz="1500" b="0" kern="1200" baseline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Определяется в глобальном конфигурационном файле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992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Профиль проекта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profiles.xml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Определяется в файле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profiles.xml 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 корневой директории проекта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Что такое профили и где они хранятся</a:t>
            </a:r>
            <a:r>
              <a:rPr lang="en-US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?</a:t>
            </a:r>
            <a:endParaRPr lang="ru-RU" b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5664" y="1577284"/>
            <a:ext cx="36385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1705" y="4870396"/>
            <a:ext cx="36480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48337" y="1549589"/>
            <a:ext cx="36576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34518" y="4739182"/>
            <a:ext cx="36385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Профили в конфигурационных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 </a:t>
            </a:r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файлах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Профили в конфигурационных файлах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48641" y="2620321"/>
            <a:ext cx="11901267" cy="3247539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&lt;settings&gt;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&lt;localRepository/&gt;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&lt;interactiveMode/&gt;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&lt;usePluginRegistry/&gt;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&lt;offline/&gt;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&lt;pluginGroups/&gt;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&lt;servers/&gt;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&lt;mirrors/&gt;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&lt;proxies/&gt;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&lt;profiles/&gt;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&lt;activeProfiles/&gt;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&lt;/settings&gt;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899898" y="4554480"/>
            <a:ext cx="1911541" cy="47672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&lt;profiles/&gt;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&lt;activeProfiles/&gt;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Профили в конфигурационных файлах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64563" y="2251883"/>
            <a:ext cx="11901267" cy="2456595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&lt;profiles&gt;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&lt;profile&gt;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&lt;id&gt; env-test &lt;/id&gt;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&lt;activation&gt; ... &lt;/activation&gt;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&lt;properties&gt; ... &lt;/properties&gt;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&lt;repositories&gt; ... &lt;/repositories&gt;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&lt;pluginRepositories&gt; ... &lt;pluginRepositories&gt;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&lt;/profile&gt;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&lt;/profiles&gt;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3" name="Таблица 14"/>
          <p:cNvGraphicFramePr>
            <a:graphicFrameLocks noGrp="1"/>
          </p:cNvGraphicFramePr>
          <p:nvPr/>
        </p:nvGraphicFramePr>
        <p:xfrm>
          <a:off x="2597654" y="5894590"/>
          <a:ext cx="74066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Профили в конфигурационных файлах содержат информацию общую для всех проектов. Фактически они позволяют задавать репозитории и свойства. У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профиля задаётся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id. С помощью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id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профиль можно активировать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командной строки или в конфигурационном файле.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1063" y="6187029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Профили в конфигурационных файлах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566835" y="2267804"/>
            <a:ext cx="11901267" cy="748351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&lt;activeProfiles&gt;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&lt;activeProfile&gt;env-test&lt;/activeProfile&gt;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&lt;/activeProfiles&gt;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2785192" y="4873137"/>
          <a:ext cx="7406640" cy="9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Конфигурационные файлы позволяют задавать профили активные по умолчанию. Независимо от значений параметров среды.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8601" y="5056392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Профили в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POM </a:t>
            </a:r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файлах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1581</Words>
  <Application>Microsoft Office PowerPoint</Application>
  <PresentationFormat>Custom</PresentationFormat>
  <Paragraphs>367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Нулевой слайд</vt:lpstr>
      <vt:lpstr>Тема, тезисы, автор</vt:lpstr>
      <vt:lpstr>Основная часть</vt:lpstr>
      <vt:lpstr>Финальный слайд</vt:lpstr>
      <vt:lpstr>Slide 0</vt:lpstr>
      <vt:lpstr> </vt:lpstr>
      <vt:lpstr>Что такое профили и где они хранятся?</vt:lpstr>
      <vt:lpstr>Что такое профили и где они хранятся?</vt:lpstr>
      <vt:lpstr> </vt:lpstr>
      <vt:lpstr>Профили в конфигурационных файлах</vt:lpstr>
      <vt:lpstr>Профили в конфигурационных файлах</vt:lpstr>
      <vt:lpstr>Профили в конфигурационных файлах</vt:lpstr>
      <vt:lpstr> </vt:lpstr>
      <vt:lpstr>Профили в pom файлах</vt:lpstr>
      <vt:lpstr>Профили в pom файлах</vt:lpstr>
      <vt:lpstr>Профили в pom файлах</vt:lpstr>
      <vt:lpstr> </vt:lpstr>
      <vt:lpstr>Профили в profiles.xml</vt:lpstr>
      <vt:lpstr>Профили в profiles.xml</vt:lpstr>
      <vt:lpstr> </vt:lpstr>
      <vt:lpstr>Как активируются профили?</vt:lpstr>
      <vt:lpstr>Просмотр активных профилей</vt:lpstr>
      <vt:lpstr>Активация профиля с командной строки</vt:lpstr>
      <vt:lpstr>Активация профиля по умолчанию</vt:lpstr>
      <vt:lpstr>Активация профиля по умолчанию</vt:lpstr>
      <vt:lpstr>Активация профилей</vt:lpstr>
      <vt:lpstr>Активация по свойству</vt:lpstr>
      <vt:lpstr>Активация по отсутствию свойства</vt:lpstr>
      <vt:lpstr>Активация по наличию/отсутствию файла</vt:lpstr>
      <vt:lpstr>Активация по ОС</vt:lpstr>
      <vt:lpstr>Активация профиля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2013-07-03T04:19:15Z</dcterms:created>
  <dcterms:modified xsi:type="dcterms:W3CDTF">2013-07-03T04:19:25Z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