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7" r:id="rId1"/>
    <p:sldMasterId id="2147483658" r:id="rId2"/>
    <p:sldMasterId id="2147483660" r:id="rId3"/>
    <p:sldMasterId id="2147483663" r:id="rId4"/>
  </p:sldMasterIdLst>
  <p:notesMasterIdLst>
    <p:notesMasterId r:id="rId33"/>
  </p:notesMasterIdLst>
  <p:handoutMasterIdLst>
    <p:handoutMasterId r:id="rId34"/>
  </p:handoutMasterIdLst>
  <p:sldIdLst>
    <p:sldId id="257" r:id="rId5"/>
    <p:sldId id="346" r:id="rId6"/>
    <p:sldId id="349" r:id="rId7"/>
    <p:sldId id="320" r:id="rId8"/>
    <p:sldId id="354" r:id="rId9"/>
    <p:sldId id="335" r:id="rId10"/>
    <p:sldId id="350" r:id="rId11"/>
    <p:sldId id="321" r:id="rId12"/>
    <p:sldId id="338" r:id="rId13"/>
    <p:sldId id="351" r:id="rId14"/>
    <p:sldId id="352" r:id="rId15"/>
    <p:sldId id="342" r:id="rId16"/>
    <p:sldId id="355" r:id="rId17"/>
    <p:sldId id="347" r:id="rId18"/>
    <p:sldId id="306" r:id="rId19"/>
    <p:sldId id="361" r:id="rId20"/>
    <p:sldId id="327" r:id="rId21"/>
    <p:sldId id="362" r:id="rId22"/>
    <p:sldId id="348" r:id="rId23"/>
    <p:sldId id="305" r:id="rId24"/>
    <p:sldId id="330" r:id="rId25"/>
    <p:sldId id="328" r:id="rId26"/>
    <p:sldId id="356" r:id="rId27"/>
    <p:sldId id="358" r:id="rId28"/>
    <p:sldId id="343" r:id="rId29"/>
    <p:sldId id="359" r:id="rId30"/>
    <p:sldId id="357" r:id="rId31"/>
    <p:sldId id="259" r:id="rId32"/>
  </p:sldIdLst>
  <p:sldSz cx="13004800" cy="9753600"/>
  <p:notesSz cx="9588500" cy="73025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Myriad Pro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33B"/>
    <a:srgbClr val="FFE1E1"/>
    <a:srgbClr val="E78999"/>
    <a:srgbClr val="282828"/>
    <a:srgbClr val="292929"/>
    <a:srgbClr val="777777"/>
    <a:srgbClr val="5F5F5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54" autoAdjust="0"/>
    <p:restoredTop sz="88380" autoAdjust="0"/>
  </p:normalViewPr>
  <p:slideViewPr>
    <p:cSldViewPr snapToGrid="0">
      <p:cViewPr>
        <p:scale>
          <a:sx n="70" d="100"/>
          <a:sy n="70" d="100"/>
        </p:scale>
        <p:origin x="-486" y="-2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2472"/>
    </p:cViewPr>
  </p:sorterViewPr>
  <p:notesViewPr>
    <p:cSldViewPr snapToGrid="0">
      <p:cViewPr varScale="1">
        <p:scale>
          <a:sx n="71" d="100"/>
          <a:sy n="71" d="100"/>
        </p:scale>
        <p:origin x="-1974" y="-108"/>
      </p:cViewPr>
      <p:guideLst>
        <p:guide orient="horz" pos="2300"/>
        <p:guide pos="302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933AB41B-98BB-41F8-8E5C-1267D4242D19}" type="datetimeFigureOut">
              <a:rPr lang="ru-RU"/>
              <a:pPr>
                <a:defRPr/>
              </a:pPr>
              <a:t>03.07.2013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7BC74B70-6C71-43C0-AB73-0B7C9B05C4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431819" y="0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/>
          <a:lstStyle>
            <a:lvl1pPr algn="r">
              <a:defRPr sz="1300"/>
            </a:lvl1pPr>
          </a:lstStyle>
          <a:p>
            <a:pPr>
              <a:defRPr/>
            </a:pPr>
            <a:fld id="{A80D0119-658C-425C-A834-B6DB84091358}" type="datetimeFigureOut">
              <a:rPr lang="ru-RU"/>
              <a:pPr>
                <a:defRPr/>
              </a:pPr>
              <a:t>03.07.2013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47688"/>
            <a:ext cx="3651250" cy="2738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15" tIns="48257" rIns="96515" bIns="48257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58850" y="3468688"/>
            <a:ext cx="7670800" cy="3286125"/>
          </a:xfrm>
          <a:prstGeom prst="rect">
            <a:avLst/>
          </a:prstGeom>
        </p:spPr>
        <p:txBody>
          <a:bodyPr vert="horz" lIns="96515" tIns="48257" rIns="96515" bIns="48257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431819" y="6935685"/>
            <a:ext cx="4155017" cy="365125"/>
          </a:xfrm>
          <a:prstGeom prst="rect">
            <a:avLst/>
          </a:prstGeom>
        </p:spPr>
        <p:txBody>
          <a:bodyPr vert="horz" lIns="96515" tIns="48257" rIns="96515" bIns="48257" rtlCol="0" anchor="b"/>
          <a:lstStyle>
            <a:lvl1pPr algn="r">
              <a:defRPr sz="1300"/>
            </a:lvl1pPr>
          </a:lstStyle>
          <a:p>
            <a:pPr>
              <a:defRPr/>
            </a:pPr>
            <a:fld id="{DB11C2CE-9105-4057-8DAA-46606BB3F5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833D06-A189-4BA9-A021-A5B6D4EB274B}" type="slidenum">
              <a:rPr lang="ru-RU" smtClean="0"/>
              <a:pPr/>
              <a:t>0</a:t>
            </a:fld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9</a:t>
            </a:fld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10</a:t>
            </a:fld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11</a:t>
            </a:fld>
            <a:endParaRPr lang="ru-RU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14</a:t>
            </a:fld>
            <a:endParaRPr lang="ru-RU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16</a:t>
            </a:fld>
            <a:endParaRPr lang="ru-RU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ru-RU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b="1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21</a:t>
            </a:fld>
            <a:endParaRPr lang="ru-RU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23</a:t>
            </a:fld>
            <a:endParaRPr lang="ru-RU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24</a:t>
            </a:fld>
            <a:endParaRPr lang="ru-RU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26</a:t>
            </a:fld>
            <a:endParaRPr lang="ru-RU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63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ED78F5-07EF-4F51-BA98-C9B65AD2FE33}" type="slidenum">
              <a:rPr lang="ru-RU" smtClean="0"/>
              <a:pPr/>
              <a:t>27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3</a:t>
            </a:fld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E2AB5E-2ABA-4AC5-8556-80EA7EEB3403}" type="slidenum">
              <a:rPr lang="ru-RU" smtClean="0"/>
              <a:pPr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1C2CE-9105-4057-8DAA-46606BB3F53E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нулевого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- тема, тезисы, авто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8"/>
          <p:cNvSpPr>
            <a:spLocks noGrp="1"/>
          </p:cNvSpPr>
          <p:nvPr>
            <p:ph type="title"/>
          </p:nvPr>
        </p:nvSpPr>
        <p:spPr>
          <a:xfrm>
            <a:off x="368300" y="203136"/>
            <a:ext cx="10756900" cy="57785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0"/>
          </p:nvPr>
        </p:nvSpPr>
        <p:spPr>
          <a:xfrm>
            <a:off x="4679950" y="3721100"/>
            <a:ext cx="3689350" cy="23114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0"/>
            <a:r>
              <a:rPr lang="ru-RU" dirty="0" smtClean="0"/>
              <a:t>Второй уровень</a:t>
            </a:r>
          </a:p>
          <a:p>
            <a:pPr lvl="0"/>
            <a:r>
              <a:rPr lang="ru-RU" dirty="0" smtClean="0"/>
              <a:t>Третий уровень</a:t>
            </a:r>
          </a:p>
          <a:p>
            <a:pPr lvl="0"/>
            <a:r>
              <a:rPr lang="ru-RU" dirty="0" smtClean="0"/>
              <a:t>Четвертый уровень</a:t>
            </a:r>
          </a:p>
          <a:p>
            <a:pPr lvl="0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1"/>
          </p:nvPr>
        </p:nvSpPr>
        <p:spPr>
          <a:xfrm>
            <a:off x="9302750" y="7277100"/>
            <a:ext cx="3467100" cy="11557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000" b="1"/>
            </a:lvl1pPr>
            <a:lvl2pPr marL="0">
              <a:buFontTx/>
              <a:buNone/>
              <a:defRPr sz="20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основной час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5"/>
          <p:cNvSpPr>
            <a:spLocks noGrp="1"/>
          </p:cNvSpPr>
          <p:nvPr>
            <p:ph type="title"/>
          </p:nvPr>
        </p:nvSpPr>
        <p:spPr>
          <a:xfrm>
            <a:off x="368216" y="276162"/>
            <a:ext cx="10087033" cy="57938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/>
          </p:nvPr>
        </p:nvSpPr>
        <p:spPr>
          <a:xfrm>
            <a:off x="2876550" y="2571750"/>
            <a:ext cx="7734300" cy="506730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  <a:lvl2pPr marL="0">
              <a:buFontTx/>
              <a:buNone/>
              <a:defRPr/>
            </a:lvl2pPr>
            <a:lvl3pPr marL="684000">
              <a:buFont typeface="Wingdings" pitchFamily="2" charset="2"/>
              <a:buChar char="§"/>
              <a:defRPr/>
            </a:lvl3pPr>
            <a:lvl4pPr marL="900000">
              <a:buFont typeface="Arial" pitchFamily="34" charset="0"/>
              <a:buChar char="•"/>
              <a:defRPr/>
            </a:lvl4pPr>
            <a:lvl5pPr marL="1152000">
              <a:defRPr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109D8-B8D7-4425-A1D6-44AC58BCCE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акет финального слайда для проекто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1_1_new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2pPr>
      <a:lvl3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3pPr>
      <a:lvl4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4pPr>
      <a:lvl5pPr algn="ctr" defTabSz="1300163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5pPr>
      <a:lvl6pPr marL="4572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6pPr>
      <a:lvl7pPr marL="9144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7pPr>
      <a:lvl8pPr marL="13716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8pPr>
      <a:lvl9pPr marL="1828800" algn="ctr" defTabSz="1300163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Arial" charset="0"/>
        </a:defRPr>
      </a:lvl9pPr>
    </p:titleStyle>
    <p:bodyStyle>
      <a:lvl1pPr marL="487363" indent="-487363" algn="l" defTabSz="1300163" rtl="0" eaLnBrk="0" fontAlgn="base" hangingPunct="0">
        <a:spcBef>
          <a:spcPct val="20000"/>
        </a:spcBef>
        <a:spcAft>
          <a:spcPct val="0"/>
        </a:spcAft>
        <a:buChar char="•"/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7275" indent="-406400" algn="l" defTabSz="1300163" rtl="0" eaLnBrk="0" fontAlgn="base" hangingPunct="0">
        <a:spcBef>
          <a:spcPct val="20000"/>
        </a:spcBef>
        <a:spcAft>
          <a:spcPct val="0"/>
        </a:spcAft>
        <a:buChar char="–"/>
        <a:defRPr sz="4000">
          <a:solidFill>
            <a:schemeClr val="tx1"/>
          </a:solidFill>
          <a:latin typeface="+mn-lt"/>
        </a:defRPr>
      </a:lvl2pPr>
      <a:lvl3pPr marL="1625600" indent="-325438" algn="l" defTabSz="1300163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</a:defRPr>
      </a:lvl3pPr>
      <a:lvl4pPr marL="2276475" indent="-325438" algn="l" defTabSz="13001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925763" indent="-325438" algn="l" defTabSz="1300163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3829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8401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42973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4754563" indent="-325438" algn="l" defTabSz="1300163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N3_1_new_1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2051" name="Заголовок 8"/>
          <p:cNvSpPr>
            <a:spLocks noGrp="1"/>
          </p:cNvSpPr>
          <p:nvPr>
            <p:ph type="title"/>
          </p:nvPr>
        </p:nvSpPr>
        <p:spPr bwMode="auto">
          <a:xfrm>
            <a:off x="368300" y="294641"/>
            <a:ext cx="107569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N3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  <p:sp>
        <p:nvSpPr>
          <p:cNvPr id="3075" name="Заголовок 5"/>
          <p:cNvSpPr>
            <a:spLocks noGrp="1"/>
          </p:cNvSpPr>
          <p:nvPr>
            <p:ph type="title"/>
          </p:nvPr>
        </p:nvSpPr>
        <p:spPr bwMode="auto">
          <a:xfrm>
            <a:off x="368300" y="276225"/>
            <a:ext cx="10086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4"/>
          </p:nvPr>
        </p:nvSpPr>
        <p:spPr>
          <a:xfrm>
            <a:off x="9675813" y="9002713"/>
            <a:ext cx="3033712" cy="484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ECB5491-807E-4671-A34E-FC5D792DA5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777777"/>
          </a:solidFill>
          <a:latin typeface="Myriad Pro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200">
          <a:solidFill>
            <a:schemeClr val="tx1"/>
          </a:solidFill>
          <a:latin typeface="Myriad Pro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Myriad Pro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Myriad Pro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Myriad Pro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N2_1_new_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381"/>
            <a:ext cx="13004800" cy="9752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/>
          <p:cNvSpPr txBox="1">
            <a:spLocks noChangeArrowheads="1"/>
          </p:cNvSpPr>
          <p:nvPr/>
        </p:nvSpPr>
        <p:spPr bwMode="auto">
          <a:xfrm>
            <a:off x="255588" y="268288"/>
            <a:ext cx="6070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defTabSz="1300163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Свойства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2005279" y="2430446"/>
          <a:ext cx="9503548" cy="330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9"/>
                <a:gridCol w="7414499"/>
              </a:tblGrid>
              <a:tr h="31131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Свойство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545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env.X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Переменные среды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52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settings.X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Значения элементов конфигурационного файла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587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project.X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Значения элементов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</a:t>
                      </a: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файла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java.X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Свойства доступные с помощью вызова метода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java.lang.System.getProperties() 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6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Свойства заданные в элементе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&lt;properties /&gt;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Свойства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graphicFrame>
        <p:nvGraphicFramePr>
          <p:cNvPr id="10" name="Таблица 4"/>
          <p:cNvGraphicFramePr>
            <a:graphicFrameLocks noGrp="1"/>
          </p:cNvGraphicFramePr>
          <p:nvPr/>
        </p:nvGraphicFramePr>
        <p:xfrm>
          <a:off x="1909743" y="2075598"/>
          <a:ext cx="9503548" cy="394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506"/>
                <a:gridCol w="6541042"/>
              </a:tblGrid>
              <a:tr h="31131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Свойство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545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project.groupId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Идентификатор группы</a:t>
                      </a:r>
                      <a:endParaRPr lang="en-US" sz="1500" b="0" kern="1200" baseline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552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project.version 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Версия проекта 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5877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project.name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Имя проекта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  <a:tr h="6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project.description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 проекта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  <a:tr h="6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project.build.sourceDirectory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Директория с исходным кодом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chemeClr val="accent3"/>
                    </a:solidFill>
                  </a:tcPr>
                </a:tc>
              </a:tr>
              <a:tr h="64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project.build.outputDirectory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Директория для байт кода</a:t>
                      </a:r>
                      <a:endParaRPr lang="ru-RU" sz="1500" b="0" kern="1200" baseline="0" dirty="0" smtClean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EBF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14"/>
          <p:cNvGraphicFramePr>
            <a:graphicFrameLocks noGrp="1"/>
          </p:cNvGraphicFramePr>
          <p:nvPr/>
        </p:nvGraphicFramePr>
        <p:xfrm>
          <a:off x="3562060" y="7022761"/>
          <a:ext cx="576072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4937760"/>
              </a:tblGrid>
              <a:tr h="81105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Не следует использовать литералы такие как “target/classes”. Вместо них следует использовать свойства такие как ${project.build.outputDirectory}.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C:\Documents and Settings\tismagilov\Desktop\icons\Warning (1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9214" y="7102895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Задание имени артефакта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2"/>
            <a:ext cx="11901267" cy="207445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[...]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&lt;finalName&gt;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${project.artifactId}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&lt;/finalName&gt;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&lt;/build&gt;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815076" y="6104542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Идентификатор артефакта проекта часто используется как название продукта без информации о версии. Для этого можно использовать project.artifactId в POM файле.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1897" y="6170047"/>
            <a:ext cx="812699" cy="812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612475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I:\maven-space\5.prop-finalname&gt;mvn package -DskipTests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I:\maven-space\5.prop-finalname\src\main\resources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I:\maven-space\5.prop-finalname\target\classes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I:\maven-space\5.prop-finalname\src\test\resources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I:\maven-space\5.prop-finalname\target\test-classes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I:\maven-space\5.prop-finalname\target\calculator.jar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3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11:29:45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14M/33M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I:\maven-space\5.prop-finalname&gt;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Задание имени артефакта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12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061004" y="1256742"/>
            <a:ext cx="2503569" cy="244512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package -DskipTests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1374671" y="5326047"/>
            <a:ext cx="7223420" cy="24223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Building jar: I:\maven-space\5.prop-finalname\target\calculator.jar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Определение свойств в </a:t>
            </a:r>
            <a:r>
              <a:rPr lang="en-US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POM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Определение свойств в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2"/>
            <a:ext cx="11901267" cy="529532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&lt;cayenne.artifactId&gt; cayenne &lt;/cayenne.artifactId&gt;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&lt;/properties&gt;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&lt;groupId&gt;junit&lt;/groupId&gt;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&lt;artifactId&gt;junit&lt;/artifactId&gt;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&lt;version&gt;4.8.2&lt;/version&gt;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&lt;scope&gt;test&lt;/scope&gt;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&lt;groupId&gt;org.apache.cayenne&lt;/groupId&gt;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&lt;artifactId&gt; ${cayenne.artifactId}&lt;/artifactId&gt;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&lt;version&gt;2.0.4&lt;/version&gt;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&lt;/dependency&gt;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&lt;/dependencies&gt;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3268525" y="5682027"/>
            <a:ext cx="228611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${cayenne.artifactId}</a:t>
            </a:r>
          </a:p>
        </p:txBody>
      </p:sp>
      <p:sp>
        <p:nvSpPr>
          <p:cNvPr id="6" name="Скругленный прямоугольник 5"/>
          <p:cNvSpPr/>
          <p:nvPr/>
        </p:nvSpPr>
        <p:spPr bwMode="auto">
          <a:xfrm>
            <a:off x="3731377" y="3124194"/>
            <a:ext cx="78603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5478423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I:\maven-space\5.prop-dependency&gt;mvn package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I:\maven-space\5.prop-dependency\src\main\resources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http://repo1.maven.org/maven2/org/apache/cayenne/cayenne/2.0.4/cayenne-2.0.4.pom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1K downloaded  (cayenne-2.0.4.pom)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http://repo1.maven.org/maven2/org/apache/cayenne/cayenne/2.0.4/cayenne-2.0.4.jar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2854K downloaded  (cayenne-2.0.4.jar)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I:\maven-space\5.prop-dependency\target\calculator-1.2.3.jar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8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Wed Jul 03 10:46:34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9M/22M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I:\maven-space\5.prop-dependency&gt;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Задание имени артефакта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15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156566" y="1256741"/>
            <a:ext cx="122065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package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8744462" y="3169702"/>
            <a:ext cx="194173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cayenne-2.0.4.pom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8746736" y="3595057"/>
            <a:ext cx="194173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cayenne-2.0.4.jar</a:t>
            </a:r>
          </a:p>
        </p:txBody>
      </p:sp>
      <p:sp>
        <p:nvSpPr>
          <p:cNvPr id="10" name="Скругленный прямоугольник 7"/>
          <p:cNvSpPr/>
          <p:nvPr/>
        </p:nvSpPr>
        <p:spPr bwMode="auto">
          <a:xfrm>
            <a:off x="2250402" y="3376693"/>
            <a:ext cx="210323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(cayenne-2.0.4.pom)</a:t>
            </a:r>
          </a:p>
        </p:txBody>
      </p:sp>
      <p:sp>
        <p:nvSpPr>
          <p:cNvPr id="11" name="Скругленный прямоугольник 7"/>
          <p:cNvSpPr/>
          <p:nvPr/>
        </p:nvSpPr>
        <p:spPr bwMode="auto">
          <a:xfrm>
            <a:off x="2539278" y="3815695"/>
            <a:ext cx="207366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(cayenne-2.0.4.jar)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Определение свойств в профиле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1637723"/>
            <a:ext cx="11901267" cy="2661311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&lt;id&gt;myProfile&lt;/id&gt;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&lt;cayenne.artifactId&gt; cayenne-nodeps &lt;/cayenne.artifactId&gt;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4567338" y="2933113"/>
            <a:ext cx="157415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cayenne-nodeps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526114"/>
            <a:ext cx="11901267" cy="6280412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I:\maven-space\5.prop-dependency&gt;mvn package -PmyProfile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I:\maven-space\5.prop-dependency\src\main\resources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http://repo1.maven.org/maven2/org/apache/cayenne/cayenne-nodeps/2.0.4/cayenne-nodeps-2.0.4.pom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2K downloaded  (cayenne-nodeps-2.0.4.pom)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Downloading: http://repo1.maven.org/maven2/org/apache/cayenne/cayenne-nodeps/2.0.4/cayenne-nodeps-2.0.4.jar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105K downloaded  (ashwood-1.1.jar)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344K downloaded  (log4j-1.2.8.jar)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546K downloaded  (commons-collections-3.1.jar)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498K downloaded  (velocity-dep-1.3.1.jar)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1411K downloaded  (cayenne-nodeps-2.0.4.jar)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I:\maven-space\5.prop-dependency\target\calculator-0.0.1.jar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9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Wed Jul 03 11:00:59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9M/23M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I:\maven-space\5.prop-dependency&gt;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Задание имени артефакта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17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156566" y="1570651"/>
            <a:ext cx="253083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package -PmyProfile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9495089" y="3469978"/>
            <a:ext cx="2637771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cayenne-nodeps-2.0.4.pom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9511012" y="4113698"/>
            <a:ext cx="2662792" cy="23994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cayenne-nodeps-2.0.4.jar</a:t>
            </a:r>
          </a:p>
        </p:txBody>
      </p:sp>
      <p:sp>
        <p:nvSpPr>
          <p:cNvPr id="12" name="Скругленный прямоугольник 7"/>
          <p:cNvSpPr/>
          <p:nvPr/>
        </p:nvSpPr>
        <p:spPr bwMode="auto">
          <a:xfrm>
            <a:off x="2525632" y="5194145"/>
            <a:ext cx="282429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(cayenne-nodeps-2.0.4.jar)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Фильтрование ресурсов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 txBox="1">
            <a:spLocks/>
          </p:cNvSpPr>
          <p:nvPr/>
        </p:nvSpPr>
        <p:spPr bwMode="auto">
          <a:xfrm>
            <a:off x="873456" y="5646948"/>
            <a:ext cx="11450471" cy="19076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342900" algn="ctr" eaLnBrk="0" hangingPunct="0">
              <a:spcBef>
                <a:spcPct val="20000"/>
              </a:spcBef>
              <a:defRPr/>
            </a:pPr>
            <a:r>
              <a:rPr lang="ru-RU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Основы </a:t>
            </a:r>
            <a:r>
              <a:rPr lang="en-US" sz="6000" kern="0" smtClean="0">
                <a:solidFill>
                  <a:srgbClr val="800000"/>
                </a:solidFill>
                <a:latin typeface="Candara" pitchFamily="34" charset="0"/>
                <a:cs typeface="Arial" pitchFamily="34" charset="0"/>
              </a:rPr>
              <a:t>Maven</a:t>
            </a:r>
            <a:endParaRPr lang="ru-RU" sz="6000" kern="0" smtClean="0">
              <a:solidFill>
                <a:srgbClr val="800000"/>
              </a:solidFill>
              <a:latin typeface="Candara" pitchFamily="34" charset="0"/>
              <a:cs typeface="Arial" pitchFamily="34" charset="0"/>
            </a:endParaRPr>
          </a:p>
          <a:p>
            <a:pPr indent="-342900" algn="ctr" eaLnBrk="0" hangingPunct="0">
              <a:spcBef>
                <a:spcPct val="20000"/>
              </a:spcBef>
              <a:defRPr/>
            </a:pPr>
            <a:r>
              <a:rPr lang="en-US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5</a:t>
            </a:r>
            <a:r>
              <a:rPr lang="ru-RU" sz="4800" kern="0" smtClean="0">
                <a:solidFill>
                  <a:srgbClr val="000000"/>
                </a:solidFill>
                <a:latin typeface="Candara" pitchFamily="34" charset="0"/>
                <a:cs typeface="Arial" pitchFamily="34" charset="0"/>
              </a:rPr>
              <a:t>. Свойства и Фильтрование</a:t>
            </a:r>
            <a:endParaRPr lang="en-US" sz="4800" kern="0" smtClean="0">
              <a:solidFill>
                <a:srgbClr val="00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Фильтрование ресурсов</a:t>
            </a:r>
            <a:endParaRPr lang="ru-RU" b="0" smtClean="0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pic>
        <p:nvPicPr>
          <p:cNvPr id="29698" name="Picture 2" descr="http://dailyshotofcoffee.com/wp-content/uploads/2009/08/coffee-filte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2858" y="1572905"/>
            <a:ext cx="3214688" cy="3214688"/>
          </a:xfrm>
          <a:prstGeom prst="rect">
            <a:avLst/>
          </a:prstGeom>
          <a:noFill/>
        </p:spPr>
      </p:pic>
      <p:graphicFrame>
        <p:nvGraphicFramePr>
          <p:cNvPr id="12" name="Таблица 14"/>
          <p:cNvGraphicFramePr>
            <a:graphicFrameLocks noGrp="1"/>
          </p:cNvGraphicFramePr>
          <p:nvPr/>
        </p:nvGraphicFramePr>
        <p:xfrm>
          <a:off x="2781891" y="6808279"/>
          <a:ext cx="740664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Фильтрование ресурсов – замена ссылок на свойства в файлах ресурсов на значения свойств. По умолчанию фильтрование отключено для предотвращения случайной замены ссылок на свойства. По умолчанию ресурсы находятся в каталоге src/main/resources.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8946" y="7238376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Использование свойств в ресурсе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7042332"/>
            <a:ext cx="11901267" cy="1405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&lt;?xml version="1.0" encoding="utf-8" ?&gt;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&lt;driver project-version="2.0" class="${jdbc.driverClassName}"&gt;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&lt;url value="${jdbc.url}"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&lt;connectionPool min="1" max="1"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&lt;login userName="${jdbc.username}" password="${jdbc.password}"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&lt;/driver&gt;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8350" y="2253302"/>
            <a:ext cx="38481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Определение свойств и задание фильтрования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4"/>
            <a:ext cx="11901267" cy="4203507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&lt;jdbc.driverClassName&gt;com.mysql.jdbc.Driver&lt;/jdbc.driverClassName&gt;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&lt;jdbc.url&gt;jdbc:mysql://localhost:3306/development_db&lt;/jdbc.url&gt;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&lt;jdbc.username&gt;dev_user&lt;/jdbc.username&gt;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&lt;jdbc.password&gt;s3cr3tw0rd&lt;/jdbc.password&gt;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&lt;directory&gt;src/main/resources&lt;/directory&gt;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&lt;filtering&gt;true&lt;/filtering&gt;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&lt;/resource&gt;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[...]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2336043" y="5048076"/>
            <a:ext cx="2986586" cy="247255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&lt;filtering&gt;true&lt;/filtering&gt;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612475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I:\maven-space\5.prop-filtering&gt;mvn package -DskipTests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3 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I:\maven-space\5.prop-filtering\target\classes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I:\maven-space\5.prop-filtering\src\test\resources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I:\maven-space\5.prop-filtering\target\test-classes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I:\maven-space\5.prop-filtering\target\calculator-0.0.1.jar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16:51:59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14M/33M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I:\maven-space\5.prop-filtering&gt;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Выполнение фильтрования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22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074652" y="1256743"/>
            <a:ext cx="2517217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package -DskipTests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624045" y="2460017"/>
            <a:ext cx="6431848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3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Результат фильтрования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78211" y="7083191"/>
            <a:ext cx="11901267" cy="1378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&lt;?xml version="1.0" encoding="utf-8" ?&gt;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&lt;driver project-version="2.0" class="com.mysql.jdbc.Driver"&gt;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&lt;url value="jdbc:mysql://localhost:3306/development_db"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&lt;connectionPool min="1" max="1"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&lt;login userName="dev_user" password="s3cr3tw0rd"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&lt;/driver&gt;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4774" y="2763956"/>
            <a:ext cx="3714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Определение свойств и задание фильтрования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2251884"/>
            <a:ext cx="11901267" cy="6455388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&lt;jdbc.driverClassName&gt;com.mysql.jdbc.Driver&lt;/jdbc.driverClassName&gt;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&lt;jdbc.url&gt;jdbc:mysql://localhost:3306/development_db&lt;/jdbc.url&gt;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&lt;jdbc.username&gt;dev_user&lt;/jdbc.username&gt;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&lt;jdbc.password&gt;s3cr3tw0rd&lt;/jdbc.password&gt;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&lt;directory&gt;src/main/resources&lt;/directory&gt;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&lt;filtering&gt;true&lt;/filtering&gt;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&lt;/resource&gt;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&lt;id&gt;production&lt;/id&gt;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&lt;jdbc.driverClassName&gt;oracle.jdbc.driver.OracleDriver&lt;/jdbc.driverClassName&gt;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&lt;jdbc.url&gt;jdbc:oracle:thin:@proddb01:1521:PROD&lt;/jdbc.url&gt;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&lt;jdbc.username&gt;prod_user&lt;/jdbc.username&gt;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    &lt;jdbc.password&gt;s00p3rs3cr3t&lt;/jdbc.password&gt;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   &lt;/properties&gt;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&lt;/profile&gt;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&lt;/profiles&gt;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2336043" y="5048076"/>
            <a:ext cx="297293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&lt;filtering&gt;true&lt;/filtering&gt;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8"/>
            <a:ext cx="11901267" cy="6340197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I:\maven-space\5.prop-filtering&gt;mvn package -Pproduction -DskipTests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[package]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3 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[compiler:compile {execution: default-compile}]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I:\maven-space\5.prop-filtering\target\classes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[resources:testResources {execution: default-testResources}]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skip non existing resourceDirectory I:\maven-space\5.prop-filtering\src\test\resources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[compiler:testCompile {execution: default-testCompile}]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Compiling 1 source file to I:\maven-space\5.prop-filtering\target\test-classes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[surefire:test {execution: default-test}]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Tests are skipped.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[jar:jar {execution: default-jar}]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jar: I:\maven-space\5.prop-filtering\target\calculator-0.0.1.jar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3 seconds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16:45:56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14M/33M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I:\maven-space\5.prop-filtering&gt;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Выполнение фильтрования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25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4061004" y="1256742"/>
            <a:ext cx="3881993" cy="244511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package -Pproduction -DskipTests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624045" y="2500961"/>
            <a:ext cx="6431848" cy="71508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[resources:resources {execution: default-resources}]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Using 'UTF-8' encoding to copy filtered resources.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Copying 3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Результат фильтрования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64563" y="7328940"/>
            <a:ext cx="11901267" cy="1378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&lt;?xml version="1.0" encoding="utf-8" ?&gt;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&lt;driver project-version="2.0" class="oracle.jdbc.driver.OracleDriver"&gt;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&lt;url value="jdbc:oracle:thin:@proddb01:1521:PROD"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&lt;connectionPool min="1" max="1"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&lt;login userName="prod_user" password="s00p3rs3cr3t" /&gt; 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&lt;/driver&gt;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886786"/>
            <a:ext cx="37147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Посмотрим супер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POM</a:t>
            </a:r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 файл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graphicFrame>
        <p:nvGraphicFramePr>
          <p:cNvPr id="7" name="Таблица 14"/>
          <p:cNvGraphicFramePr>
            <a:graphicFrameLocks noGrp="1"/>
          </p:cNvGraphicFramePr>
          <p:nvPr/>
        </p:nvGraphicFramePr>
        <p:xfrm>
          <a:off x="2746837" y="7360098"/>
          <a:ext cx="74066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Если разархивировать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maven-2.2.1-uber.jar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директории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org\apache\maven\project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можно найти супер-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файле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pom-4.0.0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xml.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6" descr="information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954" y="7425603"/>
            <a:ext cx="812699" cy="812699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3451" y="1839475"/>
            <a:ext cx="40576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0270" y="1779368"/>
            <a:ext cx="41148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Свойства в супер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файле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48641" y="1674362"/>
            <a:ext cx="11901267" cy="5872850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&lt;directory&gt;${project.basedir}/target&lt;/directory&gt;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&lt;outputDirectory&gt;${project.build.directory}/classes&lt;/outputDirectory&gt;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&lt;finalName&gt;${project.artifactId}-${project.version}&lt;/finalName&gt;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&lt;testOutputDirectory&gt;${project.build.directory}/test-classes&lt;/testOutputDirectory&gt;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&lt;sourceDirectory&gt;${project.basedir}/src/main/java&lt;/sourceDirectory&gt;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&lt;testSourceDirectory&gt;${project.basedir}/src/test/java&lt;/testSourceDirectory&gt;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&lt;directory&gt;${project.basedir}/src/main/resources&lt;/directory&gt;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&lt;testResources&gt;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&lt;testResource&gt;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&lt;directory&gt;${project.basedir}/src/test/resources&lt;/directory&gt;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&lt;/testResource&gt;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&lt;/testResources&gt;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&lt;/build&gt;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&lt;reporting&gt;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&lt;outputDirectory&gt;${project.build.directory}/site&lt;/outputDirectory&gt;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&lt;/reporting&gt;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  <p:sp>
        <p:nvSpPr>
          <p:cNvPr id="5" name="Скругленный прямоугольник 4"/>
          <p:cNvSpPr/>
          <p:nvPr/>
        </p:nvSpPr>
        <p:spPr bwMode="auto">
          <a:xfrm>
            <a:off x="2879681" y="6829397"/>
            <a:ext cx="2838735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${project.build.directory}</a:t>
            </a: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3318685" y="3215015"/>
            <a:ext cx="283645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${project.build.directory}</a:t>
            </a:r>
          </a:p>
        </p:txBody>
      </p:sp>
      <p:sp>
        <p:nvSpPr>
          <p:cNvPr id="9" name="Скругленный прямоугольник 8"/>
          <p:cNvSpPr/>
          <p:nvPr/>
        </p:nvSpPr>
        <p:spPr bwMode="auto">
          <a:xfrm>
            <a:off x="2663593" y="4265888"/>
            <a:ext cx="1976650" cy="23786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${project.basedir}</a:t>
            </a:r>
          </a:p>
        </p:txBody>
      </p:sp>
      <p:sp>
        <p:nvSpPr>
          <p:cNvPr id="10" name="Скругленный прямоугольник 9"/>
          <p:cNvSpPr/>
          <p:nvPr/>
        </p:nvSpPr>
        <p:spPr bwMode="auto">
          <a:xfrm>
            <a:off x="2665868" y="5332688"/>
            <a:ext cx="194708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${project.basedir}</a:t>
            </a: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3305035" y="3624444"/>
            <a:ext cx="197665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${project.basedir}</a:t>
            </a: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2868310" y="3419731"/>
            <a:ext cx="1976650" cy="23786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${project.basedir}</a:t>
            </a:r>
          </a:p>
        </p:txBody>
      </p:sp>
      <p:sp>
        <p:nvSpPr>
          <p:cNvPr id="13" name="Скругленный прямоугольник 12"/>
          <p:cNvSpPr/>
          <p:nvPr/>
        </p:nvSpPr>
        <p:spPr bwMode="auto">
          <a:xfrm>
            <a:off x="2242787" y="2561516"/>
            <a:ext cx="1988022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${project.basedir}</a:t>
            </a: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4601577" y="2983004"/>
            <a:ext cx="1976650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${project.version}</a:t>
            </a: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2226864" y="2983002"/>
            <a:ext cx="2290548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${project.artifactId}</a:t>
            </a: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2868309" y="2778286"/>
            <a:ext cx="2836459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${project.build.directory}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auto">
          <a:xfrm>
            <a:off x="543974" y="1225857"/>
            <a:ext cx="11901267" cy="3754874"/>
          </a:xfrm>
          <a:prstGeom prst="rect">
            <a:avLst/>
          </a:prstGeom>
          <a:solidFill>
            <a:srgbClr val="D9D9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I:\maven-space\5.prop-superpom&gt;mvn help:effective-pom -Doutput=effective.xml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Scanning for projects...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Searching repository for plugin with prefix: 'help'.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Building calculator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   task-segment: [help:effective-pom] (aggregator-style)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[help:effective-pom {execution: default-cli}]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Effective-POM written to: I:\maven-space\5.prop-superpom\effective.xml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BUILD SUCCESSFUL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Total time: 1 second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Finished at: Tue Jul 02 10:48:47 NOVT 2013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Final Memory: 10M/26M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[INFO] ------------------------------------------------------------------------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I:\maven-space\5.prop-superpom&gt;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Попытка получить эффективную конфигурацию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D60109D8-B8D7-4425-A1D6-44AC58BCCECB}" type="slidenum">
              <a:rPr lang="ru-RU" smtClean="0"/>
              <a:pPr algn="r">
                <a:defRPr/>
              </a:pPr>
              <a:t>4</a:t>
            </a:fld>
            <a:endParaRPr lang="ru-RU" smtClean="0"/>
          </a:p>
        </p:txBody>
      </p:sp>
      <p:sp>
        <p:nvSpPr>
          <p:cNvPr id="14" name="Скругленный прямоугольник 7"/>
          <p:cNvSpPr/>
          <p:nvPr/>
        </p:nvSpPr>
        <p:spPr bwMode="auto">
          <a:xfrm>
            <a:off x="3951823" y="1256741"/>
            <a:ext cx="4850983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mvn help:effective-pom -Doutput=effective.xml</a:t>
            </a:r>
          </a:p>
        </p:txBody>
      </p:sp>
      <p:sp>
        <p:nvSpPr>
          <p:cNvPr id="15" name="Скругленный прямоугольник 7"/>
          <p:cNvSpPr/>
          <p:nvPr/>
        </p:nvSpPr>
        <p:spPr bwMode="auto">
          <a:xfrm>
            <a:off x="4076928" y="2978633"/>
            <a:ext cx="4766822" cy="242239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I:\maven-space\5.prop-superpom\effective.xml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4"/>
          <p:cNvSpPr>
            <a:spLocks noGrp="1"/>
          </p:cNvSpPr>
          <p:nvPr>
            <p:ph type="title"/>
          </p:nvPr>
        </p:nvSpPr>
        <p:spPr>
          <a:xfrm>
            <a:off x="368300" y="276225"/>
            <a:ext cx="10086975" cy="579438"/>
          </a:xfrm>
        </p:spPr>
        <p:txBody>
          <a:bodyPr/>
          <a:lstStyle/>
          <a:p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Эффективный </a:t>
            </a:r>
            <a:r>
              <a:rPr lang="en-US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POM </a:t>
            </a:r>
            <a:r>
              <a:rPr lang="ru-RU" b="0" smtClean="0">
                <a:solidFill>
                  <a:schemeClr val="accent4"/>
                </a:solidFill>
                <a:latin typeface="Candara" pitchFamily="34" charset="0"/>
                <a:cs typeface="Courier New" pitchFamily="49" charset="0"/>
              </a:rPr>
              <a:t>файл</a:t>
            </a:r>
            <a:endParaRPr lang="ru-RU" b="0" smtClean="0">
              <a:solidFill>
                <a:schemeClr val="accent4"/>
              </a:solidFill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9787720" y="2345825"/>
            <a:ext cx="2593074" cy="238363"/>
          </a:xfrm>
          <a:prstGeom prst="round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smtClean="0">
                <a:latin typeface="Consolas" pitchFamily="49" charset="0"/>
                <a:cs typeface="Courier New" pitchFamily="49" charset="0"/>
              </a:rPr>
              <a:t>${project.build.directory}</a:t>
            </a:r>
            <a:endParaRPr lang="en-US" sz="1400" b="1" smtClean="0">
              <a:latin typeface="Consolas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34993" y="1719582"/>
            <a:ext cx="11901267" cy="5895869"/>
          </a:xfrm>
          <a:prstGeom prst="rect">
            <a:avLst/>
          </a:prstGeom>
          <a:solidFill>
            <a:srgbClr val="FFE1E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&lt;project&gt;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&lt;build&gt;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&lt;directory&gt;I:\maven-space\5.prop-superpom\target&lt;/directory&gt; 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&lt;outputDirectory&gt;I:\maven-space\5.prop-superpom\target\classes&lt;/outputDirectory&gt;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&lt;finalName&gt;calculator-0.0.1&lt;/finalName&gt;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&lt;testOutputDirectory&gt;I:\maven-space\5.prop-superpom\target\test-classes&lt;/testOutputDirectory&gt;</a:t>
            </a: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&lt;sourceDirectory&gt;I:\maven-space\5.prop-superpom\src\main\java&lt;/sourceDirectory&gt;    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&lt;testSourceDirectory&gt;I:\maven-space\5.prop-superpom\src\test\java&lt;/testSourceDirectory&gt;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   &lt;directory&gt;I:\maven-space\5.prop-superpom\src\main\resources&lt;/directory&gt;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&lt;testResources&gt;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&lt;testResource&gt;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&lt;directory&gt;I:\maven-space\5.prop-superpom\src\test\resources&lt;/directory&gt;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  &lt;/testResource&gt;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&lt;/testResources&gt;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[</a:t>
            </a:r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]</a:t>
            </a:r>
            <a:endParaRPr lang="ru-RU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&lt;/build&gt;</a:t>
            </a:r>
          </a:p>
          <a:p>
            <a:endParaRPr lang="en-US" sz="14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ru-RU" sz="14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&lt;reporting&gt;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  &lt;outputDirectory&gt;D:\simple\target\site&lt;/outputDirectory&gt;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  &lt;/reporting&gt;</a:t>
            </a:r>
          </a:p>
          <a:p>
            <a:r>
              <a:rPr lang="en-US" sz="1400" b="1" smtClean="0">
                <a:latin typeface="Courier New" pitchFamily="49" charset="0"/>
                <a:cs typeface="Courier New" pitchFamily="49" charset="0"/>
              </a:rPr>
              <a:t>&lt;/project&gt;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1"/>
          </p:nvPr>
        </p:nvSpPr>
        <p:spPr bwMode="auto">
          <a:xfrm>
            <a:off x="953226" y="5722883"/>
            <a:ext cx="10849970" cy="1907626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ru-RU" sz="400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ru-RU" sz="4000" b="0" smtClean="0">
                <a:solidFill>
                  <a:srgbClr val="000000"/>
                </a:solidFill>
                <a:latin typeface="Candara" pitchFamily="34" charset="0"/>
                <a:cs typeface="Courier New" pitchFamily="49" charset="0"/>
              </a:rPr>
              <a:t>Свойства</a:t>
            </a:r>
            <a:endParaRPr lang="ru-RU" sz="6000" b="0" smtClean="0">
              <a:solidFill>
                <a:srgbClr val="800000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Свойства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pic>
        <p:nvPicPr>
          <p:cNvPr id="34818" name="Picture 2" descr="document, properties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9964" y="2873445"/>
            <a:ext cx="1706845" cy="1706845"/>
          </a:xfrm>
          <a:prstGeom prst="rect">
            <a:avLst/>
          </a:prstGeom>
          <a:noFill/>
        </p:spPr>
      </p:pic>
      <p:graphicFrame>
        <p:nvGraphicFramePr>
          <p:cNvPr id="10" name="Таблица 14"/>
          <p:cNvGraphicFramePr>
            <a:graphicFrameLocks noGrp="1"/>
          </p:cNvGraphicFramePr>
          <p:nvPr/>
        </p:nvGraphicFramePr>
        <p:xfrm>
          <a:off x="2795782" y="5948487"/>
          <a:ext cx="7406640" cy="92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Свойство –  поле для подстановки значений.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Значение свойства можно получить в POM файле используя ${X}, где X свойство.</a:t>
                      </a: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2" descr="book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9191" y="6102328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Встроенное свойство </a:t>
            </a:r>
            <a:r>
              <a:rPr lang="en-US" b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Courier New" pitchFamily="49" charset="0"/>
              </a:rPr>
              <a:t>basedir</a:t>
            </a:r>
            <a:endParaRPr lang="ru-RU" b="0">
              <a:latin typeface="Candar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0109D8-B8D7-4425-A1D6-44AC58BCCECB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graphicFrame>
        <p:nvGraphicFramePr>
          <p:cNvPr id="8" name="Таблица 14"/>
          <p:cNvGraphicFramePr>
            <a:graphicFrameLocks noGrp="1"/>
          </p:cNvGraphicFramePr>
          <p:nvPr/>
        </p:nvGraphicFramePr>
        <p:xfrm>
          <a:off x="2590829" y="5238793"/>
          <a:ext cx="74066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6583680"/>
              </a:tblGrid>
              <a:tr h="929335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13001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 супер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файле используется встроенное свойство </a:t>
                      </a:r>
                      <a:r>
                        <a:rPr lang="en-US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project.basedir </a:t>
                      </a:r>
                      <a:r>
                        <a:rPr lang="ru-RU" sz="1500" b="0" spc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значение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которого равно корневой директории проекта (директории содержащей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POM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файл). </a:t>
                      </a:r>
                      <a:r>
                        <a:rPr lang="en-US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ru-RU" sz="1500" b="0" spc="0" baseline="0" smtClean="0">
                          <a:solidFill>
                            <a:schemeClr val="accent4"/>
                          </a:solidFill>
                          <a:latin typeface="+mn-lt"/>
                          <a:cs typeface="Courier New" pitchFamily="49" charset="0"/>
                        </a:rPr>
                        <a:t>Все остальные директории по умолчанию определяются на основании этой директории.</a:t>
                      </a:r>
                      <a:endParaRPr lang="ru-RU" sz="1500" b="0" spc="0" smtClean="0">
                        <a:solidFill>
                          <a:schemeClr val="accent4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137160" marR="137160" marT="137160" marB="13716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 descr="book ic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238" y="5532410"/>
            <a:ext cx="609600" cy="609600"/>
          </a:xfrm>
          <a:prstGeom prst="rect">
            <a:avLst/>
          </a:prstGeom>
          <a:noFill/>
        </p:spPr>
      </p:pic>
      <p:graphicFrame>
        <p:nvGraphicFramePr>
          <p:cNvPr id="12" name="Таблица 4"/>
          <p:cNvGraphicFramePr>
            <a:graphicFrameLocks noGrp="1"/>
          </p:cNvGraphicFramePr>
          <p:nvPr/>
        </p:nvGraphicFramePr>
        <p:xfrm>
          <a:off x="1473016" y="3044609"/>
          <a:ext cx="9503548" cy="86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49"/>
                <a:gridCol w="7414499"/>
              </a:tblGrid>
              <a:tr h="311317"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Свойство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ru-RU" sz="15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kumimoji="0" lang="ru-RU" sz="1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CFF"/>
                    </a:solidFill>
                  </a:tcPr>
                </a:tc>
              </a:tr>
              <a:tr h="545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project.basedir</a:t>
                      </a:r>
                      <a:endParaRPr lang="ru-RU" sz="1500" b="0" kern="1200" baseline="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>
                    <a:lnR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Директория содержащая </a:t>
                      </a:r>
                      <a:r>
                        <a:rPr lang="en-US" sz="1500" b="0" kern="1200" baseline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pom.xml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улевой слайд">
  <a:themeElements>
    <a:clrScheme name="Презентация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Презентация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Презентация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езентация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езентация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, тезисы, автор">
  <a:themeElements>
    <a:clrScheme name="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Мириад_Диасофт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91435" tIns="45718" rIns="91435" bIns="45718">
        <a:noAutofit/>
      </a:bodyPr>
      <a:lstStyle>
        <a:defPPr defTabSz="1300163">
          <a:lnSpc>
            <a:spcPct val="50000"/>
          </a:lnSpc>
          <a:spcBef>
            <a:spcPct val="50000"/>
          </a:spcBef>
          <a:defRPr sz="2400" dirty="0"/>
        </a:defPPr>
      </a:lstStyle>
    </a:txDef>
  </a:objectDefaults>
  <a:extraClrSchemeLst>
    <a:extraClrScheme>
      <a:clrScheme name="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Основная часть">
  <a:themeElements>
    <a:clrScheme name="2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2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Финальный слайд">
  <a:themeElements>
    <a:clrScheme name="5_Специальное 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Специальное 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3001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yriad Pro" pitchFamily="34" charset="0"/>
          </a:defRPr>
        </a:defPPr>
      </a:lstStyle>
    </a:lnDef>
  </a:objectDefaults>
  <a:extraClrSchemeLst>
    <a:extraClrScheme>
      <a:clrScheme name="5_Специальное 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Специальное 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Специальное 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Презентация1</Template>
  <TotalTime>0</TotalTime>
  <Words>2448</Words>
  <Application>Microsoft Office PowerPoint</Application>
  <PresentationFormat>Custom</PresentationFormat>
  <Paragraphs>481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Нулевой слайд</vt:lpstr>
      <vt:lpstr>Тема, тезисы, автор</vt:lpstr>
      <vt:lpstr>Основная часть</vt:lpstr>
      <vt:lpstr>Финальный слайд</vt:lpstr>
      <vt:lpstr>Slide 0</vt:lpstr>
      <vt:lpstr> </vt:lpstr>
      <vt:lpstr>Посмотрим супер POM файл</vt:lpstr>
      <vt:lpstr>Свойства в супер POM файле</vt:lpstr>
      <vt:lpstr>Попытка получить эффективную конфигурацию</vt:lpstr>
      <vt:lpstr>Эффективный POM файл</vt:lpstr>
      <vt:lpstr> </vt:lpstr>
      <vt:lpstr>Свойства</vt:lpstr>
      <vt:lpstr>Встроенное свойство basedir</vt:lpstr>
      <vt:lpstr>Свойства</vt:lpstr>
      <vt:lpstr>Свойства</vt:lpstr>
      <vt:lpstr>Задание имени артефакта</vt:lpstr>
      <vt:lpstr>Задание имени артефакта</vt:lpstr>
      <vt:lpstr> </vt:lpstr>
      <vt:lpstr>Определение свойств в POM</vt:lpstr>
      <vt:lpstr>Задание имени артефакта</vt:lpstr>
      <vt:lpstr>Определение свойств в профиле POM</vt:lpstr>
      <vt:lpstr>Задание имени артефакта</vt:lpstr>
      <vt:lpstr> </vt:lpstr>
      <vt:lpstr>Фильтрование ресурсов</vt:lpstr>
      <vt:lpstr>Использование свойств в ресурсе</vt:lpstr>
      <vt:lpstr>Определение свойств и задание фильтрования</vt:lpstr>
      <vt:lpstr>Выполнение фильтрования</vt:lpstr>
      <vt:lpstr>Результат фильтрования</vt:lpstr>
      <vt:lpstr>Определение свойств и задание фильтрования</vt:lpstr>
      <vt:lpstr>Выполнение фильтрования</vt:lpstr>
      <vt:lpstr>Результат фильтрования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2013-06-28T09:50:48Z</dcterms:created>
  <dcterms:modified xsi:type="dcterms:W3CDTF">2013-07-03T04:18:56Z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