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 id="2147483658" r:id="rId2"/>
    <p:sldMasterId id="2147483660" r:id="rId3"/>
    <p:sldMasterId id="2147483663" r:id="rId4"/>
    <p:sldMasterId id="2147483692" r:id="rId5"/>
  </p:sldMasterIdLst>
  <p:notesMasterIdLst>
    <p:notesMasterId r:id="rId38"/>
  </p:notesMasterIdLst>
  <p:handoutMasterIdLst>
    <p:handoutMasterId r:id="rId39"/>
  </p:handoutMasterIdLst>
  <p:sldIdLst>
    <p:sldId id="257" r:id="rId6"/>
    <p:sldId id="370" r:id="rId7"/>
    <p:sldId id="322" r:id="rId8"/>
    <p:sldId id="324" r:id="rId9"/>
    <p:sldId id="373" r:id="rId10"/>
    <p:sldId id="374" r:id="rId11"/>
    <p:sldId id="325" r:id="rId12"/>
    <p:sldId id="326" r:id="rId13"/>
    <p:sldId id="327" r:id="rId14"/>
    <p:sldId id="358" r:id="rId15"/>
    <p:sldId id="371" r:id="rId16"/>
    <p:sldId id="333" r:id="rId17"/>
    <p:sldId id="332" r:id="rId18"/>
    <p:sldId id="320" r:id="rId19"/>
    <p:sldId id="331" r:id="rId20"/>
    <p:sldId id="360" r:id="rId21"/>
    <p:sldId id="377" r:id="rId22"/>
    <p:sldId id="390" r:id="rId23"/>
    <p:sldId id="391" r:id="rId24"/>
    <p:sldId id="387" r:id="rId25"/>
    <p:sldId id="388" r:id="rId26"/>
    <p:sldId id="389" r:id="rId27"/>
    <p:sldId id="376" r:id="rId28"/>
    <p:sldId id="386" r:id="rId29"/>
    <p:sldId id="378" r:id="rId30"/>
    <p:sldId id="384" r:id="rId31"/>
    <p:sldId id="383" r:id="rId32"/>
    <p:sldId id="382" r:id="rId33"/>
    <p:sldId id="380" r:id="rId34"/>
    <p:sldId id="379" r:id="rId35"/>
    <p:sldId id="385" r:id="rId36"/>
    <p:sldId id="259" r:id="rId37"/>
  </p:sldIdLst>
  <p:sldSz cx="13004800" cy="9753600"/>
  <p:notesSz cx="9588500" cy="7302500"/>
  <p:defaultTex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AF233B"/>
    <a:srgbClr val="FFE1E1"/>
    <a:srgbClr val="E78999"/>
    <a:srgbClr val="282828"/>
    <a:srgbClr val="292929"/>
    <a:srgbClr val="777777"/>
    <a:srgbClr val="5F5F5F"/>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754" autoAdjust="0"/>
    <p:restoredTop sz="85298" autoAdjust="0"/>
  </p:normalViewPr>
  <p:slideViewPr>
    <p:cSldViewPr snapToGrid="0">
      <p:cViewPr>
        <p:scale>
          <a:sx n="60" d="100"/>
          <a:sy n="60" d="100"/>
        </p:scale>
        <p:origin x="-804" y="-156"/>
      </p:cViewPr>
      <p:guideLst>
        <p:guide orient="horz" pos="3072"/>
        <p:guide pos="409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1248"/>
    </p:cViewPr>
  </p:sorterViewPr>
  <p:notesViewPr>
    <p:cSldViewPr snapToGrid="0">
      <p:cViewPr varScale="1">
        <p:scale>
          <a:sx n="71" d="100"/>
          <a:sy n="71" d="100"/>
        </p:scale>
        <p:origin x="-1974" y="-108"/>
      </p:cViewPr>
      <p:guideLst>
        <p:guide orient="horz" pos="2300"/>
        <p:guide pos="302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155017" cy="365125"/>
          </a:xfrm>
          <a:prstGeom prst="rect">
            <a:avLst/>
          </a:prstGeom>
        </p:spPr>
        <p:txBody>
          <a:bodyPr vert="horz" lIns="96515" tIns="48257" rIns="96515" bIns="48257" rtlCol="0"/>
          <a:lstStyle>
            <a:lvl1pPr algn="l">
              <a:defRPr sz="1300"/>
            </a:lvl1pPr>
          </a:lstStyle>
          <a:p>
            <a:pPr>
              <a:defRPr/>
            </a:pPr>
            <a:endParaRPr lang="ru-RU"/>
          </a:p>
        </p:txBody>
      </p:sp>
      <p:sp>
        <p:nvSpPr>
          <p:cNvPr id="3" name="Дата 2"/>
          <p:cNvSpPr>
            <a:spLocks noGrp="1"/>
          </p:cNvSpPr>
          <p:nvPr>
            <p:ph type="dt" sz="quarter" idx="1"/>
          </p:nvPr>
        </p:nvSpPr>
        <p:spPr>
          <a:xfrm>
            <a:off x="5431819" y="0"/>
            <a:ext cx="4155017" cy="365125"/>
          </a:xfrm>
          <a:prstGeom prst="rect">
            <a:avLst/>
          </a:prstGeom>
        </p:spPr>
        <p:txBody>
          <a:bodyPr vert="horz" lIns="96515" tIns="48257" rIns="96515" bIns="48257" rtlCol="0"/>
          <a:lstStyle>
            <a:lvl1pPr algn="r">
              <a:defRPr sz="1300"/>
            </a:lvl1pPr>
          </a:lstStyle>
          <a:p>
            <a:pPr>
              <a:defRPr/>
            </a:pPr>
            <a:fld id="{933AB41B-98BB-41F8-8E5C-1267D4242D19}" type="datetimeFigureOut">
              <a:rPr lang="ru-RU"/>
              <a:pPr>
                <a:defRPr/>
              </a:pPr>
              <a:t>18.06.2013</a:t>
            </a:fld>
            <a:endParaRPr lang="ru-RU"/>
          </a:p>
        </p:txBody>
      </p:sp>
      <p:sp>
        <p:nvSpPr>
          <p:cNvPr id="4" name="Нижний колонтитул 3"/>
          <p:cNvSpPr>
            <a:spLocks noGrp="1"/>
          </p:cNvSpPr>
          <p:nvPr>
            <p:ph type="ftr" sz="quarter" idx="2"/>
          </p:nvPr>
        </p:nvSpPr>
        <p:spPr>
          <a:xfrm>
            <a:off x="0" y="6935685"/>
            <a:ext cx="4155017" cy="365125"/>
          </a:xfrm>
          <a:prstGeom prst="rect">
            <a:avLst/>
          </a:prstGeom>
        </p:spPr>
        <p:txBody>
          <a:bodyPr vert="horz" lIns="96515" tIns="48257" rIns="96515" bIns="48257" rtlCol="0" anchor="b"/>
          <a:lstStyle>
            <a:lvl1pPr algn="l">
              <a:defRPr sz="1300"/>
            </a:lvl1pPr>
          </a:lstStyle>
          <a:p>
            <a:pPr>
              <a:defRPr/>
            </a:pPr>
            <a:endParaRPr lang="ru-RU"/>
          </a:p>
        </p:txBody>
      </p:sp>
      <p:sp>
        <p:nvSpPr>
          <p:cNvPr id="5" name="Номер слайда 4"/>
          <p:cNvSpPr>
            <a:spLocks noGrp="1"/>
          </p:cNvSpPr>
          <p:nvPr>
            <p:ph type="sldNum" sz="quarter" idx="3"/>
          </p:nvPr>
        </p:nvSpPr>
        <p:spPr>
          <a:xfrm>
            <a:off x="5431819" y="6935685"/>
            <a:ext cx="4155017" cy="365125"/>
          </a:xfrm>
          <a:prstGeom prst="rect">
            <a:avLst/>
          </a:prstGeom>
        </p:spPr>
        <p:txBody>
          <a:bodyPr vert="horz" lIns="96515" tIns="48257" rIns="96515" bIns="48257" rtlCol="0" anchor="b"/>
          <a:lstStyle>
            <a:lvl1pPr algn="r">
              <a:defRPr sz="1300"/>
            </a:lvl1pPr>
          </a:lstStyle>
          <a:p>
            <a:pPr>
              <a:defRPr/>
            </a:pPr>
            <a:fld id="{7BC74B70-6C71-43C0-AB73-0B7C9B05C4F1}"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155017" cy="365125"/>
          </a:xfrm>
          <a:prstGeom prst="rect">
            <a:avLst/>
          </a:prstGeom>
        </p:spPr>
        <p:txBody>
          <a:bodyPr vert="horz" lIns="96515" tIns="48257" rIns="96515" bIns="48257" rtlCol="0"/>
          <a:lstStyle>
            <a:lvl1pPr algn="l">
              <a:defRPr sz="1300"/>
            </a:lvl1pPr>
          </a:lstStyle>
          <a:p>
            <a:pPr>
              <a:defRPr/>
            </a:pPr>
            <a:endParaRPr lang="ru-RU"/>
          </a:p>
        </p:txBody>
      </p:sp>
      <p:sp>
        <p:nvSpPr>
          <p:cNvPr id="3" name="Дата 2"/>
          <p:cNvSpPr>
            <a:spLocks noGrp="1"/>
          </p:cNvSpPr>
          <p:nvPr>
            <p:ph type="dt" idx="1"/>
          </p:nvPr>
        </p:nvSpPr>
        <p:spPr>
          <a:xfrm>
            <a:off x="5431819" y="0"/>
            <a:ext cx="4155017" cy="365125"/>
          </a:xfrm>
          <a:prstGeom prst="rect">
            <a:avLst/>
          </a:prstGeom>
        </p:spPr>
        <p:txBody>
          <a:bodyPr vert="horz" lIns="96515" tIns="48257" rIns="96515" bIns="48257" rtlCol="0"/>
          <a:lstStyle>
            <a:lvl1pPr algn="r">
              <a:defRPr sz="1300"/>
            </a:lvl1pPr>
          </a:lstStyle>
          <a:p>
            <a:pPr>
              <a:defRPr/>
            </a:pPr>
            <a:fld id="{A80D0119-658C-425C-A834-B6DB84091358}" type="datetimeFigureOut">
              <a:rPr lang="ru-RU"/>
              <a:pPr>
                <a:defRPr/>
              </a:pPr>
              <a:t>18.06.2013</a:t>
            </a:fld>
            <a:endParaRPr lang="ru-RU"/>
          </a:p>
        </p:txBody>
      </p:sp>
      <p:sp>
        <p:nvSpPr>
          <p:cNvPr id="4" name="Образ слайда 3"/>
          <p:cNvSpPr>
            <a:spLocks noGrp="1" noRot="1" noChangeAspect="1"/>
          </p:cNvSpPr>
          <p:nvPr>
            <p:ph type="sldImg" idx="2"/>
          </p:nvPr>
        </p:nvSpPr>
        <p:spPr>
          <a:xfrm>
            <a:off x="2968625" y="547688"/>
            <a:ext cx="3651250" cy="2738437"/>
          </a:xfrm>
          <a:prstGeom prst="rect">
            <a:avLst/>
          </a:prstGeom>
          <a:noFill/>
          <a:ln w="12700">
            <a:solidFill>
              <a:prstClr val="black"/>
            </a:solidFill>
          </a:ln>
        </p:spPr>
        <p:txBody>
          <a:bodyPr vert="horz" lIns="96515" tIns="48257" rIns="96515" bIns="48257" rtlCol="0" anchor="ctr"/>
          <a:lstStyle/>
          <a:p>
            <a:pPr lvl="0"/>
            <a:endParaRPr lang="ru-RU" noProof="0" smtClean="0"/>
          </a:p>
        </p:txBody>
      </p:sp>
      <p:sp>
        <p:nvSpPr>
          <p:cNvPr id="5" name="Заметки 4"/>
          <p:cNvSpPr>
            <a:spLocks noGrp="1"/>
          </p:cNvSpPr>
          <p:nvPr>
            <p:ph type="body" sz="quarter" idx="3"/>
          </p:nvPr>
        </p:nvSpPr>
        <p:spPr>
          <a:xfrm>
            <a:off x="958850" y="3468688"/>
            <a:ext cx="7670800" cy="3286125"/>
          </a:xfrm>
          <a:prstGeom prst="rect">
            <a:avLst/>
          </a:prstGeom>
        </p:spPr>
        <p:txBody>
          <a:bodyPr vert="horz" lIns="96515" tIns="48257" rIns="96515" bIns="48257"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6935685"/>
            <a:ext cx="4155017" cy="365125"/>
          </a:xfrm>
          <a:prstGeom prst="rect">
            <a:avLst/>
          </a:prstGeom>
        </p:spPr>
        <p:txBody>
          <a:bodyPr vert="horz" lIns="96515" tIns="48257" rIns="96515" bIns="48257" rtlCol="0" anchor="b"/>
          <a:lstStyle>
            <a:lvl1pPr algn="l">
              <a:defRPr sz="1300"/>
            </a:lvl1pPr>
          </a:lstStyle>
          <a:p>
            <a:pPr>
              <a:defRPr/>
            </a:pPr>
            <a:endParaRPr lang="ru-RU"/>
          </a:p>
        </p:txBody>
      </p:sp>
      <p:sp>
        <p:nvSpPr>
          <p:cNvPr id="7" name="Номер слайда 6"/>
          <p:cNvSpPr>
            <a:spLocks noGrp="1"/>
          </p:cNvSpPr>
          <p:nvPr>
            <p:ph type="sldNum" sz="quarter" idx="5"/>
          </p:nvPr>
        </p:nvSpPr>
        <p:spPr>
          <a:xfrm>
            <a:off x="5431819" y="6935685"/>
            <a:ext cx="4155017" cy="365125"/>
          </a:xfrm>
          <a:prstGeom prst="rect">
            <a:avLst/>
          </a:prstGeom>
        </p:spPr>
        <p:txBody>
          <a:bodyPr vert="horz" lIns="96515" tIns="48257" rIns="96515" bIns="48257" rtlCol="0" anchor="b"/>
          <a:lstStyle>
            <a:lvl1pPr algn="r">
              <a:defRPr sz="1300"/>
            </a:lvl1pPr>
          </a:lstStyle>
          <a:p>
            <a:pPr>
              <a:defRPr/>
            </a:pPr>
            <a:fld id="{DB11C2CE-9105-4057-8DAA-46606BB3F53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Образ слайда 1"/>
          <p:cNvSpPr>
            <a:spLocks noGrp="1" noRot="1" noChangeAspect="1" noTextEdit="1"/>
          </p:cNvSpPr>
          <p:nvPr>
            <p:ph type="sldImg"/>
          </p:nvPr>
        </p:nvSpPr>
        <p:spPr bwMode="auto">
          <a:noFill/>
          <a:ln>
            <a:solidFill>
              <a:srgbClr val="000000"/>
            </a:solidFill>
            <a:miter lim="800000"/>
            <a:headEnd/>
            <a:tailEnd/>
          </a:ln>
        </p:spPr>
      </p:sp>
      <p:sp>
        <p:nvSpPr>
          <p:cNvPr id="13315"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3316"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833D06-A189-4BA9-A021-A5B6D4EB274B}" type="slidenum">
              <a:rPr lang="ru-RU" smtClean="0"/>
              <a:pPr/>
              <a:t>0</a:t>
            </a:fld>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b="1"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solidFill>
                  <a:prstClr val="black"/>
                </a:solidFill>
              </a:rPr>
              <a:pPr/>
              <a:t>10</a:t>
            </a:fld>
            <a:endParaRPr lang="ru-RU"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11</a:t>
            </a:fld>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12</a:t>
            </a:fld>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13</a:t>
            </a:fld>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14</a:t>
            </a:fld>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15</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16</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17</a:t>
            </a:fld>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18</a:t>
            </a:fld>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1</a:t>
            </a:fld>
            <a:endParaRPr lang="ru-RU">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19</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20</a:t>
            </a:fld>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21</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22</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23</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24</a:t>
            </a:fld>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25</a:t>
            </a:fld>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26</a:t>
            </a:fld>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27</a:t>
            </a:fld>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28</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b="1"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a:t>
            </a:fld>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29</a:t>
            </a:fld>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30</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noFill/>
          <a:ln>
            <a:solidFill>
              <a:srgbClr val="000000"/>
            </a:solidFill>
            <a:miter lim="800000"/>
            <a:headEnd/>
            <a:tailEnd/>
          </a:ln>
        </p:spPr>
      </p:sp>
      <p:sp>
        <p:nvSpPr>
          <p:cNvPr id="1638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6388"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D78F5-07EF-4F51-BA98-C9B65AD2FE33}" type="slidenum">
              <a:rPr lang="ru-RU" smtClean="0"/>
              <a:pPr/>
              <a:t>31</a:t>
            </a:fld>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b="1"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3</a:t>
            </a:fld>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4</a:t>
            </a:fld>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5</a:t>
            </a:fld>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6</a:t>
            </a:fld>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7</a:t>
            </a:fld>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p:spPr>
      </p:sp>
      <p:sp>
        <p:nvSpPr>
          <p:cNvPr id="15363"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5364"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E2AB5E-2ABA-4AC5-8556-80EA7EEB3403}" type="slidenum">
              <a:rPr lang="ru-RU" smtClean="0"/>
              <a:pPr/>
              <a:t>8</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9103360" y="9040142"/>
            <a:ext cx="3255535" cy="520192"/>
          </a:xfrm>
          <a:prstGeom prst="rect">
            <a:avLst/>
          </a:prstGeom>
        </p:spPr>
        <p:txBody>
          <a:bodyPr lIns="130046" tIns="65023" rIns="130046" bIns="65023"/>
          <a:lstStyle/>
          <a:p>
            <a:r>
              <a:rPr lang="ru-RU" smtClean="0"/>
              <a:t>14.11.2008</a:t>
            </a:r>
            <a:endParaRPr lang="ru-RU"/>
          </a:p>
        </p:txBody>
      </p:sp>
      <p:sp>
        <p:nvSpPr>
          <p:cNvPr id="5" name="Footer Placeholder 4"/>
          <p:cNvSpPr>
            <a:spLocks noGrp="1"/>
          </p:cNvSpPr>
          <p:nvPr>
            <p:ph type="ftr" sz="quarter" idx="11"/>
          </p:nvPr>
        </p:nvSpPr>
        <p:spPr>
          <a:xfrm>
            <a:off x="4122522" y="9040142"/>
            <a:ext cx="4985173" cy="520192"/>
          </a:xfrm>
          <a:prstGeom prst="rect">
            <a:avLst/>
          </a:prstGeom>
        </p:spPr>
        <p:txBody>
          <a:bodyPr lIns="130046" tIns="65023" rIns="130046" bIns="65023"/>
          <a:lstStyle>
            <a:lvl1pPr algn="l">
              <a:defRPr/>
            </a:lvl1pPr>
          </a:lstStyle>
          <a:p>
            <a:r>
              <a:rPr lang="ru-RU" smtClean="0"/>
              <a:t>Объектно-ориентированные технологии</a:t>
            </a:r>
            <a:endParaRPr lang="ru-RU"/>
          </a:p>
        </p:txBody>
      </p:sp>
      <p:sp>
        <p:nvSpPr>
          <p:cNvPr id="6" name="Slide Number Placeholder 5"/>
          <p:cNvSpPr>
            <a:spLocks noGrp="1"/>
          </p:cNvSpPr>
          <p:nvPr>
            <p:ph type="sldNum" sz="quarter" idx="12"/>
          </p:nvPr>
        </p:nvSpPr>
        <p:spPr>
          <a:xfrm>
            <a:off x="871321" y="9040142"/>
            <a:ext cx="2817707" cy="520192"/>
          </a:xfrm>
          <a:prstGeom prst="rect">
            <a:avLst/>
          </a:prstGeom>
        </p:spPr>
        <p:txBody>
          <a:bodyPr lIns="130046" tIns="65023" rIns="130046" bIns="65023"/>
          <a:lstStyle/>
          <a:p>
            <a:fld id="{99FFAAE0-3C3C-4B16-BF00-9B30A3A2D10C}" type="slidenum">
              <a:rPr lang="ru-RU" smtClean="0"/>
              <a:pPr/>
              <a:t>‹#›</a:t>
            </a:fld>
            <a:endParaRPr lang="ru-RU"/>
          </a:p>
        </p:txBody>
      </p:sp>
      <p:sp>
        <p:nvSpPr>
          <p:cNvPr id="8" name="Content Placeholder 7"/>
          <p:cNvSpPr>
            <a:spLocks noGrp="1"/>
          </p:cNvSpPr>
          <p:nvPr>
            <p:ph sz="quarter" idx="1"/>
          </p:nvPr>
        </p:nvSpPr>
        <p:spPr>
          <a:xfrm>
            <a:off x="650240" y="1733973"/>
            <a:ext cx="11704320" cy="7022592"/>
          </a:xfrm>
          <a:prstGeom prst="rect">
            <a:avLst/>
          </a:prstGeom>
        </p:spPr>
        <p:txBody>
          <a:bodyPr lIns="130046" tIns="65023" rIns="130046" bIns="65023"/>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a:xfrm>
            <a:off x="9675813" y="9002713"/>
            <a:ext cx="3033712" cy="484187"/>
          </a:xfrm>
          <a:prstGeom prst="rect">
            <a:avLst/>
          </a:prstGeom>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lvl1pPr>
              <a:defRPr>
                <a:latin typeface="Candara" pitchFamily="34" charset="0"/>
              </a:defRPr>
            </a:lvl1pPr>
          </a:lstStyle>
          <a:p>
            <a:r>
              <a:rPr lang="ru-RU" dirty="0" smtClean="0"/>
              <a:t>Образец заголовка</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a:xfrm>
            <a:off x="9675813" y="9002713"/>
            <a:ext cx="3033712" cy="484187"/>
          </a:xfrm>
          <a:prstGeom prst="rect">
            <a:avLst/>
          </a:prstGeom>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a:xfrm>
            <a:off x="9675813" y="9002713"/>
            <a:ext cx="3033712" cy="484187"/>
          </a:xfrm>
          <a:prstGeom prst="rect">
            <a:avLst/>
          </a:prstGeom>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a:xfrm>
            <a:off x="9675813" y="9002713"/>
            <a:ext cx="3033712" cy="484187"/>
          </a:xfrm>
          <a:prstGeom prst="rect">
            <a:avLst/>
          </a:prstGeom>
        </p:spPr>
        <p:txBody>
          <a:bodyPr/>
          <a:lstStyle>
            <a:lvl1pPr>
              <a:defRPr/>
            </a:lvl1pPr>
          </a:lstStyle>
          <a:p>
            <a:pPr>
              <a:defRPr/>
            </a:pPr>
            <a:fld id="{D60109D8-B8D7-4425-A1D6-44AC58BCCECB}" type="slidenum">
              <a:rPr lang="ru-RU">
                <a:solidFill>
                  <a:srgbClr val="000000"/>
                </a:solidFill>
              </a:rPr>
              <a:pPr>
                <a:defRPr/>
              </a:pPr>
              <a:t>‹#›</a:t>
            </a:fld>
            <a:endParaRPr lang="ru-RU">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Макет финального слайда для проектора">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userDrawn="1"/>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userDrawn="1"/>
        </p:nvPicPr>
        <p:blipFill>
          <a:blip r:embed="rId4"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userDrawn="1"/>
        </p:nvPicPr>
        <p:blipFill>
          <a:blip r:embed="rId6"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8" r:id="rId1"/>
    <p:sldLayoutId id="2147483695" r:id="rId2"/>
    <p:sldLayoutId id="2147483696" r:id="rId3"/>
    <p:sldLayoutId id="2147483697" r:id="rId4"/>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Рисунок 2" descr="N2_1_new_1.jpg"/>
          <p:cNvPicPr>
            <a:picLocks noChangeAspect="1"/>
          </p:cNvPicPr>
          <p:nvPr userDrawn="1"/>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p:nvPicPr>
        <p:blipFill>
          <a:blip r:embed="rId4"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255588" y="268288"/>
            <a:ext cx="6070600" cy="527050"/>
          </a:xfrm>
          <a:prstGeom prst="rect">
            <a:avLst/>
          </a:prstGeom>
          <a:noFill/>
          <a:ln w="9525">
            <a:noFill/>
            <a:miter lim="800000"/>
            <a:headEnd/>
            <a:tailEnd/>
          </a:ln>
        </p:spPr>
        <p:txBody>
          <a:bodyPr lIns="130039" tIns="65020" rIns="130039" bIns="65020">
            <a:spAutoFit/>
          </a:bodyPr>
          <a:lstStyle/>
          <a:p>
            <a:pPr defTabSz="1300163"/>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sp>
        <p:nvSpPr>
          <p:cNvPr id="11" name="Текст 5"/>
          <p:cNvSpPr>
            <a:spLocks noGrp="1"/>
          </p:cNvSpPr>
          <p:nvPr>
            <p:ph type="body" sz="quarter" idx="4294967295"/>
          </p:nvPr>
        </p:nvSpPr>
        <p:spPr bwMode="auto">
          <a:xfrm>
            <a:off x="953226" y="5722883"/>
            <a:ext cx="10849970"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Предопределённые описания</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tx1">
                    <a:lumMod val="95000"/>
                    <a:lumOff val="5000"/>
                  </a:schemeClr>
                </a:solidFill>
                <a:latin typeface="Candara" pitchFamily="34" charset="0"/>
                <a:cs typeface="Courier New" pitchFamily="49" charset="0"/>
              </a:rPr>
              <a:t>Предопределённые описания ассамблей</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graphicFrame>
        <p:nvGraphicFramePr>
          <p:cNvPr id="8" name="Таблица 4"/>
          <p:cNvGraphicFramePr>
            <a:graphicFrameLocks noGrp="1"/>
          </p:cNvGraphicFramePr>
          <p:nvPr/>
        </p:nvGraphicFramePr>
        <p:xfrm>
          <a:off x="996286" y="2368327"/>
          <a:ext cx="11027391" cy="5340326"/>
        </p:xfrm>
        <a:graphic>
          <a:graphicData uri="http://schemas.openxmlformats.org/drawingml/2006/table">
            <a:tbl>
              <a:tblPr firstRow="1" bandRow="1">
                <a:tableStyleId>{5C22544A-7EE6-4342-B048-85BDC9FD1C3A}</a:tableStyleId>
              </a:tblPr>
              <a:tblGrid>
                <a:gridCol w="3008155"/>
                <a:gridCol w="8019236"/>
              </a:tblGrid>
              <a:tr h="402566">
                <a:tc>
                  <a:txBody>
                    <a:bodyPr/>
                    <a:lstStyle/>
                    <a:p>
                      <a:pPr algn="ctr"/>
                      <a:r>
                        <a:rPr kumimoji="0" lang="ru-RU" sz="15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Предопределённое описание</a:t>
                      </a:r>
                      <a:endParaRPr kumimoji="0" lang="ru-RU" sz="1500" b="0" i="0" u="none" strike="noStrike" kern="0" cap="none" spc="0" normalizeH="0" baseline="0" noProof="0">
                        <a:ln>
                          <a:noFill/>
                        </a:ln>
                        <a:solidFill>
                          <a:schemeClr val="tx1"/>
                        </a:solidFill>
                        <a:effectLst/>
                        <a:uLnTx/>
                        <a:uFillTx/>
                        <a:latin typeface="Arial" pitchFamily="34" charset="0"/>
                        <a:ea typeface="+mn-ea"/>
                        <a:cs typeface="Arial" pitchFamily="34" charset="0"/>
                      </a:endParaRPr>
                    </a:p>
                  </a:txBody>
                  <a:tcPr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9ECFF"/>
                    </a:solidFill>
                  </a:tcPr>
                </a:tc>
                <a:tc>
                  <a:txBody>
                    <a:bodyPr/>
                    <a:lstStyle/>
                    <a:p>
                      <a:pPr algn="ctr"/>
                      <a:r>
                        <a:rPr kumimoji="0" lang="ru-RU" sz="15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Структура и содержимое</a:t>
                      </a:r>
                      <a:endParaRPr kumimoji="0" lang="ru-RU" sz="1500" b="0" i="0" u="none" strike="noStrike" kern="0" cap="none" spc="0" normalizeH="0" baseline="0" noProof="0">
                        <a:ln>
                          <a:noFill/>
                        </a:ln>
                        <a:solidFill>
                          <a:schemeClr val="tx1"/>
                        </a:solidFill>
                        <a:effectLst/>
                        <a:uLnTx/>
                        <a:uFillTx/>
                        <a:latin typeface="Arial" pitchFamily="34" charset="0"/>
                        <a:ea typeface="+mn-ea"/>
                        <a:cs typeface="Arial" pitchFamily="34" charset="0"/>
                      </a:endParaRPr>
                    </a:p>
                  </a:txBody>
                  <a:tcPr anchor="ctr">
                    <a:lnL w="28575" cap="flat" cmpd="sng" algn="ctr">
                      <a:solidFill>
                        <a:srgbClr val="0070C0"/>
                      </a:solidFill>
                      <a:prstDash val="solid"/>
                      <a:round/>
                      <a:headEnd type="none" w="med" len="med"/>
                      <a:tailEnd type="none" w="med" len="med"/>
                    </a:lnL>
                    <a:lnR w="12700" cmpd="sng">
                      <a:noFill/>
                    </a:lnR>
                    <a:lnB w="28575" cap="flat" cmpd="sng" algn="ctr">
                      <a:solidFill>
                        <a:srgbClr val="0070C0"/>
                      </a:solidFill>
                      <a:prstDash val="solid"/>
                      <a:round/>
                      <a:headEnd type="none" w="med" len="med"/>
                      <a:tailEnd type="none" w="med" len="med"/>
                    </a:lnB>
                    <a:solidFill>
                      <a:srgbClr val="D9ECFF"/>
                    </a:solidFill>
                  </a:tcPr>
                </a:tc>
              </a:tr>
              <a:tr h="835442">
                <a:tc>
                  <a:txBody>
                    <a:bodyPr/>
                    <a:lstStyle/>
                    <a:p>
                      <a:pPr algn="l"/>
                      <a:r>
                        <a:rPr lang="en-US" sz="1500" b="0" kern="1200" baseline="0" smtClean="0">
                          <a:solidFill>
                            <a:schemeClr val="tx1"/>
                          </a:solidFill>
                          <a:latin typeface="Arial" pitchFamily="34" charset="0"/>
                          <a:ea typeface="+mn-ea"/>
                          <a:cs typeface="Arial" pitchFamily="34" charset="0"/>
                        </a:rPr>
                        <a:t>bin</a:t>
                      </a:r>
                      <a:endParaRPr lang="ru-RU" sz="1500" b="0" kern="1200" baseline="0" dirty="0">
                        <a:solidFill>
                          <a:schemeClr val="tx1"/>
                        </a:solidFill>
                        <a:latin typeface="Arial" pitchFamily="34" charset="0"/>
                        <a:ea typeface="+mn-ea"/>
                        <a:cs typeface="Arial" pitchFamily="34" charset="0"/>
                      </a:endParaRPr>
                    </a:p>
                  </a:txBody>
                  <a:tcPr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12700" cmpd="sng">
                      <a:noFill/>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500" b="0" kern="1200" baseline="0" smtClean="0">
                          <a:solidFill>
                            <a:schemeClr val="tx1"/>
                          </a:solidFill>
                          <a:latin typeface="Arial" pitchFamily="34" charset="0"/>
                          <a:ea typeface="+mn-ea"/>
                          <a:cs typeface="Arial" pitchFamily="34" charset="0"/>
                        </a:rPr>
                        <a:t>Используется для того чтобы собрать файлы </a:t>
                      </a:r>
                      <a:r>
                        <a:rPr lang="en-US" sz="1500" b="0" kern="1200" baseline="0" smtClean="0">
                          <a:solidFill>
                            <a:schemeClr val="tx1"/>
                          </a:solidFill>
                          <a:latin typeface="Arial" pitchFamily="34" charset="0"/>
                          <a:ea typeface="+mn-ea"/>
                          <a:cs typeface="Arial" pitchFamily="34" charset="0"/>
                        </a:rPr>
                        <a:t>LICENSE, README, </a:t>
                      </a:r>
                      <a:r>
                        <a:rPr lang="ru-RU" sz="1500" b="0" kern="1200" baseline="0" smtClean="0">
                          <a:solidFill>
                            <a:schemeClr val="tx1"/>
                          </a:solidFill>
                          <a:latin typeface="Arial" pitchFamily="34" charset="0"/>
                          <a:ea typeface="+mn-ea"/>
                          <a:cs typeface="Arial" pitchFamily="34" charset="0"/>
                        </a:rPr>
                        <a:t>и </a:t>
                      </a:r>
                      <a:r>
                        <a:rPr lang="en-US" sz="1500" b="0" kern="1200" baseline="0" smtClean="0">
                          <a:solidFill>
                            <a:schemeClr val="tx1"/>
                          </a:solidFill>
                          <a:latin typeface="Arial" pitchFamily="34" charset="0"/>
                          <a:ea typeface="+mn-ea"/>
                          <a:cs typeface="Arial" pitchFamily="34" charset="0"/>
                        </a:rPr>
                        <a:t>NOTICE </a:t>
                      </a:r>
                      <a:r>
                        <a:rPr lang="ru-RU" sz="1500" b="0" kern="1200" baseline="0" smtClean="0">
                          <a:solidFill>
                            <a:schemeClr val="tx1"/>
                          </a:solidFill>
                          <a:latin typeface="Arial" pitchFamily="34" charset="0"/>
                          <a:ea typeface="+mn-ea"/>
                          <a:cs typeface="Arial" pitchFamily="34" charset="0"/>
                        </a:rPr>
                        <a:t> находящиеся в корневой директории проекта </a:t>
                      </a:r>
                      <a:r>
                        <a:rPr lang="en-US" sz="1500" b="0" kern="1200" baseline="0" smtClean="0">
                          <a:solidFill>
                            <a:schemeClr val="tx1"/>
                          </a:solidFill>
                          <a:latin typeface="Arial" pitchFamily="34" charset="0"/>
                          <a:ea typeface="+mn-ea"/>
                          <a:cs typeface="Arial" pitchFamily="34" charset="0"/>
                        </a:rPr>
                        <a:t>${project.basedir}</a:t>
                      </a:r>
                      <a:r>
                        <a:rPr lang="ru-RU" sz="1500" b="0" kern="1200" baseline="0" smtClean="0">
                          <a:solidFill>
                            <a:schemeClr val="tx1"/>
                          </a:solidFill>
                          <a:latin typeface="Arial" pitchFamily="34" charset="0"/>
                          <a:ea typeface="+mn-ea"/>
                          <a:cs typeface="Arial" pitchFamily="34" charset="0"/>
                        </a:rPr>
                        <a:t> вместе с основным артефактом проекта в форматах</a:t>
                      </a:r>
                      <a:r>
                        <a:rPr lang="en-US" sz="1500" b="0" kern="1200" baseline="0" smtClean="0">
                          <a:solidFill>
                            <a:schemeClr val="tx1"/>
                          </a:solidFill>
                          <a:latin typeface="Arial" pitchFamily="34" charset="0"/>
                          <a:ea typeface="+mn-ea"/>
                          <a:cs typeface="Arial" pitchFamily="34" charset="0"/>
                        </a:rPr>
                        <a:t>: tar.gz, tar.bz2, zip</a:t>
                      </a:r>
                      <a:r>
                        <a:rPr lang="ru-RU" sz="1500" b="0" kern="1200" baseline="0" smtClean="0">
                          <a:solidFill>
                            <a:schemeClr val="tx1"/>
                          </a:solidFill>
                          <a:latin typeface="Arial" pitchFamily="34" charset="0"/>
                          <a:ea typeface="+mn-ea"/>
                          <a:cs typeface="Arial" pitchFamily="34" charset="0"/>
                        </a:rPr>
                        <a:t>. Предполагается что основной артефакт – </a:t>
                      </a:r>
                      <a:r>
                        <a:rPr lang="en-US" sz="1500" b="0" kern="1200" baseline="0" smtClean="0">
                          <a:solidFill>
                            <a:schemeClr val="tx1"/>
                          </a:solidFill>
                          <a:latin typeface="Arial" pitchFamily="34" charset="0"/>
                          <a:ea typeface="+mn-ea"/>
                          <a:cs typeface="Arial" pitchFamily="34" charset="0"/>
                        </a:rPr>
                        <a:t>jar </a:t>
                      </a:r>
                      <a:r>
                        <a:rPr lang="ru-RU" sz="1500" b="0" kern="1200" baseline="0" smtClean="0">
                          <a:solidFill>
                            <a:schemeClr val="tx1"/>
                          </a:solidFill>
                          <a:latin typeface="Arial" pitchFamily="34" charset="0"/>
                          <a:ea typeface="+mn-ea"/>
                          <a:cs typeface="Arial" pitchFamily="34" charset="0"/>
                        </a:rPr>
                        <a:t>находится в </a:t>
                      </a:r>
                      <a:r>
                        <a:rPr lang="en-US" sz="1500" b="0" kern="1200" baseline="0" smtClean="0">
                          <a:solidFill>
                            <a:schemeClr val="tx1"/>
                          </a:solidFill>
                          <a:latin typeface="Arial" pitchFamily="34" charset="0"/>
                          <a:ea typeface="+mn-ea"/>
                          <a:cs typeface="Arial" pitchFamily="34" charset="0"/>
                        </a:rPr>
                        <a:t>${project.build.directory}.</a:t>
                      </a:r>
                      <a:endParaRPr lang="ru-RU" sz="1500" b="0" kern="1200" baseline="0" smtClean="0">
                        <a:solidFill>
                          <a:schemeClr val="tx1"/>
                        </a:solidFill>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ru-RU" sz="1500" b="0" kern="1200" baseline="0" smtClean="0">
                        <a:solidFill>
                          <a:schemeClr val="tx1"/>
                        </a:solidFill>
                        <a:latin typeface="Arial" pitchFamily="34" charset="0"/>
                        <a:ea typeface="+mn-ea"/>
                        <a:cs typeface="Arial" pitchFamily="34" charset="0"/>
                      </a:endParaRPr>
                    </a:p>
                  </a:txBody>
                  <a:tcP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lnB w="12700" cmpd="sng">
                      <a:noFill/>
                    </a:lnB>
                    <a:solidFill>
                      <a:schemeClr val="bg1"/>
                    </a:solidFill>
                  </a:tcPr>
                </a:tc>
              </a:tr>
              <a:tr h="846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smtClean="0">
                          <a:solidFill>
                            <a:schemeClr val="tx1"/>
                          </a:solidFill>
                          <a:latin typeface="Arial" pitchFamily="34" charset="0"/>
                          <a:ea typeface="+mn-ea"/>
                          <a:cs typeface="Arial" pitchFamily="34" charset="0"/>
                        </a:rPr>
                        <a:t>jar-with-dependencies</a:t>
                      </a:r>
                    </a:p>
                  </a:txBody>
                  <a:tcPr anchor="ctr">
                    <a:lnR w="28575" cap="flat" cmpd="sng" algn="ctr">
                      <a:solidFill>
                        <a:srgbClr val="0070C0"/>
                      </a:solidFill>
                      <a:prstDash val="solid"/>
                      <a:round/>
                      <a:headEnd type="none" w="med" len="med"/>
                      <a:tailEnd type="none" w="med" len="med"/>
                    </a:lnR>
                    <a:lnT w="12700" cmpd="sng">
                      <a:noFill/>
                    </a:lnT>
                    <a:lnB w="12700" cmpd="sng">
                      <a:noFill/>
                    </a:lnB>
                    <a:solidFill>
                      <a:srgbClr val="EBF5FF"/>
                    </a:solidFill>
                  </a:tcPr>
                </a:tc>
                <a:tc>
                  <a:txBody>
                    <a:bodyPr/>
                    <a:lstStyle/>
                    <a:p>
                      <a:pPr algn="just"/>
                      <a:r>
                        <a:rPr lang="ru-RU" sz="1500" b="0" kern="1200" baseline="0" smtClean="0">
                          <a:solidFill>
                            <a:schemeClr val="tx1"/>
                          </a:solidFill>
                          <a:latin typeface="Arial" pitchFamily="34" charset="0"/>
                          <a:ea typeface="+mn-ea"/>
                          <a:cs typeface="Arial" pitchFamily="34" charset="0"/>
                        </a:rPr>
                        <a:t>Собирает </a:t>
                      </a:r>
                      <a:r>
                        <a:rPr lang="en-US" sz="1500" b="0" kern="1200" baseline="0" smtClean="0">
                          <a:solidFill>
                            <a:schemeClr val="tx1"/>
                          </a:solidFill>
                          <a:latin typeface="Arial" pitchFamily="34" charset="0"/>
                          <a:ea typeface="+mn-ea"/>
                          <a:cs typeface="Arial" pitchFamily="34" charset="0"/>
                        </a:rPr>
                        <a:t>jar </a:t>
                      </a:r>
                      <a:r>
                        <a:rPr lang="ru-RU" sz="1500" b="0" kern="1200" baseline="0" smtClean="0">
                          <a:solidFill>
                            <a:schemeClr val="tx1"/>
                          </a:solidFill>
                          <a:latin typeface="Arial" pitchFamily="34" charset="0"/>
                          <a:ea typeface="+mn-ea"/>
                          <a:cs typeface="Arial" pitchFamily="34" charset="0"/>
                        </a:rPr>
                        <a:t>архив класс файлов основного проекта вместе с неупакованными </a:t>
                      </a:r>
                      <a:r>
                        <a:rPr lang="en-US" sz="1500" b="0" kern="1200" baseline="0" smtClean="0">
                          <a:solidFill>
                            <a:schemeClr val="tx1"/>
                          </a:solidFill>
                          <a:latin typeface="Arial" pitchFamily="34" charset="0"/>
                          <a:ea typeface="+mn-ea"/>
                          <a:cs typeface="Arial" pitchFamily="34" charset="0"/>
                        </a:rPr>
                        <a:t>runtime </a:t>
                      </a:r>
                      <a:r>
                        <a:rPr lang="ru-RU" sz="1500" b="0" kern="1200" baseline="0" smtClean="0">
                          <a:solidFill>
                            <a:schemeClr val="tx1"/>
                          </a:solidFill>
                          <a:latin typeface="Arial" pitchFamily="34" charset="0"/>
                          <a:ea typeface="+mn-ea"/>
                          <a:cs typeface="Arial" pitchFamily="34" charset="0"/>
                        </a:rPr>
                        <a:t>зависимостями.</a:t>
                      </a:r>
                      <a:r>
                        <a:rPr lang="en-US" sz="1500" b="0" kern="1200" baseline="0" smtClean="0">
                          <a:solidFill>
                            <a:schemeClr val="tx1"/>
                          </a:solidFill>
                          <a:latin typeface="Arial" pitchFamily="34" charset="0"/>
                          <a:ea typeface="+mn-ea"/>
                          <a:cs typeface="Arial" pitchFamily="34" charset="0"/>
                        </a:rPr>
                        <a:t> </a:t>
                      </a:r>
                      <a:r>
                        <a:rPr lang="ru-RU" sz="1500" b="0" kern="1200" baseline="0" smtClean="0">
                          <a:solidFill>
                            <a:schemeClr val="tx1"/>
                          </a:solidFill>
                          <a:latin typeface="Arial" pitchFamily="34" charset="0"/>
                          <a:ea typeface="+mn-ea"/>
                          <a:cs typeface="Arial" pitchFamily="34" charset="0"/>
                        </a:rPr>
                        <a:t>Вместе с подходящей </a:t>
                      </a:r>
                      <a:r>
                        <a:rPr lang="en-US" sz="1500" b="0" kern="1200" baseline="0" smtClean="0">
                          <a:solidFill>
                            <a:schemeClr val="tx1"/>
                          </a:solidFill>
                          <a:latin typeface="Arial" pitchFamily="34" charset="0"/>
                          <a:ea typeface="+mn-ea"/>
                          <a:cs typeface="Arial" pitchFamily="34" charset="0"/>
                        </a:rPr>
                        <a:t>Main Class </a:t>
                      </a:r>
                      <a:r>
                        <a:rPr lang="ru-RU" sz="1500" b="0" kern="1200" baseline="0" smtClean="0">
                          <a:solidFill>
                            <a:schemeClr val="tx1"/>
                          </a:solidFill>
                          <a:latin typeface="Arial" pitchFamily="34" charset="0"/>
                          <a:ea typeface="+mn-ea"/>
                          <a:cs typeface="Arial" pitchFamily="34" charset="0"/>
                        </a:rPr>
                        <a:t>записью в манифесте может создать самодостаточный исполняемый </a:t>
                      </a:r>
                      <a:r>
                        <a:rPr lang="en-US" sz="1500" b="0" kern="1200" baseline="0" smtClean="0">
                          <a:solidFill>
                            <a:schemeClr val="tx1"/>
                          </a:solidFill>
                          <a:latin typeface="Arial" pitchFamily="34" charset="0"/>
                          <a:ea typeface="+mn-ea"/>
                          <a:cs typeface="Arial" pitchFamily="34" charset="0"/>
                        </a:rPr>
                        <a:t>jar </a:t>
                      </a:r>
                      <a:r>
                        <a:rPr lang="ru-RU" sz="1500" b="0" kern="1200" baseline="0" smtClean="0">
                          <a:solidFill>
                            <a:schemeClr val="tx1"/>
                          </a:solidFill>
                          <a:latin typeface="Arial" pitchFamily="34" charset="0"/>
                          <a:ea typeface="+mn-ea"/>
                          <a:cs typeface="Arial" pitchFamily="34" charset="0"/>
                        </a:rPr>
                        <a:t>архив. </a:t>
                      </a:r>
                    </a:p>
                    <a:p>
                      <a:pPr algn="just"/>
                      <a:endParaRPr lang="ru-RU" sz="1500" b="0" kern="1200" baseline="0" smtClean="0">
                        <a:solidFill>
                          <a:schemeClr val="tx1"/>
                        </a:solidFill>
                        <a:latin typeface="Arial" pitchFamily="34" charset="0"/>
                        <a:ea typeface="+mn-ea"/>
                        <a:cs typeface="Arial" pitchFamily="34" charset="0"/>
                      </a:endParaRPr>
                    </a:p>
                  </a:txBody>
                  <a:tcPr>
                    <a:lnL w="28575" cap="flat" cmpd="sng" algn="ctr">
                      <a:solidFill>
                        <a:srgbClr val="0070C0"/>
                      </a:solidFill>
                      <a:prstDash val="solid"/>
                      <a:round/>
                      <a:headEnd type="none" w="med" len="med"/>
                      <a:tailEnd type="none" w="med" len="med"/>
                    </a:lnL>
                    <a:lnT w="12700" cmpd="sng">
                      <a:noFill/>
                    </a:lnT>
                    <a:lnB w="12700" cmpd="sng">
                      <a:noFill/>
                    </a:lnB>
                    <a:solidFill>
                      <a:srgbClr val="EBF5FF"/>
                    </a:solidFill>
                  </a:tcPr>
                </a:tc>
              </a:tr>
              <a:tr h="900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smtClean="0">
                          <a:solidFill>
                            <a:schemeClr val="tx1"/>
                          </a:solidFill>
                          <a:latin typeface="Arial" pitchFamily="34" charset="0"/>
                          <a:ea typeface="+mn-ea"/>
                          <a:cs typeface="Arial" pitchFamily="34" charset="0"/>
                        </a:rPr>
                        <a:t>project</a:t>
                      </a:r>
                    </a:p>
                  </a:txBody>
                  <a:tcPr anchor="ctr">
                    <a:lnR w="28575" cap="flat" cmpd="sng" algn="ctr">
                      <a:solidFill>
                        <a:srgbClr val="0070C0"/>
                      </a:solidFill>
                      <a:prstDash val="solid"/>
                      <a:round/>
                      <a:headEnd type="none" w="med" len="med"/>
                      <a:tailEnd type="none" w="med" len="med"/>
                    </a:lnR>
                    <a:lnT w="12700" cmpd="sng">
                      <a:noFill/>
                    </a:lnT>
                    <a:lnB w="12700" cmpd="sng">
                      <a:noFill/>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500" b="0" kern="1200" baseline="0" smtClean="0">
                          <a:solidFill>
                            <a:schemeClr val="tx1"/>
                          </a:solidFill>
                          <a:latin typeface="Arial" pitchFamily="34" charset="0"/>
                          <a:ea typeface="+mn-ea"/>
                          <a:cs typeface="Arial" pitchFamily="34" charset="0"/>
                        </a:rPr>
                        <a:t>Создаёт архив проекта который после разархивирования может быть собран с помощью </a:t>
                      </a:r>
                      <a:r>
                        <a:rPr lang="en-US" sz="1500" b="0" kern="1200" baseline="0" smtClean="0">
                          <a:solidFill>
                            <a:schemeClr val="tx1"/>
                          </a:solidFill>
                          <a:latin typeface="Arial" pitchFamily="34" charset="0"/>
                          <a:ea typeface="+mn-ea"/>
                          <a:cs typeface="Arial" pitchFamily="34" charset="0"/>
                        </a:rPr>
                        <a:t>Maven. </a:t>
                      </a:r>
                      <a:r>
                        <a:rPr lang="ru-RU" sz="1500" b="0" kern="1200" baseline="0" smtClean="0">
                          <a:solidFill>
                            <a:schemeClr val="tx1"/>
                          </a:solidFill>
                          <a:latin typeface="Arial" pitchFamily="34" charset="0"/>
                          <a:ea typeface="+mn-ea"/>
                          <a:cs typeface="Arial" pitchFamily="34" charset="0"/>
                        </a:rPr>
                        <a:t>Фактически архивирует структуру директорий проекта </a:t>
                      </a:r>
                      <a:r>
                        <a:rPr lang="en-US" sz="1500" b="0" kern="1200" baseline="0" smtClean="0">
                          <a:solidFill>
                            <a:schemeClr val="tx1"/>
                          </a:solidFill>
                          <a:latin typeface="Arial" pitchFamily="34" charset="0"/>
                          <a:ea typeface="+mn-ea"/>
                          <a:cs typeface="Arial" pitchFamily="34" charset="0"/>
                        </a:rPr>
                        <a:t>${project.basedir}</a:t>
                      </a:r>
                      <a:r>
                        <a:rPr lang="ru-RU" sz="1500" b="0" kern="1200" baseline="0" smtClean="0">
                          <a:solidFill>
                            <a:schemeClr val="tx1"/>
                          </a:solidFill>
                          <a:latin typeface="Arial" pitchFamily="34" charset="0"/>
                          <a:ea typeface="+mn-ea"/>
                          <a:cs typeface="Arial" pitchFamily="34" charset="0"/>
                        </a:rPr>
                        <a:t>. Директория </a:t>
                      </a:r>
                      <a:r>
                        <a:rPr lang="en-US" sz="1500" b="0" kern="1200" baseline="0" smtClean="0">
                          <a:solidFill>
                            <a:schemeClr val="tx1"/>
                          </a:solidFill>
                          <a:latin typeface="Arial" pitchFamily="34" charset="0"/>
                          <a:ea typeface="+mn-ea"/>
                          <a:cs typeface="Arial" pitchFamily="34" charset="0"/>
                        </a:rPr>
                        <a:t>${project.build.directory} </a:t>
                      </a:r>
                      <a:r>
                        <a:rPr lang="ru-RU" sz="1500" b="0" kern="1200" baseline="0" smtClean="0">
                          <a:solidFill>
                            <a:schemeClr val="tx1"/>
                          </a:solidFill>
                          <a:latin typeface="Arial" pitchFamily="34" charset="0"/>
                          <a:ea typeface="+mn-ea"/>
                          <a:cs typeface="Arial" pitchFamily="34" charset="0"/>
                        </a:rPr>
                        <a:t>а также файлы и директории соответствующией шаблонам по умолчанию пропускаются.</a:t>
                      </a:r>
                    </a:p>
                    <a:p>
                      <a:pPr algn="just"/>
                      <a:endParaRPr lang="ru-RU" sz="1500" b="0" kern="1200" baseline="0" smtClean="0">
                        <a:solidFill>
                          <a:schemeClr val="tx1"/>
                        </a:solidFill>
                        <a:latin typeface="Arial" pitchFamily="34" charset="0"/>
                        <a:ea typeface="+mn-ea"/>
                        <a:cs typeface="Arial" pitchFamily="34" charset="0"/>
                      </a:endParaRPr>
                    </a:p>
                  </a:txBody>
                  <a:tcPr>
                    <a:lnL w="28575" cap="flat" cmpd="sng" algn="ctr">
                      <a:solidFill>
                        <a:srgbClr val="0070C0"/>
                      </a:solidFill>
                      <a:prstDash val="solid"/>
                      <a:round/>
                      <a:headEnd type="none" w="med" len="med"/>
                      <a:tailEnd type="none" w="med" len="med"/>
                    </a:lnL>
                    <a:lnT w="12700" cmpd="sng">
                      <a:noFill/>
                    </a:lnT>
                    <a:lnB w="12700" cmpd="sng">
                      <a:noFill/>
                    </a:lnB>
                    <a:solidFill>
                      <a:schemeClr val="bg1"/>
                    </a:solidFill>
                  </a:tcPr>
                </a:tc>
              </a:tr>
              <a:tr h="992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smtClean="0">
                          <a:solidFill>
                            <a:schemeClr val="tx1"/>
                          </a:solidFill>
                          <a:latin typeface="Arial" pitchFamily="34" charset="0"/>
                          <a:ea typeface="+mn-ea"/>
                          <a:cs typeface="Arial" pitchFamily="34" charset="0"/>
                        </a:rPr>
                        <a:t>src</a:t>
                      </a:r>
                    </a:p>
                  </a:txBody>
                  <a:tcPr anchor="ctr">
                    <a:lnR w="28575" cap="flat" cmpd="sng" algn="ctr">
                      <a:solidFill>
                        <a:srgbClr val="0070C0"/>
                      </a:solidFill>
                      <a:prstDash val="solid"/>
                      <a:round/>
                      <a:headEnd type="none" w="med" len="med"/>
                      <a:tailEnd type="none" w="med" len="med"/>
                    </a:lnR>
                    <a:lnT w="12700" cmpd="sng">
                      <a:noFill/>
                    </a:lnT>
                    <a:lnB w="12700" cmpd="sng">
                      <a:noFill/>
                    </a:lnB>
                    <a:solidFill>
                      <a:srgbClr val="EBF5FF"/>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500" b="0" kern="1200" baseline="0" smtClean="0">
                          <a:solidFill>
                            <a:schemeClr val="tx1"/>
                          </a:solidFill>
                          <a:latin typeface="Arial" pitchFamily="34" charset="0"/>
                          <a:ea typeface="+mn-ea"/>
                          <a:cs typeface="Arial" pitchFamily="34" charset="0"/>
                        </a:rPr>
                        <a:t>Создаёт архив исходных файлов и</a:t>
                      </a:r>
                      <a:r>
                        <a:rPr lang="en-US" sz="1500" b="0" kern="1200" baseline="0" smtClean="0">
                          <a:solidFill>
                            <a:schemeClr val="tx1"/>
                          </a:solidFill>
                          <a:latin typeface="Arial" pitchFamily="34" charset="0"/>
                          <a:ea typeface="+mn-ea"/>
                          <a:cs typeface="Arial" pitchFamily="34" charset="0"/>
                        </a:rPr>
                        <a:t> pom.xml</a:t>
                      </a:r>
                      <a:r>
                        <a:rPr lang="ru-RU" sz="1500" b="0" kern="1200" baseline="0" smtClean="0">
                          <a:solidFill>
                            <a:schemeClr val="tx1"/>
                          </a:solidFill>
                          <a:latin typeface="Arial" pitchFamily="34" charset="0"/>
                          <a:ea typeface="+mn-ea"/>
                          <a:cs typeface="Arial" pitchFamily="34" charset="0"/>
                        </a:rPr>
                        <a:t> проекта вместе с файлами </a:t>
                      </a:r>
                      <a:r>
                        <a:rPr lang="en-US" sz="1500" b="0" kern="1200" baseline="0" smtClean="0">
                          <a:solidFill>
                            <a:schemeClr val="tx1"/>
                          </a:solidFill>
                          <a:latin typeface="Arial" pitchFamily="34" charset="0"/>
                          <a:ea typeface="+mn-ea"/>
                          <a:cs typeface="Arial" pitchFamily="34" charset="0"/>
                        </a:rPr>
                        <a:t>LICENSE, README</a:t>
                      </a:r>
                      <a:r>
                        <a:rPr lang="ru-RU" sz="1500" b="0" kern="1200" baseline="0" smtClean="0">
                          <a:solidFill>
                            <a:schemeClr val="tx1"/>
                          </a:solidFill>
                          <a:latin typeface="Arial" pitchFamily="34" charset="0"/>
                          <a:ea typeface="+mn-ea"/>
                          <a:cs typeface="Arial" pitchFamily="34" charset="0"/>
                        </a:rPr>
                        <a:t> и</a:t>
                      </a:r>
                      <a:r>
                        <a:rPr lang="en-US" sz="1500" b="0" kern="1200" baseline="0" smtClean="0">
                          <a:solidFill>
                            <a:schemeClr val="tx1"/>
                          </a:solidFill>
                          <a:latin typeface="Arial" pitchFamily="34" charset="0"/>
                          <a:ea typeface="+mn-ea"/>
                          <a:cs typeface="Arial" pitchFamily="34" charset="0"/>
                        </a:rPr>
                        <a:t> NOTICE </a:t>
                      </a:r>
                      <a:r>
                        <a:rPr lang="ru-RU" sz="1500" b="0" kern="1200" baseline="0" smtClean="0">
                          <a:solidFill>
                            <a:schemeClr val="tx1"/>
                          </a:solidFill>
                          <a:latin typeface="Arial" pitchFamily="34" charset="0"/>
                          <a:ea typeface="+mn-ea"/>
                          <a:cs typeface="Arial" pitchFamily="34" charset="0"/>
                        </a:rPr>
                        <a:t>которые находятся в корневой директории проекта </a:t>
                      </a:r>
                      <a:r>
                        <a:rPr lang="en-US" sz="1500" b="0" kern="1200" baseline="0" smtClean="0">
                          <a:solidFill>
                            <a:schemeClr val="tx1"/>
                          </a:solidFill>
                          <a:latin typeface="Arial" pitchFamily="34" charset="0"/>
                          <a:ea typeface="+mn-ea"/>
                          <a:cs typeface="Arial" pitchFamily="34" charset="0"/>
                        </a:rPr>
                        <a:t>${project.basedir}</a:t>
                      </a:r>
                      <a:r>
                        <a:rPr lang="ru-RU" sz="1500" b="0" kern="1200" baseline="0" smtClean="0">
                          <a:solidFill>
                            <a:schemeClr val="tx1"/>
                          </a:solidFill>
                          <a:latin typeface="Arial" pitchFamily="34" charset="0"/>
                          <a:ea typeface="+mn-ea"/>
                          <a:cs typeface="Arial" pitchFamily="34" charset="0"/>
                        </a:rPr>
                        <a:t>. Предполагается что исходные файлы и ресурсы находятся в стандартной директории из директории </a:t>
                      </a:r>
                      <a:r>
                        <a:rPr lang="en-US" sz="1500" b="0" kern="1200" baseline="0" smtClean="0">
                          <a:solidFill>
                            <a:schemeClr val="tx1"/>
                          </a:solidFill>
                          <a:latin typeface="Arial" pitchFamily="34" charset="0"/>
                          <a:ea typeface="+mn-ea"/>
                          <a:cs typeface="Arial" pitchFamily="34" charset="0"/>
                        </a:rPr>
                        <a:t>${project.basedir}/src</a:t>
                      </a:r>
                      <a:r>
                        <a:rPr lang="ru-RU" sz="1500" b="0" kern="1200" baseline="0" smtClean="0">
                          <a:solidFill>
                            <a:schemeClr val="tx1"/>
                          </a:solidFill>
                          <a:latin typeface="Arial" pitchFamily="34" charset="0"/>
                          <a:ea typeface="+mn-ea"/>
                          <a:cs typeface="Arial" pitchFamily="34" charset="0"/>
                        </a:rPr>
                        <a:t>.</a:t>
                      </a:r>
                      <a:r>
                        <a:rPr lang="en-US" sz="1500" b="0" kern="1200" baseline="0" smtClean="0">
                          <a:solidFill>
                            <a:schemeClr val="tx1"/>
                          </a:solidFill>
                          <a:latin typeface="Arial" pitchFamily="34" charset="0"/>
                          <a:ea typeface="+mn-ea"/>
                          <a:cs typeface="Arial" pitchFamily="34" charset="0"/>
                        </a:rPr>
                        <a:t> </a:t>
                      </a:r>
                      <a:r>
                        <a:rPr lang="ru-RU" sz="1500" b="0" kern="1200" baseline="0" smtClean="0">
                          <a:solidFill>
                            <a:schemeClr val="tx1"/>
                          </a:solidFill>
                          <a:latin typeface="Arial" pitchFamily="34" charset="0"/>
                          <a:ea typeface="+mn-ea"/>
                          <a:cs typeface="Arial" pitchFamily="34" charset="0"/>
                        </a:rPr>
                        <a:t>Может пропустить нестандартные директории и файлы которые для некоторых проектов могут быть важны.</a:t>
                      </a:r>
                      <a:endParaRPr lang="ru-RU" sz="1500" b="0" kern="1200" baseline="0" dirty="0" smtClean="0">
                        <a:solidFill>
                          <a:schemeClr val="tx1"/>
                        </a:solidFill>
                        <a:latin typeface="Arial" pitchFamily="34" charset="0"/>
                        <a:ea typeface="+mn-ea"/>
                        <a:cs typeface="Arial" pitchFamily="34" charset="0"/>
                      </a:endParaRPr>
                    </a:p>
                  </a:txBody>
                  <a:tcPr>
                    <a:lnL w="28575" cap="flat" cmpd="sng" algn="ctr">
                      <a:solidFill>
                        <a:srgbClr val="0070C0"/>
                      </a:solidFill>
                      <a:prstDash val="solid"/>
                      <a:round/>
                      <a:headEnd type="none" w="med" len="med"/>
                      <a:tailEnd type="none" w="med" len="med"/>
                    </a:lnL>
                    <a:lnT w="12700" cmpd="sng">
                      <a:noFill/>
                    </a:lnT>
                    <a:lnB w="12700" cmpd="sng">
                      <a:noFill/>
                    </a:lnB>
                    <a:solidFill>
                      <a:srgbClr val="EBF5FF"/>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 </a:t>
            </a:r>
            <a:r>
              <a:rPr lang="en-US" b="0" smtClean="0">
                <a:solidFill>
                  <a:schemeClr val="accent4"/>
                </a:solidFill>
                <a:latin typeface="Candara" pitchFamily="34" charset="0"/>
                <a:cs typeface="Courier New" pitchFamily="49" charset="0"/>
              </a:rPr>
              <a:t>jar-with-dependencies</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11</a:t>
            </a:fld>
            <a:endParaRPr lang="ru-RU"/>
          </a:p>
        </p:txBody>
      </p:sp>
      <p:sp>
        <p:nvSpPr>
          <p:cNvPr id="6" name="Прямоугольник 5"/>
          <p:cNvSpPr/>
          <p:nvPr/>
        </p:nvSpPr>
        <p:spPr bwMode="auto">
          <a:xfrm>
            <a:off x="548641" y="2620321"/>
            <a:ext cx="11901267" cy="3330103"/>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 ...&gt;</a:t>
            </a:r>
          </a:p>
          <a:p>
            <a:r>
              <a:rPr lang="en-US" sz="1400" b="1" smtClean="0">
                <a:latin typeface="Courier New" pitchFamily="49" charset="0"/>
                <a:cs typeface="Courier New" pitchFamily="49" charset="0"/>
              </a:rPr>
              <a:t>  &lt;id&gt;jar-with-dependencies&lt;/id&gt;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&lt;format&gt;jar&lt;/format&gt;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&lt;includeBaseDirectory&gt;false&lt;/includeBaseDirectory&gt;</a:t>
            </a:r>
          </a:p>
          <a:p>
            <a:r>
              <a:rPr lang="en-US" sz="1400" b="1" smtClean="0">
                <a:latin typeface="Courier New" pitchFamily="49" charset="0"/>
                <a:cs typeface="Courier New" pitchFamily="49" charset="0"/>
              </a:rPr>
              <a:t>  &lt;dependencySets&gt;</a:t>
            </a:r>
          </a:p>
          <a:p>
            <a:r>
              <a:rPr lang="en-US" sz="1400" b="1" smtClean="0">
                <a:latin typeface="Courier New" pitchFamily="49" charset="0"/>
                <a:cs typeface="Courier New" pitchFamily="49" charset="0"/>
              </a:rPr>
              <a:t>    &lt;dependencySet&gt;</a:t>
            </a:r>
          </a:p>
          <a:p>
            <a:r>
              <a:rPr lang="en-US" sz="1400" b="1" smtClean="0">
                <a:latin typeface="Courier New" pitchFamily="49" charset="0"/>
                <a:cs typeface="Courier New" pitchFamily="49" charset="0"/>
              </a:rPr>
              <a:t>      &lt;outputDirectory&gt;/&lt;/outputDirectory&gt;</a:t>
            </a:r>
          </a:p>
          <a:p>
            <a:r>
              <a:rPr lang="en-US" sz="1400" b="1" smtClean="0">
                <a:latin typeface="Courier New" pitchFamily="49" charset="0"/>
                <a:cs typeface="Courier New" pitchFamily="49" charset="0"/>
              </a:rPr>
              <a:t>      &lt;useProjectArtifact&gt;true&lt;/useProjectArtifact&gt;</a:t>
            </a:r>
          </a:p>
          <a:p>
            <a:r>
              <a:rPr lang="en-US" sz="1400" b="1" smtClean="0">
                <a:latin typeface="Courier New" pitchFamily="49" charset="0"/>
                <a:cs typeface="Courier New" pitchFamily="49" charset="0"/>
              </a:rPr>
              <a:t>      &lt;unpack&gt;true&lt;/unpack&gt;</a:t>
            </a:r>
          </a:p>
          <a:p>
            <a:r>
              <a:rPr lang="en-US" sz="1400" b="1" smtClean="0">
                <a:latin typeface="Courier New" pitchFamily="49" charset="0"/>
                <a:cs typeface="Courier New" pitchFamily="49" charset="0"/>
              </a:rPr>
              <a:t>      &lt;scope&gt;runtime&lt;/scope&gt;</a:t>
            </a:r>
          </a:p>
          <a:p>
            <a:r>
              <a:rPr lang="en-US" sz="1400" b="1" smtClean="0">
                <a:latin typeface="Courier New" pitchFamily="49" charset="0"/>
                <a:cs typeface="Courier New" pitchFamily="49" charset="0"/>
              </a:rPr>
              <a:t>    &lt;/dependencySet&gt;</a:t>
            </a:r>
          </a:p>
          <a:p>
            <a:r>
              <a:rPr lang="en-US" sz="1400" b="1" smtClean="0">
                <a:latin typeface="Courier New" pitchFamily="49" charset="0"/>
                <a:cs typeface="Courier New" pitchFamily="49" charset="0"/>
              </a:rPr>
              <a:t>  &lt;/dependencySets&gt;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1251683" y="4538711"/>
            <a:ext cx="4928402"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&lt;useProjectArtifact&gt;true&lt;/useProjectArtifact&gt;</a:t>
            </a:r>
          </a:p>
          <a:p>
            <a:r>
              <a:rPr lang="en-US" sz="1400" b="1" smtClean="0">
                <a:latin typeface="Courier New" pitchFamily="49" charset="0"/>
                <a:cs typeface="Courier New" pitchFamily="49" charset="0"/>
              </a:rPr>
              <a:t>&lt;unpack&gt;true&lt;/unpack&gt;</a:t>
            </a:r>
          </a:p>
          <a:p>
            <a:r>
              <a:rPr lang="en-US" sz="1400" b="1" smtClean="0">
                <a:latin typeface="Courier New" pitchFamily="49" charset="0"/>
                <a:cs typeface="Courier New" pitchFamily="49" charset="0"/>
              </a:rPr>
              <a:t>&lt;scope&gt;runtime&lt;/scope&gt;</a:t>
            </a:r>
          </a:p>
        </p:txBody>
      </p:sp>
      <p:sp>
        <p:nvSpPr>
          <p:cNvPr id="7" name="Скругленный прямоугольник 6"/>
          <p:cNvSpPr/>
          <p:nvPr/>
        </p:nvSpPr>
        <p:spPr bwMode="auto">
          <a:xfrm>
            <a:off x="1011354" y="3287510"/>
            <a:ext cx="2236343" cy="24396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&lt;format&gt;jar&lt;/format&gt;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 </a:t>
            </a:r>
            <a:r>
              <a:rPr lang="en-US" b="0" smtClean="0">
                <a:solidFill>
                  <a:schemeClr val="accent4"/>
                </a:solidFill>
                <a:latin typeface="Candara" pitchFamily="34" charset="0"/>
                <a:cs typeface="Courier New" pitchFamily="49" charset="0"/>
              </a:rPr>
              <a:t>src</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12</a:t>
            </a:fld>
            <a:endParaRPr lang="ru-RU"/>
          </a:p>
        </p:txBody>
      </p:sp>
      <p:sp>
        <p:nvSpPr>
          <p:cNvPr id="6" name="Прямоугольник 5"/>
          <p:cNvSpPr/>
          <p:nvPr/>
        </p:nvSpPr>
        <p:spPr bwMode="auto">
          <a:xfrm>
            <a:off x="343689" y="1390610"/>
            <a:ext cx="11901267" cy="6104579"/>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 ...&gt;</a:t>
            </a:r>
          </a:p>
          <a:p>
            <a:r>
              <a:rPr lang="en-US" sz="1400" b="1" smtClean="0">
                <a:latin typeface="Courier New" pitchFamily="49" charset="0"/>
                <a:cs typeface="Courier New" pitchFamily="49" charset="0"/>
              </a:rPr>
              <a:t>  &lt;id&gt;src&lt;/id&gt;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&lt;format&gt;tar.gz&lt;/format&gt;</a:t>
            </a:r>
          </a:p>
          <a:p>
            <a:r>
              <a:rPr lang="en-US" sz="1400" b="1" smtClean="0">
                <a:latin typeface="Courier New" pitchFamily="49" charset="0"/>
                <a:cs typeface="Courier New" pitchFamily="49" charset="0"/>
              </a:rPr>
              <a:t>    &lt;format&gt;tar.bz2&lt;/format&gt;</a:t>
            </a:r>
          </a:p>
          <a:p>
            <a:r>
              <a:rPr lang="en-US" sz="1400" b="1" smtClean="0">
                <a:latin typeface="Courier New" pitchFamily="49" charset="0"/>
                <a:cs typeface="Courier New" pitchFamily="49" charset="0"/>
              </a:rPr>
              <a:t>    &lt;format&gt;zip&lt;/format&gt;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&lt;directory&gt;${project.basedir}&lt;/directory&gt;</a:t>
            </a:r>
          </a:p>
          <a:p>
            <a:r>
              <a:rPr lang="en-US" sz="1400" b="1" smtClean="0">
                <a:latin typeface="Courier New" pitchFamily="49" charset="0"/>
                <a:cs typeface="Courier New" pitchFamily="49" charset="0"/>
              </a:rPr>
              <a:t>      &lt;includes&gt;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&lt;include&gt;README*&lt;/include&gt;</a:t>
            </a:r>
          </a:p>
          <a:p>
            <a:r>
              <a:rPr lang="en-US" sz="1400" b="1" smtClean="0">
                <a:latin typeface="Courier New" pitchFamily="49" charset="0"/>
                <a:cs typeface="Courier New" pitchFamily="49" charset="0"/>
              </a:rPr>
              <a:t>        &lt;include&gt;LICENSE*&lt;/include&gt;</a:t>
            </a:r>
          </a:p>
          <a:p>
            <a:r>
              <a:rPr lang="en-US" sz="1400" b="1" smtClean="0">
                <a:latin typeface="Courier New" pitchFamily="49" charset="0"/>
                <a:cs typeface="Courier New" pitchFamily="49" charset="0"/>
              </a:rPr>
              <a:t>        &lt;include&gt;NOTICE*&lt;/include&gt;</a:t>
            </a:r>
          </a:p>
          <a:p>
            <a:r>
              <a:rPr lang="en-US" sz="1400" b="1" smtClean="0">
                <a:latin typeface="Courier New" pitchFamily="49" charset="0"/>
                <a:cs typeface="Courier New" pitchFamily="49" charset="0"/>
              </a:rPr>
              <a:t>        &lt;include&gt;pom.xml&lt;/include&gt;</a:t>
            </a:r>
          </a:p>
          <a:p>
            <a:r>
              <a:rPr lang="en-US" sz="1400" b="1" smtClean="0">
                <a:latin typeface="Courier New" pitchFamily="49" charset="0"/>
                <a:cs typeface="Courier New" pitchFamily="49" charset="0"/>
              </a:rPr>
              <a:t>     </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&lt;useDefaultExcludes&gt;true&lt;/useDefaultExcludes&gt;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 TODO: use expresssions instead: ${project.build.sourceDirectory}, etc --&gt;</a:t>
            </a:r>
          </a:p>
          <a:p>
            <a:r>
              <a:rPr lang="en-US" sz="1400" b="1" smtClean="0">
                <a:latin typeface="Courier New" pitchFamily="49" charset="0"/>
                <a:cs typeface="Courier New" pitchFamily="49" charset="0"/>
              </a:rPr>
              <a:t>      &lt;directory&gt;${project.basedir}/src&lt;/directory&gt;</a:t>
            </a:r>
          </a:p>
          <a:p>
            <a:r>
              <a:rPr lang="en-US" sz="1400" b="1" smtClean="0">
                <a:latin typeface="Courier New" pitchFamily="49" charset="0"/>
                <a:cs typeface="Courier New" pitchFamily="49" charset="0"/>
              </a:rPr>
              <a:t>      &lt;useDefaultExcludes&gt;true&lt;/useDefaultExcludes&gt;</a:t>
            </a:r>
          </a:p>
          <a:p>
            <a:r>
              <a:rPr lang="en-US" sz="1400" b="1" smtClean="0">
                <a:latin typeface="Courier New" pitchFamily="49" charset="0"/>
                <a:cs typeface="Courier New" pitchFamily="49" charset="0"/>
              </a:rPr>
              <a:t>   </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1149444" y="3920576"/>
            <a:ext cx="3075715" cy="95345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&lt;include&gt;README*&lt;/include&gt;</a:t>
            </a:r>
          </a:p>
          <a:p>
            <a:r>
              <a:rPr lang="en-US" sz="1400" b="1" smtClean="0">
                <a:latin typeface="Courier New" pitchFamily="49" charset="0"/>
                <a:cs typeface="Courier New" pitchFamily="49" charset="0"/>
              </a:rPr>
              <a:t>&lt;include&gt;LICENSE*&lt;/include&gt;</a:t>
            </a:r>
          </a:p>
          <a:p>
            <a:r>
              <a:rPr lang="en-US" sz="1400" b="1" smtClean="0">
                <a:latin typeface="Courier New" pitchFamily="49" charset="0"/>
                <a:cs typeface="Courier New" pitchFamily="49" charset="0"/>
              </a:rPr>
              <a:t>&lt;include&gt;NOTICE*&lt;/include&gt;</a:t>
            </a:r>
          </a:p>
          <a:p>
            <a:r>
              <a:rPr lang="en-US" sz="1400" b="1" smtClean="0">
                <a:latin typeface="Courier New" pitchFamily="49" charset="0"/>
                <a:cs typeface="Courier New" pitchFamily="49" charset="0"/>
              </a:rPr>
              <a:t>&lt;include&gt;pom.xml&lt;/include&gt;</a:t>
            </a:r>
          </a:p>
        </p:txBody>
      </p:sp>
      <p:sp>
        <p:nvSpPr>
          <p:cNvPr id="7" name="Скругленный прямоугольник 6"/>
          <p:cNvSpPr/>
          <p:nvPr/>
        </p:nvSpPr>
        <p:spPr bwMode="auto">
          <a:xfrm>
            <a:off x="1008274" y="6103081"/>
            <a:ext cx="4998388"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&lt;directory&gt;${project.basedir}/src&lt;/directory&gt;</a:t>
            </a:r>
          </a:p>
          <a:p>
            <a:r>
              <a:rPr lang="en-US" sz="1400" b="1" smtClean="0">
                <a:latin typeface="Courier New" pitchFamily="49" charset="0"/>
                <a:cs typeface="Courier New" pitchFamily="49" charset="0"/>
              </a:rPr>
              <a:t>&lt;useDefaultExcludes&gt;true&lt;/useDefaultExcludes&gt;</a:t>
            </a:r>
          </a:p>
        </p:txBody>
      </p:sp>
      <p:sp>
        <p:nvSpPr>
          <p:cNvPr id="8" name="Скругленный прямоугольник 7"/>
          <p:cNvSpPr/>
          <p:nvPr/>
        </p:nvSpPr>
        <p:spPr bwMode="auto">
          <a:xfrm>
            <a:off x="1011118" y="3340689"/>
            <a:ext cx="4491048"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&lt;directory&gt;${project.basedir}&lt;/directory&gt;</a:t>
            </a:r>
          </a:p>
        </p:txBody>
      </p:sp>
      <p:sp>
        <p:nvSpPr>
          <p:cNvPr id="10" name="Скругленный прямоугольник 9"/>
          <p:cNvSpPr/>
          <p:nvPr/>
        </p:nvSpPr>
        <p:spPr bwMode="auto">
          <a:xfrm>
            <a:off x="790479" y="2010345"/>
            <a:ext cx="2693700"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&lt;format&gt;tar.gz&lt;/format&gt;</a:t>
            </a:r>
          </a:p>
          <a:p>
            <a:r>
              <a:rPr lang="en-US" sz="1400" b="1" smtClean="0">
                <a:latin typeface="Courier New" pitchFamily="49" charset="0"/>
                <a:cs typeface="Courier New" pitchFamily="49" charset="0"/>
              </a:rPr>
              <a:t>&lt;format&gt;tar.bz2&lt;/format&gt;</a:t>
            </a:r>
          </a:p>
          <a:p>
            <a:r>
              <a:rPr lang="en-US" sz="1400" b="1" smtClean="0">
                <a:latin typeface="Courier New" pitchFamily="49" charset="0"/>
                <a:cs typeface="Courier New" pitchFamily="49" charset="0"/>
              </a:rPr>
              <a:t>&lt;format&gt;zip&lt;/format&gt;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 </a:t>
            </a:r>
            <a:r>
              <a:rPr lang="en-US" b="0" smtClean="0">
                <a:solidFill>
                  <a:schemeClr val="accent4"/>
                </a:solidFill>
                <a:latin typeface="Candara" pitchFamily="34" charset="0"/>
                <a:cs typeface="Courier New" pitchFamily="49" charset="0"/>
              </a:rPr>
              <a:t>project</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13</a:t>
            </a:fld>
            <a:endParaRPr lang="ru-RU"/>
          </a:p>
        </p:txBody>
      </p:sp>
      <p:sp>
        <p:nvSpPr>
          <p:cNvPr id="6" name="Прямоугольник 5"/>
          <p:cNvSpPr/>
          <p:nvPr/>
        </p:nvSpPr>
        <p:spPr bwMode="auto">
          <a:xfrm>
            <a:off x="532875" y="1327548"/>
            <a:ext cx="11901267" cy="5228279"/>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 ...&gt;</a:t>
            </a:r>
          </a:p>
          <a:p>
            <a:r>
              <a:rPr lang="en-US" sz="1400" b="1" smtClean="0">
                <a:latin typeface="Courier New" pitchFamily="49" charset="0"/>
                <a:cs typeface="Courier New" pitchFamily="49" charset="0"/>
              </a:rPr>
              <a:t>  &lt;id&gt;project&lt;/id&gt;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&lt;format&gt;tar.gz&lt;/format&gt;</a:t>
            </a:r>
          </a:p>
          <a:p>
            <a:r>
              <a:rPr lang="en-US" sz="1400" b="1" smtClean="0">
                <a:latin typeface="Courier New" pitchFamily="49" charset="0"/>
                <a:cs typeface="Courier New" pitchFamily="49" charset="0"/>
              </a:rPr>
              <a:t>    &lt;format&gt;tar.bz2&lt;/format&gt;</a:t>
            </a:r>
          </a:p>
          <a:p>
            <a:r>
              <a:rPr lang="en-US" sz="1400" b="1" smtClean="0">
                <a:latin typeface="Courier New" pitchFamily="49" charset="0"/>
                <a:cs typeface="Courier New" pitchFamily="49" charset="0"/>
              </a:rPr>
              <a:t>    &lt;format&gt;zip&lt;/format&gt;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    &lt;fileSet&gt;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&lt;directory&gt;${project.basedir}&lt;/directory&gt;</a:t>
            </a:r>
          </a:p>
          <a:p>
            <a:r>
              <a:rPr lang="en-US" sz="1400" b="1" smtClean="0">
                <a:latin typeface="Courier New" pitchFamily="49" charset="0"/>
                <a:cs typeface="Courier New" pitchFamily="49" charset="0"/>
              </a:rPr>
              <a:t>      &lt;outputDirectory&gt;/&lt;/outputDirectory&gt;</a:t>
            </a:r>
          </a:p>
          <a:p>
            <a:r>
              <a:rPr lang="en-US" sz="1400" b="1" smtClean="0">
                <a:latin typeface="Courier New" pitchFamily="49" charset="0"/>
                <a:cs typeface="Courier New" pitchFamily="49" charset="0"/>
              </a:rPr>
              <a:t>      &lt;useDefaultExcludes&gt;true&lt;/useDefaultExcludes&gt;</a:t>
            </a:r>
          </a:p>
          <a:p>
            <a:r>
              <a:rPr lang="en-US" sz="1400" b="1" smtClean="0">
                <a:latin typeface="Courier New" pitchFamily="49" charset="0"/>
                <a:cs typeface="Courier New" pitchFamily="49" charset="0"/>
              </a:rPr>
              <a:t>    </a:t>
            </a:r>
          </a:p>
          <a:p>
            <a:r>
              <a:rPr lang="en-US" sz="1400" b="1" smtClean="0">
                <a:latin typeface="Courier New" pitchFamily="49" charset="0"/>
                <a:cs typeface="Courier New" pitchFamily="49" charset="0"/>
              </a:rPr>
              <a:t>       &lt;excludes&gt;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&lt;exclude&gt;**/*.log&lt;/exclude&gt;</a:t>
            </a:r>
          </a:p>
          <a:p>
            <a:r>
              <a:rPr lang="en-US" sz="1400" b="1" smtClean="0">
                <a:latin typeface="Courier New" pitchFamily="49" charset="0"/>
                <a:cs typeface="Courier New" pitchFamily="49" charset="0"/>
              </a:rPr>
              <a:t>        &lt;exclude&gt;**/${project.build.directory}/**&lt;/exclude&gt;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&lt;/excludes&gt;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1009079" y="1963050"/>
            <a:ext cx="2695818"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&lt;format&gt;tar.gz&lt;/format&gt;</a:t>
            </a:r>
          </a:p>
          <a:p>
            <a:r>
              <a:rPr lang="en-US" sz="1400" b="1" smtClean="0">
                <a:latin typeface="Courier New" pitchFamily="49" charset="0"/>
                <a:cs typeface="Courier New" pitchFamily="49" charset="0"/>
              </a:rPr>
              <a:t>&lt;format&gt;tar.bz2&lt;/format&gt;</a:t>
            </a:r>
          </a:p>
          <a:p>
            <a:r>
              <a:rPr lang="en-US" sz="1400" b="1" smtClean="0">
                <a:latin typeface="Courier New" pitchFamily="49" charset="0"/>
                <a:cs typeface="Courier New" pitchFamily="49" charset="0"/>
              </a:rPr>
              <a:t>&lt;format&gt;zip&lt;/format&gt;</a:t>
            </a:r>
          </a:p>
        </p:txBody>
      </p:sp>
      <p:sp>
        <p:nvSpPr>
          <p:cNvPr id="9" name="Скругленный прямоугольник 8"/>
          <p:cNvSpPr/>
          <p:nvPr/>
        </p:nvSpPr>
        <p:spPr bwMode="auto">
          <a:xfrm>
            <a:off x="1159361" y="3473530"/>
            <a:ext cx="4989190"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&lt;directory&gt;${project.basedir}&lt;/directory&gt;</a:t>
            </a:r>
          </a:p>
          <a:p>
            <a:r>
              <a:rPr lang="en-US" sz="1400" b="1" smtClean="0">
                <a:latin typeface="Courier New" pitchFamily="49" charset="0"/>
                <a:cs typeface="Courier New" pitchFamily="49" charset="0"/>
              </a:rPr>
              <a:t>&lt;outputDirectory&gt;/&lt;/outputDirectory&gt;</a:t>
            </a:r>
          </a:p>
          <a:p>
            <a:r>
              <a:rPr lang="en-US" sz="1400" b="1" smtClean="0">
                <a:latin typeface="Courier New" pitchFamily="49" charset="0"/>
                <a:cs typeface="Courier New" pitchFamily="49" charset="0"/>
              </a:rPr>
              <a:t>&lt;useDefaultExcludes&gt;true&lt;/useDefaultExcludes&gt;</a:t>
            </a:r>
          </a:p>
        </p:txBody>
      </p:sp>
      <p:sp>
        <p:nvSpPr>
          <p:cNvPr id="10" name="Скругленный прямоугольник 9"/>
          <p:cNvSpPr/>
          <p:nvPr/>
        </p:nvSpPr>
        <p:spPr bwMode="auto">
          <a:xfrm>
            <a:off x="1392651" y="4748316"/>
            <a:ext cx="5623004"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&lt;exclude&gt;**/*.log&lt;/exclude&gt;        &lt;exclude&gt;**/${project.build.directory}/**&lt;/exclude&gt;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 </a:t>
            </a:r>
            <a:r>
              <a:rPr lang="en-US" b="0" smtClean="0">
                <a:solidFill>
                  <a:schemeClr val="accent4"/>
                </a:solidFill>
                <a:latin typeface="Candara" pitchFamily="34" charset="0"/>
                <a:cs typeface="Courier New" pitchFamily="49" charset="0"/>
              </a:rPr>
              <a:t>bin</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14</a:t>
            </a:fld>
            <a:endParaRPr lang="ru-RU"/>
          </a:p>
        </p:txBody>
      </p:sp>
      <p:sp>
        <p:nvSpPr>
          <p:cNvPr id="6" name="Прямоугольник 5"/>
          <p:cNvSpPr/>
          <p:nvPr/>
        </p:nvSpPr>
        <p:spPr bwMode="auto">
          <a:xfrm>
            <a:off x="548641" y="1583073"/>
            <a:ext cx="11901267" cy="6469088"/>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 ...&gt;</a:t>
            </a:r>
          </a:p>
          <a:p>
            <a:r>
              <a:rPr lang="en-US" sz="1400" b="1" smtClean="0">
                <a:latin typeface="Courier New" pitchFamily="49" charset="0"/>
                <a:cs typeface="Courier New" pitchFamily="49" charset="0"/>
              </a:rPr>
              <a:t>  &lt;id&gt;bin&lt;/id&gt;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&lt;format&gt;tar.gz&lt;/format&gt;</a:t>
            </a:r>
          </a:p>
          <a:p>
            <a:r>
              <a:rPr lang="en-US" sz="1400" b="1" smtClean="0">
                <a:latin typeface="Courier New" pitchFamily="49" charset="0"/>
                <a:cs typeface="Courier New" pitchFamily="49" charset="0"/>
              </a:rPr>
              <a:t>    &lt;format&gt;tar.bz2&lt;/format&gt;</a:t>
            </a:r>
          </a:p>
          <a:p>
            <a:r>
              <a:rPr lang="en-US" sz="1400" b="1" smtClean="0">
                <a:latin typeface="Courier New" pitchFamily="49" charset="0"/>
                <a:cs typeface="Courier New" pitchFamily="49" charset="0"/>
              </a:rPr>
              <a:t>    &lt;format&gt;zip&lt;/format&gt;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&lt;directory&gt;${project.basedir}&lt;/directory&gt;</a:t>
            </a:r>
          </a:p>
          <a:p>
            <a:r>
              <a:rPr lang="en-US" sz="1400" b="1" smtClean="0">
                <a:latin typeface="Courier New" pitchFamily="49" charset="0"/>
                <a:cs typeface="Courier New" pitchFamily="49" charset="0"/>
              </a:rPr>
              <a:t>      &lt;outputDirectory&gt;/&lt;/outputDirectory&gt;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&lt;include&gt;README*&lt;/include&gt;</a:t>
            </a:r>
          </a:p>
          <a:p>
            <a:r>
              <a:rPr lang="en-US" sz="1400" b="1" smtClean="0">
                <a:latin typeface="Courier New" pitchFamily="49" charset="0"/>
                <a:cs typeface="Courier New" pitchFamily="49" charset="0"/>
              </a:rPr>
              <a:t>        &lt;include&gt;LICENSE*&lt;/include&gt;</a:t>
            </a:r>
          </a:p>
          <a:p>
            <a:r>
              <a:rPr lang="en-US" sz="1400" b="1" smtClean="0">
                <a:latin typeface="Courier New" pitchFamily="49" charset="0"/>
                <a:cs typeface="Courier New" pitchFamily="49" charset="0"/>
              </a:rPr>
              <a:t>        &lt;include&gt;NOTICE*&lt;/include&gt;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&lt;directory&gt;${project.build.directory}&lt;/directory&gt;</a:t>
            </a:r>
          </a:p>
          <a:p>
            <a:r>
              <a:rPr lang="en-US" sz="1400" b="1" smtClean="0">
                <a:latin typeface="Courier New" pitchFamily="49" charset="0"/>
                <a:cs typeface="Courier New" pitchFamily="49" charset="0"/>
              </a:rPr>
              <a:t>      &lt;outputDirectory&gt;/&lt;/outputDirectory&gt;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&lt;include&gt;*.jar&lt;/include&gt;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&lt;directory&gt;${project.build.directory}/site&lt;/directory&gt;</a:t>
            </a:r>
          </a:p>
          <a:p>
            <a:r>
              <a:rPr lang="en-US" sz="1400" b="1" smtClean="0">
                <a:latin typeface="Courier New" pitchFamily="49" charset="0"/>
                <a:cs typeface="Courier New" pitchFamily="49" charset="0"/>
              </a:rPr>
              <a:t>      &lt;outputDirectory&gt;docs&lt;/outputDirectory&gt;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981784" y="2234339"/>
            <a:ext cx="2770409"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&lt;format&gt;tar.gz&lt;/format&gt;</a:t>
            </a:r>
          </a:p>
          <a:p>
            <a:r>
              <a:rPr lang="en-US" sz="1400" b="1" smtClean="0">
                <a:latin typeface="Courier New" pitchFamily="49" charset="0"/>
                <a:cs typeface="Courier New" pitchFamily="49" charset="0"/>
              </a:rPr>
              <a:t>&lt;format&gt;tar.bz2&lt;/format&gt;</a:t>
            </a:r>
          </a:p>
          <a:p>
            <a:r>
              <a:rPr lang="en-US" sz="1400" b="1" smtClean="0">
                <a:latin typeface="Courier New" pitchFamily="49" charset="0"/>
                <a:cs typeface="Courier New" pitchFamily="49" charset="0"/>
              </a:rPr>
              <a:t>&lt;format&gt;zip&lt;/format&gt;</a:t>
            </a:r>
          </a:p>
        </p:txBody>
      </p:sp>
      <p:sp>
        <p:nvSpPr>
          <p:cNvPr id="7" name="Скругленный прямоугольник 6"/>
          <p:cNvSpPr/>
          <p:nvPr/>
        </p:nvSpPr>
        <p:spPr bwMode="auto">
          <a:xfrm>
            <a:off x="1175127" y="5430190"/>
            <a:ext cx="5399093"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&lt;directory&gt;${project.build.directory}&lt;/directory&gt;</a:t>
            </a:r>
          </a:p>
          <a:p>
            <a:r>
              <a:rPr lang="en-US" sz="1400" b="1" smtClean="0">
                <a:latin typeface="Courier New" pitchFamily="49" charset="0"/>
                <a:cs typeface="Courier New" pitchFamily="49" charset="0"/>
              </a:rPr>
              <a:t>&lt;outputDirectory&gt;/&lt;/outputDirectory&gt;</a:t>
            </a:r>
          </a:p>
        </p:txBody>
      </p:sp>
      <p:sp>
        <p:nvSpPr>
          <p:cNvPr id="8" name="Скругленный прямоугольник 7"/>
          <p:cNvSpPr/>
          <p:nvPr/>
        </p:nvSpPr>
        <p:spPr bwMode="auto">
          <a:xfrm>
            <a:off x="1191049" y="6933718"/>
            <a:ext cx="5871903"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&lt;directory&gt;${project.build.directory}/site&lt;/directory&gt;</a:t>
            </a:r>
          </a:p>
          <a:p>
            <a:r>
              <a:rPr lang="en-US" sz="1400" b="1" smtClean="0">
                <a:latin typeface="Courier New" pitchFamily="49" charset="0"/>
                <a:cs typeface="Courier New" pitchFamily="49" charset="0"/>
              </a:rPr>
              <a:t>&lt;outputDirectory&gt;docs&lt;/outputDirectory&gt;</a:t>
            </a:r>
          </a:p>
        </p:txBody>
      </p:sp>
      <p:sp>
        <p:nvSpPr>
          <p:cNvPr id="9" name="Скругленный прямоугольник 8"/>
          <p:cNvSpPr/>
          <p:nvPr/>
        </p:nvSpPr>
        <p:spPr bwMode="auto">
          <a:xfrm>
            <a:off x="1379844" y="4160948"/>
            <a:ext cx="3081797" cy="71508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&lt;include&gt;README*&lt;/include&gt;</a:t>
            </a:r>
          </a:p>
          <a:p>
            <a:r>
              <a:rPr lang="en-US" sz="1400" b="1" smtClean="0">
                <a:latin typeface="Courier New" pitchFamily="49" charset="0"/>
                <a:cs typeface="Courier New" pitchFamily="49" charset="0"/>
              </a:rPr>
              <a:t>&lt;include&gt;LICENSE*&lt;/include&gt;</a:t>
            </a:r>
          </a:p>
          <a:p>
            <a:r>
              <a:rPr lang="en-US" sz="1400" b="1" smtClean="0">
                <a:latin typeface="Courier New" pitchFamily="49" charset="0"/>
                <a:cs typeface="Courier New" pitchFamily="49" charset="0"/>
              </a:rPr>
              <a:t>&lt;include&gt;NOTICE*&lt;/include&gt;</a:t>
            </a:r>
          </a:p>
        </p:txBody>
      </p:sp>
      <p:sp>
        <p:nvSpPr>
          <p:cNvPr id="10" name="Скругленный прямоугольник 9"/>
          <p:cNvSpPr/>
          <p:nvPr/>
        </p:nvSpPr>
        <p:spPr bwMode="auto">
          <a:xfrm>
            <a:off x="1202422" y="3519503"/>
            <a:ext cx="4520461"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&lt;directory&gt;${project.basedir}&lt;/directory&gt;</a:t>
            </a:r>
          </a:p>
          <a:p>
            <a:r>
              <a:rPr lang="en-US" sz="1400" b="1" smtClean="0">
                <a:latin typeface="Courier New" pitchFamily="49" charset="0"/>
                <a:cs typeface="Courier New" pitchFamily="49" charset="0"/>
              </a:rPr>
              <a:t>&lt;outputDirectory&gt;/&lt;/outputDirectory&gt;</a:t>
            </a:r>
          </a:p>
        </p:txBody>
      </p:sp>
      <p:sp>
        <p:nvSpPr>
          <p:cNvPr id="11" name="Скругленный прямоугольник 10"/>
          <p:cNvSpPr/>
          <p:nvPr/>
        </p:nvSpPr>
        <p:spPr bwMode="auto">
          <a:xfrm>
            <a:off x="1423063" y="6053908"/>
            <a:ext cx="2675972"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&lt;include&gt;*.jar&lt;/include&gt;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15</a:t>
            </a:fld>
            <a:endParaRPr lang="ru-RU"/>
          </a:p>
        </p:txBody>
      </p:sp>
      <p:sp>
        <p:nvSpPr>
          <p:cNvPr id="11" name="Текст 5"/>
          <p:cNvSpPr>
            <a:spLocks noGrp="1"/>
          </p:cNvSpPr>
          <p:nvPr>
            <p:ph type="body" sz="quarter" idx="4294967295"/>
          </p:nvPr>
        </p:nvSpPr>
        <p:spPr bwMode="auto">
          <a:xfrm>
            <a:off x="953226" y="5722883"/>
            <a:ext cx="10849970"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Пример </a:t>
            </a:r>
            <a:r>
              <a:rPr lang="en-US" sz="4000" b="0" smtClean="0">
                <a:solidFill>
                  <a:srgbClr val="000000"/>
                </a:solidFill>
                <a:latin typeface="Candara" pitchFamily="34" charset="0"/>
                <a:cs typeface="Courier New" pitchFamily="49" charset="0"/>
              </a:rPr>
              <a:t>jar </a:t>
            </a:r>
            <a:r>
              <a:rPr lang="ru-RU" sz="4000" b="0" smtClean="0">
                <a:solidFill>
                  <a:srgbClr val="000000"/>
                </a:solidFill>
                <a:latin typeface="Candara" pitchFamily="34" charset="0"/>
                <a:cs typeface="Courier New" pitchFamily="49" charset="0"/>
              </a:rPr>
              <a:t>с зависимостями</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16</a:t>
            </a:fld>
            <a:endParaRPr lang="ru-RU"/>
          </a:p>
        </p:txBody>
      </p:sp>
      <p:pic>
        <p:nvPicPr>
          <p:cNvPr id="1027" name="Picture 3"/>
          <p:cNvPicPr>
            <a:picLocks noChangeAspect="1" noChangeArrowheads="1"/>
          </p:cNvPicPr>
          <p:nvPr/>
        </p:nvPicPr>
        <p:blipFill>
          <a:blip r:embed="rId3"/>
          <a:srcRect/>
          <a:stretch>
            <a:fillRect/>
          </a:stretch>
        </p:blipFill>
        <p:spPr bwMode="auto">
          <a:xfrm>
            <a:off x="4368799" y="1680013"/>
            <a:ext cx="3657600" cy="528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Зависимости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17</a:t>
            </a:fld>
            <a:endParaRPr lang="ru-RU"/>
          </a:p>
        </p:txBody>
      </p:sp>
      <p:sp>
        <p:nvSpPr>
          <p:cNvPr id="6" name="Прямоугольник 5"/>
          <p:cNvSpPr/>
          <p:nvPr/>
        </p:nvSpPr>
        <p:spPr bwMode="auto">
          <a:xfrm>
            <a:off x="548641" y="1248679"/>
            <a:ext cx="11901267" cy="4363845"/>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solidFill>
                <a:srgbClr val="000000"/>
              </a:solidFill>
              <a:latin typeface="Courier New"/>
            </a:endParaRPr>
          </a:p>
          <a:p>
            <a:r>
              <a:rPr lang="ru-RU" sz="1400" b="1" smtClean="0">
                <a:solidFill>
                  <a:srgbClr val="00808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dependencies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junit</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junit</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4.8.2</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scope</a:t>
            </a:r>
            <a:r>
              <a:rPr lang="en-US" sz="1400" b="1" smtClean="0">
                <a:solidFill>
                  <a:srgbClr val="008080"/>
                </a:solidFill>
                <a:latin typeface="Courier New"/>
              </a:rPr>
              <a:t>&gt;</a:t>
            </a:r>
            <a:r>
              <a:rPr lang="en-US" sz="1400" b="1" smtClean="0">
                <a:solidFill>
                  <a:srgbClr val="000000"/>
                </a:solidFill>
                <a:latin typeface="Courier New"/>
              </a:rPr>
              <a:t>test</a:t>
            </a:r>
            <a:r>
              <a:rPr lang="en-US" sz="1400" b="1" smtClean="0">
                <a:solidFill>
                  <a:srgbClr val="008080"/>
                </a:solidFill>
                <a:latin typeface="Courier New"/>
              </a:rPr>
              <a:t>&lt;/</a:t>
            </a:r>
            <a:r>
              <a:rPr lang="en-US" sz="1400" b="1" smtClean="0">
                <a:solidFill>
                  <a:srgbClr val="3F7F7F"/>
                </a:solidFill>
                <a:latin typeface="Courier New"/>
              </a:rPr>
              <a:t>scope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log4j</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log4j</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1.2.13</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velocity</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velocity</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1.5</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dependencies</a:t>
            </a:r>
            <a:r>
              <a:rPr lang="en-US" sz="1400" b="1" smtClean="0">
                <a:solidFill>
                  <a:srgbClr val="008080"/>
                </a:solidFill>
                <a:latin typeface="Courier New"/>
              </a:rPr>
              <a:t>&gt;</a:t>
            </a:r>
            <a:endParaRPr lang="ru-RU" sz="1400" b="1" smtClean="0">
              <a:solidFill>
                <a:srgbClr val="008080"/>
              </a:solidFill>
              <a:latin typeface="Courier New"/>
            </a:endParaRPr>
          </a:p>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Создание ассамблеи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18</a:t>
            </a:fld>
            <a:endParaRPr lang="ru-RU"/>
          </a:p>
        </p:txBody>
      </p:sp>
      <p:sp>
        <p:nvSpPr>
          <p:cNvPr id="6" name="Прямоугольник 5"/>
          <p:cNvSpPr/>
          <p:nvPr/>
        </p:nvSpPr>
        <p:spPr bwMode="auto">
          <a:xfrm>
            <a:off x="564407" y="1340088"/>
            <a:ext cx="11901267" cy="6385019"/>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solidFill>
                <a:srgbClr val="000000"/>
              </a:solidFill>
              <a:latin typeface="Courier New"/>
            </a:endParaRPr>
          </a:p>
          <a:p>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endParaRPr lang="ru-RU" sz="1400" b="1" smtClean="0">
              <a:solidFill>
                <a:srgbClr val="000000"/>
              </a:solidFill>
              <a:latin typeface="Courier New"/>
            </a:endParaRPr>
          </a:p>
          <a:p>
            <a:r>
              <a:rPr lang="en-US" sz="1400" b="1" smtClean="0">
                <a:solidFill>
                  <a:srgbClr val="3F7F7F"/>
                </a:solidFill>
                <a:latin typeface="Courier New"/>
              </a:rPr>
              <a:t>        &lt;plugins</a:t>
            </a:r>
            <a:r>
              <a:rPr lang="en-US" sz="1400" b="1" smtClean="0">
                <a:solidFill>
                  <a:srgbClr val="008080"/>
                </a:solidFill>
                <a:latin typeface="Courier New"/>
              </a:rPr>
              <a:t>&gt;</a:t>
            </a:r>
          </a:p>
          <a:p>
            <a:r>
              <a:rPr lang="en-US" sz="1400" b="1" smtClean="0">
                <a:solidFill>
                  <a:srgbClr val="008080"/>
                </a:solidFill>
                <a:latin typeface="Courier New"/>
              </a:rPr>
              <a:t>            &lt;</a:t>
            </a:r>
            <a:r>
              <a:rPr lang="en-US" sz="1400" b="1" smtClean="0">
                <a:solidFill>
                  <a:srgbClr val="3F7F7F"/>
                </a:solidFill>
                <a:latin typeface="Courier New"/>
              </a:rPr>
              <a:t>plugin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maven-assembly-plugin</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descriptorRefs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descriptorRef</a:t>
            </a:r>
            <a:r>
              <a:rPr lang="en-US" sz="1400" b="1" smtClean="0">
                <a:solidFill>
                  <a:srgbClr val="008080"/>
                </a:solidFill>
                <a:latin typeface="Courier New"/>
              </a:rPr>
              <a:t>&gt;</a:t>
            </a:r>
            <a:r>
              <a:rPr lang="en-US" sz="1400" b="1" smtClean="0">
                <a:solidFill>
                  <a:srgbClr val="000000"/>
                </a:solidFill>
                <a:latin typeface="Courier New"/>
              </a:rPr>
              <a:t>jar-with-dependencies</a:t>
            </a:r>
            <a:r>
              <a:rPr lang="en-US" sz="1400" b="1" smtClean="0">
                <a:solidFill>
                  <a:srgbClr val="008080"/>
                </a:solidFill>
                <a:latin typeface="Courier New"/>
              </a:rPr>
              <a:t>&lt;/</a:t>
            </a:r>
            <a:r>
              <a:rPr lang="en-US" sz="1400" b="1" smtClean="0">
                <a:solidFill>
                  <a:srgbClr val="3F7F7F"/>
                </a:solidFill>
                <a:latin typeface="Courier New"/>
              </a:rPr>
              <a:t>descriptorRef</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descriptorRefs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finalName</a:t>
            </a:r>
            <a:r>
              <a:rPr lang="en-US" sz="1400" b="1" smtClean="0">
                <a:solidFill>
                  <a:srgbClr val="008080"/>
                </a:solidFill>
                <a:latin typeface="Courier New"/>
              </a:rPr>
              <a:t>&gt;</a:t>
            </a:r>
            <a:r>
              <a:rPr lang="en-US" sz="1400" b="1" smtClean="0">
                <a:solidFill>
                  <a:srgbClr val="000000"/>
                </a:solidFill>
                <a:latin typeface="Courier New"/>
              </a:rPr>
              <a:t>calculator.${version}</a:t>
            </a:r>
            <a:r>
              <a:rPr lang="en-US" sz="1400" b="1" smtClean="0">
                <a:solidFill>
                  <a:srgbClr val="008080"/>
                </a:solidFill>
                <a:latin typeface="Courier New"/>
              </a:rPr>
              <a:t>&lt;/</a:t>
            </a:r>
            <a:r>
              <a:rPr lang="en-US" sz="1400" b="1" smtClean="0">
                <a:solidFill>
                  <a:srgbClr val="3F7F7F"/>
                </a:solidFill>
                <a:latin typeface="Courier New"/>
              </a:rPr>
              <a:t>finalName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appendAssemblyId</a:t>
            </a:r>
            <a:r>
              <a:rPr lang="en-US" sz="1400" b="1" smtClean="0">
                <a:solidFill>
                  <a:srgbClr val="008080"/>
                </a:solidFill>
                <a:latin typeface="Courier New"/>
              </a:rPr>
              <a:t>&gt;</a:t>
            </a:r>
            <a:r>
              <a:rPr lang="en-US" sz="1400" b="1" smtClean="0">
                <a:solidFill>
                  <a:srgbClr val="000000"/>
                </a:solidFill>
                <a:latin typeface="Courier New"/>
              </a:rPr>
              <a:t>false</a:t>
            </a:r>
            <a:r>
              <a:rPr lang="en-US" sz="1400" b="1" smtClean="0">
                <a:solidFill>
                  <a:srgbClr val="008080"/>
                </a:solidFill>
                <a:latin typeface="Courier New"/>
              </a:rPr>
              <a:t>&lt;/</a:t>
            </a:r>
            <a:r>
              <a:rPr lang="en-US" sz="1400" b="1" smtClean="0">
                <a:solidFill>
                  <a:srgbClr val="3F7F7F"/>
                </a:solidFill>
                <a:latin typeface="Courier New"/>
              </a:rPr>
              <a:t>appendAssemblyId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archive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manifest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mainClass</a:t>
            </a:r>
            <a:r>
              <a:rPr lang="en-US" sz="1400" b="1" smtClean="0">
                <a:solidFill>
                  <a:srgbClr val="008080"/>
                </a:solidFill>
                <a:latin typeface="Courier New"/>
              </a:rPr>
              <a:t>&gt;</a:t>
            </a:r>
            <a:r>
              <a:rPr lang="en-US" sz="1400" b="1" smtClean="0">
                <a:solidFill>
                  <a:srgbClr val="000000"/>
                </a:solidFill>
                <a:latin typeface="Courier New"/>
              </a:rPr>
              <a:t>org.cud.calc.Main</a:t>
            </a:r>
            <a:r>
              <a:rPr lang="en-US" sz="1400" b="1" smtClean="0">
                <a:solidFill>
                  <a:srgbClr val="008080"/>
                </a:solidFill>
                <a:latin typeface="Courier New"/>
              </a:rPr>
              <a:t>&lt;/</a:t>
            </a:r>
            <a:r>
              <a:rPr lang="en-US" sz="1400" b="1" smtClean="0">
                <a:solidFill>
                  <a:srgbClr val="3F7F7F"/>
                </a:solidFill>
                <a:latin typeface="Courier New"/>
              </a:rPr>
              <a:t>mainClass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manifest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archive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phase</a:t>
            </a:r>
            <a:r>
              <a:rPr lang="en-US" sz="1400" b="1" smtClean="0">
                <a:solidFill>
                  <a:srgbClr val="008080"/>
                </a:solidFill>
                <a:latin typeface="Courier New"/>
              </a:rPr>
              <a:t>&gt;</a:t>
            </a:r>
            <a:r>
              <a:rPr lang="en-US" sz="1400" b="1" smtClean="0">
                <a:solidFill>
                  <a:srgbClr val="000000"/>
                </a:solidFill>
                <a:latin typeface="Courier New"/>
              </a:rPr>
              <a:t>package</a:t>
            </a:r>
            <a:r>
              <a:rPr lang="en-US" sz="1400" b="1" smtClean="0">
                <a:solidFill>
                  <a:srgbClr val="008080"/>
                </a:solidFill>
                <a:latin typeface="Courier New"/>
              </a:rPr>
              <a:t>&lt;/</a:t>
            </a:r>
            <a:r>
              <a:rPr lang="en-US" sz="1400" b="1" smtClean="0">
                <a:solidFill>
                  <a:srgbClr val="3F7F7F"/>
                </a:solidFill>
                <a:latin typeface="Courier New"/>
              </a:rPr>
              <a:t>phase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a:t>
            </a:r>
            <a:r>
              <a:rPr lang="en-US" sz="1400" b="1" smtClean="0">
                <a:solidFill>
                  <a:srgbClr val="008080"/>
                </a:solidFill>
                <a:latin typeface="Courier New"/>
              </a:rPr>
              <a:t>&gt;</a:t>
            </a:r>
            <a:r>
              <a:rPr lang="en-US" sz="1400" b="1" smtClean="0">
                <a:solidFill>
                  <a:srgbClr val="000000"/>
                </a:solidFill>
                <a:latin typeface="Courier New"/>
              </a:rPr>
              <a:t>single</a:t>
            </a:r>
            <a:r>
              <a:rPr lang="en-US" sz="1400" b="1" smtClean="0">
                <a:solidFill>
                  <a:srgbClr val="008080"/>
                </a:solidFill>
                <a:latin typeface="Courier New"/>
              </a:rPr>
              <a:t>&lt;/</a:t>
            </a:r>
            <a:r>
              <a:rPr lang="en-US" sz="1400" b="1" smtClean="0">
                <a:solidFill>
                  <a:srgbClr val="3F7F7F"/>
                </a:solidFill>
                <a:latin typeface="Courier New"/>
              </a:rPr>
              <a:t>goal</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p>
          <a:p>
            <a:r>
              <a:rPr lang="en-US" sz="1400" b="1" smtClean="0">
                <a:solidFill>
                  <a:srgbClr val="008080"/>
                </a:solidFill>
                <a:latin typeface="Courier New"/>
              </a:rPr>
              <a:t>&lt;/</a:t>
            </a:r>
            <a:r>
              <a:rPr lang="en-US" sz="1400" b="1" smtClean="0">
                <a:solidFill>
                  <a:srgbClr val="3F7F7F"/>
                </a:solidFill>
                <a:latin typeface="Courier New"/>
              </a:rPr>
              <a:t>project</a:t>
            </a:r>
            <a:r>
              <a:rPr lang="en-US" sz="1400" b="1" smtClean="0">
                <a:solidFill>
                  <a:srgbClr val="008080"/>
                </a:solidFill>
                <a:latin typeface="Courier New"/>
              </a:rPr>
              <a:t>&gt;</a:t>
            </a:r>
            <a:endParaRPr lang="ru-RU" sz="1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txBox="1">
            <a:spLocks/>
          </p:cNvSpPr>
          <p:nvPr/>
        </p:nvSpPr>
        <p:spPr bwMode="auto">
          <a:xfrm>
            <a:off x="873456" y="5646948"/>
            <a:ext cx="11450471"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indent="-342900" algn="ctr" eaLnBrk="0" hangingPunct="0">
              <a:spcBef>
                <a:spcPct val="20000"/>
              </a:spcBef>
              <a:defRPr/>
            </a:pPr>
            <a:r>
              <a:rPr lang="ru-RU" sz="6000" kern="0" smtClean="0">
                <a:solidFill>
                  <a:srgbClr val="800000"/>
                </a:solidFill>
                <a:latin typeface="Candara" pitchFamily="34" charset="0"/>
                <a:cs typeface="Arial" pitchFamily="34" charset="0"/>
              </a:rPr>
              <a:t>Основы </a:t>
            </a:r>
            <a:r>
              <a:rPr lang="en-US" sz="6000" kern="0" smtClean="0">
                <a:solidFill>
                  <a:srgbClr val="800000"/>
                </a:solidFill>
                <a:latin typeface="Candara" pitchFamily="34" charset="0"/>
                <a:cs typeface="Arial" pitchFamily="34" charset="0"/>
              </a:rPr>
              <a:t>Maven</a:t>
            </a:r>
            <a:endParaRPr lang="ru-RU" sz="6000" kern="0" smtClean="0">
              <a:solidFill>
                <a:srgbClr val="800000"/>
              </a:solidFill>
              <a:latin typeface="Candara" pitchFamily="34" charset="0"/>
              <a:cs typeface="Arial" pitchFamily="34" charset="0"/>
            </a:endParaRPr>
          </a:p>
          <a:p>
            <a:pPr indent="-342900" algn="ctr" eaLnBrk="0" hangingPunct="0">
              <a:spcBef>
                <a:spcPct val="20000"/>
              </a:spcBef>
              <a:defRPr/>
            </a:pPr>
            <a:r>
              <a:rPr lang="ru-RU" sz="4800" kern="0" smtClean="0">
                <a:solidFill>
                  <a:srgbClr val="000000"/>
                </a:solidFill>
                <a:latin typeface="Candara" pitchFamily="34" charset="0"/>
                <a:cs typeface="Arial" pitchFamily="34" charset="0"/>
              </a:rPr>
              <a:t>6. Ассамблеи</a:t>
            </a:r>
          </a:p>
          <a:p>
            <a:pPr indent="-342900" algn="ctr" eaLnBrk="0" hangingPunct="0">
              <a:spcBef>
                <a:spcPct val="20000"/>
              </a:spcBef>
              <a:defRPr/>
            </a:pPr>
            <a:endParaRPr lang="en-US" sz="4800" kern="0" smtClean="0">
              <a:solidFill>
                <a:srgbClr val="000000"/>
              </a:solidFill>
              <a:latin typeface="Candara" pitchFamily="34" charset="0"/>
              <a:cs typeface="Arial" pitchFamily="34" charset="0"/>
            </a:endParaRPr>
          </a:p>
        </p:txBody>
      </p:sp>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a:t>
            </a:fld>
            <a:endParaRPr lang="ru-RU"/>
          </a:p>
        </p:txBody>
      </p:sp>
      <p:pic>
        <p:nvPicPr>
          <p:cNvPr id="5" name="Picture 4" descr="archive, box, inventory, zip icon"/>
          <p:cNvPicPr>
            <a:picLocks noChangeAspect="1" noChangeArrowheads="1"/>
          </p:cNvPicPr>
          <p:nvPr/>
        </p:nvPicPr>
        <p:blipFill>
          <a:blip r:embed="rId3" cstate="print"/>
          <a:srcRect/>
          <a:stretch>
            <a:fillRect/>
          </a:stretch>
        </p:blipFill>
        <p:spPr bwMode="auto">
          <a:xfrm>
            <a:off x="5752569" y="3441709"/>
            <a:ext cx="1219200" cy="12192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bwMode="auto">
          <a:xfrm>
            <a:off x="543974" y="1184914"/>
            <a:ext cx="11901267" cy="6986528"/>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latin typeface="Courier New" pitchFamily="49" charset="0"/>
                <a:cs typeface="Courier New" pitchFamily="49" charset="0"/>
              </a:rPr>
              <a:t>I:\project&gt;mvn package</a:t>
            </a:r>
          </a:p>
          <a:p>
            <a:r>
              <a:rPr lang="en-US" sz="1400" b="1" smtClean="0">
                <a:latin typeface="Courier New" pitchFamily="49" charset="0"/>
                <a:cs typeface="Courier New" pitchFamily="49" charset="0"/>
              </a:rPr>
              <a:t>[INFO] Scanning for projects...</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Building calculator</a:t>
            </a:r>
          </a:p>
          <a:p>
            <a:r>
              <a:rPr lang="en-US" sz="1400" b="1" smtClean="0">
                <a:latin typeface="Courier New" pitchFamily="49" charset="0"/>
                <a:cs typeface="Courier New" pitchFamily="49" charset="0"/>
              </a:rPr>
              <a:t>[INFO]    task-segment: [package]</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[resources:resources {execution: default-resources}]</a:t>
            </a:r>
          </a:p>
          <a:p>
            <a:r>
              <a:rPr lang="en-US" sz="1400" b="1" smtClean="0">
                <a:latin typeface="Courier New" pitchFamily="49" charset="0"/>
                <a:cs typeface="Courier New" pitchFamily="49" charset="0"/>
              </a:rPr>
              <a:t>[INFO] Using 'UTF-8' encoding to copy filtered resources.</a:t>
            </a:r>
          </a:p>
          <a:p>
            <a:r>
              <a:rPr lang="en-US" sz="1400" b="1" smtClean="0">
                <a:latin typeface="Courier New" pitchFamily="49" charset="0"/>
                <a:cs typeface="Courier New" pitchFamily="49" charset="0"/>
              </a:rPr>
              <a:t>[INFO] Copying 2 resources</a:t>
            </a:r>
          </a:p>
          <a:p>
            <a:r>
              <a:rPr lang="en-US" sz="1400" b="1" smtClean="0">
                <a:latin typeface="Courier New" pitchFamily="49" charset="0"/>
                <a:cs typeface="Courier New" pitchFamily="49" charset="0"/>
              </a:rPr>
              <a:t>[INFO] [compiler:compile {execution: default-compile}]</a:t>
            </a:r>
          </a:p>
          <a:p>
            <a:r>
              <a:rPr lang="en-US" sz="1400" b="1" smtClean="0">
                <a:latin typeface="Courier New" pitchFamily="49" charset="0"/>
                <a:cs typeface="Courier New" pitchFamily="49" charset="0"/>
              </a:rPr>
              <a:t>[INFO] Compiling 4 source files to I:\project\target\classes</a:t>
            </a:r>
          </a:p>
          <a:p>
            <a:r>
              <a:rPr lang="en-US" sz="1400" b="1" smtClean="0">
                <a:latin typeface="Courier New" pitchFamily="49" charset="0"/>
                <a:cs typeface="Courier New" pitchFamily="49" charset="0"/>
              </a:rPr>
              <a:t>[INFO] [resources:testResources {execution: default-testResources}]</a:t>
            </a:r>
          </a:p>
          <a:p>
            <a:r>
              <a:rPr lang="en-US" sz="1400" b="1" smtClean="0">
                <a:latin typeface="Courier New" pitchFamily="49" charset="0"/>
                <a:cs typeface="Courier New" pitchFamily="49" charset="0"/>
              </a:rPr>
              <a:t>[INFO] Using 'UTF-8' encoding to copy filtered resources.</a:t>
            </a:r>
          </a:p>
          <a:p>
            <a:r>
              <a:rPr lang="en-US" sz="1400" b="1" smtClean="0">
                <a:latin typeface="Courier New" pitchFamily="49" charset="0"/>
                <a:cs typeface="Courier New" pitchFamily="49" charset="0"/>
              </a:rPr>
              <a:t>[INFO] Copying 1 resource</a:t>
            </a:r>
          </a:p>
          <a:p>
            <a:r>
              <a:rPr lang="en-US" sz="1400" b="1" smtClean="0">
                <a:latin typeface="Courier New" pitchFamily="49" charset="0"/>
                <a:cs typeface="Courier New" pitchFamily="49" charset="0"/>
              </a:rPr>
              <a:t>[INFO] [compiler:testCompile {execution: default-testCompile}]</a:t>
            </a:r>
          </a:p>
          <a:p>
            <a:r>
              <a:rPr lang="en-US" sz="1400" b="1" smtClean="0">
                <a:latin typeface="Courier New" pitchFamily="49" charset="0"/>
                <a:cs typeface="Courier New" pitchFamily="49" charset="0"/>
              </a:rPr>
              <a:t>[INFO] Compiling 1 source file to I:\project\target\test-classes</a:t>
            </a:r>
          </a:p>
          <a:p>
            <a:r>
              <a:rPr lang="en-US" sz="1400" b="1" smtClean="0">
                <a:latin typeface="Courier New" pitchFamily="49" charset="0"/>
                <a:cs typeface="Courier New" pitchFamily="49" charset="0"/>
              </a:rPr>
              <a:t>[INFO] [surefire:test {execution: default-test}]</a:t>
            </a:r>
          </a:p>
          <a:p>
            <a:r>
              <a:rPr lang="en-US" sz="1400" b="1" smtClean="0">
                <a:latin typeface="Courier New" pitchFamily="49" charset="0"/>
                <a:cs typeface="Courier New" pitchFamily="49" charset="0"/>
              </a:rPr>
              <a:t>[INFO] Surefire report directory: I:\project\target\surefire-reports</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[INFO] [jar:jar {execution: default-jar}]</a:t>
            </a:r>
          </a:p>
          <a:p>
            <a:r>
              <a:rPr lang="en-US" sz="1400" b="1" smtClean="0">
                <a:latin typeface="Courier New" pitchFamily="49" charset="0"/>
                <a:cs typeface="Courier New" pitchFamily="49" charset="0"/>
              </a:rPr>
              <a:t>[INFO] Building jar: I:\project\target\calculator-0.0.1.jar</a:t>
            </a:r>
          </a:p>
          <a:p>
            <a:r>
              <a:rPr lang="en-US" sz="1400" b="1" smtClean="0">
                <a:latin typeface="Courier New" pitchFamily="49" charset="0"/>
                <a:cs typeface="Courier New" pitchFamily="49" charset="0"/>
              </a:rPr>
              <a:t>[INFO] [assembly:single {execution: default}]</a:t>
            </a:r>
          </a:p>
          <a:p>
            <a:r>
              <a:rPr lang="en-US" sz="1400" b="1" smtClean="0">
                <a:latin typeface="Courier New" pitchFamily="49" charset="0"/>
                <a:cs typeface="Courier New" pitchFamily="49" charset="0"/>
              </a:rPr>
              <a:t>[INFO] Processing DependencySet (output=)</a:t>
            </a:r>
          </a:p>
          <a:p>
            <a:r>
              <a:rPr lang="en-US" sz="1400" b="1" smtClean="0">
                <a:latin typeface="Courier New" pitchFamily="49" charset="0"/>
                <a:cs typeface="Courier New" pitchFamily="49" charset="0"/>
              </a:rPr>
              <a:t>[INFO] Building jar: I:\project\target\calculator.0.0.1.jar</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BUILD SUCCESSFUL</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Total time: 4 seconds</a:t>
            </a:r>
          </a:p>
          <a:p>
            <a:r>
              <a:rPr lang="en-US" sz="1400" b="1" smtClean="0">
                <a:latin typeface="Courier New" pitchFamily="49" charset="0"/>
                <a:cs typeface="Courier New" pitchFamily="49" charset="0"/>
              </a:rPr>
              <a:t>[INFO] Finished at: Thu Jun 13 16:45:06 GMT+07:00 2013</a:t>
            </a:r>
          </a:p>
          <a:p>
            <a:r>
              <a:rPr lang="en-US" sz="1400" b="1" smtClean="0">
                <a:latin typeface="Courier New" pitchFamily="49" charset="0"/>
                <a:cs typeface="Courier New" pitchFamily="49" charset="0"/>
              </a:rPr>
              <a:t>[INFO] Final Memory: 19M/46M</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I:\project&gt;</a:t>
            </a: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Создание ассамблеи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lgn="r">
              <a:defRPr/>
            </a:pPr>
            <a:fld id="{D60109D8-B8D7-4425-A1D6-44AC58BCCECB}" type="slidenum">
              <a:rPr lang="ru-RU" sz="1800" smtClean="0"/>
              <a:pPr algn="r">
                <a:defRPr/>
              </a:pPr>
              <a:t>19</a:t>
            </a:fld>
            <a:endParaRPr lang="ru-RU"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Результат</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20</a:t>
            </a:fld>
            <a:endParaRPr lang="ru-RU"/>
          </a:p>
        </p:txBody>
      </p:sp>
      <p:pic>
        <p:nvPicPr>
          <p:cNvPr id="4099" name="Picture 3"/>
          <p:cNvPicPr>
            <a:picLocks noChangeAspect="1" noChangeArrowheads="1"/>
          </p:cNvPicPr>
          <p:nvPr/>
        </p:nvPicPr>
        <p:blipFill>
          <a:blip r:embed="rId3"/>
          <a:srcRect/>
          <a:stretch>
            <a:fillRect/>
          </a:stretch>
        </p:blipFill>
        <p:spPr bwMode="auto">
          <a:xfrm>
            <a:off x="1396179" y="1033463"/>
            <a:ext cx="4014788" cy="7415213"/>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7288048" y="1792506"/>
            <a:ext cx="2514600" cy="5043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bwMode="auto">
          <a:xfrm>
            <a:off x="543974" y="1184914"/>
            <a:ext cx="11901267" cy="6124754"/>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I:\project\target&gt;dir</a:t>
            </a:r>
          </a:p>
          <a:p>
            <a:r>
              <a:rPr lang="en-US" sz="1400" b="1" smtClean="0">
                <a:latin typeface="Courier New" pitchFamily="49" charset="0"/>
                <a:cs typeface="Courier New" pitchFamily="49" charset="0"/>
              </a:rPr>
              <a:t> Volume in drive I has no label.</a:t>
            </a:r>
          </a:p>
          <a:p>
            <a:r>
              <a:rPr lang="en-US" sz="1400" b="1" smtClean="0">
                <a:latin typeface="Courier New" pitchFamily="49" charset="0"/>
                <a:cs typeface="Courier New" pitchFamily="49" charset="0"/>
              </a:rPr>
              <a:t> Volume Serial Number is CC03-E4E6</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Directory of I:\project\target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06/13/2013  04:45 PM    &lt;DIR&gt;          .</a:t>
            </a:r>
          </a:p>
          <a:p>
            <a:r>
              <a:rPr lang="en-US" sz="1400" b="1" smtClean="0">
                <a:latin typeface="Courier New" pitchFamily="49" charset="0"/>
                <a:cs typeface="Courier New" pitchFamily="49" charset="0"/>
              </a:rPr>
              <a:t>06/13/2013  04:45 PM    &lt;DIR&gt;          ..</a:t>
            </a:r>
          </a:p>
          <a:p>
            <a:r>
              <a:rPr lang="en-US" sz="1400" b="1" smtClean="0">
                <a:latin typeface="Courier New" pitchFamily="49" charset="0"/>
                <a:cs typeface="Courier New" pitchFamily="49" charset="0"/>
              </a:rPr>
              <a:t>06/13/2013  04:45 PM    &lt;DIR&gt;          archive-tmp</a:t>
            </a:r>
          </a:p>
          <a:p>
            <a:r>
              <a:rPr lang="en-US" sz="1400" b="1" smtClean="0">
                <a:latin typeface="Courier New" pitchFamily="49" charset="0"/>
                <a:cs typeface="Courier New" pitchFamily="49" charset="0"/>
              </a:rPr>
              <a:t>06/13/2013  04:45 PM             5,988 calculator-0.0.1.jar</a:t>
            </a:r>
          </a:p>
          <a:p>
            <a:r>
              <a:rPr lang="en-US" sz="1400" b="1" smtClean="0">
                <a:latin typeface="Courier New" pitchFamily="49" charset="0"/>
                <a:cs typeface="Courier New" pitchFamily="49" charset="0"/>
              </a:rPr>
              <a:t>06/13/2013  04:45 PM         1,581,201 calculator.0.0.1.jar</a:t>
            </a:r>
          </a:p>
          <a:p>
            <a:r>
              <a:rPr lang="en-US" sz="1400" b="1" smtClean="0">
                <a:latin typeface="Courier New" pitchFamily="49" charset="0"/>
                <a:cs typeface="Courier New" pitchFamily="49" charset="0"/>
              </a:rPr>
              <a:t>06/13/2013  04:45 PM    &lt;DIR&gt;          classes</a:t>
            </a:r>
          </a:p>
          <a:p>
            <a:r>
              <a:rPr lang="en-US" sz="1400" b="1" smtClean="0">
                <a:latin typeface="Courier New" pitchFamily="49" charset="0"/>
                <a:cs typeface="Courier New" pitchFamily="49" charset="0"/>
              </a:rPr>
              <a:t>06/13/2013  04:45 PM    &lt;DIR&gt;          maven-archiver</a:t>
            </a:r>
          </a:p>
          <a:p>
            <a:r>
              <a:rPr lang="en-US" sz="1400" b="1" smtClean="0">
                <a:latin typeface="Courier New" pitchFamily="49" charset="0"/>
                <a:cs typeface="Courier New" pitchFamily="49" charset="0"/>
              </a:rPr>
              <a:t>06/13/2013  04:45 PM    &lt;DIR&gt;          surefire-reports</a:t>
            </a:r>
          </a:p>
          <a:p>
            <a:r>
              <a:rPr lang="en-US" sz="1400" b="1" smtClean="0">
                <a:latin typeface="Courier New" pitchFamily="49" charset="0"/>
                <a:cs typeface="Courier New" pitchFamily="49" charset="0"/>
              </a:rPr>
              <a:t>06/13/2013  04:45 PM    &lt;DIR&gt;          test-classes</a:t>
            </a:r>
          </a:p>
          <a:p>
            <a:r>
              <a:rPr lang="en-US" sz="1400" b="1" smtClean="0">
                <a:latin typeface="Courier New" pitchFamily="49" charset="0"/>
                <a:cs typeface="Courier New" pitchFamily="49" charset="0"/>
              </a:rPr>
              <a:t>               2 File(s)      1,587,189 bytes</a:t>
            </a:r>
          </a:p>
          <a:p>
            <a:r>
              <a:rPr lang="en-US" sz="1400" b="1" smtClean="0">
                <a:latin typeface="Courier New" pitchFamily="49" charset="0"/>
                <a:cs typeface="Courier New" pitchFamily="49" charset="0"/>
              </a:rPr>
              <a:t>               7 Dir(s)  48,383,930,368 bytes free</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I:\project\target&gt;java -jar calculator.0.0.1.jar 1 2 3 4 5</a:t>
            </a:r>
          </a:p>
          <a:p>
            <a:r>
              <a:rPr lang="en-US" sz="1400" b="1" smtClean="0">
                <a:latin typeface="Courier New" pitchFamily="49" charset="0"/>
                <a:cs typeface="Courier New" pitchFamily="49" charset="0"/>
              </a:rPr>
              <a:t>0    INFO  Parser - Performing parsing of arguments [1, 2, 3, 4, 5]</a:t>
            </a:r>
          </a:p>
          <a:p>
            <a:r>
              <a:rPr lang="en-US" sz="1400" b="1" smtClean="0">
                <a:latin typeface="Courier New" pitchFamily="49" charset="0"/>
                <a:cs typeface="Courier New" pitchFamily="49" charset="0"/>
              </a:rPr>
              <a:t>0    INFO  Calculator - Performing summation of [1, 2, 3, 4, 5]</a:t>
            </a:r>
          </a:p>
          <a:p>
            <a:r>
              <a:rPr lang="en-US" sz="1400" b="1" smtClean="0">
                <a:latin typeface="Courier New" pitchFamily="49" charset="0"/>
                <a:cs typeface="Courier New" pitchFamily="49" charset="0"/>
              </a:rPr>
              <a:t>0    INFO  Formatter - Performing result formatting</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Sum of numbers: 15</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I:\project\target&gt;</a:t>
            </a:r>
          </a:p>
          <a:p>
            <a:endParaRPr lang="en-US" sz="1400" b="1" smtClean="0">
              <a:latin typeface="Courier New" pitchFamily="49" charset="0"/>
              <a:cs typeface="Courier New" pitchFamily="49" charset="0"/>
            </a:endParaRP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Запуск </a:t>
            </a:r>
            <a:r>
              <a:rPr lang="en-US" b="0" smtClean="0">
                <a:solidFill>
                  <a:schemeClr val="tx1">
                    <a:lumMod val="95000"/>
                    <a:lumOff val="5000"/>
                  </a:schemeClr>
                </a:solidFill>
                <a:latin typeface="Candara" pitchFamily="34" charset="0"/>
                <a:cs typeface="Courier New" pitchFamily="49" charset="0"/>
              </a:rPr>
              <a:t>jar </a:t>
            </a:r>
            <a:r>
              <a:rPr lang="ru-RU" b="0" smtClean="0">
                <a:solidFill>
                  <a:schemeClr val="tx1">
                    <a:lumMod val="95000"/>
                    <a:lumOff val="5000"/>
                  </a:schemeClr>
                </a:solidFill>
                <a:latin typeface="Candara" pitchFamily="34" charset="0"/>
                <a:cs typeface="Courier New" pitchFamily="49" charset="0"/>
              </a:rPr>
              <a:t>с зависимостями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lgn="r">
              <a:defRPr/>
            </a:pPr>
            <a:fld id="{D60109D8-B8D7-4425-A1D6-44AC58BCCECB}" type="slidenum">
              <a:rPr lang="ru-RU" sz="1800" smtClean="0"/>
              <a:pPr algn="r">
                <a:defRPr/>
              </a:pPr>
              <a:t>21</a:t>
            </a:fld>
            <a:endParaRPr lang="ru-RU" sz="1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22</a:t>
            </a:fld>
            <a:endParaRPr lang="ru-RU"/>
          </a:p>
        </p:txBody>
      </p:sp>
      <p:sp>
        <p:nvSpPr>
          <p:cNvPr id="11" name="Текст 5"/>
          <p:cNvSpPr>
            <a:spLocks noGrp="1"/>
          </p:cNvSpPr>
          <p:nvPr>
            <p:ph type="body" sz="quarter" idx="4294967295"/>
          </p:nvPr>
        </p:nvSpPr>
        <p:spPr bwMode="auto">
          <a:xfrm>
            <a:off x="953226" y="5722883"/>
            <a:ext cx="10849970"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Пример исполняемый </a:t>
            </a:r>
            <a:r>
              <a:rPr lang="en-US" sz="4000" b="0" smtClean="0">
                <a:solidFill>
                  <a:srgbClr val="000000"/>
                </a:solidFill>
                <a:latin typeface="Candara" pitchFamily="34" charset="0"/>
                <a:cs typeface="Courier New" pitchFamily="49" charset="0"/>
              </a:rPr>
              <a:t>jar</a:t>
            </a:r>
            <a:r>
              <a:rPr lang="ru-RU" sz="4000" b="0" smtClean="0">
                <a:solidFill>
                  <a:srgbClr val="000000"/>
                </a:solidFill>
                <a:latin typeface="Candara" pitchFamily="34" charset="0"/>
                <a:cs typeface="Courier New" pitchFamily="49" charset="0"/>
              </a:rPr>
              <a:t> в </a:t>
            </a:r>
            <a:r>
              <a:rPr lang="en-US" sz="4000" b="0" smtClean="0">
                <a:solidFill>
                  <a:srgbClr val="000000"/>
                </a:solidFill>
                <a:latin typeface="Candara" pitchFamily="34" charset="0"/>
                <a:cs typeface="Courier New" pitchFamily="49" charset="0"/>
              </a:rPr>
              <a:t>zip </a:t>
            </a:r>
            <a:r>
              <a:rPr lang="ru-RU" sz="4000" b="0" smtClean="0">
                <a:solidFill>
                  <a:srgbClr val="000000"/>
                </a:solidFill>
                <a:latin typeface="Candara" pitchFamily="34" charset="0"/>
                <a:cs typeface="Courier New" pitchFamily="49" charset="0"/>
              </a:rPr>
              <a:t>архиве</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23</a:t>
            </a:fld>
            <a:endParaRPr lang="ru-RU"/>
          </a:p>
        </p:txBody>
      </p:sp>
      <p:pic>
        <p:nvPicPr>
          <p:cNvPr id="1026" name="Picture 2"/>
          <p:cNvPicPr>
            <a:picLocks noChangeAspect="1" noChangeArrowheads="1"/>
          </p:cNvPicPr>
          <p:nvPr/>
        </p:nvPicPr>
        <p:blipFill>
          <a:blip r:embed="rId3"/>
          <a:srcRect/>
          <a:stretch>
            <a:fillRect/>
          </a:stretch>
        </p:blipFill>
        <p:spPr bwMode="auto">
          <a:xfrm>
            <a:off x="4630574" y="1590675"/>
            <a:ext cx="3629025" cy="574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Зависимости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24</a:t>
            </a:fld>
            <a:endParaRPr lang="ru-RU"/>
          </a:p>
        </p:txBody>
      </p:sp>
      <p:sp>
        <p:nvSpPr>
          <p:cNvPr id="6" name="Прямоугольник 5"/>
          <p:cNvSpPr/>
          <p:nvPr/>
        </p:nvSpPr>
        <p:spPr bwMode="auto">
          <a:xfrm>
            <a:off x="548641" y="1248679"/>
            <a:ext cx="11901267" cy="4363845"/>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solidFill>
                <a:srgbClr val="000000"/>
              </a:solidFill>
              <a:latin typeface="Courier New"/>
            </a:endParaRPr>
          </a:p>
          <a:p>
            <a:r>
              <a:rPr lang="ru-RU" sz="1400" b="1" smtClean="0">
                <a:solidFill>
                  <a:srgbClr val="00808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dependencies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junit</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junit</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4.8.2</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scope</a:t>
            </a:r>
            <a:r>
              <a:rPr lang="en-US" sz="1400" b="1" smtClean="0">
                <a:solidFill>
                  <a:srgbClr val="008080"/>
                </a:solidFill>
                <a:latin typeface="Courier New"/>
              </a:rPr>
              <a:t>&gt;</a:t>
            </a:r>
            <a:r>
              <a:rPr lang="en-US" sz="1400" b="1" smtClean="0">
                <a:solidFill>
                  <a:srgbClr val="000000"/>
                </a:solidFill>
                <a:latin typeface="Courier New"/>
              </a:rPr>
              <a:t>test</a:t>
            </a:r>
            <a:r>
              <a:rPr lang="en-US" sz="1400" b="1" smtClean="0">
                <a:solidFill>
                  <a:srgbClr val="008080"/>
                </a:solidFill>
                <a:latin typeface="Courier New"/>
              </a:rPr>
              <a:t>&lt;/</a:t>
            </a:r>
            <a:r>
              <a:rPr lang="en-US" sz="1400" b="1" smtClean="0">
                <a:solidFill>
                  <a:srgbClr val="3F7F7F"/>
                </a:solidFill>
                <a:latin typeface="Courier New"/>
              </a:rPr>
              <a:t>scope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log4j</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log4j</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1.2.13</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velocity</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velocity</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1.5</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dependencies</a:t>
            </a:r>
            <a:r>
              <a:rPr lang="en-US" sz="1400" b="1" smtClean="0">
                <a:solidFill>
                  <a:srgbClr val="008080"/>
                </a:solidFill>
                <a:latin typeface="Courier New"/>
              </a:rPr>
              <a:t>&gt;</a:t>
            </a:r>
            <a:endParaRPr lang="ru-RU" sz="1400" b="1" smtClean="0">
              <a:solidFill>
                <a:srgbClr val="008080"/>
              </a:solidFill>
              <a:latin typeface="Courier New"/>
            </a:endParaRPr>
          </a:p>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Создание </a:t>
            </a:r>
            <a:r>
              <a:rPr lang="en-US" b="0" smtClean="0">
                <a:solidFill>
                  <a:schemeClr val="accent4"/>
                </a:solidFill>
                <a:latin typeface="Candara" pitchFamily="34" charset="0"/>
                <a:cs typeface="Courier New" pitchFamily="49" charset="0"/>
              </a:rPr>
              <a:t>jar </a:t>
            </a:r>
            <a:r>
              <a:rPr lang="ru-RU" b="0" smtClean="0">
                <a:solidFill>
                  <a:schemeClr val="accent4"/>
                </a:solidFill>
                <a:latin typeface="Candara" pitchFamily="34" charset="0"/>
                <a:cs typeface="Courier New" pitchFamily="49" charset="0"/>
              </a:rPr>
              <a:t>файла</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25</a:t>
            </a:fld>
            <a:endParaRPr lang="ru-RU"/>
          </a:p>
        </p:txBody>
      </p:sp>
      <p:sp>
        <p:nvSpPr>
          <p:cNvPr id="6" name="Прямоугольник 5"/>
          <p:cNvSpPr/>
          <p:nvPr/>
        </p:nvSpPr>
        <p:spPr bwMode="auto">
          <a:xfrm>
            <a:off x="564407" y="1213960"/>
            <a:ext cx="11901267" cy="4367048"/>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solidFill>
                <a:srgbClr val="000000"/>
              </a:solidFill>
              <a:latin typeface="Courier New"/>
            </a:endParaRPr>
          </a:p>
          <a:p>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endParaRPr lang="ru-RU" sz="1400" b="1" smtClean="0">
              <a:solidFill>
                <a:srgbClr val="000000"/>
              </a:solidFill>
              <a:latin typeface="Courier New"/>
            </a:endParaRPr>
          </a:p>
          <a:p>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plugins</a:t>
            </a:r>
            <a:r>
              <a:rPr lang="en-US" sz="1400" b="1" smtClean="0">
                <a:solidFill>
                  <a:srgbClr val="008080"/>
                </a:solidFill>
                <a:latin typeface="Courier New"/>
              </a:rPr>
              <a:t>&gt;</a:t>
            </a:r>
          </a:p>
          <a:p>
            <a:r>
              <a:rPr lang="ru-RU" sz="1400" b="1" smtClean="0">
                <a:solidFill>
                  <a:srgbClr val="00808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r>
              <a:rPr lang="en-US" sz="1400" b="1" smtClean="0">
                <a:solidFill>
                  <a:srgbClr val="000000"/>
                </a:solidFill>
                <a:latin typeface="Courier New"/>
              </a:rPr>
              <a:t>org.apache.maven.plugins</a:t>
            </a:r>
            <a:r>
              <a:rPr lang="en-US" sz="1400" b="1" smtClean="0">
                <a:solidFill>
                  <a:srgbClr val="008080"/>
                </a:solidFill>
                <a:latin typeface="Courier New"/>
              </a:rPr>
              <a:t>&lt;/</a:t>
            </a:r>
            <a:r>
              <a:rPr lang="en-US" sz="1400" b="1" smtClean="0">
                <a:solidFill>
                  <a:srgbClr val="3F7F7F"/>
                </a:solidFill>
                <a:latin typeface="Courier New"/>
              </a:rPr>
              <a:t>groupId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maven-jar-plugin</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r>
              <a:rPr lang="en-US" sz="1400" b="1" smtClean="0">
                <a:solidFill>
                  <a:srgbClr val="000000"/>
                </a:solidFill>
                <a:latin typeface="Courier New"/>
              </a:rPr>
              <a:t>2.3.1</a:t>
            </a:r>
            <a:r>
              <a:rPr lang="en-US" sz="1400" b="1" smtClean="0">
                <a:solidFill>
                  <a:srgbClr val="008080"/>
                </a:solidFill>
                <a:latin typeface="Courier New"/>
              </a:rPr>
              <a:t>&lt;/</a:t>
            </a:r>
            <a:r>
              <a:rPr lang="en-US" sz="1400" b="1" smtClean="0">
                <a:solidFill>
                  <a:srgbClr val="3F7F7F"/>
                </a:solidFill>
                <a:latin typeface="Courier New"/>
              </a:rPr>
              <a:t>version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archive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manifest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addClasspath</a:t>
            </a:r>
            <a:r>
              <a:rPr lang="en-US" sz="1400" b="1" smtClean="0">
                <a:solidFill>
                  <a:srgbClr val="008080"/>
                </a:solidFill>
                <a:latin typeface="Courier New"/>
              </a:rPr>
              <a:t>&gt;</a:t>
            </a:r>
            <a:r>
              <a:rPr lang="en-US" sz="1400" b="1" smtClean="0">
                <a:solidFill>
                  <a:srgbClr val="000000"/>
                </a:solidFill>
                <a:latin typeface="Courier New"/>
              </a:rPr>
              <a:t>true</a:t>
            </a:r>
            <a:r>
              <a:rPr lang="en-US" sz="1400" b="1" smtClean="0">
                <a:solidFill>
                  <a:srgbClr val="008080"/>
                </a:solidFill>
                <a:latin typeface="Courier New"/>
              </a:rPr>
              <a:t>&lt;/</a:t>
            </a:r>
            <a:r>
              <a:rPr lang="en-US" sz="1400" b="1" smtClean="0">
                <a:solidFill>
                  <a:srgbClr val="3F7F7F"/>
                </a:solidFill>
                <a:latin typeface="Courier New"/>
              </a:rPr>
              <a:t>addClasspath</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classpathPrefix</a:t>
            </a:r>
            <a:r>
              <a:rPr lang="en-US" sz="1400" b="1" smtClean="0">
                <a:solidFill>
                  <a:srgbClr val="008080"/>
                </a:solidFill>
                <a:latin typeface="Courier New"/>
              </a:rPr>
              <a:t>&gt;</a:t>
            </a:r>
            <a:r>
              <a:rPr lang="en-US" sz="1400" b="1" smtClean="0">
                <a:solidFill>
                  <a:srgbClr val="000000"/>
                </a:solidFill>
                <a:latin typeface="Courier New"/>
              </a:rPr>
              <a:t>lib/</a:t>
            </a:r>
            <a:r>
              <a:rPr lang="en-US" sz="1400" b="1" smtClean="0">
                <a:solidFill>
                  <a:srgbClr val="008080"/>
                </a:solidFill>
                <a:latin typeface="Courier New"/>
              </a:rPr>
              <a:t>&lt;/</a:t>
            </a:r>
            <a:r>
              <a:rPr lang="en-US" sz="1400" b="1" smtClean="0">
                <a:solidFill>
                  <a:srgbClr val="3F7F7F"/>
                </a:solidFill>
                <a:latin typeface="Courier New"/>
              </a:rPr>
              <a:t>classpathPrefix</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mainClass</a:t>
            </a:r>
            <a:r>
              <a:rPr lang="en-US" sz="1400" b="1" smtClean="0">
                <a:solidFill>
                  <a:srgbClr val="008080"/>
                </a:solidFill>
                <a:latin typeface="Courier New"/>
              </a:rPr>
              <a:t>&gt;</a:t>
            </a:r>
            <a:r>
              <a:rPr lang="en-US" sz="1400" b="1" smtClean="0">
                <a:solidFill>
                  <a:srgbClr val="000000"/>
                </a:solidFill>
                <a:latin typeface="Courier New"/>
              </a:rPr>
              <a:t>org.cud.calc.Main</a:t>
            </a:r>
            <a:r>
              <a:rPr lang="en-US" sz="1400" b="1" smtClean="0">
                <a:solidFill>
                  <a:srgbClr val="008080"/>
                </a:solidFill>
                <a:latin typeface="Courier New"/>
              </a:rPr>
              <a:t>&lt;/</a:t>
            </a:r>
            <a:r>
              <a:rPr lang="en-US" sz="1400" b="1" smtClean="0">
                <a:solidFill>
                  <a:srgbClr val="3F7F7F"/>
                </a:solidFill>
                <a:latin typeface="Courier New"/>
              </a:rPr>
              <a:t>mainClass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manifest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archive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p>
          <a:p>
            <a:r>
              <a:rPr lang="en-US" sz="1400" b="1" smtClean="0">
                <a:solidFill>
                  <a:srgbClr val="008080"/>
                </a:solidFill>
                <a:latin typeface="Courier New"/>
              </a:rPr>
              <a:t>&lt;/</a:t>
            </a:r>
            <a:r>
              <a:rPr lang="en-US" sz="1400" b="1" smtClean="0">
                <a:solidFill>
                  <a:srgbClr val="3F7F7F"/>
                </a:solidFill>
                <a:latin typeface="Courier New"/>
              </a:rPr>
              <a:t>project</a:t>
            </a:r>
            <a:r>
              <a:rPr lang="en-US" sz="1400" b="1" smtClean="0">
                <a:solidFill>
                  <a:srgbClr val="008080"/>
                </a:solidFill>
                <a:latin typeface="Courier New"/>
              </a:rPr>
              <a:t>&gt;</a:t>
            </a:r>
            <a:endParaRPr lang="ru-RU" sz="1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Создание ассамблеи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26</a:t>
            </a:fld>
            <a:endParaRPr lang="ru-RU"/>
          </a:p>
        </p:txBody>
      </p:sp>
      <p:sp>
        <p:nvSpPr>
          <p:cNvPr id="6" name="Прямоугольник 5"/>
          <p:cNvSpPr/>
          <p:nvPr/>
        </p:nvSpPr>
        <p:spPr bwMode="auto">
          <a:xfrm>
            <a:off x="564407" y="1198194"/>
            <a:ext cx="11901267" cy="5691352"/>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008080"/>
                </a:solidFill>
                <a:latin typeface="Courier New"/>
              </a:rPr>
              <a:t>&lt;</a:t>
            </a:r>
            <a:r>
              <a:rPr lang="en-US" sz="1400" b="1" smtClean="0">
                <a:solidFill>
                  <a:srgbClr val="3F7F7F"/>
                </a:solidFill>
                <a:latin typeface="Courier New"/>
              </a:rPr>
              <a:t>project</a:t>
            </a:r>
            <a:r>
              <a:rPr lang="en-US" sz="1400" b="1" i="1" smtClean="0">
                <a:solidFill>
                  <a:srgbClr val="008080"/>
                </a:solidFill>
                <a:latin typeface="Courier New"/>
              </a:rPr>
              <a:t>&gt;</a:t>
            </a:r>
            <a:r>
              <a:rPr lang="en-US" sz="1400" b="1" smtClean="0">
                <a:solidFill>
                  <a:srgbClr val="000000"/>
                </a:solidFill>
                <a:latin typeface="Courier New"/>
              </a:rPr>
              <a:t> </a:t>
            </a:r>
            <a:endParaRPr lang="ru-RU" sz="1400" b="1" smtClean="0">
              <a:solidFill>
                <a:srgbClr val="000000"/>
              </a:solidFill>
              <a:latin typeface="Courier New"/>
            </a:endParaRPr>
          </a:p>
          <a:p>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endParaRPr lang="ru-RU" sz="1400" b="1" smtClean="0">
              <a:solidFill>
                <a:srgbClr val="000000"/>
              </a:solidFill>
              <a:latin typeface="Courier New"/>
            </a:endParaRPr>
          </a:p>
          <a:p>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plugins</a:t>
            </a:r>
            <a:r>
              <a:rPr lang="en-US" sz="1400" b="1" smtClean="0">
                <a:solidFill>
                  <a:srgbClr val="008080"/>
                </a:solidFill>
                <a:latin typeface="Courier New"/>
              </a:rPr>
              <a:t>&gt;</a:t>
            </a:r>
          </a:p>
          <a:p>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r>
              <a:rPr lang="en-US" sz="1400" b="1" smtClean="0">
                <a:solidFill>
                  <a:srgbClr val="000000"/>
                </a:solidFill>
                <a:latin typeface="Courier New"/>
              </a:rPr>
              <a:t>maven-assembly-plugin</a:t>
            </a:r>
            <a:r>
              <a:rPr lang="en-US" sz="1400" b="1" smtClean="0">
                <a:solidFill>
                  <a:srgbClr val="008080"/>
                </a:solidFill>
                <a:latin typeface="Courier New"/>
              </a:rPr>
              <a:t>&lt;/</a:t>
            </a:r>
            <a:r>
              <a:rPr lang="en-US" sz="1400" b="1" smtClean="0">
                <a:solidFill>
                  <a:srgbClr val="3F7F7F"/>
                </a:solidFill>
                <a:latin typeface="Courier New"/>
              </a:rPr>
              <a:t>artifactId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a:t>
            </a:r>
            <a:r>
              <a:rPr lang="en-US" sz="1400" b="1" smtClean="0">
                <a:solidFill>
                  <a:srgbClr val="008080"/>
                </a:solidFill>
                <a:latin typeface="Courier New"/>
              </a:rPr>
              <a:t>&gt;</a:t>
            </a:r>
            <a:r>
              <a:rPr lang="en-US" sz="1400" b="1" smtClean="0">
                <a:solidFill>
                  <a:srgbClr val="000000"/>
                </a:solidFill>
                <a:latin typeface="Courier New"/>
              </a:rPr>
              <a:t>src/main/assembly/assembly.xml</a:t>
            </a:r>
            <a:r>
              <a:rPr lang="en-US" sz="1400" b="1" smtClean="0">
                <a:solidFill>
                  <a:srgbClr val="008080"/>
                </a:solidFill>
                <a:latin typeface="Courier New"/>
              </a:rPr>
              <a:t>&lt;/</a:t>
            </a:r>
            <a:r>
              <a:rPr lang="en-US" sz="1400" b="1" smtClean="0">
                <a:solidFill>
                  <a:srgbClr val="3F7F7F"/>
                </a:solidFill>
                <a:latin typeface="Courier New"/>
              </a:rPr>
              <a:t>descriptor</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descriptors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finalName</a:t>
            </a:r>
            <a:r>
              <a:rPr lang="en-US" sz="1400" b="1" smtClean="0">
                <a:solidFill>
                  <a:srgbClr val="008080"/>
                </a:solidFill>
                <a:latin typeface="Courier New"/>
              </a:rPr>
              <a:t>&gt;</a:t>
            </a:r>
            <a:r>
              <a:rPr lang="en-US" sz="1400" b="1" smtClean="0">
                <a:solidFill>
                  <a:srgbClr val="000000"/>
                </a:solidFill>
                <a:latin typeface="Courier New"/>
              </a:rPr>
              <a:t>calculator.${version}</a:t>
            </a:r>
            <a:r>
              <a:rPr lang="en-US" sz="1400" b="1" smtClean="0">
                <a:solidFill>
                  <a:srgbClr val="008080"/>
                </a:solidFill>
                <a:latin typeface="Courier New"/>
              </a:rPr>
              <a:t>&lt;/</a:t>
            </a:r>
            <a:r>
              <a:rPr lang="en-US" sz="1400" b="1" smtClean="0">
                <a:solidFill>
                  <a:srgbClr val="3F7F7F"/>
                </a:solidFill>
                <a:latin typeface="Courier New"/>
              </a:rPr>
              <a:t>finalName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appendAssemblyId</a:t>
            </a:r>
            <a:r>
              <a:rPr lang="en-US" sz="1400" b="1" smtClean="0">
                <a:solidFill>
                  <a:srgbClr val="008080"/>
                </a:solidFill>
                <a:latin typeface="Courier New"/>
              </a:rPr>
              <a:t>&gt;</a:t>
            </a:r>
          </a:p>
          <a:p>
            <a:r>
              <a:rPr lang="en-US" sz="1400" b="1" smtClean="0">
                <a:solidFill>
                  <a:srgbClr val="000000"/>
                </a:solidFill>
                <a:latin typeface="Courier New"/>
              </a:rPr>
              <a:t>                        false</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appendAssemblyId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configuration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phase</a:t>
            </a:r>
            <a:r>
              <a:rPr lang="en-US" sz="1400" b="1" smtClean="0">
                <a:solidFill>
                  <a:srgbClr val="008080"/>
                </a:solidFill>
                <a:latin typeface="Courier New"/>
              </a:rPr>
              <a:t>&gt;</a:t>
            </a:r>
            <a:r>
              <a:rPr lang="en-US" sz="1400" b="1" smtClean="0">
                <a:solidFill>
                  <a:srgbClr val="000000"/>
                </a:solidFill>
                <a:latin typeface="Courier New"/>
              </a:rPr>
              <a:t>package</a:t>
            </a:r>
            <a:r>
              <a:rPr lang="en-US" sz="1400" b="1" smtClean="0">
                <a:solidFill>
                  <a:srgbClr val="008080"/>
                </a:solidFill>
                <a:latin typeface="Courier New"/>
              </a:rPr>
              <a:t>&lt;/</a:t>
            </a:r>
            <a:r>
              <a:rPr lang="en-US" sz="1400" b="1" smtClean="0">
                <a:solidFill>
                  <a:srgbClr val="3F7F7F"/>
                </a:solidFill>
                <a:latin typeface="Courier New"/>
              </a:rPr>
              <a:t>phase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a:t>
            </a:r>
            <a:r>
              <a:rPr lang="en-US" sz="1400" b="1" smtClean="0">
                <a:solidFill>
                  <a:srgbClr val="008080"/>
                </a:solidFill>
                <a:latin typeface="Courier New"/>
              </a:rPr>
              <a:t>&gt;</a:t>
            </a:r>
            <a:r>
              <a:rPr lang="en-US" sz="1400" b="1" smtClean="0">
                <a:solidFill>
                  <a:srgbClr val="000000"/>
                </a:solidFill>
                <a:latin typeface="Courier New"/>
              </a:rPr>
              <a:t>single</a:t>
            </a:r>
            <a:r>
              <a:rPr lang="en-US" sz="1400" b="1" smtClean="0">
                <a:solidFill>
                  <a:srgbClr val="008080"/>
                </a:solidFill>
                <a:latin typeface="Courier New"/>
              </a:rPr>
              <a:t>&lt;/</a:t>
            </a:r>
            <a:r>
              <a:rPr lang="en-US" sz="1400" b="1" smtClean="0">
                <a:solidFill>
                  <a:srgbClr val="3F7F7F"/>
                </a:solidFill>
                <a:latin typeface="Courier New"/>
              </a:rPr>
              <a:t>goal</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goals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executions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a:t>
            </a:r>
            <a:r>
              <a:rPr lang="en-US" sz="1400" b="1" smtClean="0">
                <a:solidFill>
                  <a:srgbClr val="008080"/>
                </a:solidFill>
                <a:latin typeface="Courier New"/>
              </a:rPr>
              <a:t>&gt;</a:t>
            </a:r>
          </a:p>
          <a:p>
            <a:r>
              <a:rPr lang="ru-RU" sz="1400" b="1" smtClean="0">
                <a:solidFill>
                  <a:srgbClr val="00808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plugins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build</a:t>
            </a:r>
            <a:r>
              <a:rPr lang="en-US" sz="1400" b="1" smtClean="0">
                <a:solidFill>
                  <a:srgbClr val="008080"/>
                </a:solidFill>
                <a:latin typeface="Courier New"/>
              </a:rPr>
              <a:t>&gt;</a:t>
            </a:r>
          </a:p>
          <a:p>
            <a:r>
              <a:rPr lang="en-US" sz="1400" b="1" smtClean="0">
                <a:solidFill>
                  <a:srgbClr val="008080"/>
                </a:solidFill>
                <a:latin typeface="Courier New"/>
              </a:rPr>
              <a:t>&lt;/</a:t>
            </a:r>
            <a:r>
              <a:rPr lang="en-US" sz="1400" b="1" smtClean="0">
                <a:solidFill>
                  <a:srgbClr val="3F7F7F"/>
                </a:solidFill>
                <a:latin typeface="Courier New"/>
              </a:rPr>
              <a:t>project</a:t>
            </a:r>
            <a:r>
              <a:rPr lang="en-US" sz="1400" b="1" smtClean="0">
                <a:solidFill>
                  <a:srgbClr val="008080"/>
                </a:solidFill>
                <a:latin typeface="Courier New"/>
              </a:rPr>
              <a:t>&gt;</a:t>
            </a:r>
            <a:endParaRPr lang="ru-RU" sz="1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27</a:t>
            </a:fld>
            <a:endParaRPr lang="ru-RU"/>
          </a:p>
        </p:txBody>
      </p:sp>
      <p:sp>
        <p:nvSpPr>
          <p:cNvPr id="6" name="Прямоугольник 5"/>
          <p:cNvSpPr/>
          <p:nvPr/>
        </p:nvSpPr>
        <p:spPr bwMode="auto">
          <a:xfrm>
            <a:off x="548641" y="1248679"/>
            <a:ext cx="11901267" cy="6050756"/>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solidFill>
                  <a:srgbClr val="3F7F7F"/>
                </a:solidFill>
                <a:latin typeface="Courier New"/>
              </a:rPr>
              <a:t>&lt;assembly&gt;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id</a:t>
            </a:r>
            <a:r>
              <a:rPr lang="en-US" sz="1400" b="1" smtClean="0">
                <a:solidFill>
                  <a:srgbClr val="008080"/>
                </a:solidFill>
                <a:latin typeface="Courier New"/>
              </a:rPr>
              <a:t>&gt;</a:t>
            </a:r>
            <a:r>
              <a:rPr lang="en-US" sz="1400" b="1" smtClean="0">
                <a:solidFill>
                  <a:srgbClr val="000000"/>
                </a:solidFill>
                <a:latin typeface="Courier New"/>
              </a:rPr>
              <a:t>my-bin</a:t>
            </a:r>
            <a:r>
              <a:rPr lang="en-US" sz="1400" b="1" smtClean="0">
                <a:solidFill>
                  <a:srgbClr val="008080"/>
                </a:solidFill>
                <a:latin typeface="Courier New"/>
              </a:rPr>
              <a:t>&lt;/</a:t>
            </a:r>
            <a:r>
              <a:rPr lang="en-US" sz="1400" b="1" smtClean="0">
                <a:solidFill>
                  <a:srgbClr val="3F7F7F"/>
                </a:solidFill>
                <a:latin typeface="Courier New"/>
              </a:rPr>
              <a:t>id</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3F5FBF"/>
                </a:solidFill>
                <a:latin typeface="Courier New"/>
              </a:rPr>
              <a:t>&lt;!-- Generates a zip package containing the needed files --&gt;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formats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format</a:t>
            </a:r>
            <a:r>
              <a:rPr lang="en-US" sz="1400" b="1" smtClean="0">
                <a:solidFill>
                  <a:srgbClr val="008080"/>
                </a:solidFill>
                <a:latin typeface="Courier New"/>
              </a:rPr>
              <a:t>&gt;</a:t>
            </a:r>
            <a:r>
              <a:rPr lang="en-US" sz="1400" b="1" smtClean="0">
                <a:solidFill>
                  <a:srgbClr val="000000"/>
                </a:solidFill>
                <a:latin typeface="Courier New"/>
              </a:rPr>
              <a:t>zip</a:t>
            </a:r>
            <a:r>
              <a:rPr lang="en-US" sz="1400" b="1" smtClean="0">
                <a:solidFill>
                  <a:srgbClr val="008080"/>
                </a:solidFill>
                <a:latin typeface="Courier New"/>
              </a:rPr>
              <a:t>&lt;/</a:t>
            </a:r>
            <a:r>
              <a:rPr lang="en-US" sz="1400" b="1" smtClean="0">
                <a:solidFill>
                  <a:srgbClr val="3F7F7F"/>
                </a:solidFill>
                <a:latin typeface="Courier New"/>
              </a:rPr>
              <a:t>format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formats</a:t>
            </a:r>
            <a:r>
              <a:rPr lang="en-US" sz="1400" b="1" smtClean="0">
                <a:solidFill>
                  <a:srgbClr val="008080"/>
                </a:solidFill>
                <a:latin typeface="Courier New"/>
              </a:rPr>
              <a:t>&gt;</a:t>
            </a:r>
          </a:p>
          <a:p>
            <a:endParaRPr lang="en-US" sz="1400" b="1" smtClean="0">
              <a:latin typeface="Courier New"/>
            </a:endParaRPr>
          </a:p>
          <a:p>
            <a:r>
              <a:rPr lang="en-US" sz="1400" b="1" smtClean="0">
                <a:solidFill>
                  <a:srgbClr val="000000"/>
                </a:solidFill>
                <a:latin typeface="Courier New"/>
              </a:rPr>
              <a:t>    </a:t>
            </a:r>
            <a:r>
              <a:rPr lang="en-US" sz="1400" b="1" smtClean="0">
                <a:solidFill>
                  <a:srgbClr val="3F5FBF"/>
                </a:solidFill>
                <a:latin typeface="Courier New"/>
              </a:rPr>
              <a:t>&lt;!-- Adds dependencies to zip package under lib directory --&gt;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dependencySets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dependencySet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3F5FBF"/>
                </a:solidFill>
                <a:latin typeface="Courier New"/>
              </a:rPr>
              <a:t>&lt;!-- Project artifact is not copied under library directory since </a:t>
            </a:r>
          </a:p>
          <a:p>
            <a:r>
              <a:rPr lang="en-US" sz="1400" b="1" smtClean="0">
                <a:solidFill>
                  <a:srgbClr val="3F5FBF"/>
                </a:solidFill>
                <a:latin typeface="Courier New"/>
              </a:rPr>
              <a:t>                it is added to the root directory of the zip package. --&gt;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useProjectArtifact</a:t>
            </a:r>
            <a:r>
              <a:rPr lang="en-US" sz="1400" b="1" smtClean="0">
                <a:solidFill>
                  <a:srgbClr val="008080"/>
                </a:solidFill>
                <a:latin typeface="Courier New"/>
              </a:rPr>
              <a:t>&gt;</a:t>
            </a:r>
            <a:r>
              <a:rPr lang="en-US" sz="1400" b="1" smtClean="0">
                <a:solidFill>
                  <a:srgbClr val="000000"/>
                </a:solidFill>
                <a:latin typeface="Courier New"/>
              </a:rPr>
              <a:t>false</a:t>
            </a:r>
            <a:r>
              <a:rPr lang="en-US" sz="1400" b="1" smtClean="0">
                <a:solidFill>
                  <a:srgbClr val="008080"/>
                </a:solidFill>
                <a:latin typeface="Courier New"/>
              </a:rPr>
              <a:t>&lt;/</a:t>
            </a:r>
            <a:r>
              <a:rPr lang="en-US" sz="1400" b="1" smtClean="0">
                <a:solidFill>
                  <a:srgbClr val="3F7F7F"/>
                </a:solidFill>
                <a:latin typeface="Courier New"/>
              </a:rPr>
              <a:t>useProjectArtifact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outputDirectory</a:t>
            </a:r>
            <a:r>
              <a:rPr lang="en-US" sz="1400" b="1" smtClean="0">
                <a:solidFill>
                  <a:srgbClr val="008080"/>
                </a:solidFill>
                <a:latin typeface="Courier New"/>
              </a:rPr>
              <a:t>&gt;</a:t>
            </a:r>
            <a:r>
              <a:rPr lang="en-US" sz="1400" b="1" smtClean="0">
                <a:solidFill>
                  <a:srgbClr val="000000"/>
                </a:solidFill>
                <a:latin typeface="Courier New"/>
              </a:rPr>
              <a:t>lib</a:t>
            </a:r>
            <a:r>
              <a:rPr lang="en-US" sz="1400" b="1" smtClean="0">
                <a:solidFill>
                  <a:srgbClr val="008080"/>
                </a:solidFill>
                <a:latin typeface="Courier New"/>
              </a:rPr>
              <a:t>&lt;/</a:t>
            </a:r>
            <a:r>
              <a:rPr lang="en-US" sz="1400" b="1" smtClean="0">
                <a:solidFill>
                  <a:srgbClr val="3F7F7F"/>
                </a:solidFill>
                <a:latin typeface="Courier New"/>
              </a:rPr>
              <a:t>outputDirectory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unpack</a:t>
            </a:r>
            <a:r>
              <a:rPr lang="en-US" sz="1400" b="1" smtClean="0">
                <a:solidFill>
                  <a:srgbClr val="008080"/>
                </a:solidFill>
                <a:latin typeface="Courier New"/>
              </a:rPr>
              <a:t>&gt;</a:t>
            </a:r>
            <a:r>
              <a:rPr lang="en-US" sz="1400" b="1" smtClean="0">
                <a:solidFill>
                  <a:srgbClr val="000000"/>
                </a:solidFill>
                <a:latin typeface="Courier New"/>
              </a:rPr>
              <a:t>false</a:t>
            </a:r>
            <a:r>
              <a:rPr lang="en-US" sz="1400" b="1" smtClean="0">
                <a:solidFill>
                  <a:srgbClr val="008080"/>
                </a:solidFill>
                <a:latin typeface="Courier New"/>
              </a:rPr>
              <a:t>&lt;/</a:t>
            </a:r>
            <a:r>
              <a:rPr lang="en-US" sz="1400" b="1" smtClean="0">
                <a:solidFill>
                  <a:srgbClr val="3F7F7F"/>
                </a:solidFill>
                <a:latin typeface="Courier New"/>
              </a:rPr>
              <a:t>unpack</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dependencySet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dependencySets</a:t>
            </a:r>
            <a:r>
              <a:rPr lang="en-US" sz="1400" b="1" smtClean="0">
                <a:solidFill>
                  <a:srgbClr val="008080"/>
                </a:solidFill>
                <a:latin typeface="Courier New"/>
              </a:rPr>
              <a:t>&gt;</a:t>
            </a:r>
          </a:p>
          <a:p>
            <a:endParaRPr lang="en-US" sz="1400" b="1" smtClean="0">
              <a:latin typeface="Courier New"/>
            </a:endParaRP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fileSets</a:t>
            </a:r>
            <a:r>
              <a:rPr lang="en-US" sz="1400" b="1" smtClean="0">
                <a:solidFill>
                  <a:srgbClr val="008080"/>
                </a:solidFill>
                <a:latin typeface="Courier New"/>
              </a:rPr>
              <a:t>&gt;</a:t>
            </a:r>
          </a:p>
          <a:p>
            <a:r>
              <a:rPr lang="ru-RU" sz="1400" b="1" smtClean="0">
                <a:solidFill>
                  <a:srgbClr val="00808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fileSet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directory</a:t>
            </a:r>
            <a:r>
              <a:rPr lang="en-US" sz="1400" b="1" smtClean="0">
                <a:solidFill>
                  <a:srgbClr val="008080"/>
                </a:solidFill>
                <a:latin typeface="Courier New"/>
              </a:rPr>
              <a:t>&gt;</a:t>
            </a:r>
            <a:r>
              <a:rPr lang="en-US" sz="1400" b="1" smtClean="0">
                <a:solidFill>
                  <a:srgbClr val="000000"/>
                </a:solidFill>
                <a:latin typeface="Courier New"/>
              </a:rPr>
              <a:t>${project.build.directory}</a:t>
            </a:r>
            <a:r>
              <a:rPr lang="en-US" sz="1400" b="1" smtClean="0">
                <a:solidFill>
                  <a:srgbClr val="008080"/>
                </a:solidFill>
                <a:latin typeface="Courier New"/>
              </a:rPr>
              <a:t>&lt;/</a:t>
            </a:r>
            <a:r>
              <a:rPr lang="en-US" sz="1400" b="1" smtClean="0">
                <a:solidFill>
                  <a:srgbClr val="3F7F7F"/>
                </a:solidFill>
                <a:latin typeface="Courier New"/>
              </a:rPr>
              <a:t>directory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outputDirectory</a:t>
            </a:r>
            <a:r>
              <a:rPr lang="en-US" sz="1400" b="1" smtClean="0">
                <a:solidFill>
                  <a:srgbClr val="008080"/>
                </a:solidFill>
                <a:latin typeface="Courier New"/>
              </a:rPr>
              <a:t>&gt;&lt;/</a:t>
            </a:r>
            <a:r>
              <a:rPr lang="en-US" sz="1400" b="1" smtClean="0">
                <a:solidFill>
                  <a:srgbClr val="3F7F7F"/>
                </a:solidFill>
                <a:latin typeface="Courier New"/>
              </a:rPr>
              <a:t>outputDirectory</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includes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include</a:t>
            </a:r>
            <a:r>
              <a:rPr lang="en-US" sz="1400" b="1" smtClean="0">
                <a:solidFill>
                  <a:srgbClr val="008080"/>
                </a:solidFill>
                <a:latin typeface="Courier New"/>
              </a:rPr>
              <a:t>&gt;</a:t>
            </a:r>
            <a:r>
              <a:rPr lang="en-US" sz="1400" b="1" smtClean="0">
                <a:solidFill>
                  <a:srgbClr val="000000"/>
                </a:solidFill>
                <a:latin typeface="Courier New"/>
              </a:rPr>
              <a:t>*.jar</a:t>
            </a:r>
            <a:r>
              <a:rPr lang="en-US" sz="1400" b="1" smtClean="0">
                <a:solidFill>
                  <a:srgbClr val="008080"/>
                </a:solidFill>
                <a:latin typeface="Courier New"/>
              </a:rPr>
              <a:t>&lt;/</a:t>
            </a:r>
            <a:r>
              <a:rPr lang="en-US" sz="1400" b="1" smtClean="0">
                <a:solidFill>
                  <a:srgbClr val="3F7F7F"/>
                </a:solidFill>
                <a:latin typeface="Courier New"/>
              </a:rPr>
              <a:t>include</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includes</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fileSet</a:t>
            </a:r>
            <a:r>
              <a:rPr lang="en-US" sz="1400" b="1" smtClean="0">
                <a:solidFill>
                  <a:srgbClr val="008080"/>
                </a:solidFill>
                <a:latin typeface="Courier New"/>
              </a:rPr>
              <a:t>&gt;</a:t>
            </a:r>
          </a:p>
          <a:p>
            <a:r>
              <a:rPr lang="en-US" sz="1400" b="1" smtClean="0">
                <a:solidFill>
                  <a:srgbClr val="000000"/>
                </a:solidFill>
                <a:latin typeface="Courier New"/>
              </a:rPr>
              <a:t>    </a:t>
            </a:r>
            <a:r>
              <a:rPr lang="en-US" sz="1400" b="1" smtClean="0">
                <a:solidFill>
                  <a:srgbClr val="008080"/>
                </a:solidFill>
                <a:latin typeface="Courier New"/>
              </a:rPr>
              <a:t>&lt;/</a:t>
            </a:r>
            <a:r>
              <a:rPr lang="en-US" sz="1400" b="1" smtClean="0">
                <a:solidFill>
                  <a:srgbClr val="3F7F7F"/>
                </a:solidFill>
                <a:latin typeface="Courier New"/>
              </a:rPr>
              <a:t>fileSets</a:t>
            </a:r>
            <a:r>
              <a:rPr lang="en-US" sz="1400" b="1" smtClean="0">
                <a:solidFill>
                  <a:srgbClr val="008080"/>
                </a:solidFill>
                <a:latin typeface="Courier New"/>
              </a:rPr>
              <a:t>&gt;</a:t>
            </a:r>
          </a:p>
          <a:p>
            <a:r>
              <a:rPr lang="en-US" sz="1400" b="1" smtClean="0">
                <a:solidFill>
                  <a:srgbClr val="3F7F7F"/>
                </a:solidFill>
                <a:latin typeface="Courier New"/>
              </a:rPr>
              <a:t>&lt;/assembly&gt;</a:t>
            </a:r>
            <a:endParaRPr lang="ru-RU" sz="1400" b="1" smtClean="0">
              <a:solidFill>
                <a:srgbClr val="3F7F7F"/>
              </a:solidFill>
              <a:latin typeface="Courier New"/>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bwMode="auto">
          <a:xfrm>
            <a:off x="543974" y="1184914"/>
            <a:ext cx="11901267" cy="7201972"/>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latin typeface="Courier New" pitchFamily="49" charset="0"/>
                <a:cs typeface="Courier New" pitchFamily="49" charset="0"/>
              </a:rPr>
              <a:t>I:\project&gt;mvn package</a:t>
            </a:r>
          </a:p>
          <a:p>
            <a:r>
              <a:rPr lang="en-US" sz="1400" b="1" smtClean="0">
                <a:latin typeface="Courier New" pitchFamily="49" charset="0"/>
                <a:cs typeface="Courier New" pitchFamily="49" charset="0"/>
              </a:rPr>
              <a:t>[INFO] Scanning for projects...</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Building calculator</a:t>
            </a:r>
          </a:p>
          <a:p>
            <a:r>
              <a:rPr lang="en-US" sz="1400" b="1" smtClean="0">
                <a:latin typeface="Courier New" pitchFamily="49" charset="0"/>
                <a:cs typeface="Courier New" pitchFamily="49" charset="0"/>
              </a:rPr>
              <a:t>[INFO]    task-segment: [package]</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[resources:resources {execution: default-resources}]</a:t>
            </a:r>
          </a:p>
          <a:p>
            <a:r>
              <a:rPr lang="en-US" sz="1400" b="1" smtClean="0">
                <a:latin typeface="Courier New" pitchFamily="49" charset="0"/>
                <a:cs typeface="Courier New" pitchFamily="49" charset="0"/>
              </a:rPr>
              <a:t>[INFO] Using 'UTF-8' encoding to copy filtered resources.</a:t>
            </a:r>
          </a:p>
          <a:p>
            <a:r>
              <a:rPr lang="en-US" sz="1400" b="1" smtClean="0">
                <a:latin typeface="Courier New" pitchFamily="49" charset="0"/>
                <a:cs typeface="Courier New" pitchFamily="49" charset="0"/>
              </a:rPr>
              <a:t>[INFO] Copying 2 resources</a:t>
            </a:r>
          </a:p>
          <a:p>
            <a:r>
              <a:rPr lang="en-US" sz="1400" b="1" smtClean="0">
                <a:latin typeface="Courier New" pitchFamily="49" charset="0"/>
                <a:cs typeface="Courier New" pitchFamily="49" charset="0"/>
              </a:rPr>
              <a:t>[INFO] [compiler:compile {execution: default-compile}]</a:t>
            </a:r>
          </a:p>
          <a:p>
            <a:r>
              <a:rPr lang="en-US" sz="1400" b="1" smtClean="0">
                <a:latin typeface="Courier New" pitchFamily="49" charset="0"/>
                <a:cs typeface="Courier New" pitchFamily="49" charset="0"/>
              </a:rPr>
              <a:t>[INFO] Compiling 4 source files to I:\project\target\classes</a:t>
            </a:r>
          </a:p>
          <a:p>
            <a:r>
              <a:rPr lang="en-US" sz="1400" b="1" smtClean="0">
                <a:latin typeface="Courier New" pitchFamily="49" charset="0"/>
                <a:cs typeface="Courier New" pitchFamily="49" charset="0"/>
              </a:rPr>
              <a:t>[INFO] [resources:testResources {execution: default-testResources}]</a:t>
            </a:r>
          </a:p>
          <a:p>
            <a:r>
              <a:rPr lang="en-US" sz="1400" b="1" smtClean="0">
                <a:latin typeface="Courier New" pitchFamily="49" charset="0"/>
                <a:cs typeface="Courier New" pitchFamily="49" charset="0"/>
              </a:rPr>
              <a:t>[INFO] Using 'UTF-8' encoding to copy filtered resources.</a:t>
            </a:r>
          </a:p>
          <a:p>
            <a:r>
              <a:rPr lang="en-US" sz="1400" b="1" smtClean="0">
                <a:latin typeface="Courier New" pitchFamily="49" charset="0"/>
                <a:cs typeface="Courier New" pitchFamily="49" charset="0"/>
              </a:rPr>
              <a:t>[INFO] Copying 1 resource</a:t>
            </a:r>
          </a:p>
          <a:p>
            <a:r>
              <a:rPr lang="en-US" sz="1400" b="1" smtClean="0">
                <a:latin typeface="Courier New" pitchFamily="49" charset="0"/>
                <a:cs typeface="Courier New" pitchFamily="49" charset="0"/>
              </a:rPr>
              <a:t>[INFO] [compiler:testCompile {execution: default-testCompile}]</a:t>
            </a:r>
          </a:p>
          <a:p>
            <a:r>
              <a:rPr lang="en-US" sz="1400" b="1" smtClean="0">
                <a:latin typeface="Courier New" pitchFamily="49" charset="0"/>
                <a:cs typeface="Courier New" pitchFamily="49" charset="0"/>
              </a:rPr>
              <a:t>[INFO] Compiling 1 source file to I:\project\target\test-classes</a:t>
            </a:r>
          </a:p>
          <a:p>
            <a:r>
              <a:rPr lang="en-US" sz="1400" b="1" smtClean="0">
                <a:latin typeface="Courier New" pitchFamily="49" charset="0"/>
                <a:cs typeface="Courier New" pitchFamily="49" charset="0"/>
              </a:rPr>
              <a:t>[INFO] [surefire:test {execution: default-test}]</a:t>
            </a:r>
          </a:p>
          <a:p>
            <a:r>
              <a:rPr lang="en-US" sz="1400" b="1" smtClean="0">
                <a:latin typeface="Courier New" pitchFamily="49" charset="0"/>
                <a:cs typeface="Courier New" pitchFamily="49" charset="0"/>
              </a:rPr>
              <a:t>[INFO] Surefire report directory: I:\project\target\surefire-reports</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[INFO] [jar:jar {execution: default-jar}]</a:t>
            </a:r>
          </a:p>
          <a:p>
            <a:r>
              <a:rPr lang="en-US" sz="1400" b="1" smtClean="0">
                <a:latin typeface="Courier New" pitchFamily="49" charset="0"/>
                <a:cs typeface="Courier New" pitchFamily="49" charset="0"/>
              </a:rPr>
              <a:t>[INFO] Building jar: I:\project\target\calculator-0.0.1.jar</a:t>
            </a:r>
          </a:p>
          <a:p>
            <a:r>
              <a:rPr lang="en-US" sz="1400" b="1" smtClean="0">
                <a:latin typeface="Courier New" pitchFamily="49" charset="0"/>
                <a:cs typeface="Courier New" pitchFamily="49" charset="0"/>
              </a:rPr>
              <a:t>[INFO] [assembly:single {execution: default}]</a:t>
            </a:r>
          </a:p>
          <a:p>
            <a:r>
              <a:rPr lang="en-US" sz="1400" b="1" smtClean="0">
                <a:latin typeface="Courier New" pitchFamily="49" charset="0"/>
                <a:cs typeface="Courier New" pitchFamily="49" charset="0"/>
              </a:rPr>
              <a:t>[INFO] Reading assembly descriptor: src/main/assembly/assembly.xml</a:t>
            </a:r>
          </a:p>
          <a:p>
            <a:r>
              <a:rPr lang="en-US" sz="1400" b="1" smtClean="0">
                <a:latin typeface="Courier New" pitchFamily="49" charset="0"/>
                <a:cs typeface="Courier New" pitchFamily="49" charset="0"/>
              </a:rPr>
              <a:t>[INFO] Processing DependencySet (output=lib)</a:t>
            </a:r>
          </a:p>
          <a:p>
            <a:r>
              <a:rPr lang="en-US" sz="1400" b="1" smtClean="0">
                <a:latin typeface="Courier New" pitchFamily="49" charset="0"/>
                <a:cs typeface="Courier New" pitchFamily="49" charset="0"/>
              </a:rPr>
              <a:t>[INFO] Building zip: I:\project\target\calculator.0.0.1.zip</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BUILD SUCCESSFUL</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[INFO] Total time: 16 seconds</a:t>
            </a:r>
          </a:p>
          <a:p>
            <a:r>
              <a:rPr lang="en-US" sz="1400" b="1" smtClean="0">
                <a:latin typeface="Courier New" pitchFamily="49" charset="0"/>
                <a:cs typeface="Courier New" pitchFamily="49" charset="0"/>
              </a:rPr>
              <a:t>[INFO] Finished at: Thu Jun 13 16:04:52 GMT+07:00 2013</a:t>
            </a:r>
          </a:p>
          <a:p>
            <a:r>
              <a:rPr lang="en-US" sz="1400" b="1" smtClean="0">
                <a:latin typeface="Courier New" pitchFamily="49" charset="0"/>
                <a:cs typeface="Courier New" pitchFamily="49" charset="0"/>
              </a:rPr>
              <a:t>[INFO] Final Memory: 14M/41M</a:t>
            </a:r>
          </a:p>
          <a:p>
            <a:r>
              <a:rPr lang="en-US" sz="1400" b="1" smtClean="0">
                <a:latin typeface="Courier New" pitchFamily="49" charset="0"/>
                <a:cs typeface="Courier New" pitchFamily="49" charset="0"/>
              </a:rPr>
              <a:t>[INFO] ------------------------------------------------------------------------</a:t>
            </a:r>
          </a:p>
          <a:p>
            <a:r>
              <a:rPr lang="en-US" sz="1400" b="1" smtClean="0">
                <a:latin typeface="Courier New" pitchFamily="49" charset="0"/>
                <a:cs typeface="Courier New" pitchFamily="49" charset="0"/>
              </a:rPr>
              <a:t>I:\project&gt;</a:t>
            </a: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Создание ассамблеи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lgn="r">
              <a:defRPr/>
            </a:pPr>
            <a:fld id="{D60109D8-B8D7-4425-A1D6-44AC58BCCECB}" type="slidenum">
              <a:rPr lang="ru-RU" sz="1800" smtClean="0"/>
              <a:pPr algn="r">
                <a:defRPr/>
              </a:pPr>
              <a:t>28</a:t>
            </a:fld>
            <a:endParaRPr lang="ru-RU"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tx2"/>
                </a:solidFill>
                <a:latin typeface="Candara" pitchFamily="34" charset="0"/>
                <a:cs typeface="Courier New" pitchFamily="49" charset="0"/>
              </a:rPr>
              <a:t>Что такое ассамблея</a:t>
            </a:r>
            <a:r>
              <a:rPr lang="en-US" b="0" smtClean="0">
                <a:solidFill>
                  <a:schemeClr val="tx2"/>
                </a:solidFill>
                <a:latin typeface="Candara" pitchFamily="34" charset="0"/>
                <a:cs typeface="Courier New" pitchFamily="49" charset="0"/>
              </a:rPr>
              <a:t>?</a:t>
            </a:r>
            <a:endParaRPr lang="ru-RU" b="0" smtClean="0">
              <a:solidFill>
                <a:schemeClr val="tx2"/>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a:t>
            </a:fld>
            <a:endParaRPr lang="ru-RU"/>
          </a:p>
        </p:txBody>
      </p:sp>
      <p:pic>
        <p:nvPicPr>
          <p:cNvPr id="2054" name="Picture 6" descr="box, compressed, zip icon"/>
          <p:cNvPicPr>
            <a:picLocks noChangeAspect="1" noChangeArrowheads="1"/>
          </p:cNvPicPr>
          <p:nvPr/>
        </p:nvPicPr>
        <p:blipFill>
          <a:blip r:embed="rId3" cstate="print"/>
          <a:srcRect/>
          <a:stretch>
            <a:fillRect/>
          </a:stretch>
        </p:blipFill>
        <p:spPr bwMode="auto">
          <a:xfrm>
            <a:off x="3819059" y="3130636"/>
            <a:ext cx="1219200" cy="1219201"/>
          </a:xfrm>
          <a:prstGeom prst="rect">
            <a:avLst/>
          </a:prstGeom>
          <a:noFill/>
        </p:spPr>
      </p:pic>
      <p:graphicFrame>
        <p:nvGraphicFramePr>
          <p:cNvPr id="12" name="Таблица 5"/>
          <p:cNvGraphicFramePr>
            <a:graphicFrameLocks noGrp="1"/>
          </p:cNvGraphicFramePr>
          <p:nvPr/>
        </p:nvGraphicFramePr>
        <p:xfrm>
          <a:off x="2256103" y="5301068"/>
          <a:ext cx="8229600" cy="1188720"/>
        </p:xfrm>
        <a:graphic>
          <a:graphicData uri="http://schemas.openxmlformats.org/drawingml/2006/table">
            <a:tbl>
              <a:tblPr firstRow="1" bandRow="1">
                <a:tableStyleId>{5C22544A-7EE6-4342-B048-85BDC9FD1C3A}</a:tableStyleId>
              </a:tblPr>
              <a:tblGrid>
                <a:gridCol w="822960"/>
                <a:gridCol w="7406640"/>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lvl="0" indent="0" algn="just" defTabSz="1300163" rtl="0" eaLnBrk="1" fontAlgn="auto" latinLnBrk="0" hangingPunct="1">
                        <a:lnSpc>
                          <a:spcPct val="100000"/>
                        </a:lnSpc>
                        <a:spcBef>
                          <a:spcPts val="0"/>
                        </a:spcBef>
                        <a:spcAft>
                          <a:spcPts val="0"/>
                        </a:spcAft>
                        <a:buClrTx/>
                        <a:buSzTx/>
                        <a:buFontTx/>
                        <a:buNone/>
                        <a:tabLst/>
                        <a:defRPr/>
                      </a:pPr>
                      <a:r>
                        <a:rPr lang="ru-RU" sz="1500" b="0" spc="0" baseline="0" smtClean="0">
                          <a:solidFill>
                            <a:schemeClr val="accent4"/>
                          </a:solidFill>
                          <a:latin typeface="+mn-lt"/>
                          <a:cs typeface="Courier New" pitchFamily="49" charset="0"/>
                        </a:rPr>
                        <a:t>Ассамблея – архив с заданными структурой и содержимым.</a:t>
                      </a:r>
                      <a:r>
                        <a:rPr lang="en-US" sz="1500" b="0" spc="0" baseline="0" smtClean="0">
                          <a:solidFill>
                            <a:schemeClr val="accent4"/>
                          </a:solidFill>
                          <a:latin typeface="+mn-lt"/>
                          <a:cs typeface="Courier New" pitchFamily="49" charset="0"/>
                        </a:rPr>
                        <a:t> </a:t>
                      </a:r>
                      <a:r>
                        <a:rPr lang="ru-RU" sz="1500" b="0" spc="0" baseline="0" smtClean="0">
                          <a:solidFill>
                            <a:schemeClr val="accent4"/>
                          </a:solidFill>
                          <a:latin typeface="+mn-lt"/>
                          <a:cs typeface="Courier New" pitchFamily="49" charset="0"/>
                        </a:rPr>
                        <a:t>Для создания ассамблей используются задачи плагина </a:t>
                      </a:r>
                      <a:r>
                        <a:rPr lang="en-US" sz="1500" b="0" spc="0" baseline="0" smtClean="0">
                          <a:solidFill>
                            <a:schemeClr val="accent4"/>
                          </a:solidFill>
                          <a:latin typeface="+mn-lt"/>
                          <a:cs typeface="Courier New" pitchFamily="49" charset="0"/>
                        </a:rPr>
                        <a:t>assembly. </a:t>
                      </a:r>
                      <a:r>
                        <a:rPr lang="ru-RU" sz="1500" b="0" spc="0" baseline="0" smtClean="0">
                          <a:solidFill>
                            <a:schemeClr val="accent4"/>
                          </a:solidFill>
                          <a:latin typeface="+mn-lt"/>
                          <a:cs typeface="Courier New" pitchFamily="49" charset="0"/>
                        </a:rPr>
                        <a:t>Задачу </a:t>
                      </a:r>
                      <a:r>
                        <a:rPr lang="en-US" sz="1500" b="0" spc="0" baseline="0" smtClean="0">
                          <a:solidFill>
                            <a:schemeClr val="accent4"/>
                          </a:solidFill>
                          <a:latin typeface="+mn-lt"/>
                          <a:cs typeface="Courier New" pitchFamily="49" charset="0"/>
                        </a:rPr>
                        <a:t>assembly:single </a:t>
                      </a:r>
                      <a:r>
                        <a:rPr lang="ru-RU" sz="1500" b="0" spc="0" baseline="0" smtClean="0">
                          <a:solidFill>
                            <a:schemeClr val="accent4"/>
                          </a:solidFill>
                          <a:latin typeface="+mn-lt"/>
                          <a:cs typeface="Courier New" pitchFamily="49" charset="0"/>
                        </a:rPr>
                        <a:t>можно использовать в цикле сборки. Задачу </a:t>
                      </a:r>
                      <a:r>
                        <a:rPr lang="en-US" sz="1500" b="0" spc="0" baseline="0" smtClean="0">
                          <a:solidFill>
                            <a:schemeClr val="accent4"/>
                          </a:solidFill>
                          <a:latin typeface="+mn-lt"/>
                          <a:cs typeface="Courier New" pitchFamily="49" charset="0"/>
                        </a:rPr>
                        <a:t>assembly:assembly </a:t>
                      </a:r>
                      <a:r>
                        <a:rPr lang="ru-RU" sz="1500" b="0" spc="0" baseline="0" smtClean="0">
                          <a:solidFill>
                            <a:schemeClr val="accent4"/>
                          </a:solidFill>
                          <a:latin typeface="+mn-lt"/>
                          <a:cs typeface="Courier New" pitchFamily="49" charset="0"/>
                        </a:rPr>
                        <a:t>необходимо использовать отдельно.</a:t>
                      </a: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3" name="Picture 2" descr="book icon"/>
          <p:cNvPicPr>
            <a:picLocks noChangeAspect="1" noChangeArrowheads="1"/>
          </p:cNvPicPr>
          <p:nvPr/>
        </p:nvPicPr>
        <p:blipFill>
          <a:blip r:embed="rId4" cstate="print"/>
          <a:srcRect/>
          <a:stretch>
            <a:fillRect/>
          </a:stretch>
        </p:blipFill>
        <p:spPr bwMode="auto">
          <a:xfrm>
            <a:off x="2370704" y="5606642"/>
            <a:ext cx="609600" cy="609600"/>
          </a:xfrm>
          <a:prstGeom prst="rect">
            <a:avLst/>
          </a:prstGeom>
          <a:noFill/>
        </p:spPr>
      </p:pic>
      <p:pic>
        <p:nvPicPr>
          <p:cNvPr id="1030" name="Picture 6" descr="C:\Documents and Settings\Administrator\Desktop\tar.png"/>
          <p:cNvPicPr>
            <a:picLocks noChangeAspect="1" noChangeArrowheads="1"/>
          </p:cNvPicPr>
          <p:nvPr/>
        </p:nvPicPr>
        <p:blipFill>
          <a:blip r:embed="rId5"/>
          <a:srcRect/>
          <a:stretch>
            <a:fillRect/>
          </a:stretch>
        </p:blipFill>
        <p:spPr bwMode="auto">
          <a:xfrm>
            <a:off x="5554499" y="3121573"/>
            <a:ext cx="1219200" cy="1219200"/>
          </a:xfrm>
          <a:prstGeom prst="rect">
            <a:avLst/>
          </a:prstGeom>
          <a:noFill/>
        </p:spPr>
      </p:pic>
      <p:pic>
        <p:nvPicPr>
          <p:cNvPr id="1031" name="Picture 7" descr="C:\Documents and Settings\Administrator\Desktop\jar.png"/>
          <p:cNvPicPr>
            <a:picLocks noChangeAspect="1" noChangeArrowheads="1"/>
          </p:cNvPicPr>
          <p:nvPr/>
        </p:nvPicPr>
        <p:blipFill>
          <a:blip r:embed="rId6"/>
          <a:srcRect/>
          <a:stretch>
            <a:fillRect/>
          </a:stretch>
        </p:blipFill>
        <p:spPr bwMode="auto">
          <a:xfrm>
            <a:off x="7368024" y="3095843"/>
            <a:ext cx="1219200" cy="1219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Результат</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29</a:t>
            </a:fld>
            <a:endParaRPr lang="ru-RU"/>
          </a:p>
        </p:txBody>
      </p:sp>
      <p:pic>
        <p:nvPicPr>
          <p:cNvPr id="2050" name="Picture 2"/>
          <p:cNvPicPr>
            <a:picLocks noChangeAspect="1" noChangeArrowheads="1"/>
          </p:cNvPicPr>
          <p:nvPr/>
        </p:nvPicPr>
        <p:blipFill>
          <a:blip r:embed="rId3"/>
          <a:srcRect/>
          <a:stretch>
            <a:fillRect/>
          </a:stretch>
        </p:blipFill>
        <p:spPr bwMode="auto">
          <a:xfrm>
            <a:off x="1719208" y="1145298"/>
            <a:ext cx="4086225" cy="7458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604710" y="1251223"/>
            <a:ext cx="2814638" cy="1843088"/>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719997" y="3657108"/>
            <a:ext cx="4786313" cy="1814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bwMode="auto">
          <a:xfrm>
            <a:off x="543974" y="1184914"/>
            <a:ext cx="11901267" cy="6340197"/>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latin typeface="Courier New" pitchFamily="49" charset="0"/>
                <a:cs typeface="Courier New" pitchFamily="49" charset="0"/>
              </a:rPr>
              <a:t>I:\project\target&gt;dir</a:t>
            </a:r>
          </a:p>
          <a:p>
            <a:r>
              <a:rPr lang="en-US" sz="1400" b="1" smtClean="0">
                <a:latin typeface="Courier New" pitchFamily="49" charset="0"/>
                <a:cs typeface="Courier New" pitchFamily="49" charset="0"/>
              </a:rPr>
              <a:t> Volume in drive I has no label.</a:t>
            </a:r>
          </a:p>
          <a:p>
            <a:r>
              <a:rPr lang="en-US" sz="1400" b="1" smtClean="0">
                <a:latin typeface="Courier New" pitchFamily="49" charset="0"/>
                <a:cs typeface="Courier New" pitchFamily="49" charset="0"/>
              </a:rPr>
              <a:t> Volume Serial Number is CC03-E4E6</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Directory of I:\project\target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06/13/2013  04:08 PM    &lt;DIR&gt;          .</a:t>
            </a:r>
          </a:p>
          <a:p>
            <a:r>
              <a:rPr lang="en-US" sz="1400" b="1" smtClean="0">
                <a:latin typeface="Courier New" pitchFamily="49" charset="0"/>
                <a:cs typeface="Courier New" pitchFamily="49" charset="0"/>
              </a:rPr>
              <a:t>06/13/2013  04:08 PM    &lt;DIR&gt;          ..</a:t>
            </a:r>
          </a:p>
          <a:p>
            <a:r>
              <a:rPr lang="en-US" sz="1400" b="1" smtClean="0">
                <a:latin typeface="Courier New" pitchFamily="49" charset="0"/>
                <a:cs typeface="Courier New" pitchFamily="49" charset="0"/>
              </a:rPr>
              <a:t>06/13/2013  04:04 PM    &lt;DIR&gt;          archive-tmp</a:t>
            </a:r>
          </a:p>
          <a:p>
            <a:r>
              <a:rPr lang="en-US" sz="1400" b="1" smtClean="0">
                <a:latin typeface="Courier New" pitchFamily="49" charset="0"/>
                <a:cs typeface="Courier New" pitchFamily="49" charset="0"/>
              </a:rPr>
              <a:t>06/13/2013  04:04 PM             6,131 calculator-0.0.1.jar</a:t>
            </a:r>
          </a:p>
          <a:p>
            <a:r>
              <a:rPr lang="en-US" sz="1400" b="1" smtClean="0">
                <a:latin typeface="Courier New" pitchFamily="49" charset="0"/>
                <a:cs typeface="Courier New" pitchFamily="49" charset="0"/>
              </a:rPr>
              <a:t>06/13/2013  04:14 PM    &lt;DIR&gt;          calculator.0.0.1</a:t>
            </a:r>
          </a:p>
          <a:p>
            <a:r>
              <a:rPr lang="en-US" sz="1400" b="1" smtClean="0">
                <a:latin typeface="Courier New" pitchFamily="49" charset="0"/>
                <a:cs typeface="Courier New" pitchFamily="49" charset="0"/>
              </a:rPr>
              <a:t>06/13/2013  04:04 PM         1,417,987 calculator.0.0.1.zip</a:t>
            </a:r>
          </a:p>
          <a:p>
            <a:r>
              <a:rPr lang="en-US" sz="1400" b="1" smtClean="0">
                <a:latin typeface="Courier New" pitchFamily="49" charset="0"/>
                <a:cs typeface="Courier New" pitchFamily="49" charset="0"/>
              </a:rPr>
              <a:t>06/13/2013  04:04 PM    &lt;DIR&gt;          classes</a:t>
            </a:r>
          </a:p>
          <a:p>
            <a:r>
              <a:rPr lang="en-US" sz="1400" b="1" smtClean="0">
                <a:latin typeface="Courier New" pitchFamily="49" charset="0"/>
                <a:cs typeface="Courier New" pitchFamily="49" charset="0"/>
              </a:rPr>
              <a:t>06/13/2013  04:04 PM    &lt;DIR&gt;          maven-archiver</a:t>
            </a:r>
          </a:p>
          <a:p>
            <a:r>
              <a:rPr lang="en-US" sz="1400" b="1" smtClean="0">
                <a:latin typeface="Courier New" pitchFamily="49" charset="0"/>
                <a:cs typeface="Courier New" pitchFamily="49" charset="0"/>
              </a:rPr>
              <a:t>06/13/2013  04:04 PM    &lt;DIR&gt;          surefire-reports</a:t>
            </a:r>
          </a:p>
          <a:p>
            <a:r>
              <a:rPr lang="en-US" sz="1400" b="1" smtClean="0">
                <a:latin typeface="Courier New" pitchFamily="49" charset="0"/>
                <a:cs typeface="Courier New" pitchFamily="49" charset="0"/>
              </a:rPr>
              <a:t>06/13/2013  04:04 PM    &lt;DIR&gt;          test-classes</a:t>
            </a:r>
          </a:p>
          <a:p>
            <a:r>
              <a:rPr lang="en-US" sz="1400" b="1" smtClean="0">
                <a:latin typeface="Courier New" pitchFamily="49" charset="0"/>
                <a:cs typeface="Courier New" pitchFamily="49" charset="0"/>
              </a:rPr>
              <a:t>               2 File(s)      1,424,118 bytes</a:t>
            </a:r>
          </a:p>
          <a:p>
            <a:r>
              <a:rPr lang="en-US" sz="1400" b="1" smtClean="0">
                <a:latin typeface="Courier New" pitchFamily="49" charset="0"/>
                <a:cs typeface="Courier New" pitchFamily="49" charset="0"/>
              </a:rPr>
              <a:t>               8 Dir(s)  48,382,480,384 bytes free</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I:\project\target&gt;cd calculator.0.0.1</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I:\project\target\calculator.0.0.1&gt;java -jar calculator-0.0.1.jar 1 2 3 4 5</a:t>
            </a:r>
          </a:p>
          <a:p>
            <a:r>
              <a:rPr lang="en-US" sz="1400" b="1" smtClean="0">
                <a:latin typeface="Courier New" pitchFamily="49" charset="0"/>
                <a:cs typeface="Courier New" pitchFamily="49" charset="0"/>
              </a:rPr>
              <a:t>0    INFO  Parser - Performing parsing of arguments [1, 2, 3, 4, 5]</a:t>
            </a:r>
          </a:p>
          <a:p>
            <a:r>
              <a:rPr lang="en-US" sz="1400" b="1" smtClean="0">
                <a:latin typeface="Courier New" pitchFamily="49" charset="0"/>
                <a:cs typeface="Courier New" pitchFamily="49" charset="0"/>
              </a:rPr>
              <a:t>0    INFO  Calculator - Performing summation of [1, 2, 3, 4, 5]</a:t>
            </a:r>
          </a:p>
          <a:p>
            <a:r>
              <a:rPr lang="en-US" sz="1400" b="1" smtClean="0">
                <a:latin typeface="Courier New" pitchFamily="49" charset="0"/>
                <a:cs typeface="Courier New" pitchFamily="49" charset="0"/>
              </a:rPr>
              <a:t>0    INFO  Formatter - Performing result formatting</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Sum of numbers: 15</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I:\project\target\calculator.0.0.1&gt;</a:t>
            </a: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Запуск испольняемого </a:t>
            </a:r>
            <a:r>
              <a:rPr lang="en-US" b="0" smtClean="0">
                <a:solidFill>
                  <a:schemeClr val="tx1">
                    <a:lumMod val="95000"/>
                    <a:lumOff val="5000"/>
                  </a:schemeClr>
                </a:solidFill>
                <a:latin typeface="Candara" pitchFamily="34" charset="0"/>
                <a:cs typeface="Courier New" pitchFamily="49" charset="0"/>
              </a:rPr>
              <a:t>jar </a:t>
            </a:r>
            <a:r>
              <a:rPr lang="ru-RU" b="0" smtClean="0">
                <a:solidFill>
                  <a:schemeClr val="tx1">
                    <a:lumMod val="95000"/>
                    <a:lumOff val="5000"/>
                  </a:schemeClr>
                </a:solidFill>
                <a:latin typeface="Candara" pitchFamily="34" charset="0"/>
                <a:cs typeface="Courier New" pitchFamily="49" charset="0"/>
              </a:rPr>
              <a:t>файла после разархивирования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lgn="r">
              <a:defRPr/>
            </a:pPr>
            <a:fld id="{D60109D8-B8D7-4425-A1D6-44AC58BCCECB}" type="slidenum">
              <a:rPr lang="ru-RU" sz="1800" smtClean="0"/>
              <a:pPr algn="r">
                <a:defRPr/>
              </a:pPr>
              <a:t>30</a:t>
            </a:fld>
            <a:endParaRPr lang="ru-RU"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tx2"/>
                </a:solidFill>
                <a:latin typeface="Candara" pitchFamily="34" charset="0"/>
                <a:cs typeface="Courier New" pitchFamily="49" charset="0"/>
              </a:rPr>
              <a:t>Что такое описание ассамблеи</a:t>
            </a:r>
            <a:r>
              <a:rPr lang="en-US" b="0" smtClean="0">
                <a:solidFill>
                  <a:schemeClr val="tx2"/>
                </a:solidFill>
                <a:latin typeface="Candara" pitchFamily="34" charset="0"/>
                <a:cs typeface="Courier New" pitchFamily="49" charset="0"/>
              </a:rPr>
              <a:t>?</a:t>
            </a:r>
            <a:endParaRPr lang="ru-RU" b="0" smtClean="0">
              <a:solidFill>
                <a:schemeClr val="tx2"/>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a:t>
            </a:fld>
            <a:endParaRPr lang="ru-RU"/>
          </a:p>
        </p:txBody>
      </p:sp>
      <p:graphicFrame>
        <p:nvGraphicFramePr>
          <p:cNvPr id="6" name="Таблица 5"/>
          <p:cNvGraphicFramePr>
            <a:graphicFrameLocks noGrp="1"/>
          </p:cNvGraphicFramePr>
          <p:nvPr/>
        </p:nvGraphicFramePr>
        <p:xfrm>
          <a:off x="2208806" y="4008336"/>
          <a:ext cx="8229600" cy="1188720"/>
        </p:xfrm>
        <a:graphic>
          <a:graphicData uri="http://schemas.openxmlformats.org/drawingml/2006/table">
            <a:tbl>
              <a:tblPr firstRow="1" bandRow="1">
                <a:tableStyleId>{5C22544A-7EE6-4342-B048-85BDC9FD1C3A}</a:tableStyleId>
              </a:tblPr>
              <a:tblGrid>
                <a:gridCol w="822960"/>
                <a:gridCol w="7406640"/>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lvl="0" indent="0" algn="just" defTabSz="1300163" rtl="0" eaLnBrk="1" fontAlgn="auto" latinLnBrk="0" hangingPunct="1">
                        <a:lnSpc>
                          <a:spcPct val="100000"/>
                        </a:lnSpc>
                        <a:spcBef>
                          <a:spcPts val="0"/>
                        </a:spcBef>
                        <a:spcAft>
                          <a:spcPts val="0"/>
                        </a:spcAft>
                        <a:buClrTx/>
                        <a:buSzTx/>
                        <a:buFontTx/>
                        <a:buNone/>
                        <a:tabLst/>
                        <a:defRPr/>
                      </a:pPr>
                      <a:r>
                        <a:rPr lang="ru-RU" sz="1500" b="0" spc="0" baseline="0" smtClean="0">
                          <a:solidFill>
                            <a:schemeClr val="accent4"/>
                          </a:solidFill>
                          <a:latin typeface="+mn-lt"/>
                          <a:cs typeface="Courier New" pitchFamily="49" charset="0"/>
                        </a:rPr>
                        <a:t>Описание ассамблеи – XML документ который описывает структуру и содержимое ассамблеи. Существует четыре предопределённых описания ассамблеи</a:t>
                      </a:r>
                      <a:r>
                        <a:rPr lang="en-US" sz="1500" b="0" spc="0" baseline="0" smtClean="0">
                          <a:solidFill>
                            <a:schemeClr val="accent4"/>
                          </a:solidFill>
                          <a:latin typeface="+mn-lt"/>
                          <a:cs typeface="Courier New" pitchFamily="49" charset="0"/>
                        </a:rPr>
                        <a:t>: bin, jar-with-dependencies, project, src</a:t>
                      </a:r>
                      <a:r>
                        <a:rPr lang="ru-RU" sz="1500" b="0" spc="0" baseline="0" smtClean="0">
                          <a:solidFill>
                            <a:schemeClr val="accent4"/>
                          </a:solidFill>
                          <a:latin typeface="+mn-lt"/>
                          <a:cs typeface="Courier New" pitchFamily="49" charset="0"/>
                        </a:rPr>
                        <a:t>. Можно создавать свои описания ассамблей</a:t>
                      </a:r>
                      <a:r>
                        <a:rPr lang="en-US" sz="1500" b="0" spc="0" baseline="0" smtClean="0">
                          <a:solidFill>
                            <a:schemeClr val="accent4"/>
                          </a:solidFill>
                          <a:latin typeface="+mn-lt"/>
                          <a:cs typeface="Courier New" pitchFamily="49" charset="0"/>
                        </a:rPr>
                        <a:t>.</a:t>
                      </a:r>
                      <a:endParaRPr lang="ru-RU" sz="1500" b="0" spc="0" baseline="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7" name="Picture 2" descr="book icon"/>
          <p:cNvPicPr>
            <a:picLocks noChangeAspect="1" noChangeArrowheads="1"/>
          </p:cNvPicPr>
          <p:nvPr/>
        </p:nvPicPr>
        <p:blipFill>
          <a:blip r:embed="rId3" cstate="print"/>
          <a:srcRect/>
          <a:stretch>
            <a:fillRect/>
          </a:stretch>
        </p:blipFill>
        <p:spPr bwMode="auto">
          <a:xfrm>
            <a:off x="2323407" y="4298144"/>
            <a:ext cx="609600" cy="609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Шаблоны исключения</a:t>
            </a:r>
            <a:r>
              <a:rPr lang="en-US" b="0" smtClean="0">
                <a:solidFill>
                  <a:schemeClr val="accent4"/>
                </a:solidFill>
                <a:latin typeface="Candara" pitchFamily="34" charset="0"/>
                <a:cs typeface="Courier New" pitchFamily="49" charset="0"/>
              </a:rPr>
              <a:t> </a:t>
            </a:r>
            <a:r>
              <a:rPr lang="ru-RU" b="0" smtClean="0">
                <a:solidFill>
                  <a:schemeClr val="accent4"/>
                </a:solidFill>
                <a:latin typeface="Candara" pitchFamily="34" charset="0"/>
                <a:cs typeface="Courier New" pitchFamily="49" charset="0"/>
              </a:rPr>
              <a:t>по умолчанию</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lgn="r">
              <a:defRPr/>
            </a:pPr>
            <a:fld id="{D60109D8-B8D7-4425-A1D6-44AC58BCCECB}" type="slidenum">
              <a:rPr lang="ru-RU" sz="1800" smtClean="0"/>
              <a:pPr algn="r">
                <a:defRPr/>
              </a:pPr>
              <a:t>4</a:t>
            </a:fld>
            <a:endParaRPr lang="ru-RU" sz="1800"/>
          </a:p>
        </p:txBody>
      </p:sp>
      <p:sp>
        <p:nvSpPr>
          <p:cNvPr id="6" name="Прямоугольник 5"/>
          <p:cNvSpPr/>
          <p:nvPr/>
        </p:nvSpPr>
        <p:spPr bwMode="auto">
          <a:xfrm>
            <a:off x="562289" y="1221654"/>
            <a:ext cx="11901267" cy="6469088"/>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public static final String[] DEFAULTEXCLUDES = {</a:t>
            </a:r>
          </a:p>
          <a:p>
            <a:endParaRPr lang="ru-RU"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 Miscellaneous typical temporary files</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"**/._*",</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"**/CVS",</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CVS</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"**/CVS/**",</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"**/.cvsignore",</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"**/SCCS",</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SCCS</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"**/SCCS/**",</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"**/vssver.scc", // Visual SourceSafe</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"**/.svn",</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Subversion</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"**/.svn/**",</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"**/.arch-ids",</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Arch</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"**/.arch-ids/**",</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"**/.bzr", //</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Bazaar</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"**/.bzr/**",</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"**/.MySCMServerInfo", //</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SurroundSCM</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"**/.DS_Store"// Mac</a:t>
            </a:r>
          </a:p>
          <a:p>
            <a:r>
              <a:rPr lang="en-US" sz="1400" b="1" smtClean="0">
                <a:latin typeface="Courier New" pitchFamily="49" charset="0"/>
                <a:cs typeface="Courier New" pitchFamily="49" charset="0"/>
              </a:rPr>
              <a:t>};</a:t>
            </a:r>
            <a:endParaRPr lang="ru-RU" sz="1400" b="1" smtClean="0">
              <a:latin typeface="Courier New" pitchFamily="49" charset="0"/>
              <a:cs typeface="Courier New" pitchFamily="49" charset="0"/>
            </a:endParaRPr>
          </a:p>
        </p:txBody>
      </p:sp>
      <p:sp>
        <p:nvSpPr>
          <p:cNvPr id="7" name="Скругленный прямоугольник 6"/>
          <p:cNvSpPr/>
          <p:nvPr/>
        </p:nvSpPr>
        <p:spPr bwMode="auto">
          <a:xfrm>
            <a:off x="1752570" y="1668361"/>
            <a:ext cx="4332922"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Miscellaneous typical temporary files</a:t>
            </a:r>
          </a:p>
        </p:txBody>
      </p:sp>
      <p:sp>
        <p:nvSpPr>
          <p:cNvPr id="9" name="Скругленный прямоугольник 8"/>
          <p:cNvSpPr/>
          <p:nvPr/>
        </p:nvSpPr>
        <p:spPr bwMode="auto">
          <a:xfrm>
            <a:off x="1818846" y="2941996"/>
            <a:ext cx="766699"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CVS</a:t>
            </a:r>
          </a:p>
        </p:txBody>
      </p:sp>
      <p:sp>
        <p:nvSpPr>
          <p:cNvPr id="10" name="Скругленный прямоугольник 9"/>
          <p:cNvSpPr/>
          <p:nvPr/>
        </p:nvSpPr>
        <p:spPr bwMode="auto">
          <a:xfrm>
            <a:off x="1932265" y="3801804"/>
            <a:ext cx="889764"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SCCS</a:t>
            </a:r>
          </a:p>
        </p:txBody>
      </p:sp>
      <p:sp>
        <p:nvSpPr>
          <p:cNvPr id="11" name="Скругленный прямоугольник 10"/>
          <p:cNvSpPr/>
          <p:nvPr/>
        </p:nvSpPr>
        <p:spPr bwMode="auto">
          <a:xfrm>
            <a:off x="2678896" y="4427484"/>
            <a:ext cx="2255717" cy="23910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Visual SourceSafe</a:t>
            </a:r>
          </a:p>
        </p:txBody>
      </p:sp>
      <p:sp>
        <p:nvSpPr>
          <p:cNvPr id="12" name="Скругленный прямоугольник 11"/>
          <p:cNvSpPr/>
          <p:nvPr/>
        </p:nvSpPr>
        <p:spPr bwMode="auto">
          <a:xfrm>
            <a:off x="1993212" y="4879979"/>
            <a:ext cx="1554032"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Subversion</a:t>
            </a:r>
          </a:p>
        </p:txBody>
      </p:sp>
      <p:sp>
        <p:nvSpPr>
          <p:cNvPr id="13" name="Скругленный прямоугольник 12"/>
          <p:cNvSpPr/>
          <p:nvPr/>
        </p:nvSpPr>
        <p:spPr bwMode="auto">
          <a:xfrm>
            <a:off x="2563359" y="5521423"/>
            <a:ext cx="873529"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Arch</a:t>
            </a:r>
          </a:p>
        </p:txBody>
      </p:sp>
      <p:sp>
        <p:nvSpPr>
          <p:cNvPr id="14" name="Скругленный прямоугольник 13"/>
          <p:cNvSpPr/>
          <p:nvPr/>
        </p:nvSpPr>
        <p:spPr bwMode="auto">
          <a:xfrm>
            <a:off x="2038390" y="6144985"/>
            <a:ext cx="1035889" cy="240049"/>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Bazaar</a:t>
            </a:r>
          </a:p>
        </p:txBody>
      </p:sp>
      <p:sp>
        <p:nvSpPr>
          <p:cNvPr id="15" name="Скругленный прямоугольник 14"/>
          <p:cNvSpPr/>
          <p:nvPr/>
        </p:nvSpPr>
        <p:spPr bwMode="auto">
          <a:xfrm>
            <a:off x="3290929" y="6777017"/>
            <a:ext cx="1564856"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SurroundSCM</a:t>
            </a:r>
          </a:p>
        </p:txBody>
      </p:sp>
      <p:sp>
        <p:nvSpPr>
          <p:cNvPr id="16" name="Скругленный прямоугольник 15"/>
          <p:cNvSpPr/>
          <p:nvPr/>
        </p:nvSpPr>
        <p:spPr bwMode="auto">
          <a:xfrm>
            <a:off x="2385928" y="7229511"/>
            <a:ext cx="665046" cy="244984"/>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 Mac</a:t>
            </a:r>
          </a:p>
        </p:txBody>
      </p:sp>
      <p:graphicFrame>
        <p:nvGraphicFramePr>
          <p:cNvPr id="17" name="Таблица 14"/>
          <p:cNvGraphicFramePr>
            <a:graphicFrameLocks noGrp="1"/>
          </p:cNvGraphicFramePr>
          <p:nvPr/>
        </p:nvGraphicFramePr>
        <p:xfrm>
          <a:off x="3068700" y="8012773"/>
          <a:ext cx="7406640" cy="1206839"/>
        </p:xfrm>
        <a:graphic>
          <a:graphicData uri="http://schemas.openxmlformats.org/drawingml/2006/table">
            <a:tbl>
              <a:tblPr firstRow="1" bandRow="1">
                <a:tableStyleId>{5C22544A-7EE6-4342-B048-85BDC9FD1C3A}</a:tableStyleId>
              </a:tblPr>
              <a:tblGrid>
                <a:gridCol w="822960"/>
                <a:gridCol w="6583680"/>
              </a:tblGrid>
              <a:tr h="1206839">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Шаблоны исключения по</a:t>
                      </a:r>
                      <a:r>
                        <a:rPr lang="ru-RU" sz="1500" b="0" spc="0" baseline="0" smtClean="0">
                          <a:solidFill>
                            <a:schemeClr val="accent4"/>
                          </a:solidFill>
                          <a:latin typeface="+mn-lt"/>
                          <a:cs typeface="Courier New" pitchFamily="49" charset="0"/>
                        </a:rPr>
                        <a:t> умолчанию используются для того чтобы не включать в ассамблеи временные файлы, а также файлы связанные с системами контроля версий.</a:t>
                      </a:r>
                      <a:r>
                        <a:rPr lang="ru-RU" sz="1500" b="0" spc="0" smtClean="0">
                          <a:solidFill>
                            <a:schemeClr val="accent4"/>
                          </a:solidFill>
                          <a:latin typeface="+mn-lt"/>
                          <a:cs typeface="Courier New" pitchFamily="49" charset="0"/>
                        </a:rPr>
                        <a:t> ** - одна или несколько директорий, * - часть имени файла.</a:t>
                      </a: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8" name="Picture 2" descr="book icon"/>
          <p:cNvPicPr>
            <a:picLocks noChangeAspect="1" noChangeArrowheads="1"/>
          </p:cNvPicPr>
          <p:nvPr/>
        </p:nvPicPr>
        <p:blipFill>
          <a:blip r:embed="rId3" cstate="print"/>
          <a:srcRect/>
          <a:stretch>
            <a:fillRect/>
          </a:stretch>
        </p:blipFill>
        <p:spPr bwMode="auto">
          <a:xfrm>
            <a:off x="3192109" y="8300976"/>
            <a:ext cx="609600" cy="609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Описание ассамблеи</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5</a:t>
            </a:fld>
            <a:endParaRPr lang="ru-RU"/>
          </a:p>
        </p:txBody>
      </p:sp>
      <p:sp>
        <p:nvSpPr>
          <p:cNvPr id="6" name="Прямоугольник 5"/>
          <p:cNvSpPr/>
          <p:nvPr/>
        </p:nvSpPr>
        <p:spPr bwMode="auto">
          <a:xfrm>
            <a:off x="548641" y="2620321"/>
            <a:ext cx="11901267" cy="2920670"/>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&lt;id&gt;bundle&lt;/id&gt;</a:t>
            </a:r>
          </a:p>
          <a:p>
            <a:r>
              <a:rPr lang="en-US" sz="1400" b="1" smtClean="0">
                <a:latin typeface="Courier New" pitchFamily="49" charset="0"/>
                <a:cs typeface="Courier New" pitchFamily="49" charset="0"/>
              </a:rPr>
              <a:t>   &lt;formats&gt;</a:t>
            </a:r>
          </a:p>
          <a:p>
            <a:r>
              <a:rPr lang="en-US" sz="1400" b="1" smtClean="0">
                <a:latin typeface="Courier New" pitchFamily="49" charset="0"/>
                <a:cs typeface="Courier New" pitchFamily="49" charset="0"/>
              </a:rPr>
              <a:t>      &lt;format&gt;zip&lt;/format&gt;</a:t>
            </a:r>
          </a:p>
          <a:p>
            <a:r>
              <a:rPr lang="en-US" sz="1400" b="1" smtClean="0">
                <a:latin typeface="Courier New" pitchFamily="49" charset="0"/>
                <a:cs typeface="Courier New" pitchFamily="49" charset="0"/>
              </a:rPr>
              <a:t>   &lt;/formats&gt;</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&lt;files&gt; ... &lt;/files&gt;</a:t>
            </a:r>
          </a:p>
          <a:p>
            <a:r>
              <a:rPr lang="en-US" sz="1400" b="1" smtClean="0">
                <a:latin typeface="Courier New" pitchFamily="49" charset="0"/>
                <a:cs typeface="Courier New" pitchFamily="49" charset="0"/>
              </a:rPr>
              <a:t>   &lt;fileSets&gt; ... &lt;/fileSets&gt;</a:t>
            </a:r>
          </a:p>
          <a:p>
            <a:r>
              <a:rPr lang="en-US" sz="1400" b="1" smtClean="0">
                <a:latin typeface="Courier New" pitchFamily="49" charset="0"/>
                <a:cs typeface="Courier New" pitchFamily="49" charset="0"/>
              </a:rPr>
              <a:t>   &lt;dependencySets&gt; ... &lt;/dependencySets&gt;</a:t>
            </a:r>
          </a:p>
          <a:p>
            <a:r>
              <a:rPr lang="en-US" sz="1400" b="1" smtClean="0">
                <a:latin typeface="Courier New" pitchFamily="49" charset="0"/>
                <a:cs typeface="Courier New" pitchFamily="49" charset="0"/>
              </a:rPr>
              <a:t>   &lt;repositories&gt; ... &lt;/repositories&gt;</a:t>
            </a:r>
          </a:p>
          <a:p>
            <a:r>
              <a:rPr lang="en-US" sz="1400" b="1" smtClean="0">
                <a:latin typeface="Courier New" pitchFamily="49" charset="0"/>
                <a:cs typeface="Courier New" pitchFamily="49" charset="0"/>
              </a:rPr>
              <a:t>   &lt;moduleSets&gt; ... &lt;/moduleSets&gt;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886249" y="3012283"/>
            <a:ext cx="2582166" cy="95345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&lt;id&gt;bundle&lt;/id&gt;</a:t>
            </a:r>
          </a:p>
          <a:p>
            <a:r>
              <a:rPr lang="en-US" sz="1400" b="1" smtClean="0">
                <a:latin typeface="Courier New" pitchFamily="49" charset="0"/>
                <a:cs typeface="Courier New" pitchFamily="49" charset="0"/>
              </a:rPr>
              <a:t>&lt;formats&gt;</a:t>
            </a:r>
          </a:p>
          <a:p>
            <a:r>
              <a:rPr lang="en-US" sz="1400" b="1" smtClean="0">
                <a:latin typeface="Courier New" pitchFamily="49" charset="0"/>
                <a:cs typeface="Courier New" pitchFamily="49" charset="0"/>
              </a:rPr>
              <a:t>   &lt;format&gt;zip&lt;/format&gt;</a:t>
            </a:r>
          </a:p>
          <a:p>
            <a:r>
              <a:rPr lang="en-US" sz="1400" b="1" smtClean="0">
                <a:latin typeface="Courier New" pitchFamily="49" charset="0"/>
                <a:cs typeface="Courier New" pitchFamily="49" charset="0"/>
              </a:rPr>
              <a:t>&lt;/formats&gt;</a:t>
            </a:r>
          </a:p>
        </p:txBody>
      </p:sp>
      <p:graphicFrame>
        <p:nvGraphicFramePr>
          <p:cNvPr id="11" name="Таблица 14"/>
          <p:cNvGraphicFramePr>
            <a:graphicFrameLocks noGrp="1"/>
          </p:cNvGraphicFramePr>
          <p:nvPr/>
        </p:nvGraphicFramePr>
        <p:xfrm>
          <a:off x="2926811" y="6515058"/>
          <a:ext cx="7406640" cy="1874520"/>
        </p:xfrm>
        <a:graphic>
          <a:graphicData uri="http://schemas.openxmlformats.org/drawingml/2006/table">
            <a:tbl>
              <a:tblPr firstRow="1" bandRow="1">
                <a:tableStyleId>{5C22544A-7EE6-4342-B048-85BDC9FD1C3A}</a:tableStyleId>
              </a:tblPr>
              <a:tblGrid>
                <a:gridCol w="822960"/>
                <a:gridCol w="6583680"/>
              </a:tblGrid>
              <a:tr h="1206839">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Поддерживаемые форматы архивов включают </a:t>
                      </a:r>
                      <a:r>
                        <a:rPr lang="en-US" sz="1500" b="0" spc="0" smtClean="0">
                          <a:solidFill>
                            <a:schemeClr val="accent4"/>
                          </a:solidFill>
                          <a:latin typeface="+mn-lt"/>
                          <a:cs typeface="Courier New" pitchFamily="49" charset="0"/>
                        </a:rPr>
                        <a:t>jar, zip, tar, bzip2, gzip, tar.gz, tar.bz2, rar, war, ear, sar, dir.</a:t>
                      </a:r>
                      <a:r>
                        <a:rPr lang="ru-RU" sz="1500" b="0" spc="0" smtClean="0">
                          <a:solidFill>
                            <a:schemeClr val="accent4"/>
                          </a:solidFill>
                          <a:latin typeface="+mn-lt"/>
                          <a:cs typeface="Courier New" pitchFamily="49" charset="0"/>
                        </a:rPr>
                        <a:t> В теории наличие id и format единственное требование</a:t>
                      </a:r>
                      <a:r>
                        <a:rPr lang="ru-RU" sz="1500" b="0" spc="0" baseline="0" smtClean="0">
                          <a:solidFill>
                            <a:schemeClr val="accent4"/>
                          </a:solidFill>
                          <a:latin typeface="+mn-lt"/>
                          <a:cs typeface="Courier New" pitchFamily="49" charset="0"/>
                        </a:rPr>
                        <a:t> </a:t>
                      </a:r>
                      <a:r>
                        <a:rPr lang="ru-RU" sz="1500" b="0" spc="0" smtClean="0">
                          <a:solidFill>
                            <a:schemeClr val="accent4"/>
                          </a:solidFill>
                          <a:latin typeface="+mn-lt"/>
                          <a:cs typeface="Courier New" pitchFamily="49" charset="0"/>
                        </a:rPr>
                        <a:t>к описанию ассамблеи. На практике  многие архиваторы выдадут сообщение об ошибке если им на вход не будет подан хотя бы один файл. Остальные пять секций описания ассамблеи files, fileSets, dependencySets, repositories, and moduleSets определяют такие файлы.</a:t>
                      </a:r>
                      <a:endParaRPr lang="en-US" sz="1500" b="0" spc="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2" name="Picture 2" descr="book icon"/>
          <p:cNvPicPr>
            <a:picLocks noChangeAspect="1" noChangeArrowheads="1"/>
          </p:cNvPicPr>
          <p:nvPr/>
        </p:nvPicPr>
        <p:blipFill>
          <a:blip r:embed="rId3" cstate="print"/>
          <a:srcRect/>
          <a:stretch>
            <a:fillRect/>
          </a:stretch>
        </p:blipFill>
        <p:spPr bwMode="auto">
          <a:xfrm>
            <a:off x="3050220" y="7134347"/>
            <a:ext cx="609600" cy="609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Секция </a:t>
            </a:r>
            <a:r>
              <a:rPr lang="en-US" b="0" smtClean="0">
                <a:solidFill>
                  <a:schemeClr val="accent4"/>
                </a:solidFill>
                <a:latin typeface="Candara" pitchFamily="34" charset="0"/>
                <a:cs typeface="Courier New" pitchFamily="49" charset="0"/>
              </a:rPr>
              <a:t>files</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6</a:t>
            </a:fld>
            <a:endParaRPr lang="ru-RU"/>
          </a:p>
        </p:txBody>
      </p:sp>
      <p:sp>
        <p:nvSpPr>
          <p:cNvPr id="6" name="Прямоугольник 5"/>
          <p:cNvSpPr/>
          <p:nvPr/>
        </p:nvSpPr>
        <p:spPr bwMode="auto">
          <a:xfrm>
            <a:off x="548641" y="2620321"/>
            <a:ext cx="11901267" cy="3125386"/>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   &lt;files&gt;</a:t>
            </a:r>
          </a:p>
          <a:p>
            <a:r>
              <a:rPr lang="en-US" sz="1400" b="1" smtClean="0">
                <a:latin typeface="Courier New" pitchFamily="49" charset="0"/>
                <a:cs typeface="Courier New" pitchFamily="49" charset="0"/>
              </a:rPr>
              <a:t>    &lt;file&gt;</a:t>
            </a:r>
          </a:p>
          <a:p>
            <a:r>
              <a:rPr lang="en-US" sz="1400" b="1" smtClean="0">
                <a:latin typeface="Courier New" pitchFamily="49" charset="0"/>
                <a:cs typeface="Courier New" pitchFamily="49" charset="0"/>
              </a:rPr>
              <a:t>      &lt;source/&gt;</a:t>
            </a:r>
          </a:p>
          <a:p>
            <a:r>
              <a:rPr lang="en-US" sz="1400" b="1" smtClean="0">
                <a:latin typeface="Courier New" pitchFamily="49" charset="0"/>
                <a:cs typeface="Courier New" pitchFamily="49" charset="0"/>
              </a:rPr>
              <a:t>      &lt;outputDirectory/&gt;</a:t>
            </a:r>
          </a:p>
          <a:p>
            <a:r>
              <a:rPr lang="en-US" sz="1400" b="1" smtClean="0">
                <a:latin typeface="Courier New" pitchFamily="49" charset="0"/>
                <a:cs typeface="Courier New" pitchFamily="49" charset="0"/>
              </a:rPr>
              <a:t>      &lt;destName/&gt;</a:t>
            </a:r>
          </a:p>
          <a:p>
            <a:r>
              <a:rPr lang="en-US" sz="1400" b="1" smtClean="0">
                <a:latin typeface="Courier New" pitchFamily="49" charset="0"/>
                <a:cs typeface="Courier New" pitchFamily="49" charset="0"/>
              </a:rPr>
              <a:t>      &lt;fileMode/&gt;</a:t>
            </a:r>
          </a:p>
          <a:p>
            <a:r>
              <a:rPr lang="en-US" sz="1400" b="1" smtClean="0">
                <a:latin typeface="Courier New" pitchFamily="49" charset="0"/>
                <a:cs typeface="Courier New" pitchFamily="49" charset="0"/>
              </a:rPr>
              <a:t>      &lt;lineEnding/&gt;</a:t>
            </a:r>
          </a:p>
          <a:p>
            <a:r>
              <a:rPr lang="en-US" sz="1400" b="1" smtClean="0">
                <a:latin typeface="Courier New" pitchFamily="49" charset="0"/>
                <a:cs typeface="Courier New" pitchFamily="49" charset="0"/>
              </a:rPr>
              <a:t>      &lt;filtered/&gt;</a:t>
            </a:r>
          </a:p>
          <a:p>
            <a:r>
              <a:rPr lang="en-US" sz="1400" b="1" smtClean="0">
                <a:latin typeface="Courier New" pitchFamily="49" charset="0"/>
                <a:cs typeface="Courier New" pitchFamily="49" charset="0"/>
              </a:rPr>
              <a:t>    &lt;/file&gt;</a:t>
            </a:r>
          </a:p>
          <a:p>
            <a:r>
              <a:rPr lang="en-US" sz="1400" b="1" smtClean="0">
                <a:latin typeface="Courier New" pitchFamily="49" charset="0"/>
                <a:cs typeface="Courier New" pitchFamily="49" charset="0"/>
              </a:rPr>
              <a:t>  &lt;/files&gt;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11" name="Скругленный прямоугольник 10"/>
          <p:cNvSpPr/>
          <p:nvPr/>
        </p:nvSpPr>
        <p:spPr bwMode="auto">
          <a:xfrm>
            <a:off x="1220462" y="3931234"/>
            <a:ext cx="1254725"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&lt;destName/&gt;</a:t>
            </a:r>
          </a:p>
        </p:txBody>
      </p:sp>
      <p:graphicFrame>
        <p:nvGraphicFramePr>
          <p:cNvPr id="8" name="Таблица 14"/>
          <p:cNvGraphicFramePr>
            <a:graphicFrameLocks noGrp="1"/>
          </p:cNvGraphicFramePr>
          <p:nvPr/>
        </p:nvGraphicFramePr>
        <p:xfrm>
          <a:off x="2800686" y="6672706"/>
          <a:ext cx="7406640" cy="863212"/>
        </p:xfrm>
        <a:graphic>
          <a:graphicData uri="http://schemas.openxmlformats.org/drawingml/2006/table">
            <a:tbl>
              <a:tblPr firstRow="1" bandRow="1">
                <a:tableStyleId>{5C22544A-7EE6-4342-B048-85BDC9FD1C3A}</a:tableStyleId>
              </a:tblPr>
              <a:tblGrid>
                <a:gridCol w="822960"/>
                <a:gridCol w="6583680"/>
              </a:tblGrid>
              <a:tr h="86321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Секция files позволяет включать одиночные файлы с возможностью изменения названия файла которой нет у fileSets.</a:t>
                      </a: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2" name="Picture 2" descr="book icon"/>
          <p:cNvPicPr>
            <a:picLocks noChangeAspect="1" noChangeArrowheads="1"/>
          </p:cNvPicPr>
          <p:nvPr/>
        </p:nvPicPr>
        <p:blipFill>
          <a:blip r:embed="rId3" cstate="print"/>
          <a:srcRect/>
          <a:stretch>
            <a:fillRect/>
          </a:stretch>
        </p:blipFill>
        <p:spPr bwMode="auto">
          <a:xfrm>
            <a:off x="2924095" y="6819014"/>
            <a:ext cx="609600" cy="609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Секция </a:t>
            </a:r>
            <a:r>
              <a:rPr lang="en-US" b="0" smtClean="0">
                <a:solidFill>
                  <a:schemeClr val="accent4"/>
                </a:solidFill>
                <a:latin typeface="Candara" pitchFamily="34" charset="0"/>
                <a:cs typeface="Courier New" pitchFamily="49" charset="0"/>
              </a:rPr>
              <a:t>fileSets</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sp>
        <p:nvSpPr>
          <p:cNvPr id="6" name="Прямоугольник 5"/>
          <p:cNvSpPr/>
          <p:nvPr/>
        </p:nvSpPr>
        <p:spPr bwMode="auto">
          <a:xfrm>
            <a:off x="548641" y="2620321"/>
            <a:ext cx="11901267" cy="3780479"/>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&lt;useDefaultExcludes/&gt;</a:t>
            </a:r>
          </a:p>
          <a:p>
            <a:r>
              <a:rPr lang="en-US" sz="1400" b="1" smtClean="0">
                <a:latin typeface="Courier New" pitchFamily="49" charset="0"/>
                <a:cs typeface="Courier New" pitchFamily="49" charset="0"/>
              </a:rPr>
              <a:t>      &lt;outputDirectory/&gt;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&lt;excludes/&gt;</a:t>
            </a:r>
          </a:p>
          <a:p>
            <a:r>
              <a:rPr lang="en-US" sz="1400" b="1" smtClean="0">
                <a:latin typeface="Courier New" pitchFamily="49" charset="0"/>
                <a:cs typeface="Courier New" pitchFamily="49" charset="0"/>
              </a:rPr>
              <a:t>      &lt;fileMode/&gt;</a:t>
            </a:r>
          </a:p>
          <a:p>
            <a:r>
              <a:rPr lang="en-US" sz="1400" b="1" smtClean="0">
                <a:latin typeface="Courier New" pitchFamily="49" charset="0"/>
                <a:cs typeface="Courier New" pitchFamily="49" charset="0"/>
              </a:rPr>
              <a:t>      &lt;directoryMode/&gt;</a:t>
            </a:r>
          </a:p>
          <a:p>
            <a:r>
              <a:rPr lang="en-US" sz="1400" b="1" smtClean="0">
                <a:latin typeface="Courier New" pitchFamily="49" charset="0"/>
                <a:cs typeface="Courier New" pitchFamily="49" charset="0"/>
              </a:rPr>
              <a:t>      &lt;directory/&gt;</a:t>
            </a:r>
          </a:p>
          <a:p>
            <a:r>
              <a:rPr lang="en-US" sz="1400" b="1" smtClean="0">
                <a:latin typeface="Courier New" pitchFamily="49" charset="0"/>
                <a:cs typeface="Courier New" pitchFamily="49" charset="0"/>
              </a:rPr>
              <a:t>      &lt;lineEnding/&gt;</a:t>
            </a:r>
          </a:p>
          <a:p>
            <a:r>
              <a:rPr lang="en-US" sz="1400" b="1" smtClean="0">
                <a:latin typeface="Courier New" pitchFamily="49" charset="0"/>
                <a:cs typeface="Courier New" pitchFamily="49" charset="0"/>
              </a:rPr>
              <a:t>      &lt;filtered/&gt;</a:t>
            </a:r>
          </a:p>
          <a:p>
            <a:r>
              <a:rPr lang="en-US" sz="1400" b="1" smtClean="0">
                <a:latin typeface="Courier New" pitchFamily="49" charset="0"/>
                <a:cs typeface="Courier New" pitchFamily="49" charset="0"/>
              </a:rPr>
              <a:t>    &lt;/fileSet&gt;</a:t>
            </a:r>
          </a:p>
          <a:p>
            <a:r>
              <a:rPr lang="en-US" sz="1400" b="1" smtClean="0">
                <a:latin typeface="Courier New" pitchFamily="49" charset="0"/>
                <a:cs typeface="Courier New" pitchFamily="49" charset="0"/>
              </a:rPr>
              <a:t>  &lt;/fileSets&gt;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5" name="Скругленный прямоугольник 4"/>
          <p:cNvSpPr/>
          <p:nvPr/>
        </p:nvSpPr>
        <p:spPr bwMode="auto">
          <a:xfrm>
            <a:off x="1218033" y="4554479"/>
            <a:ext cx="1840478"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&lt;directoryMode/&gt;</a:t>
            </a:r>
          </a:p>
          <a:p>
            <a:r>
              <a:rPr lang="en-US" sz="1400" b="1" smtClean="0">
                <a:latin typeface="Courier New" pitchFamily="49" charset="0"/>
                <a:cs typeface="Courier New" pitchFamily="49" charset="0"/>
              </a:rPr>
              <a:t>&lt;directory/&gt;</a:t>
            </a:r>
          </a:p>
        </p:txBody>
      </p:sp>
      <p:sp>
        <p:nvSpPr>
          <p:cNvPr id="9" name="Скругленный прямоугольник 8"/>
          <p:cNvSpPr/>
          <p:nvPr/>
        </p:nvSpPr>
        <p:spPr bwMode="auto">
          <a:xfrm>
            <a:off x="1238192" y="3928957"/>
            <a:ext cx="1268528" cy="476726"/>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&lt;includes/&gt;</a:t>
            </a:r>
          </a:p>
          <a:p>
            <a:r>
              <a:rPr lang="en-US" sz="1400" b="1" smtClean="0">
                <a:latin typeface="Courier New" pitchFamily="49" charset="0"/>
                <a:cs typeface="Courier New" pitchFamily="49" charset="0"/>
              </a:rPr>
              <a:t>&lt;excludes/&gt;</a:t>
            </a:r>
          </a:p>
        </p:txBody>
      </p:sp>
      <p:sp>
        <p:nvSpPr>
          <p:cNvPr id="10" name="Скругленный прямоугольник 9"/>
          <p:cNvSpPr/>
          <p:nvPr/>
        </p:nvSpPr>
        <p:spPr bwMode="auto">
          <a:xfrm>
            <a:off x="1204697" y="3508152"/>
            <a:ext cx="2342544"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&lt;useDefaultExcludes/&gt;</a:t>
            </a:r>
          </a:p>
        </p:txBody>
      </p:sp>
      <p:graphicFrame>
        <p:nvGraphicFramePr>
          <p:cNvPr id="14" name="Таблица 14"/>
          <p:cNvGraphicFramePr>
            <a:graphicFrameLocks noGrp="1"/>
          </p:cNvGraphicFramePr>
          <p:nvPr/>
        </p:nvGraphicFramePr>
        <p:xfrm>
          <a:off x="2548438" y="7224498"/>
          <a:ext cx="7406640" cy="1206839"/>
        </p:xfrm>
        <a:graphic>
          <a:graphicData uri="http://schemas.openxmlformats.org/drawingml/2006/table">
            <a:tbl>
              <a:tblPr firstRow="1" bandRow="1">
                <a:tableStyleId>{5C22544A-7EE6-4342-B048-85BDC9FD1C3A}</a:tableStyleId>
              </a:tblPr>
              <a:tblGrid>
                <a:gridCol w="822960"/>
                <a:gridCol w="6583680"/>
              </a:tblGrid>
              <a:tr h="1206839">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Секция fileSets позволяет включать группы файлов в ассамблею.</a:t>
                      </a:r>
                      <a:r>
                        <a:rPr lang="en-US" sz="1500" b="0" spc="0" baseline="0" smtClean="0">
                          <a:solidFill>
                            <a:schemeClr val="accent4"/>
                          </a:solidFill>
                          <a:latin typeface="+mn-lt"/>
                          <a:cs typeface="Courier New" pitchFamily="49" charset="0"/>
                        </a:rPr>
                        <a:t> </a:t>
                      </a:r>
                      <a:r>
                        <a:rPr lang="ru-RU" sz="1500" b="0" spc="0" baseline="0" smtClean="0">
                          <a:solidFill>
                            <a:schemeClr val="accent4"/>
                          </a:solidFill>
                          <a:latin typeface="+mn-lt"/>
                          <a:cs typeface="Courier New" pitchFamily="49" charset="0"/>
                        </a:rPr>
                        <a:t>Можно задавать файлы которые следует включать и файлы которые включать не следует. Можно  задать директорию в ассамблее куда будут включены файлы.</a:t>
                      </a:r>
                      <a:endParaRPr lang="ru-RU" sz="1500" b="0" spc="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5" name="Picture 2" descr="book icon"/>
          <p:cNvPicPr>
            <a:picLocks noChangeAspect="1" noChangeArrowheads="1"/>
          </p:cNvPicPr>
          <p:nvPr/>
        </p:nvPicPr>
        <p:blipFill>
          <a:blip r:embed="rId3" cstate="print"/>
          <a:srcRect/>
          <a:stretch>
            <a:fillRect/>
          </a:stretch>
        </p:blipFill>
        <p:spPr bwMode="auto">
          <a:xfrm>
            <a:off x="2671847" y="7512701"/>
            <a:ext cx="609600" cy="609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68300" y="276225"/>
            <a:ext cx="10086975" cy="579438"/>
          </a:xfrm>
        </p:spPr>
        <p:txBody>
          <a:bodyPr/>
          <a:lstStyle/>
          <a:p>
            <a:r>
              <a:rPr lang="ru-RU" b="0" smtClean="0">
                <a:solidFill>
                  <a:schemeClr val="accent4"/>
                </a:solidFill>
                <a:latin typeface="Candara" pitchFamily="34" charset="0"/>
                <a:cs typeface="Courier New" pitchFamily="49" charset="0"/>
              </a:rPr>
              <a:t>Секция </a:t>
            </a:r>
            <a:r>
              <a:rPr lang="en-US" b="0" smtClean="0">
                <a:solidFill>
                  <a:schemeClr val="accent4"/>
                </a:solidFill>
                <a:latin typeface="Candara" pitchFamily="34" charset="0"/>
                <a:cs typeface="Courier New" pitchFamily="49" charset="0"/>
              </a:rPr>
              <a:t>dependencySets</a:t>
            </a:r>
            <a:endParaRPr lang="ru-RU" b="0" smtClean="0">
              <a:solidFill>
                <a:schemeClr val="accent4"/>
              </a:solidFill>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sp>
        <p:nvSpPr>
          <p:cNvPr id="6" name="Прямоугольник 5"/>
          <p:cNvSpPr/>
          <p:nvPr/>
        </p:nvSpPr>
        <p:spPr bwMode="auto">
          <a:xfrm>
            <a:off x="575936" y="1246589"/>
            <a:ext cx="11901267" cy="6032359"/>
          </a:xfrm>
          <a:prstGeom prst="rect">
            <a:avLst/>
          </a:prstGeom>
          <a:solidFill>
            <a:srgbClr val="FFE1E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smtClean="0">
                <a:latin typeface="Courier New" pitchFamily="49" charset="0"/>
                <a:cs typeface="Courier New" pitchFamily="49" charset="0"/>
              </a:rPr>
              <a:t>&lt;assembly&gt;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 &lt;dependencySets&gt;</a:t>
            </a:r>
          </a:p>
          <a:p>
            <a:r>
              <a:rPr lang="en-US" sz="1400" b="1" smtClean="0">
                <a:latin typeface="Courier New" pitchFamily="49" charset="0"/>
                <a:cs typeface="Courier New" pitchFamily="49" charset="0"/>
              </a:rPr>
              <a:t>    &lt;dependencySet&gt;</a:t>
            </a:r>
          </a:p>
          <a:p>
            <a:r>
              <a:rPr lang="en-US" sz="1400" b="1" smtClean="0">
                <a:latin typeface="Courier New" pitchFamily="49" charset="0"/>
                <a:cs typeface="Courier New" pitchFamily="49" charset="0"/>
              </a:rPr>
              <a:t>      &lt;outputDirectory/&gt;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&lt;excludes/&gt;</a:t>
            </a:r>
          </a:p>
          <a:p>
            <a:r>
              <a:rPr lang="en-US" sz="1400" b="1" smtClean="0">
                <a:latin typeface="Courier New" pitchFamily="49" charset="0"/>
                <a:cs typeface="Courier New" pitchFamily="49" charset="0"/>
              </a:rPr>
              <a:t>      &lt;fileMode/&gt;</a:t>
            </a:r>
          </a:p>
          <a:p>
            <a:r>
              <a:rPr lang="en-US" sz="1400" b="1" smtClean="0">
                <a:latin typeface="Courier New" pitchFamily="49" charset="0"/>
                <a:cs typeface="Courier New" pitchFamily="49" charset="0"/>
              </a:rPr>
              <a:t>      &lt;directoryMode/&gt;</a:t>
            </a:r>
          </a:p>
          <a:p>
            <a:r>
              <a:rPr lang="en-US" sz="1400" b="1" smtClean="0">
                <a:latin typeface="Courier New" pitchFamily="49" charset="0"/>
                <a:cs typeface="Courier New" pitchFamily="49" charset="0"/>
              </a:rPr>
              <a:t>      &lt;useStrictFiltering/&gt;</a:t>
            </a:r>
          </a:p>
          <a:p>
            <a:r>
              <a:rPr lang="en-US" sz="1400" b="1" smtClean="0">
                <a:latin typeface="Courier New" pitchFamily="49" charset="0"/>
                <a:cs typeface="Courier New" pitchFamily="49" charset="0"/>
              </a:rPr>
              <a:t>      &lt;outputFileNameMapping/&gt;</a:t>
            </a:r>
          </a:p>
          <a:p>
            <a:r>
              <a:rPr lang="en-US" sz="1400" b="1" smtClean="0">
                <a:latin typeface="Courier New" pitchFamily="49" charset="0"/>
                <a:cs typeface="Courier New" pitchFamily="49" charset="0"/>
              </a:rPr>
              <a:t>      &lt;unpack/&gt;</a:t>
            </a:r>
          </a:p>
          <a:p>
            <a:r>
              <a:rPr lang="en-US" sz="1400" b="1" smtClean="0">
                <a:latin typeface="Courier New" pitchFamily="49" charset="0"/>
                <a:cs typeface="Courier New" pitchFamily="49" charset="0"/>
              </a:rPr>
              <a:t>      &lt;unpackOptions&gt;</a:t>
            </a:r>
          </a:p>
          <a:p>
            <a:r>
              <a:rPr lang="en-US" sz="1400" b="1" smtClean="0">
                <a:latin typeface="Courier New" pitchFamily="49" charset="0"/>
                <a:cs typeface="Courier New" pitchFamily="49" charset="0"/>
              </a:rPr>
              <a:t>        &lt;includes/&gt;</a:t>
            </a:r>
          </a:p>
          <a:p>
            <a:r>
              <a:rPr lang="en-US" sz="1400" b="1" smtClean="0">
                <a:latin typeface="Courier New" pitchFamily="49" charset="0"/>
                <a:cs typeface="Courier New" pitchFamily="49" charset="0"/>
              </a:rPr>
              <a:t>        &lt;excludes/&gt;</a:t>
            </a:r>
          </a:p>
          <a:p>
            <a:r>
              <a:rPr lang="en-US" sz="1400" b="1" smtClean="0">
                <a:latin typeface="Courier New" pitchFamily="49" charset="0"/>
                <a:cs typeface="Courier New" pitchFamily="49" charset="0"/>
              </a:rPr>
              <a:t>        &lt;filtered/&gt;</a:t>
            </a:r>
          </a:p>
          <a:p>
            <a:r>
              <a:rPr lang="en-US" sz="1400" b="1" smtClean="0">
                <a:latin typeface="Courier New" pitchFamily="49" charset="0"/>
                <a:cs typeface="Courier New" pitchFamily="49" charset="0"/>
              </a:rPr>
              <a:t>        &lt;lineEnding/&gt;</a:t>
            </a:r>
          </a:p>
          <a:p>
            <a:r>
              <a:rPr lang="en-US" sz="1400" b="1" smtClean="0">
                <a:latin typeface="Courier New" pitchFamily="49" charset="0"/>
                <a:cs typeface="Courier New" pitchFamily="49" charset="0"/>
              </a:rPr>
              <a:t>        &lt;useDefaultExcludes/&gt;</a:t>
            </a:r>
          </a:p>
          <a:p>
            <a:r>
              <a:rPr lang="en-US" sz="1400" b="1" smtClean="0">
                <a:latin typeface="Courier New" pitchFamily="49" charset="0"/>
                <a:cs typeface="Courier New" pitchFamily="49" charset="0"/>
              </a:rPr>
              <a:t>      &lt;/unpackOptions&gt;</a:t>
            </a:r>
          </a:p>
          <a:p>
            <a:r>
              <a:rPr lang="en-US" sz="1400" b="1" smtClean="0">
                <a:latin typeface="Courier New" pitchFamily="49" charset="0"/>
                <a:cs typeface="Courier New" pitchFamily="49" charset="0"/>
              </a:rPr>
              <a:t>      &lt;scope/&gt;</a:t>
            </a:r>
          </a:p>
          <a:p>
            <a:r>
              <a:rPr lang="en-US" sz="1400" b="1" smtClean="0">
                <a:latin typeface="Courier New" pitchFamily="49" charset="0"/>
                <a:cs typeface="Courier New" pitchFamily="49" charset="0"/>
              </a:rPr>
              <a:t>      &lt;useProjectArtifact/&gt;</a:t>
            </a:r>
          </a:p>
          <a:p>
            <a:r>
              <a:rPr lang="en-US" sz="1400" b="1" smtClean="0">
                <a:latin typeface="Courier New" pitchFamily="49" charset="0"/>
                <a:cs typeface="Courier New" pitchFamily="49" charset="0"/>
              </a:rPr>
              <a:t>      &lt;useProjectAttachments/&gt;</a:t>
            </a:r>
          </a:p>
          <a:p>
            <a:r>
              <a:rPr lang="en-US" sz="1400" b="1" smtClean="0">
                <a:latin typeface="Courier New" pitchFamily="49" charset="0"/>
                <a:cs typeface="Courier New" pitchFamily="49" charset="0"/>
              </a:rPr>
              <a:t>      &lt;useTransitiveDependencies/&gt;</a:t>
            </a:r>
          </a:p>
          <a:p>
            <a:r>
              <a:rPr lang="en-US" sz="1400" b="1" smtClean="0">
                <a:latin typeface="Courier New" pitchFamily="49" charset="0"/>
                <a:cs typeface="Courier New" pitchFamily="49" charset="0"/>
              </a:rPr>
              <a:t>      &lt;useTransitiveFiltering/&gt;</a:t>
            </a:r>
          </a:p>
          <a:p>
            <a:r>
              <a:rPr lang="en-US" sz="1400" b="1" smtClean="0">
                <a:latin typeface="Courier New" pitchFamily="49" charset="0"/>
                <a:cs typeface="Courier New" pitchFamily="49" charset="0"/>
              </a:rPr>
              <a:t>    &lt;/dependencySet&gt;</a:t>
            </a:r>
          </a:p>
          <a:p>
            <a:r>
              <a:rPr lang="en-US" sz="1400" b="1" smtClean="0">
                <a:latin typeface="Courier New" pitchFamily="49" charset="0"/>
                <a:cs typeface="Courier New" pitchFamily="49" charset="0"/>
              </a:rPr>
              <a:t>  &lt;/dependencySets&gt;</a:t>
            </a:r>
          </a:p>
          <a:p>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&lt;/assembly&gt;</a:t>
            </a:r>
            <a:endParaRPr lang="ru-RU" sz="1400" b="1" smtClean="0">
              <a:latin typeface="Courier New" pitchFamily="49" charset="0"/>
              <a:cs typeface="Courier New" pitchFamily="49" charset="0"/>
            </a:endParaRPr>
          </a:p>
        </p:txBody>
      </p:sp>
      <p:sp>
        <p:nvSpPr>
          <p:cNvPr id="9" name="Скругленный прямоугольник 8"/>
          <p:cNvSpPr/>
          <p:nvPr/>
        </p:nvSpPr>
        <p:spPr bwMode="auto">
          <a:xfrm>
            <a:off x="1241092" y="5555460"/>
            <a:ext cx="2337680"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&lt;useProjectArtifact/&gt;</a:t>
            </a:r>
            <a:endParaRPr lang="en-US" sz="1400" b="1" smtClean="0">
              <a:latin typeface="Courier New" pitchFamily="49" charset="0"/>
            </a:endParaRPr>
          </a:p>
        </p:txBody>
      </p:sp>
      <p:sp>
        <p:nvSpPr>
          <p:cNvPr id="10" name="Скругленный прямоугольник 9"/>
          <p:cNvSpPr/>
          <p:nvPr/>
        </p:nvSpPr>
        <p:spPr bwMode="auto">
          <a:xfrm>
            <a:off x="1229719" y="3196672"/>
            <a:ext cx="2333288" cy="238363"/>
          </a:xfrm>
          <a:prstGeom prst="round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r>
              <a:rPr lang="en-US" sz="1400" b="1" smtClean="0">
                <a:latin typeface="Courier New" pitchFamily="49" charset="0"/>
                <a:cs typeface="Courier New" pitchFamily="49" charset="0"/>
              </a:rPr>
              <a:t>&lt;useStrictFiltering/&gt;</a:t>
            </a:r>
            <a:endParaRPr lang="en-US" sz="1400" b="1" smtClean="0">
              <a:latin typeface="Courier New" pitchFamily="49" charset="0"/>
            </a:endParaRPr>
          </a:p>
        </p:txBody>
      </p:sp>
      <p:graphicFrame>
        <p:nvGraphicFramePr>
          <p:cNvPr id="12" name="Таблица 14"/>
          <p:cNvGraphicFramePr>
            <a:graphicFrameLocks noGrp="1"/>
          </p:cNvGraphicFramePr>
          <p:nvPr/>
        </p:nvGraphicFramePr>
        <p:xfrm>
          <a:off x="2611501" y="7602870"/>
          <a:ext cx="7406640" cy="1206839"/>
        </p:xfrm>
        <a:graphic>
          <a:graphicData uri="http://schemas.openxmlformats.org/drawingml/2006/table">
            <a:tbl>
              <a:tblPr firstRow="1" bandRow="1">
                <a:tableStyleId>{5C22544A-7EE6-4342-B048-85BDC9FD1C3A}</a:tableStyleId>
              </a:tblPr>
              <a:tblGrid>
                <a:gridCol w="822960"/>
                <a:gridCol w="6583680"/>
              </a:tblGrid>
              <a:tr h="1206839">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Секция dependencySets позволяет включать зависимости проекта в ассамблею. По умолчанию вместе с зависимостями включается артефакт</a:t>
                      </a:r>
                      <a:r>
                        <a:rPr lang="ru-RU" sz="1500" b="0" spc="0" baseline="0" smtClean="0">
                          <a:solidFill>
                            <a:schemeClr val="accent4"/>
                          </a:solidFill>
                          <a:latin typeface="+mn-lt"/>
                          <a:cs typeface="Courier New" pitchFamily="49" charset="0"/>
                        </a:rPr>
                        <a:t> проекта. Чтобы его не включать можно задать </a:t>
                      </a:r>
                      <a:r>
                        <a:rPr lang="en-US" sz="1500" b="0" spc="0" baseline="0" smtClean="0">
                          <a:solidFill>
                            <a:schemeClr val="accent4"/>
                          </a:solidFill>
                          <a:latin typeface="+mn-lt"/>
                          <a:cs typeface="Courier New" pitchFamily="49" charset="0"/>
                        </a:rPr>
                        <a:t>useProjectArtifact false.</a:t>
                      </a:r>
                      <a:endParaRPr lang="ru-RU" sz="1500" b="0" spc="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13" name="Picture 2" descr="book icon"/>
          <p:cNvPicPr>
            <a:picLocks noChangeAspect="1" noChangeArrowheads="1"/>
          </p:cNvPicPr>
          <p:nvPr/>
        </p:nvPicPr>
        <p:blipFill>
          <a:blip r:embed="rId3" cstate="print"/>
          <a:srcRect/>
          <a:stretch>
            <a:fillRect/>
          </a:stretch>
        </p:blipFill>
        <p:spPr bwMode="auto">
          <a:xfrm>
            <a:off x="2734910" y="7891073"/>
            <a:ext cx="609600" cy="609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Финальный слайд">
  <a:themeElements>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Презентация1</Template>
  <TotalTime>0</TotalTime>
  <Words>3147</Words>
  <Application>Microsoft Office PowerPoint</Application>
  <PresentationFormat>Custom</PresentationFormat>
  <Paragraphs>635</Paragraphs>
  <Slides>32</Slides>
  <Notes>32</Notes>
  <HiddenSlides>0</HiddenSlides>
  <MMClips>0</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Нулевой слайд</vt:lpstr>
      <vt:lpstr>Тема, тезисы, автор</vt:lpstr>
      <vt:lpstr>Основная часть</vt:lpstr>
      <vt:lpstr>Финальный слайд</vt:lpstr>
      <vt:lpstr>1_Основная часть</vt:lpstr>
      <vt:lpstr>Slide 0</vt:lpstr>
      <vt:lpstr> </vt:lpstr>
      <vt:lpstr>Что такое ассамблея?</vt:lpstr>
      <vt:lpstr>Что такое описание ассамблеи?</vt:lpstr>
      <vt:lpstr>Шаблоны исключения по умолчанию</vt:lpstr>
      <vt:lpstr>Описание ассамблеи</vt:lpstr>
      <vt:lpstr>Секция files</vt:lpstr>
      <vt:lpstr>Секция fileSets</vt:lpstr>
      <vt:lpstr>Секция dependencySets</vt:lpstr>
      <vt:lpstr> </vt:lpstr>
      <vt:lpstr>Предопределённые описания ассамблей</vt:lpstr>
      <vt:lpstr>Описание ассамблеи jar-with-dependencies</vt:lpstr>
      <vt:lpstr>Описание ассамблеи src</vt:lpstr>
      <vt:lpstr>Описание ассамблеи project</vt:lpstr>
      <vt:lpstr>Описание ассамблеи bin</vt:lpstr>
      <vt:lpstr> </vt:lpstr>
      <vt:lpstr> </vt:lpstr>
      <vt:lpstr>Зависимости</vt:lpstr>
      <vt:lpstr>Создание ассамблеи</vt:lpstr>
      <vt:lpstr>Создание ассамблеи</vt:lpstr>
      <vt:lpstr>Результат</vt:lpstr>
      <vt:lpstr>Запуск jar с зависимостями</vt:lpstr>
      <vt:lpstr> </vt:lpstr>
      <vt:lpstr> </vt:lpstr>
      <vt:lpstr>Зависимости</vt:lpstr>
      <vt:lpstr>Создание jar файла</vt:lpstr>
      <vt:lpstr>Создание ассамблеи</vt:lpstr>
      <vt:lpstr>Описание ассамблеи</vt:lpstr>
      <vt:lpstr>Создание ассамблеи</vt:lpstr>
      <vt:lpstr>Результат</vt:lpstr>
      <vt:lpstr>Запуск испольняемого jar файла после разархивирования</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2012-07-20T04:36:34Z</dcterms:created>
  <dcterms:modified xsi:type="dcterms:W3CDTF">2013-06-18T05:38:14Z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