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  <p:sldMasterId id="2147483658" r:id="rId2"/>
    <p:sldMasterId id="2147483660" r:id="rId3"/>
    <p:sldMasterId id="2147483663" r:id="rId4"/>
    <p:sldMasterId id="2147483691" r:id="rId5"/>
    <p:sldMasterId id="2147483694" r:id="rId6"/>
    <p:sldMasterId id="2147483697" r:id="rId7"/>
  </p:sldMasterIdLst>
  <p:notesMasterIdLst>
    <p:notesMasterId r:id="rId23"/>
  </p:notesMasterIdLst>
  <p:handoutMasterIdLst>
    <p:handoutMasterId r:id="rId24"/>
  </p:handoutMasterIdLst>
  <p:sldIdLst>
    <p:sldId id="257" r:id="rId8"/>
    <p:sldId id="414" r:id="rId9"/>
    <p:sldId id="424" r:id="rId10"/>
    <p:sldId id="415" r:id="rId11"/>
    <p:sldId id="423" r:id="rId12"/>
    <p:sldId id="421" r:id="rId13"/>
    <p:sldId id="422" r:id="rId14"/>
    <p:sldId id="417" r:id="rId15"/>
    <p:sldId id="416" r:id="rId16"/>
    <p:sldId id="418" r:id="rId17"/>
    <p:sldId id="419" r:id="rId18"/>
    <p:sldId id="425" r:id="rId19"/>
    <p:sldId id="426" r:id="rId20"/>
    <p:sldId id="427" r:id="rId21"/>
    <p:sldId id="259" r:id="rId22"/>
  </p:sldIdLst>
  <p:sldSz cx="13004800" cy="9753600"/>
  <p:notesSz cx="9588500" cy="730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233B"/>
    <a:srgbClr val="FFFFCC"/>
    <a:srgbClr val="FFCCCC"/>
    <a:srgbClr val="5F5F5F"/>
    <a:srgbClr val="777777"/>
    <a:srgbClr val="282828"/>
    <a:srgbClr val="2929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794" autoAdjust="0"/>
    <p:restoredTop sz="93827" autoAdjust="0"/>
  </p:normalViewPr>
  <p:slideViewPr>
    <p:cSldViewPr snapToGrid="0">
      <p:cViewPr>
        <p:scale>
          <a:sx n="70" d="100"/>
          <a:sy n="70" d="100"/>
        </p:scale>
        <p:origin x="-426" y="-17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24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08"/>
    </p:cViewPr>
  </p:sorterViewPr>
  <p:notesViewPr>
    <p:cSldViewPr snapToGrid="0">
      <p:cViewPr varScale="1">
        <p:scale>
          <a:sx n="71" d="100"/>
          <a:sy n="71" d="100"/>
        </p:scale>
        <p:origin x="-1974" y="-108"/>
      </p:cViewPr>
      <p:guideLst>
        <p:guide orient="horz" pos="2300"/>
        <p:guide pos="302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933AB41B-98BB-41F8-8E5C-1267D4242D19}" type="datetimeFigureOut">
              <a:rPr lang="ru-RU"/>
              <a:pPr>
                <a:defRPr/>
              </a:pPr>
              <a:t>26.12.2013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7BC74B70-6C71-43C0-AB73-0B7C9B05C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A80D0119-658C-425C-A834-B6DB84091358}" type="datetimeFigureOut">
              <a:rPr lang="ru-RU"/>
              <a:pPr>
                <a:defRPr/>
              </a:pPr>
              <a:t>26.12.2013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9275"/>
            <a:ext cx="3651250" cy="2738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06" tIns="48254" rIns="96506" bIns="48254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58850" y="3468689"/>
            <a:ext cx="7670800" cy="3286125"/>
          </a:xfrm>
          <a:prstGeom prst="rect">
            <a:avLst/>
          </a:prstGeom>
        </p:spPr>
        <p:txBody>
          <a:bodyPr vert="horz" lIns="96506" tIns="48254" rIns="96506" bIns="48254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DB11C2CE-9105-4057-8DAA-46606BB3F5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833D06-A189-4BA9-A021-A5B6D4EB274B}" type="slidenum">
              <a:rPr lang="ru-RU" smtClean="0"/>
              <a:pPr/>
              <a:t>0</a:t>
            </a:fld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ED78F5-07EF-4F51-BA98-C9B65AD2FE33}" type="slidenum">
              <a:rPr lang="ru-RU" smtClean="0"/>
              <a:pPr/>
              <a:t>14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финального слайда для проек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lIns="130046" tIns="65023" rIns="130046" bIns="65023"/>
          <a:lstStyle/>
          <a:p>
            <a:r>
              <a:rPr lang="ru-RU" smtClean="0"/>
              <a:t>14.11.2008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lIns="130046" tIns="65023" rIns="130046" bIns="65023"/>
          <a:lstStyle>
            <a:lvl1pPr algn="l">
              <a:defRPr/>
            </a:lvl1pPr>
          </a:lstStyle>
          <a:p>
            <a:r>
              <a:rPr lang="ru-RU" smtClean="0"/>
              <a:t>Объектно-ориентированные технологии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99FFAAE0-3C3C-4B16-BF00-9B30A3A2D10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50240" y="1733973"/>
            <a:ext cx="11704320" cy="7022592"/>
          </a:xfrm>
          <a:prstGeom prst="rect">
            <a:avLst/>
          </a:prstGeom>
        </p:spPr>
        <p:txBody>
          <a:bodyPr lIns="130046" tIns="65023" rIns="130046" bIns="65023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N2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5"/>
          <p:cNvSpPr txBox="1">
            <a:spLocks noChangeArrowheads="1"/>
          </p:cNvSpPr>
          <p:nvPr/>
        </p:nvSpPr>
        <p:spPr bwMode="auto">
          <a:xfrm>
            <a:off x="255588" y="268288"/>
            <a:ext cx="60706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39" tIns="65020" rIns="130039" bIns="65020">
            <a:spAutoFit/>
          </a:bodyPr>
          <a:lstStyle/>
          <a:p>
            <a:pPr defTabSz="1300163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Сортировка с помощью реализации интерфейса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Comparator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560457"/>
            <a:ext cx="11901267" cy="569386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ComparatorArraySortDemo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Item[] items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Item[5];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items[0]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"Toaster"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1234);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items[1]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"Kettle"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4562);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items[2]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"Microwave oven"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9912);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items[3]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"Coffeemaker"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2912);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items[4]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"Blender"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1231);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"Array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(Item item : items)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.println(item);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"\nSorting ...\n"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Arrays.sort(items,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NameComparator());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"Array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(Item item : items)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.println(item);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Сортировка с помощью реализации интерфейса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Comparator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10"/>
          <p:cNvSpPr/>
          <p:nvPr/>
        </p:nvSpPr>
        <p:spPr bwMode="auto">
          <a:xfrm>
            <a:off x="545910" y="1419290"/>
            <a:ext cx="11900848" cy="375487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Array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[name=Toaster, number=1234]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[name=Kettle, number=4562]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[name=Microwave oven, number=9912]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[name=Coffeemaker, number=2912]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number=1231]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Sorting ...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Array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number=1231]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[name=Coffeemaker, number=2912]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[name=Kettle, number=4562]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[name=Microwave oven, number=9912]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[name=Toaster, number=1234]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Две реализации интерфейса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Comparator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учитывают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null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028185"/>
            <a:ext cx="11901267" cy="6555641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NameNullComparator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Comparator&lt;Item&gt;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compare(Item item1, Item item2)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(item1 == item2)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0;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(item1 ==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-1;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(item2 ==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1;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item1.getName().compareTo(item2.getName());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NumberNullComparator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Comparator&lt;Item&gt;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compare(Item item1, Item item2)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(item1 == item2)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0;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(item1 ==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-1;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(item2 ==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1;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number1 = item1.getNumber();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number2 = item2.getNumber();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(number1 &gt; number2 ? 1 : (number1 &lt; number2 ? -1 : 0));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Сортировка с помощью реализации интерфейса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Comparator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560457"/>
            <a:ext cx="11901267" cy="569386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ComparatorNullArraySortDemo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Item[] items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Item[5];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items[0]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"Toaster"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1234);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items[1]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"Kettle"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4562);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items[2]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items[3]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"Coffeemaker"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2912);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items[4]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"Blender"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1231);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"Array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(Item item : items)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.println(item);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"\nSorting ...\n"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Arrays.sort(items,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NameNullComparator());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"Array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(Item item : items)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.println(item);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Сортировка с помощью реализации интерфейса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Comparator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10"/>
          <p:cNvSpPr/>
          <p:nvPr/>
        </p:nvSpPr>
        <p:spPr bwMode="auto">
          <a:xfrm>
            <a:off x="545910" y="1419290"/>
            <a:ext cx="11900848" cy="375487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Array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[name=Toaster, number=1234]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[name=Kettle, number=4562]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null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[name=Coffeemaker, number=2912]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number=1231]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Sorting ...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Array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null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number=1231]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[name=Coffeemaker, number=2912]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[name=Kettle, number=4562]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[name=Toaster, number=1234]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Скругленный прямоугольник 7"/>
          <p:cNvSpPr/>
          <p:nvPr/>
        </p:nvSpPr>
        <p:spPr bwMode="auto">
          <a:xfrm>
            <a:off x="636693" y="3787995"/>
            <a:ext cx="482424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null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625320" y="2289016"/>
            <a:ext cx="482424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 txBox="1">
            <a:spLocks/>
          </p:cNvSpPr>
          <p:nvPr/>
        </p:nvSpPr>
        <p:spPr bwMode="auto">
          <a:xfrm>
            <a:off x="873456" y="5646948"/>
            <a:ext cx="11450471" cy="1907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ctr" eaLnBrk="0" hangingPunct="0">
              <a:spcBef>
                <a:spcPct val="20000"/>
              </a:spcBef>
              <a:defRPr/>
            </a:pPr>
            <a:r>
              <a:rPr lang="ru-RU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Коллекции</a:t>
            </a:r>
          </a:p>
          <a:p>
            <a:pPr indent="-342900" algn="ctr" eaLnBrk="0" hangingPunct="0">
              <a:spcBef>
                <a:spcPct val="20000"/>
              </a:spcBef>
              <a:defRPr/>
            </a:pPr>
            <a:r>
              <a:rPr lang="en-US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2</a:t>
            </a:r>
            <a:r>
              <a:rPr lang="ru-RU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. Сравнение объектов</a:t>
            </a:r>
            <a:endParaRPr lang="en-US" sz="4800" kern="0" smtClean="0">
              <a:solidFill>
                <a:srgbClr val="0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Интерфейс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Comparable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62708" y="1887995"/>
            <a:ext cx="11901267" cy="1067215"/>
          </a:xfrm>
          <a:prstGeom prst="rect">
            <a:avLst/>
          </a:prstGeom>
          <a:solidFill>
            <a:srgbClr val="E4C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fr-FR" sz="1400" b="1" smtClean="0">
                <a:latin typeface="Courier New" pitchFamily="49" charset="0"/>
                <a:cs typeface="Courier New" pitchFamily="49" charset="0"/>
              </a:rPr>
              <a:t>public interface Comparable&lt;T&gt; {</a:t>
            </a:r>
          </a:p>
          <a:p>
            <a:pPr>
              <a:lnSpc>
                <a:spcPct val="90000"/>
              </a:lnSpc>
            </a:pPr>
            <a:r>
              <a:rPr lang="fr-FR" sz="1400" b="1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fr-FR" sz="1400" b="1" smtClean="0">
                <a:latin typeface="Courier New" pitchFamily="49" charset="0"/>
                <a:cs typeface="Courier New" pitchFamily="49" charset="0"/>
              </a:rPr>
              <a:t>    public int compareTo(T o);</a:t>
            </a:r>
          </a:p>
          <a:p>
            <a:pPr>
              <a:lnSpc>
                <a:spcPct val="90000"/>
              </a:lnSpc>
            </a:pPr>
            <a:endParaRPr lang="fr-FR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fr-FR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2292823" y="4519710"/>
          <a:ext cx="827054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71"/>
                <a:gridCol w="7478972"/>
              </a:tblGrid>
              <a:tr h="96669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 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Comparable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содержит метод сравнения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compareTo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(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 o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)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который задаёт полный порядок для набора объектов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класса и позволяет сравнивать текущий объект с другим объектом. Списки и массивы содержащие объекты класса реализующего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Comparable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могут быть отсортированы с помощью методов для сортировки элементов списков и массивов таких как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sort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()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 классе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Collections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или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Arrays.</a:t>
                      </a:r>
                    </a:p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 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Полный порядок задаваемый реализацией интерфейса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Comparable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называется естественным порядком сортировки. 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5" name="Овал 14"/>
          <p:cNvSpPr/>
          <p:nvPr/>
        </p:nvSpPr>
        <p:spPr bwMode="auto">
          <a:xfrm>
            <a:off x="2422477" y="5233924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6600CC">
                  <a:shade val="30000"/>
                  <a:satMod val="115000"/>
                </a:srgbClr>
              </a:gs>
              <a:gs pos="50000">
                <a:srgbClr val="6600CC">
                  <a:shade val="67500"/>
                  <a:satMod val="115000"/>
                </a:srgbClr>
              </a:gs>
              <a:gs pos="100000">
                <a:srgbClr val="6600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I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graphicFrame>
        <p:nvGraphicFramePr>
          <p:cNvPr id="8" name="Таблица 11"/>
          <p:cNvGraphicFramePr>
            <a:graphicFrameLocks noGrp="1"/>
          </p:cNvGraphicFramePr>
          <p:nvPr/>
        </p:nvGraphicFramePr>
        <p:xfrm>
          <a:off x="2295097" y="6814808"/>
          <a:ext cx="827054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71"/>
                <a:gridCol w="7478972"/>
              </a:tblGrid>
              <a:tr h="96669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Естественный порядок сортировки называется совместимым с методом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equals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если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e1.compareTo(e2) == 0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эквивалентно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e1.equals(e2)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== 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true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Естественный порядок несовместимый с методом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equals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может привести к неожиданному  поведению объектов классов коллекций.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3989" y="7082011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Пример класса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7201972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Comparable &lt;Item&gt;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Item(String name,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number)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name;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.number = number;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getName()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getNumber()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number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setNumber(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number)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number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number;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toString()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"[name="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number="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number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"]"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hashCode()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13 *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.hashCode() + 17 *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number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400" b="1" smtClean="0">
                <a:latin typeface="Courier New"/>
              </a:rPr>
              <a:t>   </a:t>
            </a:r>
            <a:r>
              <a:rPr lang="en-US" sz="1400" b="1" smtClean="0">
                <a:latin typeface="Courier New"/>
              </a:rPr>
              <a:t>...</a:t>
            </a:r>
            <a:endParaRPr lang="ru-RU" sz="1400" b="1" smtClean="0">
              <a:latin typeface="Courier New"/>
            </a:endParaRP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number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Метод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equals 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 реализация интерфейса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Comparable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83033"/>
            <a:ext cx="11901267" cy="4616648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 </a:t>
            </a:r>
            <a:endParaRPr lang="en-US" sz="1400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Comparable &lt;Item&gt; {</a:t>
            </a:r>
            <a:endParaRPr lang="en-US" sz="1400" b="1" smtClean="0">
              <a:solidFill>
                <a:srgbClr val="7F0055"/>
              </a:solidFill>
              <a:latin typeface="Courier New"/>
            </a:endParaRPr>
          </a:p>
          <a:p>
            <a:endParaRPr lang="en-US" sz="1400" b="1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   ...</a:t>
            </a:r>
          </a:p>
          <a:p>
            <a:endParaRPr lang="en-US" sz="1400" b="1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   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equals(Object otherObject) {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== otherObject)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(otherObject ==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(getClass() != otherObject.getClass())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Item other = (Item) otherObject;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.equals(other.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&amp;&amp;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number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== other.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number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compareTo(Item other) {</a:t>
            </a: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ru-RU" sz="1400" b="1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number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&gt; other.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number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? 1 :(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number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&lt; other.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number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? -1: 0));            </a:t>
            </a:r>
            <a:endParaRPr lang="en-US" sz="140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102271" y="7206816"/>
          <a:ext cx="4700536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3862295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В данном случае естественный порядок несовместим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с определением метода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equals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5" descr="C:\Documents and Settings\tismagilov\Desktop\warning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3022" y="7382561"/>
            <a:ext cx="685800" cy="600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Сортировка с помощью реализации интерфейса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Comparable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560457"/>
            <a:ext cx="11901267" cy="569386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ComparableArraySortDemo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Item[] items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Item[5];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items[0]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"Toaster"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1234);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items[1]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"Kettle"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4562);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items[2]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"Microwave oven"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9912);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items[3]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"Coffeemaker"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2912);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items[4]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"Blender"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1231);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"Array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(Item item : items)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.println(item);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"\nSorting ...\n"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Arrays.sort(items);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"Array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(Item item : items)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.println(item);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Сортировка с помощью реализации интерфейса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Comparable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10"/>
          <p:cNvSpPr/>
          <p:nvPr/>
        </p:nvSpPr>
        <p:spPr bwMode="auto">
          <a:xfrm>
            <a:off x="545910" y="1419290"/>
            <a:ext cx="11900848" cy="375487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Array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[name=Toaster, number=1234]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[name=Kettle, number=4562]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[name=Microwave oven, number=9912]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[name=Coffeemaker, number=2912]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number=1231]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Sorting ...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Array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number=1231]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[name=Toaster, number=1234]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[name=Coffeemaker, number=2912]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[name=Kettle, number=4562]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[name=Microwave oven, number=9912]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Интерфейс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Comparator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62708" y="2488507"/>
            <a:ext cx="11901267" cy="1643527"/>
          </a:xfrm>
          <a:prstGeom prst="rect">
            <a:avLst/>
          </a:prstGeom>
          <a:solidFill>
            <a:srgbClr val="E4C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package java.util;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Comparator&lt;T&gt; {</a:t>
            </a:r>
          </a:p>
          <a:p>
            <a:pPr>
              <a:lnSpc>
                <a:spcPct val="90000"/>
              </a:lnSpc>
            </a:pP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int compare(T o1, T o2);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equals(Object obj);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2456596" y="4615254"/>
          <a:ext cx="8270543" cy="278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4"/>
                <a:gridCol w="7438029"/>
              </a:tblGrid>
              <a:tr h="96669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 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Comparator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содержит метод сравнения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compare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который задаёт полный порядок для набора объектов. Объекты классов реализующие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Comparator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могут быть переданы методам для сортировки элементов массивов и списков таким как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sort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 классе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Collections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или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Arrays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</a:t>
                      </a:r>
                    </a:p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 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Объекты классов реализующих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Comparator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также могут управлять упорядоченностью структур данных таких как объекты классов реализующих интерфейсы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SortedSet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или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SortedMap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</a:t>
                      </a:r>
                      <a:endParaRPr lang="en-US" sz="1500" b="0" spc="0" baseline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Метод </a:t>
                      </a:r>
                      <a:r>
                        <a:rPr lang="en-US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compare 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определяет порядок двух объектов. Этот метод возвращает отрицательное целое число, ноль или положительное целое число если первый аргумент меньше чем второй, равен второму, или больше больше чем второй соответственно. </a:t>
                      </a:r>
                      <a:endParaRPr lang="en-US" sz="1500" b="0" kern="1200" spc="0" baseline="0" smtClean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5" name="Овал 14"/>
          <p:cNvSpPr/>
          <p:nvPr/>
        </p:nvSpPr>
        <p:spPr bwMode="auto">
          <a:xfrm>
            <a:off x="2599898" y="5616064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6600CC">
                  <a:shade val="30000"/>
                  <a:satMod val="115000"/>
                </a:srgbClr>
              </a:gs>
              <a:gs pos="50000">
                <a:srgbClr val="6600CC">
                  <a:shade val="67500"/>
                  <a:satMod val="115000"/>
                </a:srgbClr>
              </a:gs>
              <a:gs pos="100000">
                <a:srgbClr val="6600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I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graphicFrame>
        <p:nvGraphicFramePr>
          <p:cNvPr id="8" name="Таблица 11"/>
          <p:cNvGraphicFramePr>
            <a:graphicFrameLocks noGrp="1"/>
          </p:cNvGraphicFramePr>
          <p:nvPr/>
        </p:nvGraphicFramePr>
        <p:xfrm>
          <a:off x="2472516" y="7674612"/>
          <a:ext cx="8270543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71"/>
                <a:gridCol w="7478972"/>
              </a:tblGrid>
              <a:tr h="96669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Порядок сортировки задаваемый реализацией интерфейса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Comparator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называется совместимым с методом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equals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если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compare(e1, e2) == 0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эквивалентно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e1.equals(e2)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== 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true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Порядок сортировки несовместимый с методом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equals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может привести к неожиданному поведению объектов классов коллекций.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7761" y="8051013"/>
            <a:ext cx="609600" cy="609600"/>
          </a:xfrm>
          <a:prstGeom prst="rect">
            <a:avLst/>
          </a:prstGeom>
          <a:noFill/>
        </p:spPr>
      </p:pic>
      <p:graphicFrame>
        <p:nvGraphicFramePr>
          <p:cNvPr id="10" name="Таблица 5"/>
          <p:cNvGraphicFramePr>
            <a:graphicFrameLocks noGrp="1"/>
          </p:cNvGraphicFramePr>
          <p:nvPr/>
        </p:nvGraphicFramePr>
        <p:xfrm>
          <a:off x="6291312" y="1269241"/>
          <a:ext cx="614179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088"/>
                <a:gridCol w="5249710"/>
              </a:tblGrid>
              <a:tr h="9143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1" u="sng" kern="1200" spc="0" baseline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Шаблон Стратегия</a:t>
                      </a:r>
                      <a:r>
                        <a:rPr lang="en-US" sz="1500" b="1" u="sng" kern="1200" spc="0" baseline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: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Использование объекта класса реализующего интерфейс </a:t>
                      </a:r>
                      <a:r>
                        <a:rPr lang="en-US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Comparator </a:t>
                      </a:r>
                      <a:r>
                        <a:rPr lang="ru-RU" sz="1500" b="0" kern="1200" spc="0" baseline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для сортировки является примером применения шаблона Стратегия.</a:t>
                      </a:r>
                      <a:endParaRPr lang="en-US" sz="1500" b="0" kern="1200" spc="0" baseline="0" smtClean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2" descr="http://cdn1.iconfinder.com/data/icons/customicondesign-office6-shadow/64/question-type-one-correc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19888" y="149894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Две реализации интерфейса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Comparator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028185"/>
            <a:ext cx="11901267" cy="7201972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NameComparator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Comparator&lt;Item&gt;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compare(Item item1, Item item2)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item1.getName().compareTo(item2.getName());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NumberComparator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Comparator&lt;Item&gt;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compare(Item item1, Item item2)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number1 = item1.getNumber();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number2 = item2.getNumber();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/*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return number1 - number2;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*/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(number1 &gt; number2 ? 1 :(number1 &lt; number2 ? -1: 0));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/*      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if(number2 &gt; number1) {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   return 1;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else if(number2 &lt; number1) {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   return -1;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else {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   return 0;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*/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300743" y="8435114"/>
          <a:ext cx="8440035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601794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Реализация метода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compare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в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которой используется разница значений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может давать неправильный результат если одно значение положительное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другое отрицательное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 разница между значениями выходит за пределы диапазона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int.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5" descr="C:\Documents and Settings\tismagilov\Desktop\warning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91494" y="8610859"/>
            <a:ext cx="685800" cy="600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Финальный слайд">
  <a:themeElements>
    <a:clrScheme name="5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5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0</TotalTime>
  <Words>1487</Words>
  <Application>Microsoft Office PowerPoint</Application>
  <PresentationFormat>Custom</PresentationFormat>
  <Paragraphs>315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Нулевой слайд</vt:lpstr>
      <vt:lpstr>Тема, тезисы, автор</vt:lpstr>
      <vt:lpstr>Основная часть</vt:lpstr>
      <vt:lpstr>Финальный слайд</vt:lpstr>
      <vt:lpstr>1_Нулевой слайд</vt:lpstr>
      <vt:lpstr>1_Тема, тезисы, автор</vt:lpstr>
      <vt:lpstr>1_Основная часть</vt:lpstr>
      <vt:lpstr>Slide 0</vt:lpstr>
      <vt:lpstr> </vt:lpstr>
      <vt:lpstr>Интерфейс Comparable</vt:lpstr>
      <vt:lpstr>Пример класса</vt:lpstr>
      <vt:lpstr>Метод equals и реализация интерфейса Comparable</vt:lpstr>
      <vt:lpstr>Сортировка с помощью реализации интерфейса Comparable</vt:lpstr>
      <vt:lpstr>Сортировка с помощью реализации интерфейса Comparable</vt:lpstr>
      <vt:lpstr>Интерфейс Comparator</vt:lpstr>
      <vt:lpstr>Две реализации интерфейса Comparator</vt:lpstr>
      <vt:lpstr>Сортировка с помощью реализации интерфейса Comparator</vt:lpstr>
      <vt:lpstr>Сортировка с помощью реализации интерфейса Comparator</vt:lpstr>
      <vt:lpstr>Две реализации интерфейса Comparator учитывают null</vt:lpstr>
      <vt:lpstr>Сортировка с помощью реализации интерфейса Comparator</vt:lpstr>
      <vt:lpstr>Сортировка с помощью реализации интерфейса Comparator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2013-01-30T02:19:53Z</dcterms:created>
  <dcterms:modified xsi:type="dcterms:W3CDTF">2013-12-26T04:19:51Z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