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theme/theme5.xml" ContentType="application/vnd.openxmlformats-officedocument.them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ustom.xml" ContentType="application/vnd.openxmlformats-officedocument.custom-propertie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theme/theme4.xml" ContentType="application/vnd.openxmlformats-officedocument.them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removePersonalInfoOnSave="1" saveSubsetFonts="1">
  <p:sldMasterIdLst>
    <p:sldMasterId id="2147483657" r:id="rId1"/>
    <p:sldMasterId id="2147483658" r:id="rId2"/>
    <p:sldMasterId id="2147483660" r:id="rId3"/>
    <p:sldMasterId id="2147483663" r:id="rId4"/>
    <p:sldMasterId id="2147483691" r:id="rId5"/>
    <p:sldMasterId id="2147483694" r:id="rId6"/>
    <p:sldMasterId id="2147483697" r:id="rId7"/>
  </p:sldMasterIdLst>
  <p:notesMasterIdLst>
    <p:notesMasterId r:id="rId31"/>
  </p:notesMasterIdLst>
  <p:handoutMasterIdLst>
    <p:handoutMasterId r:id="rId32"/>
  </p:handoutMasterIdLst>
  <p:sldIdLst>
    <p:sldId id="257" r:id="rId8"/>
    <p:sldId id="444" r:id="rId9"/>
    <p:sldId id="424" r:id="rId10"/>
    <p:sldId id="417" r:id="rId11"/>
    <p:sldId id="440" r:id="rId12"/>
    <p:sldId id="439" r:id="rId13"/>
    <p:sldId id="421" r:id="rId14"/>
    <p:sldId id="436" r:id="rId15"/>
    <p:sldId id="434" r:id="rId16"/>
    <p:sldId id="441" r:id="rId17"/>
    <p:sldId id="426" r:id="rId18"/>
    <p:sldId id="427" r:id="rId19"/>
    <p:sldId id="428" r:id="rId20"/>
    <p:sldId id="435" r:id="rId21"/>
    <p:sldId id="442" r:id="rId22"/>
    <p:sldId id="437" r:id="rId23"/>
    <p:sldId id="438" r:id="rId24"/>
    <p:sldId id="429" r:id="rId25"/>
    <p:sldId id="431" r:id="rId26"/>
    <p:sldId id="433" r:id="rId27"/>
    <p:sldId id="430" r:id="rId28"/>
    <p:sldId id="432" r:id="rId29"/>
    <p:sldId id="259" r:id="rId30"/>
  </p:sldIdLst>
  <p:sldSz cx="13004800" cy="9753600"/>
  <p:notesSz cx="9588500" cy="73025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sz="2600" kern="1200">
        <a:solidFill>
          <a:schemeClr val="tx1"/>
        </a:solidFill>
        <a:latin typeface="Myriad Pro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600" kern="1200">
        <a:solidFill>
          <a:schemeClr val="tx1"/>
        </a:solidFill>
        <a:latin typeface="Myriad Pro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600" kern="1200">
        <a:solidFill>
          <a:schemeClr val="tx1"/>
        </a:solidFill>
        <a:latin typeface="Myriad Pro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600" kern="1200">
        <a:solidFill>
          <a:schemeClr val="tx1"/>
        </a:solidFill>
        <a:latin typeface="Myriad Pro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600" kern="1200">
        <a:solidFill>
          <a:schemeClr val="tx1"/>
        </a:solidFill>
        <a:latin typeface="Myriad Pro" pitchFamily="34" charset="0"/>
        <a:ea typeface="+mn-ea"/>
        <a:cs typeface="+mn-cs"/>
      </a:defRPr>
    </a:lvl5pPr>
    <a:lvl6pPr marL="2286000" algn="l" defTabSz="914400" rtl="0" eaLnBrk="1" latinLnBrk="0" hangingPunct="1">
      <a:defRPr sz="2600" kern="1200">
        <a:solidFill>
          <a:schemeClr val="tx1"/>
        </a:solidFill>
        <a:latin typeface="Myriad Pro" pitchFamily="34" charset="0"/>
        <a:ea typeface="+mn-ea"/>
        <a:cs typeface="+mn-cs"/>
      </a:defRPr>
    </a:lvl6pPr>
    <a:lvl7pPr marL="2743200" algn="l" defTabSz="914400" rtl="0" eaLnBrk="1" latinLnBrk="0" hangingPunct="1">
      <a:defRPr sz="2600" kern="1200">
        <a:solidFill>
          <a:schemeClr val="tx1"/>
        </a:solidFill>
        <a:latin typeface="Myriad Pro" pitchFamily="34" charset="0"/>
        <a:ea typeface="+mn-ea"/>
        <a:cs typeface="+mn-cs"/>
      </a:defRPr>
    </a:lvl7pPr>
    <a:lvl8pPr marL="3200400" algn="l" defTabSz="914400" rtl="0" eaLnBrk="1" latinLnBrk="0" hangingPunct="1">
      <a:defRPr sz="2600" kern="1200">
        <a:solidFill>
          <a:schemeClr val="tx1"/>
        </a:solidFill>
        <a:latin typeface="Myriad Pro" pitchFamily="34" charset="0"/>
        <a:ea typeface="+mn-ea"/>
        <a:cs typeface="+mn-cs"/>
      </a:defRPr>
    </a:lvl8pPr>
    <a:lvl9pPr marL="3657600" algn="l" defTabSz="914400" rtl="0" eaLnBrk="1" latinLnBrk="0" hangingPunct="1">
      <a:defRPr sz="2600" kern="1200">
        <a:solidFill>
          <a:schemeClr val="tx1"/>
        </a:solidFill>
        <a:latin typeface="Myriad Pro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C0FF"/>
    <a:srgbClr val="AF233B"/>
    <a:srgbClr val="FFFFCC"/>
    <a:srgbClr val="FFCCCC"/>
    <a:srgbClr val="5F5F5F"/>
    <a:srgbClr val="777777"/>
    <a:srgbClr val="282828"/>
    <a:srgbClr val="292929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Средний стиль 2 -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4C1A8A3-306A-4EB7-A6B1-4F7E0EB9C5D6}" styleName="Средний стиль 3 - акцент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2794" autoAdjust="0"/>
    <p:restoredTop sz="93827" autoAdjust="0"/>
  </p:normalViewPr>
  <p:slideViewPr>
    <p:cSldViewPr snapToGrid="0">
      <p:cViewPr>
        <p:scale>
          <a:sx n="60" d="100"/>
          <a:sy n="60" d="100"/>
        </p:scale>
        <p:origin x="-810" y="-462"/>
      </p:cViewPr>
      <p:guideLst>
        <p:guide orient="horz" pos="3072"/>
        <p:guide pos="4096"/>
      </p:guideLst>
    </p:cSldViewPr>
  </p:slideViewPr>
  <p:outlineViewPr>
    <p:cViewPr>
      <p:scale>
        <a:sx n="33" d="100"/>
        <a:sy n="33" d="100"/>
      </p:scale>
      <p:origin x="0" y="249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708"/>
    </p:cViewPr>
  </p:sorterViewPr>
  <p:notesViewPr>
    <p:cSldViewPr snapToGrid="0">
      <p:cViewPr varScale="1">
        <p:scale>
          <a:sx n="71" d="100"/>
          <a:sy n="71" d="100"/>
        </p:scale>
        <p:origin x="-1974" y="-108"/>
      </p:cViewPr>
      <p:guideLst>
        <p:guide orient="horz" pos="2300"/>
        <p:guide pos="3020"/>
      </p:guideLst>
    </p:cSldViewPr>
  </p:notes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4.xml"/><Relationship Id="rId34" Type="http://schemas.openxmlformats.org/officeDocument/2006/relationships/viewProps" Target="viewProp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slide" Target="slides/slide22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handoutMaster" Target="handoutMasters/handout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tableStyles" Target="tableStyle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155017" cy="365125"/>
          </a:xfrm>
          <a:prstGeom prst="rect">
            <a:avLst/>
          </a:prstGeom>
        </p:spPr>
        <p:txBody>
          <a:bodyPr vert="horz" lIns="96506" tIns="48254" rIns="96506" bIns="48254" rtlCol="0"/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5431820" y="0"/>
            <a:ext cx="4155017" cy="365125"/>
          </a:xfrm>
          <a:prstGeom prst="rect">
            <a:avLst/>
          </a:prstGeom>
        </p:spPr>
        <p:txBody>
          <a:bodyPr vert="horz" lIns="96506" tIns="48254" rIns="96506" bIns="48254" rtlCol="0"/>
          <a:lstStyle>
            <a:lvl1pPr algn="r">
              <a:defRPr sz="1200"/>
            </a:lvl1pPr>
          </a:lstStyle>
          <a:p>
            <a:pPr>
              <a:defRPr/>
            </a:pPr>
            <a:fld id="{933AB41B-98BB-41F8-8E5C-1267D4242D19}" type="datetimeFigureOut">
              <a:rPr lang="ru-RU"/>
              <a:pPr>
                <a:defRPr/>
              </a:pPr>
              <a:t>26.12.2013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2" y="6935684"/>
            <a:ext cx="4155017" cy="365125"/>
          </a:xfrm>
          <a:prstGeom prst="rect">
            <a:avLst/>
          </a:prstGeom>
        </p:spPr>
        <p:txBody>
          <a:bodyPr vert="horz" lIns="96506" tIns="48254" rIns="96506" bIns="48254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5431820" y="6935684"/>
            <a:ext cx="4155017" cy="365125"/>
          </a:xfrm>
          <a:prstGeom prst="rect">
            <a:avLst/>
          </a:prstGeom>
        </p:spPr>
        <p:txBody>
          <a:bodyPr vert="horz" lIns="96506" tIns="48254" rIns="96506" bIns="48254" rtlCol="0" anchor="b"/>
          <a:lstStyle>
            <a:lvl1pPr algn="r">
              <a:defRPr sz="1200"/>
            </a:lvl1pPr>
          </a:lstStyle>
          <a:p>
            <a:pPr>
              <a:defRPr/>
            </a:pPr>
            <a:fld id="{7BC74B70-6C71-43C0-AB73-0B7C9B05C4F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155017" cy="365125"/>
          </a:xfrm>
          <a:prstGeom prst="rect">
            <a:avLst/>
          </a:prstGeom>
        </p:spPr>
        <p:txBody>
          <a:bodyPr vert="horz" lIns="96506" tIns="48254" rIns="96506" bIns="48254" rtlCol="0"/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5431820" y="0"/>
            <a:ext cx="4155017" cy="365125"/>
          </a:xfrm>
          <a:prstGeom prst="rect">
            <a:avLst/>
          </a:prstGeom>
        </p:spPr>
        <p:txBody>
          <a:bodyPr vert="horz" lIns="96506" tIns="48254" rIns="96506" bIns="48254" rtlCol="0"/>
          <a:lstStyle>
            <a:lvl1pPr algn="r">
              <a:defRPr sz="1200"/>
            </a:lvl1pPr>
          </a:lstStyle>
          <a:p>
            <a:pPr>
              <a:defRPr/>
            </a:pPr>
            <a:fld id="{A80D0119-658C-425C-A834-B6DB84091358}" type="datetimeFigureOut">
              <a:rPr lang="ru-RU"/>
              <a:pPr>
                <a:defRPr/>
              </a:pPr>
              <a:t>26.12.2013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2968625" y="549275"/>
            <a:ext cx="3651250" cy="27384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506" tIns="48254" rIns="96506" bIns="48254" rtlCol="0" anchor="ctr"/>
          <a:lstStyle/>
          <a:p>
            <a:pPr lvl="0"/>
            <a:endParaRPr lang="ru-RU" noProof="0" smtClean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958850" y="3468689"/>
            <a:ext cx="7670800" cy="3286125"/>
          </a:xfrm>
          <a:prstGeom prst="rect">
            <a:avLst/>
          </a:prstGeom>
        </p:spPr>
        <p:txBody>
          <a:bodyPr vert="horz" lIns="96506" tIns="48254" rIns="96506" bIns="48254" rtlCol="0">
            <a:normAutofit/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2" y="6935684"/>
            <a:ext cx="4155017" cy="365125"/>
          </a:xfrm>
          <a:prstGeom prst="rect">
            <a:avLst/>
          </a:prstGeom>
        </p:spPr>
        <p:txBody>
          <a:bodyPr vert="horz" lIns="96506" tIns="48254" rIns="96506" bIns="48254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5431820" y="6935684"/>
            <a:ext cx="4155017" cy="365125"/>
          </a:xfrm>
          <a:prstGeom prst="rect">
            <a:avLst/>
          </a:prstGeom>
        </p:spPr>
        <p:txBody>
          <a:bodyPr vert="horz" lIns="96506" tIns="48254" rIns="96506" bIns="48254" rtlCol="0" anchor="b"/>
          <a:lstStyle>
            <a:lvl1pPr algn="r">
              <a:defRPr sz="1200"/>
            </a:lvl1pPr>
          </a:lstStyle>
          <a:p>
            <a:pPr>
              <a:defRPr/>
            </a:pPr>
            <a:fld id="{DB11C2CE-9105-4057-8DAA-46606BB3F53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5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smtClean="0"/>
          </a:p>
        </p:txBody>
      </p:sp>
      <p:sp>
        <p:nvSpPr>
          <p:cNvPr id="13316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7A833D06-A189-4BA9-A021-A5B6D4EB274B}" type="slidenum">
              <a:rPr lang="ru-RU" smtClean="0"/>
              <a:pPr/>
              <a:t>0</a:t>
            </a:fld>
            <a:endParaRPr lang="ru-RU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>
                <a:solidFill>
                  <a:prstClr val="black"/>
                </a:solidFill>
              </a:rPr>
              <a:pPr>
                <a:defRPr/>
              </a:pPr>
              <a:t>9</a:t>
            </a:fld>
            <a:endParaRPr lang="ru-RU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10</a:t>
            </a:fld>
            <a:endParaRPr lang="ru-RU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11</a:t>
            </a:fld>
            <a:endParaRPr lang="ru-RU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12</a:t>
            </a:fld>
            <a:endParaRPr lang="ru-RU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13</a:t>
            </a:fld>
            <a:endParaRPr lang="ru-RU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>
                <a:solidFill>
                  <a:prstClr val="black"/>
                </a:solidFill>
              </a:rPr>
              <a:pPr>
                <a:defRPr/>
              </a:pPr>
              <a:t>14</a:t>
            </a:fld>
            <a:endParaRPr lang="ru-RU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15</a:t>
            </a:fld>
            <a:endParaRPr lang="ru-RU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16</a:t>
            </a:fld>
            <a:endParaRPr lang="ru-RU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17</a:t>
            </a:fld>
            <a:endParaRPr lang="ru-RU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18</a:t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>
                <a:solidFill>
                  <a:prstClr val="black"/>
                </a:solidFill>
              </a:rPr>
              <a:pPr>
                <a:defRPr/>
              </a:pPr>
              <a:t>1</a:t>
            </a:fld>
            <a:endParaRPr lang="ru-RU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>
                <a:solidFill>
                  <a:prstClr val="black"/>
                </a:solidFill>
              </a:rPr>
              <a:pPr>
                <a:defRPr/>
              </a:pPr>
              <a:t>19</a:t>
            </a:fld>
            <a:endParaRPr lang="ru-RU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20</a:t>
            </a:fld>
            <a:endParaRPr lang="ru-RU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21</a:t>
            </a:fld>
            <a:endParaRPr lang="ru-RU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7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smtClean="0"/>
          </a:p>
        </p:txBody>
      </p:sp>
      <p:sp>
        <p:nvSpPr>
          <p:cNvPr id="1638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79ED78F5-07EF-4F51-BA98-C9B65AD2FE33}" type="slidenum">
              <a:rPr lang="ru-RU" smtClean="0"/>
              <a:pPr/>
              <a:t>22</a:t>
            </a:fld>
            <a:endParaRPr lang="ru-RU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>
                <a:solidFill>
                  <a:prstClr val="black"/>
                </a:solidFill>
              </a:rPr>
              <a:pPr>
                <a:defRPr/>
              </a:pPr>
              <a:t>2</a:t>
            </a:fld>
            <a:endParaRPr lang="ru-RU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>
                <a:solidFill>
                  <a:prstClr val="black"/>
                </a:solidFill>
              </a:rPr>
              <a:pPr>
                <a:defRPr/>
              </a:pPr>
              <a:t>3</a:t>
            </a:fld>
            <a:endParaRPr lang="ru-RU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4</a:t>
            </a:fld>
            <a:endParaRPr lang="ru-R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>
                <a:solidFill>
                  <a:prstClr val="black"/>
                </a:solidFill>
              </a:rPr>
              <a:pPr>
                <a:defRPr/>
              </a:pPr>
              <a:t>5</a:t>
            </a:fld>
            <a:endParaRPr lang="ru-RU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6</a:t>
            </a:fld>
            <a:endParaRPr lang="ru-RU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7</a:t>
            </a:fld>
            <a:endParaRPr lang="ru-RU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8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акет нулевого слайд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акет - тема, тезисы, авто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Заголовок 8"/>
          <p:cNvSpPr>
            <a:spLocks noGrp="1"/>
          </p:cNvSpPr>
          <p:nvPr>
            <p:ph type="title"/>
          </p:nvPr>
        </p:nvSpPr>
        <p:spPr>
          <a:xfrm>
            <a:off x="368300" y="203136"/>
            <a:ext cx="10756900" cy="577850"/>
          </a:xfrm>
          <a:prstGeom prst="rect">
            <a:avLst/>
          </a:prstGeom>
        </p:spPr>
        <p:txBody>
          <a:bodyPr rtlCol="0">
            <a:no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0"/>
          </p:nvPr>
        </p:nvSpPr>
        <p:spPr>
          <a:xfrm>
            <a:off x="4679950" y="3721100"/>
            <a:ext cx="3689350" cy="2311400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2400"/>
            </a:lvl1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0"/>
            <a:r>
              <a:rPr lang="ru-RU" dirty="0" smtClean="0"/>
              <a:t>Второй уровень</a:t>
            </a:r>
          </a:p>
          <a:p>
            <a:pPr lvl="0"/>
            <a:r>
              <a:rPr lang="ru-RU" dirty="0" smtClean="0"/>
              <a:t>Третий уровень</a:t>
            </a:r>
          </a:p>
          <a:p>
            <a:pPr lvl="0"/>
            <a:r>
              <a:rPr lang="ru-RU" dirty="0" smtClean="0"/>
              <a:t>Четвертый уровень</a:t>
            </a:r>
          </a:p>
          <a:p>
            <a:pPr lvl="0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11"/>
          </p:nvPr>
        </p:nvSpPr>
        <p:spPr>
          <a:xfrm>
            <a:off x="9302750" y="7277100"/>
            <a:ext cx="3467100" cy="1155700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2000" b="1"/>
            </a:lvl1pPr>
            <a:lvl2pPr marL="0">
              <a:buFontTx/>
              <a:buNone/>
              <a:defRPr sz="2000"/>
            </a:lvl2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  <a:endParaRPr lang="ru-RU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акет основной час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5"/>
          <p:cNvSpPr>
            <a:spLocks noGrp="1"/>
          </p:cNvSpPr>
          <p:nvPr>
            <p:ph type="title"/>
          </p:nvPr>
        </p:nvSpPr>
        <p:spPr>
          <a:xfrm>
            <a:off x="368216" y="276162"/>
            <a:ext cx="10087033" cy="579384"/>
          </a:xfrm>
          <a:prstGeom prst="rect">
            <a:avLst/>
          </a:prstGeom>
        </p:spPr>
        <p:txBody>
          <a:bodyPr rtlCol="0">
            <a:no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11" name="Текст 10"/>
          <p:cNvSpPr>
            <a:spLocks noGrp="1"/>
          </p:cNvSpPr>
          <p:nvPr>
            <p:ph type="body" sz="quarter" idx="11"/>
          </p:nvPr>
        </p:nvSpPr>
        <p:spPr>
          <a:xfrm>
            <a:off x="2876550" y="2571750"/>
            <a:ext cx="7734300" cy="5067300"/>
          </a:xfrm>
          <a:prstGeom prst="rect">
            <a:avLst/>
          </a:prstGeom>
        </p:spPr>
        <p:txBody>
          <a:bodyPr/>
          <a:lstStyle>
            <a:lvl1pPr marL="0">
              <a:defRPr/>
            </a:lvl1pPr>
            <a:lvl2pPr marL="0">
              <a:buFontTx/>
              <a:buNone/>
              <a:defRPr/>
            </a:lvl2pPr>
            <a:lvl3pPr marL="684000">
              <a:buFont typeface="Wingdings" pitchFamily="2" charset="2"/>
              <a:buChar char="§"/>
              <a:defRPr/>
            </a:lvl3pPr>
            <a:lvl4pPr marL="900000">
              <a:buFont typeface="Arial" pitchFamily="34" charset="0"/>
              <a:buChar char="•"/>
              <a:defRPr/>
            </a:lvl4pPr>
            <a:lvl5pPr marL="1152000">
              <a:defRPr/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5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0109D8-B8D7-4425-A1D6-44AC58BCCEC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акет финального слайда для проектор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акет нулевого слайд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акет - тема, тезисы, авто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Заголовок 8"/>
          <p:cNvSpPr>
            <a:spLocks noGrp="1"/>
          </p:cNvSpPr>
          <p:nvPr>
            <p:ph type="title"/>
          </p:nvPr>
        </p:nvSpPr>
        <p:spPr>
          <a:xfrm>
            <a:off x="368300" y="203136"/>
            <a:ext cx="10756900" cy="577850"/>
          </a:xfrm>
          <a:prstGeom prst="rect">
            <a:avLst/>
          </a:prstGeom>
        </p:spPr>
        <p:txBody>
          <a:bodyPr rtlCol="0">
            <a:no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0"/>
          </p:nvPr>
        </p:nvSpPr>
        <p:spPr>
          <a:xfrm>
            <a:off x="4679950" y="3721100"/>
            <a:ext cx="3689350" cy="2311400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2400"/>
            </a:lvl1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0"/>
            <a:r>
              <a:rPr lang="ru-RU" dirty="0" smtClean="0"/>
              <a:t>Второй уровень</a:t>
            </a:r>
          </a:p>
          <a:p>
            <a:pPr lvl="0"/>
            <a:r>
              <a:rPr lang="ru-RU" dirty="0" smtClean="0"/>
              <a:t>Третий уровень</a:t>
            </a:r>
          </a:p>
          <a:p>
            <a:pPr lvl="0"/>
            <a:r>
              <a:rPr lang="ru-RU" dirty="0" smtClean="0"/>
              <a:t>Четвертый уровень</a:t>
            </a:r>
          </a:p>
          <a:p>
            <a:pPr lvl="0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11"/>
          </p:nvPr>
        </p:nvSpPr>
        <p:spPr>
          <a:xfrm>
            <a:off x="9302750" y="7277100"/>
            <a:ext cx="3467100" cy="1155700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2000" b="1"/>
            </a:lvl1pPr>
            <a:lvl2pPr marL="0">
              <a:buFontTx/>
              <a:buNone/>
              <a:defRPr sz="2000"/>
            </a:lvl2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  <a:endParaRPr lang="ru-RU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акет основной час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5"/>
          <p:cNvSpPr>
            <a:spLocks noGrp="1"/>
          </p:cNvSpPr>
          <p:nvPr>
            <p:ph type="title"/>
          </p:nvPr>
        </p:nvSpPr>
        <p:spPr>
          <a:xfrm>
            <a:off x="368216" y="276162"/>
            <a:ext cx="10087033" cy="579384"/>
          </a:xfrm>
          <a:prstGeom prst="rect">
            <a:avLst/>
          </a:prstGeom>
        </p:spPr>
        <p:txBody>
          <a:bodyPr rtlCol="0">
            <a:no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11" name="Текст 10"/>
          <p:cNvSpPr>
            <a:spLocks noGrp="1"/>
          </p:cNvSpPr>
          <p:nvPr>
            <p:ph type="body" sz="quarter" idx="11"/>
          </p:nvPr>
        </p:nvSpPr>
        <p:spPr>
          <a:xfrm>
            <a:off x="2876550" y="2571750"/>
            <a:ext cx="7734300" cy="5067300"/>
          </a:xfrm>
          <a:prstGeom prst="rect">
            <a:avLst/>
          </a:prstGeom>
        </p:spPr>
        <p:txBody>
          <a:bodyPr/>
          <a:lstStyle>
            <a:lvl1pPr marL="0">
              <a:defRPr/>
            </a:lvl1pPr>
            <a:lvl2pPr marL="0">
              <a:buFontTx/>
              <a:buNone/>
              <a:defRPr/>
            </a:lvl2pPr>
            <a:lvl3pPr marL="684000">
              <a:buFont typeface="Wingdings" pitchFamily="2" charset="2"/>
              <a:buChar char="§"/>
              <a:defRPr/>
            </a:lvl3pPr>
            <a:lvl4pPr marL="900000">
              <a:buFont typeface="Arial" pitchFamily="34" charset="0"/>
              <a:buChar char="•"/>
              <a:defRPr/>
            </a:lvl4pPr>
            <a:lvl5pPr marL="1152000">
              <a:defRPr/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5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0109D8-B8D7-4425-A1D6-44AC58BCCEC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103360" y="9040142"/>
            <a:ext cx="3255535" cy="520192"/>
          </a:xfrm>
          <a:prstGeom prst="rect">
            <a:avLst/>
          </a:prstGeom>
        </p:spPr>
        <p:txBody>
          <a:bodyPr lIns="130046" tIns="65023" rIns="130046" bIns="65023"/>
          <a:lstStyle/>
          <a:p>
            <a:r>
              <a:rPr lang="ru-RU" smtClean="0"/>
              <a:t>14.11.2008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22522" y="9040142"/>
            <a:ext cx="4985173" cy="520192"/>
          </a:xfrm>
          <a:prstGeom prst="rect">
            <a:avLst/>
          </a:prstGeom>
        </p:spPr>
        <p:txBody>
          <a:bodyPr lIns="130046" tIns="65023" rIns="130046" bIns="65023"/>
          <a:lstStyle>
            <a:lvl1pPr algn="l">
              <a:defRPr/>
            </a:lvl1pPr>
          </a:lstStyle>
          <a:p>
            <a:r>
              <a:rPr lang="ru-RU" smtClean="0"/>
              <a:t>Объектно-ориентированные технологии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1321" y="9040142"/>
            <a:ext cx="2817707" cy="520192"/>
          </a:xfrm>
          <a:prstGeom prst="rect">
            <a:avLst/>
          </a:prstGeom>
        </p:spPr>
        <p:txBody>
          <a:bodyPr lIns="130046" tIns="65023" rIns="130046" bIns="65023"/>
          <a:lstStyle/>
          <a:p>
            <a:fld id="{99FFAAE0-3C3C-4B16-BF00-9B30A3A2D10C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50240" y="1733973"/>
            <a:ext cx="11704320" cy="7022592"/>
          </a:xfrm>
          <a:prstGeom prst="rect">
            <a:avLst/>
          </a:prstGeom>
        </p:spPr>
        <p:txBody>
          <a:bodyPr lIns="130046" tIns="65023" rIns="130046" bIns="65023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6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theme" Target="../theme/theme7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N1_1_new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381"/>
            <a:ext cx="13004800" cy="975283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</p:sldLayoutIdLst>
  <p:hf hdr="0" ftr="0" dt="0"/>
  <p:txStyles>
    <p:titleStyle>
      <a:lvl1pPr algn="ctr" defTabSz="1300163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+mj-lt"/>
          <a:ea typeface="+mj-ea"/>
          <a:cs typeface="+mj-cs"/>
        </a:defRPr>
      </a:lvl1pPr>
      <a:lvl2pPr algn="ctr" defTabSz="1300163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2pPr>
      <a:lvl3pPr algn="ctr" defTabSz="1300163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3pPr>
      <a:lvl4pPr algn="ctr" defTabSz="1300163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4pPr>
      <a:lvl5pPr algn="ctr" defTabSz="1300163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5pPr>
      <a:lvl6pPr marL="457200" algn="ctr" defTabSz="1300163" rtl="0" fontAlgn="base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6pPr>
      <a:lvl7pPr marL="914400" algn="ctr" defTabSz="1300163" rtl="0" fontAlgn="base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7pPr>
      <a:lvl8pPr marL="1371600" algn="ctr" defTabSz="1300163" rtl="0" fontAlgn="base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8pPr>
      <a:lvl9pPr marL="1828800" algn="ctr" defTabSz="1300163" rtl="0" fontAlgn="base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9pPr>
    </p:titleStyle>
    <p:bodyStyle>
      <a:lvl1pPr marL="487363" indent="-487363" algn="l" defTabSz="1300163" rtl="0" eaLnBrk="0" fontAlgn="base" hangingPunct="0">
        <a:spcBef>
          <a:spcPct val="20000"/>
        </a:spcBef>
        <a:spcAft>
          <a:spcPct val="0"/>
        </a:spcAft>
        <a:buChar char="•"/>
        <a:defRPr sz="4600">
          <a:solidFill>
            <a:schemeClr val="tx1"/>
          </a:solidFill>
          <a:latin typeface="+mn-lt"/>
          <a:ea typeface="+mn-ea"/>
          <a:cs typeface="+mn-cs"/>
        </a:defRPr>
      </a:lvl1pPr>
      <a:lvl2pPr marL="1057275" indent="-406400" algn="l" defTabSz="1300163" rtl="0" eaLnBrk="0" fontAlgn="base" hangingPunct="0">
        <a:spcBef>
          <a:spcPct val="20000"/>
        </a:spcBef>
        <a:spcAft>
          <a:spcPct val="0"/>
        </a:spcAft>
        <a:buChar char="–"/>
        <a:defRPr sz="4000">
          <a:solidFill>
            <a:schemeClr val="tx1"/>
          </a:solidFill>
          <a:latin typeface="+mn-lt"/>
        </a:defRPr>
      </a:lvl2pPr>
      <a:lvl3pPr marL="1625600" indent="-325438" algn="l" defTabSz="1300163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</a:defRPr>
      </a:lvl3pPr>
      <a:lvl4pPr marL="2276475" indent="-325438" algn="l" defTabSz="1300163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4pPr>
      <a:lvl5pPr marL="2925763" indent="-325438" algn="l" defTabSz="1300163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5pPr>
      <a:lvl6pPr marL="3382963" indent="-325438" algn="l" defTabSz="1300163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6pPr>
      <a:lvl7pPr marL="3840163" indent="-325438" algn="l" defTabSz="1300163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7pPr>
      <a:lvl8pPr marL="4297363" indent="-325438" algn="l" defTabSz="1300163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8pPr>
      <a:lvl9pPr marL="4754563" indent="-325438" algn="l" defTabSz="1300163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N3_1_new_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381"/>
            <a:ext cx="13004800" cy="9752838"/>
          </a:xfrm>
          <a:prstGeom prst="rect">
            <a:avLst/>
          </a:prstGeom>
        </p:spPr>
      </p:pic>
      <p:sp>
        <p:nvSpPr>
          <p:cNvPr id="2051" name="Заголовок 8"/>
          <p:cNvSpPr>
            <a:spLocks noGrp="1"/>
          </p:cNvSpPr>
          <p:nvPr>
            <p:ph type="title"/>
          </p:nvPr>
        </p:nvSpPr>
        <p:spPr bwMode="auto">
          <a:xfrm>
            <a:off x="368300" y="294641"/>
            <a:ext cx="10756900" cy="57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777777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777777"/>
          </a:solidFill>
          <a:latin typeface="Myriad Pro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777777"/>
          </a:solidFill>
          <a:latin typeface="Myriad Pro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777777"/>
          </a:solidFill>
          <a:latin typeface="Myriad Pro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777777"/>
          </a:solidFill>
          <a:latin typeface="Myriad Pro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 descr="N3_1_new_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381"/>
            <a:ext cx="13004800" cy="9752838"/>
          </a:xfrm>
          <a:prstGeom prst="rect">
            <a:avLst/>
          </a:prstGeom>
        </p:spPr>
      </p:pic>
      <p:sp>
        <p:nvSpPr>
          <p:cNvPr id="3075" name="Заголовок 5"/>
          <p:cNvSpPr>
            <a:spLocks noGrp="1"/>
          </p:cNvSpPr>
          <p:nvPr>
            <p:ph type="title"/>
          </p:nvPr>
        </p:nvSpPr>
        <p:spPr bwMode="auto">
          <a:xfrm>
            <a:off x="368300" y="276225"/>
            <a:ext cx="100869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dirty="0" smtClean="0"/>
              <a:t>Образец заголовка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4"/>
          </p:nvPr>
        </p:nvSpPr>
        <p:spPr>
          <a:xfrm>
            <a:off x="9675813" y="9002713"/>
            <a:ext cx="3033712" cy="4841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 b="1">
                <a:solidFill>
                  <a:srgbClr val="777777"/>
                </a:solidFill>
              </a:defRPr>
            </a:lvl1pPr>
          </a:lstStyle>
          <a:p>
            <a:pPr>
              <a:defRPr/>
            </a:pPr>
            <a:fld id="{3ECB5491-807E-4671-A34E-FC5D792DA50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777777"/>
          </a:solidFill>
          <a:latin typeface="Myriad Pro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777777"/>
          </a:solidFill>
          <a:latin typeface="Myriad Pro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777777"/>
          </a:solidFill>
          <a:latin typeface="Myriad Pro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777777"/>
          </a:solidFill>
          <a:latin typeface="Myriad Pro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777777"/>
          </a:solidFill>
          <a:latin typeface="Myriad Pro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2400" b="1">
          <a:solidFill>
            <a:schemeClr val="tx1"/>
          </a:solidFill>
          <a:latin typeface="Myriad Pro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200">
          <a:solidFill>
            <a:schemeClr val="tx1"/>
          </a:solidFill>
          <a:latin typeface="Myriad Pro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100">
          <a:solidFill>
            <a:schemeClr val="tx1"/>
          </a:solidFill>
          <a:latin typeface="Myriad Pro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Myriad Pro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900">
          <a:solidFill>
            <a:schemeClr val="tx1"/>
          </a:solidFill>
          <a:latin typeface="Myriad Pro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 descr="N2_1_new_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381"/>
            <a:ext cx="13004800" cy="975283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N1_1_new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381"/>
            <a:ext cx="13004800" cy="975283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</p:sldLayoutIdLst>
  <p:hf hdr="0" ftr="0" dt="0"/>
  <p:txStyles>
    <p:titleStyle>
      <a:lvl1pPr algn="ctr" defTabSz="1300163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+mj-lt"/>
          <a:ea typeface="+mj-ea"/>
          <a:cs typeface="+mj-cs"/>
        </a:defRPr>
      </a:lvl1pPr>
      <a:lvl2pPr algn="ctr" defTabSz="1300163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2pPr>
      <a:lvl3pPr algn="ctr" defTabSz="1300163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3pPr>
      <a:lvl4pPr algn="ctr" defTabSz="1300163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4pPr>
      <a:lvl5pPr algn="ctr" defTabSz="1300163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5pPr>
      <a:lvl6pPr marL="457200" algn="ctr" defTabSz="1300163" rtl="0" fontAlgn="base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6pPr>
      <a:lvl7pPr marL="914400" algn="ctr" defTabSz="1300163" rtl="0" fontAlgn="base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7pPr>
      <a:lvl8pPr marL="1371600" algn="ctr" defTabSz="1300163" rtl="0" fontAlgn="base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8pPr>
      <a:lvl9pPr marL="1828800" algn="ctr" defTabSz="1300163" rtl="0" fontAlgn="base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9pPr>
    </p:titleStyle>
    <p:bodyStyle>
      <a:lvl1pPr marL="487363" indent="-487363" algn="l" defTabSz="1300163" rtl="0" eaLnBrk="0" fontAlgn="base" hangingPunct="0">
        <a:spcBef>
          <a:spcPct val="20000"/>
        </a:spcBef>
        <a:spcAft>
          <a:spcPct val="0"/>
        </a:spcAft>
        <a:buChar char="•"/>
        <a:defRPr sz="4600">
          <a:solidFill>
            <a:schemeClr val="tx1"/>
          </a:solidFill>
          <a:latin typeface="+mn-lt"/>
          <a:ea typeface="+mn-ea"/>
          <a:cs typeface="+mn-cs"/>
        </a:defRPr>
      </a:lvl1pPr>
      <a:lvl2pPr marL="1057275" indent="-406400" algn="l" defTabSz="1300163" rtl="0" eaLnBrk="0" fontAlgn="base" hangingPunct="0">
        <a:spcBef>
          <a:spcPct val="20000"/>
        </a:spcBef>
        <a:spcAft>
          <a:spcPct val="0"/>
        </a:spcAft>
        <a:buChar char="–"/>
        <a:defRPr sz="4000">
          <a:solidFill>
            <a:schemeClr val="tx1"/>
          </a:solidFill>
          <a:latin typeface="+mn-lt"/>
        </a:defRPr>
      </a:lvl2pPr>
      <a:lvl3pPr marL="1625600" indent="-325438" algn="l" defTabSz="1300163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</a:defRPr>
      </a:lvl3pPr>
      <a:lvl4pPr marL="2276475" indent="-325438" algn="l" defTabSz="1300163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4pPr>
      <a:lvl5pPr marL="2925763" indent="-325438" algn="l" defTabSz="1300163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5pPr>
      <a:lvl6pPr marL="3382963" indent="-325438" algn="l" defTabSz="1300163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6pPr>
      <a:lvl7pPr marL="3840163" indent="-325438" algn="l" defTabSz="1300163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7pPr>
      <a:lvl8pPr marL="4297363" indent="-325438" algn="l" defTabSz="1300163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8pPr>
      <a:lvl9pPr marL="4754563" indent="-325438" algn="l" defTabSz="1300163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N3_1_new_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381"/>
            <a:ext cx="13004800" cy="9752838"/>
          </a:xfrm>
          <a:prstGeom prst="rect">
            <a:avLst/>
          </a:prstGeom>
        </p:spPr>
      </p:pic>
      <p:sp>
        <p:nvSpPr>
          <p:cNvPr id="2051" name="Заголовок 8"/>
          <p:cNvSpPr>
            <a:spLocks noGrp="1"/>
          </p:cNvSpPr>
          <p:nvPr>
            <p:ph type="title"/>
          </p:nvPr>
        </p:nvSpPr>
        <p:spPr bwMode="auto">
          <a:xfrm>
            <a:off x="368300" y="294641"/>
            <a:ext cx="10756900" cy="57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777777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777777"/>
          </a:solidFill>
          <a:latin typeface="Myriad Pro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777777"/>
          </a:solidFill>
          <a:latin typeface="Myriad Pro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777777"/>
          </a:solidFill>
          <a:latin typeface="Myriad Pro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777777"/>
          </a:solidFill>
          <a:latin typeface="Myriad Pro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 descr="N3_1_new_1.jp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0" y="381"/>
            <a:ext cx="13004800" cy="9752838"/>
          </a:xfrm>
          <a:prstGeom prst="rect">
            <a:avLst/>
          </a:prstGeom>
        </p:spPr>
      </p:pic>
      <p:sp>
        <p:nvSpPr>
          <p:cNvPr id="3075" name="Заголовок 5"/>
          <p:cNvSpPr>
            <a:spLocks noGrp="1"/>
          </p:cNvSpPr>
          <p:nvPr>
            <p:ph type="title"/>
          </p:nvPr>
        </p:nvSpPr>
        <p:spPr bwMode="auto">
          <a:xfrm>
            <a:off x="368300" y="276225"/>
            <a:ext cx="100869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dirty="0" smtClean="0"/>
              <a:t>Образец заголовка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4"/>
          </p:nvPr>
        </p:nvSpPr>
        <p:spPr>
          <a:xfrm>
            <a:off x="9675813" y="9002713"/>
            <a:ext cx="3033712" cy="4841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 b="1">
                <a:solidFill>
                  <a:srgbClr val="777777"/>
                </a:solidFill>
              </a:defRPr>
            </a:lvl1pPr>
          </a:lstStyle>
          <a:p>
            <a:pPr>
              <a:defRPr/>
            </a:pPr>
            <a:fld id="{3ECB5491-807E-4671-A34E-FC5D792DA50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777777"/>
          </a:solidFill>
          <a:latin typeface="Myriad Pro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777777"/>
          </a:solidFill>
          <a:latin typeface="Myriad Pro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777777"/>
          </a:solidFill>
          <a:latin typeface="Myriad Pro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777777"/>
          </a:solidFill>
          <a:latin typeface="Myriad Pro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777777"/>
          </a:solidFill>
          <a:latin typeface="Myriad Pro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2400" b="1">
          <a:solidFill>
            <a:schemeClr val="tx1"/>
          </a:solidFill>
          <a:latin typeface="Myriad Pro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200">
          <a:solidFill>
            <a:schemeClr val="tx1"/>
          </a:solidFill>
          <a:latin typeface="Myriad Pro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100">
          <a:solidFill>
            <a:schemeClr val="tx1"/>
          </a:solidFill>
          <a:latin typeface="Myriad Pro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Myriad Pro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900">
          <a:solidFill>
            <a:schemeClr val="tx1"/>
          </a:solidFill>
          <a:latin typeface="Myriad Pro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5"/>
          <p:cNvSpPr txBox="1">
            <a:spLocks noChangeArrowheads="1"/>
          </p:cNvSpPr>
          <p:nvPr/>
        </p:nvSpPr>
        <p:spPr bwMode="auto">
          <a:xfrm>
            <a:off x="255588" y="268288"/>
            <a:ext cx="6070600" cy="52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30039" tIns="65020" rIns="130039" bIns="65020">
            <a:spAutoFit/>
          </a:bodyPr>
          <a:lstStyle/>
          <a:p>
            <a:pPr defTabSz="1300163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Удаление</a:t>
            </a:r>
            <a:endParaRPr lang="ru-RU" b="0">
              <a:latin typeface="Candara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9</a:t>
            </a:fld>
            <a:endParaRPr lang="ru-RU"/>
          </a:p>
        </p:txBody>
      </p:sp>
      <p:sp>
        <p:nvSpPr>
          <p:cNvPr id="98305" name="Rectangle 1"/>
          <p:cNvSpPr>
            <a:spLocks noChangeArrowheads="1"/>
          </p:cNvSpPr>
          <p:nvPr/>
        </p:nvSpPr>
        <p:spPr bwMode="auto">
          <a:xfrm>
            <a:off x="0" y="0"/>
            <a:ext cx="130048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ru-RU" sz="1800" smtClean="0">
                <a:solidFill>
                  <a:srgbClr val="000000"/>
                </a:solidFill>
                <a:latin typeface="Arial" charset="0"/>
              </a:rPr>
              <a:t/>
            </a:r>
            <a:br>
              <a:rPr lang="ru-RU" sz="1800" smtClean="0">
                <a:solidFill>
                  <a:srgbClr val="000000"/>
                </a:solidFill>
                <a:latin typeface="Arial" charset="0"/>
              </a:rPr>
            </a:br>
            <a:endParaRPr lang="ru-RU" sz="1800" smtClean="0">
              <a:solidFill>
                <a:srgbClr val="000000"/>
              </a:solidFill>
              <a:latin typeface="Arial" charset="0"/>
            </a:endParaRPr>
          </a:p>
        </p:txBody>
      </p:sp>
      <p:graphicFrame>
        <p:nvGraphicFramePr>
          <p:cNvPr id="10" name="Таблица 5"/>
          <p:cNvGraphicFramePr>
            <a:graphicFrameLocks noGrp="1"/>
          </p:cNvGraphicFramePr>
          <p:nvPr/>
        </p:nvGraphicFramePr>
        <p:xfrm>
          <a:off x="1836737" y="3972346"/>
          <a:ext cx="8669870" cy="1417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41"/>
                <a:gridCol w="7831629"/>
              </a:tblGrid>
              <a:tr h="847322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13001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500" b="0" spc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Итератор можно использовать для удаления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 значений из коллекции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.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 С помощью метода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remove() 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можно удалить последний элемент возвращённый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next(). 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Перед каждым вызовом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remove() 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должен быть вызов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next().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 Если вызвать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remove() 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не вызвав перед ним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next() 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будет выброшено исключение. Если вызвать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remove() 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два раза не вызвав между вызовами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next() 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будет выброшено исключение. </a:t>
                      </a:r>
                      <a:endParaRPr lang="en-US" sz="1500" b="0" spc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37160" marR="137160" marT="137160" marB="1371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pic>
        <p:nvPicPr>
          <p:cNvPr id="11" name="Picture 2" descr="book ico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64984" y="4391188"/>
            <a:ext cx="609600" cy="609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Удаление используя итератор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10</a:t>
            </a:fld>
            <a:endParaRPr lang="ru-RU"/>
          </a:p>
        </p:txBody>
      </p:sp>
      <p:pic>
        <p:nvPicPr>
          <p:cNvPr id="10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79150" y="2296025"/>
            <a:ext cx="335357" cy="335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Прямоугольник 7"/>
          <p:cNvSpPr/>
          <p:nvPr/>
        </p:nvSpPr>
        <p:spPr bwMode="auto">
          <a:xfrm>
            <a:off x="562708" y="973593"/>
            <a:ext cx="11901267" cy="5262979"/>
          </a:xfrm>
          <a:prstGeom prst="rect">
            <a:avLst/>
          </a:prstGeom>
          <a:solidFill>
            <a:srgbClr val="F2F7F2"/>
          </a:solidFill>
          <a:ln w="9525" cap="flat" cmpd="sng" algn="ctr">
            <a:noFill/>
            <a:prstDash val="lgDash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IteratorRemoveDemo {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static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main(String[] args) {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Collection&lt;String&gt; produce =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HashSet&lt;String&gt;(Arrays.asList(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"apple"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,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  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"carrot"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"kiwi"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"potato"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"tomato"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"pear"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"cucumber"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"orange"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,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  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"onion"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));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"Collection contents: 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+ produce);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Iterator&lt;String&gt; iter = produce.iterator();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while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(iter.hasNext()) {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iter.next();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if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(iter.hasNext()) 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"Removing: 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+ iter.next());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   iter.remove();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}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}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"Collection contents: 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+ produce);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}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}</a:t>
            </a:r>
          </a:p>
        </p:txBody>
      </p:sp>
      <p:sp>
        <p:nvSpPr>
          <p:cNvPr id="6" name="Прямоугольник 10"/>
          <p:cNvSpPr/>
          <p:nvPr/>
        </p:nvSpPr>
        <p:spPr bwMode="auto">
          <a:xfrm>
            <a:off x="573205" y="6619088"/>
            <a:ext cx="11900848" cy="1815882"/>
          </a:xfrm>
          <a:prstGeom prst="rect">
            <a:avLst/>
          </a:prstGeom>
          <a:solidFill>
            <a:srgbClr val="D9D9D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ru-RU" sz="1400" b="1" smtClean="0">
              <a:solidFill>
                <a:srgbClr val="000000"/>
              </a:solidFill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Collection contents: [orange, cucumber, tomato, carrot, kiwi, apple, potato, onion, pear]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Removing: cucumber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Removing: carrot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Removing: apple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Removing: onion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Collection contents: [orange, tomato, kiwi, potato, pear]</a:t>
            </a:r>
            <a:endParaRPr lang="ru-RU" sz="1400" b="1" smtClean="0">
              <a:solidFill>
                <a:srgbClr val="000000"/>
              </a:solidFill>
              <a:latin typeface="Courier New"/>
            </a:endParaRPr>
          </a:p>
          <a:p>
            <a:endParaRPr lang="en-US" sz="1400" b="1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Попытка удалить два раза подряд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11</a:t>
            </a:fld>
            <a:endParaRPr lang="ru-RU"/>
          </a:p>
        </p:txBody>
      </p:sp>
      <p:pic>
        <p:nvPicPr>
          <p:cNvPr id="10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79150" y="2296025"/>
            <a:ext cx="335357" cy="335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Прямоугольник 7"/>
          <p:cNvSpPr/>
          <p:nvPr/>
        </p:nvSpPr>
        <p:spPr bwMode="auto">
          <a:xfrm>
            <a:off x="562708" y="973593"/>
            <a:ext cx="11901267" cy="5909310"/>
          </a:xfrm>
          <a:prstGeom prst="rect">
            <a:avLst/>
          </a:prstGeom>
          <a:solidFill>
            <a:srgbClr val="F2F7F2"/>
          </a:solidFill>
          <a:ln w="9525" cap="flat" cmpd="sng" algn="ctr">
            <a:noFill/>
            <a:prstDash val="lgDash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IteratorRemoveTwiceDemo 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static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main(String[] args) 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Collection&lt;String&gt; produce =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TreeSet&lt;String&gt;();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produce.add(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"apple"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produce.add(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"tomato"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produce.add(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"orange"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produce.add(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"cucumber"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produce.add(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"kiwi"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produce.add(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"mango"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produce.add(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"carrot"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produce.add(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"pear"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produce.add(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"apple"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produce.add(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"orange"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produce.add(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"potato"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  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Iterator&lt;String&gt; iter = produce.iterator();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  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.println(iter.next());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.println(iter.next());</a:t>
            </a:r>
            <a:endParaRPr lang="ru-RU" sz="1400" b="1" smtClean="0">
              <a:solidFill>
                <a:srgbClr val="000000"/>
              </a:solidFill>
              <a:latin typeface="Courier New"/>
            </a:endParaRPr>
          </a:p>
          <a:p>
            <a:r>
              <a:rPr lang="ru-RU" sz="1400" b="1" smtClean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.println(iter.next());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iter.remove();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iter.remove();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}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}</a:t>
            </a:r>
          </a:p>
        </p:txBody>
      </p:sp>
      <p:sp>
        <p:nvSpPr>
          <p:cNvPr id="6" name="Прямоугольник 10"/>
          <p:cNvSpPr/>
          <p:nvPr/>
        </p:nvSpPr>
        <p:spPr bwMode="auto">
          <a:xfrm>
            <a:off x="573205" y="7083120"/>
            <a:ext cx="11900848" cy="1815882"/>
          </a:xfrm>
          <a:prstGeom prst="rect">
            <a:avLst/>
          </a:prstGeom>
          <a:solidFill>
            <a:srgbClr val="D9D9D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ru-RU" sz="1400" b="1" smtClean="0">
              <a:solidFill>
                <a:srgbClr val="000000"/>
              </a:solidFill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apple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carrot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cucumber</a:t>
            </a:r>
            <a:endParaRPr lang="ru-RU" sz="1400" b="1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Exception in thread "main" </a:t>
            </a:r>
            <a:r>
              <a:rPr lang="en-US" sz="1400" b="1" u="sng" smtClean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java.lang.IllegalStateException</a:t>
            </a:r>
          </a:p>
          <a:p>
            <a:r>
              <a:rPr lang="en-US" sz="14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at java.util.TreeMap$PrivateEntryIterator.remove(</a:t>
            </a:r>
            <a:r>
              <a:rPr lang="en-US" sz="1400" b="1" u="sng" smtClean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TreeMap.java:1119</a:t>
            </a:r>
            <a:r>
              <a:rPr lang="en-US" sz="14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at iterators.IteratorRemoveTwiceDemo.main(</a:t>
            </a:r>
            <a:r>
              <a:rPr lang="en-US" sz="1400" b="1" u="sng" smtClean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IteratorRemoveTwiceDemo.java:30</a:t>
            </a:r>
            <a:r>
              <a:rPr lang="en-US" sz="14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ru-RU" sz="1400" b="1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sz="1400" b="1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Попытка удалить не сдвинув итератор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12</a:t>
            </a:fld>
            <a:endParaRPr lang="ru-RU"/>
          </a:p>
        </p:txBody>
      </p:sp>
      <p:pic>
        <p:nvPicPr>
          <p:cNvPr id="10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79150" y="2296025"/>
            <a:ext cx="335357" cy="335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Прямоугольник 7"/>
          <p:cNvSpPr/>
          <p:nvPr/>
        </p:nvSpPr>
        <p:spPr bwMode="auto">
          <a:xfrm>
            <a:off x="562708" y="1451273"/>
            <a:ext cx="11901267" cy="5047536"/>
          </a:xfrm>
          <a:prstGeom prst="rect">
            <a:avLst/>
          </a:prstGeom>
          <a:solidFill>
            <a:srgbClr val="F2F7F2"/>
          </a:solidFill>
          <a:ln w="9525" cap="flat" cmpd="sng" algn="ctr">
            <a:noFill/>
            <a:prstDash val="lgDash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IteratorImmediateRemoveDemo 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static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main(String[] args) 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Collection&lt;String&gt; produce =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TreeSet&lt;String&gt;();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produce.add(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"apple"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produce.add(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"tomato"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produce.add(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"orange"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produce.add(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"cucumber"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produce.add(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"kiwi"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produce.add(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"mango"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produce.add(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"carrot"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produce.add(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"pear"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produce.add(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"apple"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produce.add(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"orange"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produce.add(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"potato"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  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Iterator&lt;String&gt; iter = produce.iterator();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iter.remove();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}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}</a:t>
            </a:r>
          </a:p>
        </p:txBody>
      </p:sp>
      <p:sp>
        <p:nvSpPr>
          <p:cNvPr id="6" name="Прямоугольник 10"/>
          <p:cNvSpPr/>
          <p:nvPr/>
        </p:nvSpPr>
        <p:spPr bwMode="auto">
          <a:xfrm>
            <a:off x="573205" y="7083120"/>
            <a:ext cx="11900848" cy="1169551"/>
          </a:xfrm>
          <a:prstGeom prst="rect">
            <a:avLst/>
          </a:prstGeom>
          <a:solidFill>
            <a:srgbClr val="D9D9D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ru-RU" sz="1400" b="1" smtClean="0">
              <a:solidFill>
                <a:srgbClr val="000000"/>
              </a:solidFill>
              <a:latin typeface="Courier New"/>
            </a:endParaRPr>
          </a:p>
          <a:p>
            <a:r>
              <a:rPr lang="en-US" sz="1400" b="1" smtClean="0">
                <a:solidFill>
                  <a:srgbClr val="FF0000"/>
                </a:solidFill>
                <a:latin typeface="Courier New"/>
              </a:rPr>
              <a:t>Exception in thread "main" </a:t>
            </a:r>
            <a:r>
              <a:rPr lang="en-US" sz="1400" b="1" u="sng" smtClean="0">
                <a:solidFill>
                  <a:srgbClr val="000080"/>
                </a:solidFill>
                <a:latin typeface="Courier New"/>
              </a:rPr>
              <a:t>java.lang.IllegalStateException</a:t>
            </a:r>
          </a:p>
          <a:p>
            <a:r>
              <a:rPr lang="en-US" sz="1400" b="1" smtClean="0">
                <a:solidFill>
                  <a:srgbClr val="FF0000"/>
                </a:solidFill>
                <a:latin typeface="Courier New"/>
              </a:rPr>
              <a:t>at java.util.TreeMap$PrivateEntryIterator.remove(</a:t>
            </a:r>
            <a:r>
              <a:rPr lang="en-US" sz="1400" b="1" u="sng" smtClean="0">
                <a:solidFill>
                  <a:srgbClr val="000080"/>
                </a:solidFill>
                <a:latin typeface="Courier New"/>
              </a:rPr>
              <a:t>TreeMap.java:1119</a:t>
            </a:r>
            <a:r>
              <a:rPr lang="en-US" sz="1400" b="1" smtClean="0">
                <a:solidFill>
                  <a:srgbClr val="FF0000"/>
                </a:solidFill>
                <a:latin typeface="Courier New"/>
              </a:rPr>
              <a:t>)</a:t>
            </a:r>
          </a:p>
          <a:p>
            <a:r>
              <a:rPr lang="en-US" sz="1400" b="1" smtClean="0">
                <a:solidFill>
                  <a:srgbClr val="FF0000"/>
                </a:solidFill>
                <a:latin typeface="Courier New"/>
              </a:rPr>
              <a:t>at iterators.IteratorImmediateRemoveDemo.main(</a:t>
            </a:r>
            <a:r>
              <a:rPr lang="en-US" sz="1400" b="1" u="sng" smtClean="0">
                <a:solidFill>
                  <a:srgbClr val="000080"/>
                </a:solidFill>
                <a:latin typeface="Courier New"/>
              </a:rPr>
              <a:t>IteratorImmediateRemoveDemo.java:27</a:t>
            </a:r>
            <a:r>
              <a:rPr lang="en-US" sz="1400" b="1" smtClean="0">
                <a:solidFill>
                  <a:srgbClr val="FF0000"/>
                </a:solidFill>
                <a:latin typeface="Courier New"/>
              </a:rPr>
              <a:t>)</a:t>
            </a:r>
            <a:endParaRPr lang="ru-RU" sz="1400" b="1" smtClean="0">
              <a:solidFill>
                <a:srgbClr val="FF0000"/>
              </a:solidFill>
              <a:latin typeface="Courier New"/>
            </a:endParaRPr>
          </a:p>
          <a:p>
            <a:endParaRPr lang="en-US" sz="1400" b="1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 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13</a:t>
            </a:fld>
            <a:endParaRPr lang="ru-RU"/>
          </a:p>
        </p:txBody>
      </p:sp>
      <p:sp>
        <p:nvSpPr>
          <p:cNvPr id="11" name="Текст 5"/>
          <p:cNvSpPr>
            <a:spLocks noGrp="1"/>
          </p:cNvSpPr>
          <p:nvPr>
            <p:ph type="body" sz="quarter" idx="11"/>
          </p:nvPr>
        </p:nvSpPr>
        <p:spPr bwMode="auto">
          <a:xfrm>
            <a:off x="953226" y="5722883"/>
            <a:ext cx="10849970" cy="1907626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ru-RU" sz="400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algn="ctr"/>
            <a:r>
              <a:rPr lang="ru-RU" sz="4000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Одновременное изменение</a:t>
            </a:r>
            <a:endParaRPr lang="ru-RU" sz="6000" b="0" smtClean="0">
              <a:solidFill>
                <a:srgbClr val="800000"/>
              </a:solidFill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Одновременное изменение</a:t>
            </a:r>
            <a:endParaRPr lang="ru-RU" b="0">
              <a:latin typeface="Candara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14</a:t>
            </a:fld>
            <a:endParaRPr lang="ru-RU"/>
          </a:p>
        </p:txBody>
      </p:sp>
      <p:sp>
        <p:nvSpPr>
          <p:cNvPr id="98305" name="Rectangle 1"/>
          <p:cNvSpPr>
            <a:spLocks noChangeArrowheads="1"/>
          </p:cNvSpPr>
          <p:nvPr/>
        </p:nvSpPr>
        <p:spPr bwMode="auto">
          <a:xfrm>
            <a:off x="0" y="0"/>
            <a:ext cx="130048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ru-RU" sz="1800" smtClean="0">
                <a:solidFill>
                  <a:srgbClr val="000000"/>
                </a:solidFill>
                <a:latin typeface="Arial" charset="0"/>
              </a:rPr>
              <a:t/>
            </a:r>
            <a:br>
              <a:rPr lang="ru-RU" sz="1800" smtClean="0">
                <a:solidFill>
                  <a:srgbClr val="000000"/>
                </a:solidFill>
                <a:latin typeface="Arial" charset="0"/>
              </a:rPr>
            </a:br>
            <a:endParaRPr lang="ru-RU" sz="1800" smtClean="0">
              <a:solidFill>
                <a:srgbClr val="000000"/>
              </a:solidFill>
              <a:latin typeface="Arial" charset="0"/>
            </a:endParaRPr>
          </a:p>
        </p:txBody>
      </p:sp>
      <p:graphicFrame>
        <p:nvGraphicFramePr>
          <p:cNvPr id="10" name="Таблица 5"/>
          <p:cNvGraphicFramePr>
            <a:graphicFrameLocks noGrp="1"/>
          </p:cNvGraphicFramePr>
          <p:nvPr/>
        </p:nvGraphicFramePr>
        <p:xfrm>
          <a:off x="1836737" y="3972346"/>
          <a:ext cx="8669870" cy="960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41"/>
                <a:gridCol w="7831629"/>
              </a:tblGrid>
              <a:tr h="847322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13001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500" b="0" spc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Нельзя одновременно с использованием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 итератора вносить изменения в коллекцию. В однопоточной программе это гарантированно приводит к выбрасыванию исключения.</a:t>
                      </a:r>
                    </a:p>
                  </a:txBody>
                  <a:tcPr marL="137160" marR="137160" marT="137160" marB="1371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pic>
        <p:nvPicPr>
          <p:cNvPr id="11" name="Picture 2" descr="book ico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64984" y="4104580"/>
            <a:ext cx="609600" cy="609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Одновременное изменение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15</a:t>
            </a:fld>
            <a:endParaRPr lang="ru-RU"/>
          </a:p>
        </p:txBody>
      </p:sp>
      <p:pic>
        <p:nvPicPr>
          <p:cNvPr id="10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79150" y="2296025"/>
            <a:ext cx="335357" cy="335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Прямоугольник 7"/>
          <p:cNvSpPr/>
          <p:nvPr/>
        </p:nvSpPr>
        <p:spPr bwMode="auto">
          <a:xfrm>
            <a:off x="562708" y="973593"/>
            <a:ext cx="11901267" cy="5693866"/>
          </a:xfrm>
          <a:prstGeom prst="rect">
            <a:avLst/>
          </a:prstGeom>
          <a:solidFill>
            <a:srgbClr val="F2F7F2"/>
          </a:solidFill>
          <a:ln w="9525" cap="flat" cmpd="sng" algn="ctr">
            <a:noFill/>
            <a:prstDash val="lgDash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ConcurentModificationDemo 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static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main(String[] args) 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Collection&lt;String&gt; produce =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TreeSet&lt;String&gt;();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produce.add(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"apple"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produce.add(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"tomato"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produce.add(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"orange"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produce.add(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"cucumber"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produce.add(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"kiwi"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produce.add(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"mango"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produce.add(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"carrot"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produce.add(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"pear"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produce.add(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"apple"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produce.add(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"orange"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produce.add(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"potato"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  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Iterator&lt;String&gt; iter = produce.iterator();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.println(iter.next());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produce.add(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"onion"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.println(iter.next());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}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}</a:t>
            </a:r>
          </a:p>
        </p:txBody>
      </p:sp>
      <p:sp>
        <p:nvSpPr>
          <p:cNvPr id="6" name="Прямоугольник 10"/>
          <p:cNvSpPr/>
          <p:nvPr/>
        </p:nvSpPr>
        <p:spPr bwMode="auto">
          <a:xfrm>
            <a:off x="573205" y="6946640"/>
            <a:ext cx="11900848" cy="1600438"/>
          </a:xfrm>
          <a:prstGeom prst="rect">
            <a:avLst/>
          </a:prstGeom>
          <a:solidFill>
            <a:srgbClr val="D9D9D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ru-RU" sz="1400" b="1" smtClean="0">
              <a:solidFill>
                <a:srgbClr val="000000"/>
              </a:solidFill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apple</a:t>
            </a:r>
          </a:p>
          <a:p>
            <a:r>
              <a:rPr lang="en-US" sz="1400" b="1" smtClean="0">
                <a:solidFill>
                  <a:srgbClr val="FF0000"/>
                </a:solidFill>
                <a:latin typeface="Courier New"/>
              </a:rPr>
              <a:t>Exception in thread "main" </a:t>
            </a:r>
            <a:r>
              <a:rPr lang="en-US" sz="1400" b="1" u="sng" smtClean="0">
                <a:solidFill>
                  <a:srgbClr val="000080"/>
                </a:solidFill>
                <a:latin typeface="Courier New"/>
              </a:rPr>
              <a:t>java.util.ConcurrentModificationException</a:t>
            </a:r>
          </a:p>
          <a:p>
            <a:r>
              <a:rPr lang="en-US" sz="1400" b="1" smtClean="0">
                <a:solidFill>
                  <a:srgbClr val="FF0000"/>
                </a:solidFill>
                <a:latin typeface="Courier New"/>
              </a:rPr>
              <a:t>at java.util.TreeMap$PrivateEntryIterator.nextEntry(</a:t>
            </a:r>
            <a:r>
              <a:rPr lang="en-US" sz="1400" b="1" u="sng" smtClean="0">
                <a:solidFill>
                  <a:srgbClr val="000080"/>
                </a:solidFill>
                <a:latin typeface="Courier New"/>
              </a:rPr>
              <a:t>TreeMap.java:1100</a:t>
            </a:r>
            <a:r>
              <a:rPr lang="en-US" sz="1400" b="1" smtClean="0">
                <a:solidFill>
                  <a:srgbClr val="FF0000"/>
                </a:solidFill>
                <a:latin typeface="Courier New"/>
              </a:rPr>
              <a:t>)</a:t>
            </a:r>
          </a:p>
          <a:p>
            <a:r>
              <a:rPr lang="en-US" sz="1400" b="1" smtClean="0">
                <a:solidFill>
                  <a:srgbClr val="FF0000"/>
                </a:solidFill>
                <a:latin typeface="Courier New"/>
              </a:rPr>
              <a:t>at java.util.TreeMap$KeyIterator.next(</a:t>
            </a:r>
            <a:r>
              <a:rPr lang="en-US" sz="1400" b="1" u="sng" smtClean="0">
                <a:solidFill>
                  <a:srgbClr val="000080"/>
                </a:solidFill>
                <a:latin typeface="Courier New"/>
              </a:rPr>
              <a:t>TreeMap.java:1154</a:t>
            </a:r>
            <a:r>
              <a:rPr lang="en-US" sz="1400" b="1" smtClean="0">
                <a:solidFill>
                  <a:srgbClr val="FF0000"/>
                </a:solidFill>
                <a:latin typeface="Courier New"/>
              </a:rPr>
              <a:t>)</a:t>
            </a:r>
          </a:p>
          <a:p>
            <a:r>
              <a:rPr lang="en-US" sz="1400" b="1" smtClean="0">
                <a:solidFill>
                  <a:srgbClr val="FF0000"/>
                </a:solidFill>
                <a:latin typeface="Courier New"/>
              </a:rPr>
              <a:t>at iterators.ConcurentModificationDemo.main(</a:t>
            </a:r>
            <a:r>
              <a:rPr lang="en-US" sz="1400" b="1" u="sng" smtClean="0">
                <a:solidFill>
                  <a:srgbClr val="000080"/>
                </a:solidFill>
                <a:latin typeface="Courier New"/>
              </a:rPr>
              <a:t>ConcurentModificationDemo.java:30</a:t>
            </a:r>
            <a:r>
              <a:rPr lang="en-US" sz="1400" b="1" smtClean="0">
                <a:solidFill>
                  <a:srgbClr val="FF0000"/>
                </a:solidFill>
                <a:latin typeface="Courier New"/>
              </a:rPr>
              <a:t>)</a:t>
            </a:r>
          </a:p>
          <a:p>
            <a:endParaRPr lang="en-US" sz="1400" b="1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Вызов метода для изменения без изменения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16</a:t>
            </a:fld>
            <a:endParaRPr lang="ru-RU"/>
          </a:p>
        </p:txBody>
      </p:sp>
      <p:pic>
        <p:nvPicPr>
          <p:cNvPr id="10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79150" y="2296025"/>
            <a:ext cx="335357" cy="335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Прямоугольник 7"/>
          <p:cNvSpPr/>
          <p:nvPr/>
        </p:nvSpPr>
        <p:spPr bwMode="auto">
          <a:xfrm>
            <a:off x="562708" y="973593"/>
            <a:ext cx="11901267" cy="5693866"/>
          </a:xfrm>
          <a:prstGeom prst="rect">
            <a:avLst/>
          </a:prstGeom>
          <a:solidFill>
            <a:srgbClr val="F2F7F2"/>
          </a:solidFill>
          <a:ln w="9525" cap="flat" cmpd="sng" algn="ctr">
            <a:noFill/>
            <a:prstDash val="lgDash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ConcurentNoModificationDemo 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static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main(String[] args) 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Collection&lt;String&gt; produce =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TreeSet&lt;String&gt;();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produce.add(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"apple"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produce.add(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"tomato"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produce.add(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"orange"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produce.add(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"cucumber"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produce.add(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"kiwi"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produce.add(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"mango"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produce.add(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"carrot"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produce.add(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"pear"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produce.add(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"apple"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produce.add(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"orange"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produce.add(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"potato"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  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Iterator&lt;String&gt; iter = produce.iterator();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.println(iter.next());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produce.add(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"apple"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.println(iter.next());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}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}</a:t>
            </a:r>
          </a:p>
        </p:txBody>
      </p:sp>
      <p:sp>
        <p:nvSpPr>
          <p:cNvPr id="6" name="Прямоугольник 10"/>
          <p:cNvSpPr/>
          <p:nvPr/>
        </p:nvSpPr>
        <p:spPr bwMode="auto">
          <a:xfrm>
            <a:off x="573205" y="7028528"/>
            <a:ext cx="11900848" cy="954107"/>
          </a:xfrm>
          <a:prstGeom prst="rect">
            <a:avLst/>
          </a:prstGeom>
          <a:solidFill>
            <a:srgbClr val="D9D9D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ru-RU" sz="1400" b="1" smtClean="0">
              <a:solidFill>
                <a:srgbClr val="000000"/>
              </a:solidFill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apple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carrot</a:t>
            </a:r>
          </a:p>
          <a:p>
            <a:endParaRPr lang="en-US" sz="1400" b="1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 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17</a:t>
            </a:fld>
            <a:endParaRPr lang="ru-RU"/>
          </a:p>
        </p:txBody>
      </p:sp>
      <p:sp>
        <p:nvSpPr>
          <p:cNvPr id="11" name="Текст 5"/>
          <p:cNvSpPr>
            <a:spLocks noGrp="1"/>
          </p:cNvSpPr>
          <p:nvPr>
            <p:ph type="body" sz="quarter" idx="11"/>
          </p:nvPr>
        </p:nvSpPr>
        <p:spPr bwMode="auto">
          <a:xfrm>
            <a:off x="953226" y="5722883"/>
            <a:ext cx="10849970" cy="1907626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ru-RU" sz="400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algn="ctr"/>
            <a:r>
              <a:rPr lang="ru-RU" sz="4000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Интерфейс </a:t>
            </a:r>
            <a:r>
              <a:rPr lang="en-US" sz="4000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Collection&lt;E&gt;</a:t>
            </a:r>
            <a:endParaRPr lang="ru-RU" sz="6000" b="0" smtClean="0">
              <a:solidFill>
                <a:srgbClr val="800000"/>
              </a:solidFill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 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18</a:t>
            </a:fld>
            <a:endParaRPr lang="ru-RU"/>
          </a:p>
        </p:txBody>
      </p:sp>
      <p:pic>
        <p:nvPicPr>
          <p:cNvPr id="11265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37194" y="2635954"/>
            <a:ext cx="3248025" cy="6010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5" name="Таблица 5"/>
          <p:cNvGraphicFramePr>
            <a:graphicFrameLocks noGrp="1"/>
          </p:cNvGraphicFramePr>
          <p:nvPr/>
        </p:nvGraphicFramePr>
        <p:xfrm>
          <a:off x="6291312" y="1182341"/>
          <a:ext cx="6141798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2088"/>
                <a:gridCol w="5249710"/>
              </a:tblGrid>
              <a:tr h="1101819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500" b="1" u="sng" kern="1200" spc="0" baseline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Courier New" pitchFamily="49" charset="0"/>
                        </a:rPr>
                        <a:t>Шаблон Шаблонный Метод</a:t>
                      </a:r>
                      <a:r>
                        <a:rPr lang="en-US" sz="1500" b="1" u="sng" kern="1200" spc="0" baseline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Courier New" pitchFamily="49" charset="0"/>
                        </a:rPr>
                        <a:t>:</a:t>
                      </a:r>
                      <a:r>
                        <a:rPr lang="ru-RU" sz="1500" b="0" kern="1200" spc="0" baseline="0" smtClean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Courier New" pitchFamily="49" charset="0"/>
                        </a:rPr>
                        <a:t> Конкретные методы класса </a:t>
                      </a:r>
                      <a:r>
                        <a:rPr lang="en-US" sz="1500" b="0" kern="1200" spc="0" baseline="0" smtClean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Courier New" pitchFamily="49" charset="0"/>
                        </a:rPr>
                        <a:t>AbstractCollection </a:t>
                      </a:r>
                      <a:r>
                        <a:rPr lang="ru-RU" sz="1500" b="0" kern="1200" spc="0" baseline="0" smtClean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Courier New" pitchFamily="49" charset="0"/>
                        </a:rPr>
                        <a:t>вместе с определениями абстрактных методов в классах потомках являются примером применения шаблона Шаблонный Метод.</a:t>
                      </a:r>
                      <a:endParaRPr lang="en-US" sz="1500" b="0" kern="1200" spc="0" baseline="0" smtClean="0">
                        <a:solidFill>
                          <a:schemeClr val="accent4"/>
                        </a:solidFill>
                        <a:latin typeface="+mn-lt"/>
                        <a:ea typeface="+mn-ea"/>
                        <a:cs typeface="Courier New" pitchFamily="49" charset="0"/>
                      </a:endParaRPr>
                    </a:p>
                  </a:txBody>
                  <a:tcPr marL="137160" marR="137160" marT="137160" marB="1371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pic>
        <p:nvPicPr>
          <p:cNvPr id="6" name="Picture 2" descr="http://cdn1.iconfinder.com/data/icons/customicondesign-office6-shadow/64/question-type-one-correct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19888" y="1498940"/>
            <a:ext cx="609600" cy="609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Текст 5"/>
          <p:cNvSpPr txBox="1">
            <a:spLocks/>
          </p:cNvSpPr>
          <p:nvPr/>
        </p:nvSpPr>
        <p:spPr bwMode="auto">
          <a:xfrm>
            <a:off x="873456" y="5646948"/>
            <a:ext cx="11450471" cy="190762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indent="-342900" algn="ctr" eaLnBrk="0" hangingPunct="0">
              <a:spcBef>
                <a:spcPct val="20000"/>
              </a:spcBef>
              <a:defRPr/>
            </a:pPr>
            <a:r>
              <a:rPr lang="ru-RU" sz="6000" kern="0" smtClean="0">
                <a:solidFill>
                  <a:srgbClr val="800000"/>
                </a:solidFill>
                <a:latin typeface="Candara" pitchFamily="34" charset="0"/>
                <a:cs typeface="Arial" pitchFamily="34" charset="0"/>
              </a:rPr>
              <a:t>Коллекции</a:t>
            </a:r>
          </a:p>
          <a:p>
            <a:pPr indent="-342900" algn="ctr" eaLnBrk="0" hangingPunct="0">
              <a:spcBef>
                <a:spcPct val="20000"/>
              </a:spcBef>
              <a:defRPr/>
            </a:pPr>
            <a:r>
              <a:rPr lang="en-US" sz="4800" kern="0" smtClean="0">
                <a:solidFill>
                  <a:srgbClr val="000000"/>
                </a:solidFill>
                <a:latin typeface="Candara" pitchFamily="34" charset="0"/>
                <a:cs typeface="Arial" pitchFamily="34" charset="0"/>
              </a:rPr>
              <a:t>3</a:t>
            </a:r>
            <a:r>
              <a:rPr lang="ru-RU" sz="4800" kern="0" smtClean="0">
                <a:solidFill>
                  <a:srgbClr val="000000"/>
                </a:solidFill>
                <a:latin typeface="Candara" pitchFamily="34" charset="0"/>
                <a:cs typeface="Arial" pitchFamily="34" charset="0"/>
              </a:rPr>
              <a:t>. Итераторы</a:t>
            </a:r>
            <a:endParaRPr lang="en-US" sz="4800" kern="0" smtClean="0">
              <a:solidFill>
                <a:srgbClr val="000000"/>
              </a:solidFill>
              <a:latin typeface="Candara" pitchFamily="34" charset="0"/>
              <a:cs typeface="Arial" pitchFamily="34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 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1</a:t>
            </a:fld>
            <a:endParaRPr lang="ru-RU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55779" y="3363757"/>
            <a:ext cx="3405352" cy="19528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Интерфейс </a:t>
            </a:r>
            <a:r>
              <a:rPr lang="en-US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Collection&lt;E&gt;</a:t>
            </a:r>
            <a:endParaRPr lang="ru-RU" b="0">
              <a:latin typeface="Candara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19</a:t>
            </a:fld>
            <a:endParaRPr lang="ru-RU"/>
          </a:p>
        </p:txBody>
      </p:sp>
      <p:sp>
        <p:nvSpPr>
          <p:cNvPr id="98305" name="Rectangle 1"/>
          <p:cNvSpPr>
            <a:spLocks noChangeArrowheads="1"/>
          </p:cNvSpPr>
          <p:nvPr/>
        </p:nvSpPr>
        <p:spPr bwMode="auto">
          <a:xfrm>
            <a:off x="0" y="0"/>
            <a:ext cx="130048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ru-RU" sz="1800" smtClean="0">
                <a:solidFill>
                  <a:srgbClr val="000000"/>
                </a:solidFill>
                <a:latin typeface="Arial" charset="0"/>
              </a:rPr>
              <a:t/>
            </a:r>
            <a:br>
              <a:rPr lang="ru-RU" sz="1800" smtClean="0">
                <a:solidFill>
                  <a:srgbClr val="000000"/>
                </a:solidFill>
                <a:latin typeface="Arial" charset="0"/>
              </a:rPr>
            </a:br>
            <a:endParaRPr lang="ru-RU" sz="18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" name="Прямоугольник 8"/>
          <p:cNvSpPr/>
          <p:nvPr/>
        </p:nvSpPr>
        <p:spPr bwMode="auto">
          <a:xfrm>
            <a:off x="603651" y="1997177"/>
            <a:ext cx="11901267" cy="3194721"/>
          </a:xfrm>
          <a:prstGeom prst="rect">
            <a:avLst/>
          </a:prstGeom>
          <a:solidFill>
            <a:srgbClr val="C0C0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public interface Collection&lt;E&gt; extends Iterable&lt;E&gt; {</a:t>
            </a:r>
            <a:endParaRPr lang="ru-RU" sz="1400" b="1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endParaRPr lang="ru-RU" sz="1400" b="1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ru-RU" sz="1400" b="1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boolean add(E e);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400" b="1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boolean addAll(Collection&lt;? extends E&gt; c);</a:t>
            </a:r>
          </a:p>
          <a:p>
            <a:pPr>
              <a:lnSpc>
                <a:spcPct val="90000"/>
              </a:lnSpc>
            </a:pPr>
            <a:r>
              <a:rPr lang="ru-RU" sz="1400" b="1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int size();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boolean isEmpty();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boolean contains(Object o);</a:t>
            </a:r>
          </a:p>
          <a:p>
            <a:pPr>
              <a:lnSpc>
                <a:spcPct val="90000"/>
              </a:lnSpc>
            </a:pPr>
            <a:r>
              <a:rPr lang="ru-RU" sz="1400" b="1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boolean containsAll(Collection&lt;?&gt; c);</a:t>
            </a:r>
            <a:endParaRPr lang="ru-RU" sz="1400" b="1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ru-RU" sz="1400" b="1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boolean remove(Object o);</a:t>
            </a:r>
          </a:p>
          <a:p>
            <a:pPr>
              <a:lnSpc>
                <a:spcPct val="90000"/>
              </a:lnSpc>
            </a:pPr>
            <a:r>
              <a:rPr lang="ru-RU" sz="1400" b="1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boolean removeAll(Collection&lt;?&gt; c);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boolean retainAll(Collection&lt;?&gt; c);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void clear();</a:t>
            </a:r>
          </a:p>
          <a:p>
            <a:pPr>
              <a:lnSpc>
                <a:spcPct val="90000"/>
              </a:lnSpc>
            </a:pPr>
            <a:r>
              <a:rPr lang="ru-RU" sz="1400" b="1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Object[] toArray();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&lt;T&gt; T[] toArray(T[] a);</a:t>
            </a:r>
            <a:endParaRPr lang="ru-RU" sz="1400" b="1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ru-RU" sz="1400" b="1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Iterator&lt;E&gt; iterator();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}</a:t>
            </a:r>
            <a:endParaRPr lang="ru-RU" sz="1400" b="1" smtClean="0"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12" name="Таблица 11"/>
          <p:cNvGraphicFramePr>
            <a:graphicFrameLocks noGrp="1"/>
          </p:cNvGraphicFramePr>
          <p:nvPr/>
        </p:nvGraphicFramePr>
        <p:xfrm>
          <a:off x="3930554" y="5980019"/>
          <a:ext cx="5145207" cy="9666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5219"/>
                <a:gridCol w="4339988"/>
              </a:tblGrid>
              <a:tr h="96669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13001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Интерфейс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Collection&lt;E&gt;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 — интерфейс который реализуют все классы коллекции. </a:t>
                      </a:r>
                      <a:endParaRPr lang="en-US" sz="1500" b="0" spc="0" smtClean="0">
                        <a:solidFill>
                          <a:srgbClr val="C00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137160" marR="137160" marT="137160" marB="1371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sp>
        <p:nvSpPr>
          <p:cNvPr id="15" name="Овал 14"/>
          <p:cNvSpPr/>
          <p:nvPr/>
        </p:nvSpPr>
        <p:spPr bwMode="auto">
          <a:xfrm>
            <a:off x="4060208" y="6189260"/>
            <a:ext cx="576000" cy="576000"/>
          </a:xfrm>
          <a:prstGeom prst="ellipse">
            <a:avLst/>
          </a:prstGeom>
          <a:gradFill flip="none" rotWithShape="1">
            <a:gsLst>
              <a:gs pos="0">
                <a:srgbClr val="6600CC">
                  <a:shade val="30000"/>
                  <a:satMod val="115000"/>
                </a:srgbClr>
              </a:gs>
              <a:gs pos="50000">
                <a:srgbClr val="6600CC">
                  <a:shade val="67500"/>
                  <a:satMod val="115000"/>
                </a:srgbClr>
              </a:gs>
              <a:gs pos="100000">
                <a:srgbClr val="6600CC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Lucida Bright" pitchFamily="18" charset="0"/>
                <a:ea typeface="Arial Unicode MS" pitchFamily="34" charset="-128"/>
                <a:cs typeface="Tahoma" pitchFamily="34" charset="0"/>
              </a:rPr>
              <a:t>I</a:t>
            </a:r>
            <a:endParaRPr kumimoji="0" lang="ru-RU" sz="36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Century Gothic" pitchFamily="34" charset="0"/>
              <a:ea typeface="Arial Unicode MS" pitchFamily="34" charset="-128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 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20</a:t>
            </a:fld>
            <a:endParaRPr lang="ru-RU"/>
          </a:p>
        </p:txBody>
      </p:sp>
      <p:sp>
        <p:nvSpPr>
          <p:cNvPr id="11" name="Текст 5"/>
          <p:cNvSpPr>
            <a:spLocks noGrp="1"/>
          </p:cNvSpPr>
          <p:nvPr>
            <p:ph type="body" sz="quarter" idx="11"/>
          </p:nvPr>
        </p:nvSpPr>
        <p:spPr bwMode="auto">
          <a:xfrm>
            <a:off x="953226" y="5722883"/>
            <a:ext cx="10849970" cy="1907626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ru-RU" sz="400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algn="ctr"/>
            <a:r>
              <a:rPr lang="ru-RU" sz="4000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Абстрактный класс </a:t>
            </a:r>
            <a:r>
              <a:rPr lang="en-US" sz="4000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AbstractCollection&lt;E&gt;</a:t>
            </a:r>
            <a:endParaRPr lang="ru-RU" sz="6000" b="0" smtClean="0">
              <a:solidFill>
                <a:srgbClr val="800000"/>
              </a:solidFill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Microsoft Sans Serif" pitchFamily="34" charset="0"/>
              </a:rPr>
              <a:t>Класс </a:t>
            </a:r>
            <a:r>
              <a:rPr lang="en-US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Microsoft Sans Serif" pitchFamily="34" charset="0"/>
              </a:rPr>
              <a:t>AbstractCollection&lt;E&gt;</a:t>
            </a:r>
            <a:endParaRPr lang="ru-RU" b="0">
              <a:latin typeface="Candara" pitchFamily="34" charset="0"/>
              <a:cs typeface="Microsoft Sans Serif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21</a:t>
            </a:fld>
            <a:endParaRPr lang="ru-RU"/>
          </a:p>
        </p:txBody>
      </p:sp>
      <p:sp>
        <p:nvSpPr>
          <p:cNvPr id="8" name="Прямоугольник 8"/>
          <p:cNvSpPr/>
          <p:nvPr/>
        </p:nvSpPr>
        <p:spPr bwMode="auto">
          <a:xfrm>
            <a:off x="562709" y="1232905"/>
            <a:ext cx="11901267" cy="5909310"/>
          </a:xfrm>
          <a:prstGeom prst="rect">
            <a:avLst/>
          </a:prstGeom>
          <a:solidFill>
            <a:srgbClr val="FFFFCC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public abstract class AbstractCollection&lt;E&gt; implements Collection&lt;E&gt; {</a:t>
            </a:r>
          </a:p>
          <a:p>
            <a:pPr>
              <a:lnSpc>
                <a:spcPct val="90000"/>
              </a:lnSpc>
            </a:pPr>
            <a:endParaRPr lang="en-US" sz="1400" b="1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public abstract Iterator&lt;E&gt; iterator();</a:t>
            </a:r>
          </a:p>
          <a:p>
            <a:pPr>
              <a:lnSpc>
                <a:spcPct val="90000"/>
              </a:lnSpc>
            </a:pPr>
            <a:endParaRPr lang="en-US" sz="1400" b="1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public abstract int size();</a:t>
            </a:r>
          </a:p>
          <a:p>
            <a:pPr>
              <a:lnSpc>
                <a:spcPct val="90000"/>
              </a:lnSpc>
            </a:pPr>
            <a:endParaRPr lang="en-US" sz="1400" b="1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public boolean isEmpty() {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  return size() == 0;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lnSpc>
                <a:spcPct val="90000"/>
              </a:lnSpc>
            </a:pPr>
            <a:endParaRPr lang="en-US" sz="1400" b="1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public boolean contains(Object o) {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  Iterator&lt;E&gt; e = iterator();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  if (o==null) {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      while (e.hasNext())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          if (e.next() ==null)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              return true;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  } else {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      while (e.hasNext())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          if (o.equals(e.next() ))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              return true;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  return false;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}</a:t>
            </a:r>
            <a:endParaRPr lang="ru-RU" sz="1400" b="1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ru-RU" sz="1400" b="1" smtClean="0">
                <a:latin typeface="Courier New" pitchFamily="49" charset="0"/>
                <a:cs typeface="Courier New" pitchFamily="49" charset="0"/>
              </a:rPr>
              <a:t>    </a:t>
            </a:r>
          </a:p>
          <a:p>
            <a:pPr>
              <a:lnSpc>
                <a:spcPct val="90000"/>
              </a:lnSpc>
            </a:pPr>
            <a:r>
              <a:rPr lang="ru-RU" sz="1400" b="1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public boolean add(E e) { </a:t>
            </a:r>
            <a:endParaRPr lang="ru-RU" sz="1400" b="1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ru-RU" sz="1400" b="1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throw new UnsupportedOperationException(); </a:t>
            </a:r>
            <a:endParaRPr lang="ru-RU" sz="1400" b="1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ru-RU" sz="1400" b="1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}</a:t>
            </a:r>
            <a:endParaRPr lang="ru-RU" sz="1400" b="1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ru-RU" sz="1400" b="1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aphicFrame>
        <p:nvGraphicFramePr>
          <p:cNvPr id="9" name="Таблица 5"/>
          <p:cNvGraphicFramePr>
            <a:graphicFrameLocks noGrp="1"/>
          </p:cNvGraphicFramePr>
          <p:nvPr/>
        </p:nvGraphicFramePr>
        <p:xfrm>
          <a:off x="818858" y="7438080"/>
          <a:ext cx="11259406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5225"/>
                <a:gridCol w="10454181"/>
              </a:tblGrid>
              <a:tr h="95633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13001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Абстрактный класс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AbstractCollection&lt;E&gt; – 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базовый класс для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упрощения реализации интерфейса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Collection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. В классе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AbstractCollection&lt;E&gt;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 объявлено только два абстрактных метода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size() 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и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iterator(). 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Метод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isEmpty() 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реализован используя метод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size()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. Все остальные методы реализованы с помощью метода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iterator().  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Для создания своей коллекции достаточно переопределить  методы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size() 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и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iterator().  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Реализация метода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add() 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выбрасывает исключение. Для создания коллекции в которую можно добавлять элементы необходимо перопределить этот метод.</a:t>
                      </a:r>
                      <a:endParaRPr lang="en-US" sz="1500" b="0" spc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37160" marR="137160" marT="137160" marB="1371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sp>
        <p:nvSpPr>
          <p:cNvPr id="7" name="Овал 9"/>
          <p:cNvSpPr/>
          <p:nvPr/>
        </p:nvSpPr>
        <p:spPr bwMode="auto">
          <a:xfrm>
            <a:off x="914388" y="8011288"/>
            <a:ext cx="576000" cy="576000"/>
          </a:xfrm>
          <a:prstGeom prst="ellipse">
            <a:avLst/>
          </a:prstGeom>
          <a:gradFill flip="none" rotWithShape="1">
            <a:gsLst>
              <a:gs pos="0">
                <a:srgbClr val="339966">
                  <a:shade val="30000"/>
                  <a:satMod val="115000"/>
                </a:srgbClr>
              </a:gs>
              <a:gs pos="50000">
                <a:srgbClr val="339966">
                  <a:shade val="67500"/>
                  <a:satMod val="115000"/>
                </a:srgbClr>
              </a:gs>
              <a:gs pos="100000">
                <a:srgbClr val="339966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Lucida Bright" pitchFamily="18" charset="0"/>
                <a:ea typeface="Arial Unicode MS" pitchFamily="34" charset="-128"/>
                <a:cs typeface="Tahoma" pitchFamily="34" charset="0"/>
              </a:rPr>
              <a:t>C</a:t>
            </a:r>
            <a:endParaRPr kumimoji="0" lang="ru-RU" sz="36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Century Gothic" pitchFamily="34" charset="0"/>
              <a:ea typeface="Arial Unicode MS" pitchFamily="34" charset="-128"/>
              <a:cs typeface="Tahoma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 bwMode="auto">
          <a:xfrm>
            <a:off x="1364765" y="7929404"/>
            <a:ext cx="232012" cy="286604"/>
          </a:xfrm>
          <a:prstGeom prst="rect">
            <a:avLst/>
          </a:prstGeom>
          <a:solidFill>
            <a:srgbClr val="CDFFC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smtClean="0">
                <a:ln>
                  <a:noFill/>
                </a:ln>
                <a:solidFill>
                  <a:srgbClr val="398B66"/>
                </a:solidFill>
                <a:effectLst/>
                <a:latin typeface="Arial Rounded MT Bold" pitchFamily="34" charset="0"/>
              </a:rPr>
              <a:t>A</a:t>
            </a:r>
            <a:endParaRPr kumimoji="0" lang="ru-RU" sz="2000" b="1" i="0" u="none" strike="noStrike" cap="none" normalizeH="0" baseline="0" smtClean="0">
              <a:ln>
                <a:noFill/>
              </a:ln>
              <a:solidFill>
                <a:srgbClr val="398B66"/>
              </a:solidFill>
              <a:effectLst/>
            </a:endParaRPr>
          </a:p>
        </p:txBody>
      </p:sp>
      <p:sp>
        <p:nvSpPr>
          <p:cNvPr id="13" name="Скругленный прямоугольник 7"/>
          <p:cNvSpPr/>
          <p:nvPr/>
        </p:nvSpPr>
        <p:spPr bwMode="auto">
          <a:xfrm>
            <a:off x="3177452" y="3558246"/>
            <a:ext cx="1121592" cy="238363"/>
          </a:xfrm>
          <a:prstGeom prst="round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iterator()</a:t>
            </a:r>
          </a:p>
        </p:txBody>
      </p:sp>
      <p:sp>
        <p:nvSpPr>
          <p:cNvPr id="14" name="Скругленный прямоугольник 7"/>
          <p:cNvSpPr/>
          <p:nvPr/>
        </p:nvSpPr>
        <p:spPr bwMode="auto">
          <a:xfrm>
            <a:off x="2770295" y="4133725"/>
            <a:ext cx="900953" cy="247207"/>
          </a:xfrm>
          <a:prstGeom prst="round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e.next()</a:t>
            </a:r>
          </a:p>
        </p:txBody>
      </p:sp>
      <p:sp>
        <p:nvSpPr>
          <p:cNvPr id="15" name="Скругленный прямоугольник 7"/>
          <p:cNvSpPr/>
          <p:nvPr/>
        </p:nvSpPr>
        <p:spPr bwMode="auto">
          <a:xfrm>
            <a:off x="2158418" y="2784872"/>
            <a:ext cx="707611" cy="238363"/>
          </a:xfrm>
          <a:prstGeom prst="round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size()</a:t>
            </a:r>
          </a:p>
        </p:txBody>
      </p:sp>
      <p:sp>
        <p:nvSpPr>
          <p:cNvPr id="16" name="Скругленный прямоугольник 7"/>
          <p:cNvSpPr/>
          <p:nvPr/>
        </p:nvSpPr>
        <p:spPr bwMode="auto">
          <a:xfrm>
            <a:off x="3755209" y="4913922"/>
            <a:ext cx="900953" cy="247207"/>
          </a:xfrm>
          <a:prstGeom prst="round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e.next()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Интерфейс </a:t>
            </a:r>
            <a:r>
              <a:rPr lang="en-US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Iterator&lt;E&gt;</a:t>
            </a:r>
            <a:endParaRPr lang="ru-RU" b="0">
              <a:latin typeface="Candara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2</a:t>
            </a:fld>
            <a:endParaRPr lang="ru-RU"/>
          </a:p>
        </p:txBody>
      </p:sp>
      <p:sp>
        <p:nvSpPr>
          <p:cNvPr id="98305" name="Rectangle 1"/>
          <p:cNvSpPr>
            <a:spLocks noChangeArrowheads="1"/>
          </p:cNvSpPr>
          <p:nvPr/>
        </p:nvSpPr>
        <p:spPr bwMode="auto">
          <a:xfrm>
            <a:off x="0" y="0"/>
            <a:ext cx="130048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ru-RU" sz="1800" smtClean="0">
                <a:solidFill>
                  <a:srgbClr val="000000"/>
                </a:solidFill>
                <a:latin typeface="Arial" charset="0"/>
              </a:rPr>
              <a:t/>
            </a:r>
            <a:br>
              <a:rPr lang="ru-RU" sz="1800" smtClean="0">
                <a:solidFill>
                  <a:srgbClr val="000000"/>
                </a:solidFill>
                <a:latin typeface="Arial" charset="0"/>
              </a:rPr>
            </a:br>
            <a:endParaRPr lang="ru-RU" sz="18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" name="Прямоугольник 8"/>
          <p:cNvSpPr/>
          <p:nvPr/>
        </p:nvSpPr>
        <p:spPr bwMode="auto">
          <a:xfrm>
            <a:off x="590004" y="3198195"/>
            <a:ext cx="11901267" cy="1261114"/>
          </a:xfrm>
          <a:prstGeom prst="rect">
            <a:avLst/>
          </a:prstGeom>
          <a:solidFill>
            <a:srgbClr val="C0C0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public interface Iterator&lt;T&gt; {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boolean hasNext();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T next();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void remove();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aphicFrame>
        <p:nvGraphicFramePr>
          <p:cNvPr id="12" name="Таблица 11"/>
          <p:cNvGraphicFramePr>
            <a:graphicFrameLocks noGrp="1"/>
          </p:cNvGraphicFramePr>
          <p:nvPr/>
        </p:nvGraphicFramePr>
        <p:xfrm>
          <a:off x="2320119" y="4929142"/>
          <a:ext cx="8270543" cy="1417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1571"/>
                <a:gridCol w="7478972"/>
              </a:tblGrid>
              <a:tr h="96669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13001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Интерфейс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Iterator&lt;T&gt; 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содержит методы для обхода коллекций и удаления значений. Метод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hasNext() 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позволяет проверить остались ли ещё значения. Метод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next() 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возвращает следующее значение. Метод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remove() 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удаляет из коллекции последнее возвращённое значение методом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next(). 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Перед методом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remove() 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должен обязательно вызываться метод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next().</a:t>
                      </a:r>
                      <a:endParaRPr lang="en-US" sz="1500" b="0" spc="0" smtClean="0">
                        <a:solidFill>
                          <a:srgbClr val="C00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137160" marR="137160" marT="137160" marB="1371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sp>
        <p:nvSpPr>
          <p:cNvPr id="15" name="Овал 14"/>
          <p:cNvSpPr/>
          <p:nvPr/>
        </p:nvSpPr>
        <p:spPr bwMode="auto">
          <a:xfrm>
            <a:off x="2422478" y="5370403"/>
            <a:ext cx="576000" cy="576000"/>
          </a:xfrm>
          <a:prstGeom prst="ellipse">
            <a:avLst/>
          </a:prstGeom>
          <a:gradFill flip="none" rotWithShape="1">
            <a:gsLst>
              <a:gs pos="0">
                <a:srgbClr val="6600CC">
                  <a:shade val="30000"/>
                  <a:satMod val="115000"/>
                </a:srgbClr>
              </a:gs>
              <a:gs pos="50000">
                <a:srgbClr val="6600CC">
                  <a:shade val="67500"/>
                  <a:satMod val="115000"/>
                </a:srgbClr>
              </a:gs>
              <a:gs pos="100000">
                <a:srgbClr val="6600CC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Lucida Bright" pitchFamily="18" charset="0"/>
                <a:ea typeface="Arial Unicode MS" pitchFamily="34" charset="-128"/>
                <a:cs typeface="Tahoma" pitchFamily="34" charset="0"/>
              </a:rPr>
              <a:t>I</a:t>
            </a:r>
            <a:endParaRPr kumimoji="0" lang="ru-RU" sz="36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Century Gothic" pitchFamily="34" charset="0"/>
              <a:ea typeface="Arial Unicode MS" pitchFamily="34" charset="-128"/>
              <a:cs typeface="Tahoma" pitchFamily="34" charset="0"/>
            </a:endParaRPr>
          </a:p>
        </p:txBody>
      </p:sp>
      <p:graphicFrame>
        <p:nvGraphicFramePr>
          <p:cNvPr id="10" name="Таблица 5"/>
          <p:cNvGraphicFramePr>
            <a:graphicFrameLocks noGrp="1"/>
          </p:cNvGraphicFramePr>
          <p:nvPr/>
        </p:nvGraphicFramePr>
        <p:xfrm>
          <a:off x="6291312" y="1269241"/>
          <a:ext cx="6141798" cy="960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2088"/>
                <a:gridCol w="5249710"/>
              </a:tblGrid>
              <a:tr h="914347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500" b="1" u="sng" kern="1200" spc="0" baseline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Courier New" pitchFamily="49" charset="0"/>
                        </a:rPr>
                        <a:t>Шаблон Итератор</a:t>
                      </a:r>
                      <a:r>
                        <a:rPr lang="en-US" sz="1500" b="1" u="sng" kern="1200" spc="0" baseline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Courier New" pitchFamily="49" charset="0"/>
                        </a:rPr>
                        <a:t>:</a:t>
                      </a:r>
                      <a:r>
                        <a:rPr lang="ru-RU" sz="1500" b="0" kern="1200" spc="0" baseline="0" smtClean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Courier New" pitchFamily="49" charset="0"/>
                        </a:rPr>
                        <a:t> Интерфейс </a:t>
                      </a:r>
                      <a:r>
                        <a:rPr lang="en-US" sz="1500" b="0" kern="1200" spc="0" baseline="0" smtClean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Courier New" pitchFamily="49" charset="0"/>
                        </a:rPr>
                        <a:t>Iterator&lt;T&gt;</a:t>
                      </a:r>
                      <a:r>
                        <a:rPr lang="ru-RU" sz="1500" b="0" kern="1200" spc="0" baseline="0" smtClean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Courier New" pitchFamily="49" charset="0"/>
                        </a:rPr>
                        <a:t> вместе с интерфейсом </a:t>
                      </a:r>
                      <a:r>
                        <a:rPr lang="en-US" sz="1500" b="0" kern="1200" spc="0" baseline="0" smtClean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Courier New" pitchFamily="49" charset="0"/>
                        </a:rPr>
                        <a:t>Iterable&lt;T&gt; </a:t>
                      </a:r>
                      <a:r>
                        <a:rPr lang="ru-RU" sz="1500" b="0" kern="1200" spc="0" baseline="0" smtClean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Courier New" pitchFamily="49" charset="0"/>
                        </a:rPr>
                        <a:t>являются примером применения шаблона Итератор.</a:t>
                      </a:r>
                      <a:endParaRPr lang="en-US" sz="1500" b="0" kern="1200" spc="0" baseline="0" smtClean="0">
                        <a:solidFill>
                          <a:schemeClr val="accent4"/>
                        </a:solidFill>
                        <a:latin typeface="+mn-lt"/>
                        <a:ea typeface="+mn-ea"/>
                        <a:cs typeface="Courier New" pitchFamily="49" charset="0"/>
                      </a:endParaRPr>
                    </a:p>
                  </a:txBody>
                  <a:tcPr marL="137160" marR="137160" marT="137160" marB="1371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pic>
        <p:nvPicPr>
          <p:cNvPr id="13" name="Picture 2" descr="http://cdn1.iconfinder.com/data/icons/customicondesign-office6-shadow/64/question-type-one-correct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19888" y="1498940"/>
            <a:ext cx="609600" cy="609600"/>
          </a:xfrm>
          <a:prstGeom prst="rect">
            <a:avLst/>
          </a:prstGeom>
          <a:noFill/>
        </p:spPr>
      </p:pic>
      <p:graphicFrame>
        <p:nvGraphicFramePr>
          <p:cNvPr id="14" name="Таблица 5"/>
          <p:cNvGraphicFramePr>
            <a:graphicFrameLocks noGrp="1"/>
          </p:cNvGraphicFramePr>
          <p:nvPr/>
        </p:nvGraphicFramePr>
        <p:xfrm>
          <a:off x="2300766" y="6592666"/>
          <a:ext cx="8276249" cy="960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4571"/>
                <a:gridCol w="7451678"/>
              </a:tblGrid>
              <a:tr h="847322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13001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500" b="0" spc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Классы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 реализующие интерфейс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Iterator&lt;T&gt; 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могут не поддерживать удаление из коллекции которую они позволяют обходить. В этом случае вызов метода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remove() 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будет приводить к выбрасыванию исключения. </a:t>
                      </a:r>
                      <a:endParaRPr lang="en-US" sz="1500" b="0" spc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37160" marR="137160" marT="137160" marB="1371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pic>
        <p:nvPicPr>
          <p:cNvPr id="16" name="Picture 5" descr="C:\Documents and Settings\tismagilov\Desktop\warning1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364221" y="6741115"/>
            <a:ext cx="685800" cy="6000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Интерфейс </a:t>
            </a:r>
            <a:r>
              <a:rPr lang="en-US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Iterable&lt;E&gt;</a:t>
            </a:r>
            <a:endParaRPr lang="ru-RU" b="0">
              <a:latin typeface="Candara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3</a:t>
            </a:fld>
            <a:endParaRPr lang="ru-RU"/>
          </a:p>
        </p:txBody>
      </p:sp>
      <p:sp>
        <p:nvSpPr>
          <p:cNvPr id="98305" name="Rectangle 1"/>
          <p:cNvSpPr>
            <a:spLocks noChangeArrowheads="1"/>
          </p:cNvSpPr>
          <p:nvPr/>
        </p:nvSpPr>
        <p:spPr bwMode="auto">
          <a:xfrm>
            <a:off x="0" y="0"/>
            <a:ext cx="130048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ru-RU" sz="1800" smtClean="0">
                <a:solidFill>
                  <a:srgbClr val="000000"/>
                </a:solidFill>
                <a:latin typeface="Arial" charset="0"/>
              </a:rPr>
              <a:t/>
            </a:r>
            <a:br>
              <a:rPr lang="ru-RU" sz="1800" smtClean="0">
                <a:solidFill>
                  <a:srgbClr val="000000"/>
                </a:solidFill>
                <a:latin typeface="Arial" charset="0"/>
              </a:rPr>
            </a:br>
            <a:endParaRPr lang="ru-RU" sz="18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" name="Прямоугольник 8"/>
          <p:cNvSpPr/>
          <p:nvPr/>
        </p:nvSpPr>
        <p:spPr bwMode="auto">
          <a:xfrm>
            <a:off x="562708" y="2488507"/>
            <a:ext cx="11901267" cy="1255728"/>
          </a:xfrm>
          <a:prstGeom prst="rect">
            <a:avLst/>
          </a:prstGeom>
          <a:solidFill>
            <a:srgbClr val="C0C0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package java.util;</a:t>
            </a:r>
            <a:endParaRPr lang="ru-RU" sz="1400" b="1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endParaRPr lang="ru-RU" sz="1400" b="1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public interface Iterable&lt;T&gt; {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Iterator&lt;T&gt; iterator();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aphicFrame>
        <p:nvGraphicFramePr>
          <p:cNvPr id="12" name="Таблица 11"/>
          <p:cNvGraphicFramePr>
            <a:graphicFrameLocks noGrp="1"/>
          </p:cNvGraphicFramePr>
          <p:nvPr/>
        </p:nvGraphicFramePr>
        <p:xfrm>
          <a:off x="2456596" y="4615254"/>
          <a:ext cx="8270543" cy="9666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2514"/>
                <a:gridCol w="7438029"/>
              </a:tblGrid>
              <a:tr h="96669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13001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Интерфейс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Iterable&lt;T&gt; 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содержит метод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iterator() 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который возвращает ссылку на объект класса реализующий интерфейс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Iterator&lt;T&gt;</a:t>
                      </a:r>
                      <a:r>
                        <a:rPr lang="ru-RU" sz="1500" b="0" kern="1200" spc="0" baseline="0" smtClean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Courier New" pitchFamily="49" charset="0"/>
                        </a:rPr>
                        <a:t>.</a:t>
                      </a:r>
                      <a:r>
                        <a:rPr lang="en-US" sz="1500" b="0" kern="1200" spc="0" baseline="0" smtClean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ru-RU" sz="1500" b="0" kern="1200" spc="0" baseline="0" smtClean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Courier New" pitchFamily="49" charset="0"/>
                        </a:rPr>
                        <a:t>Реализация этого интерфейса позволяет использовать объекты класса в цикле </a:t>
                      </a:r>
                      <a:r>
                        <a:rPr lang="en-US" sz="1500" b="0" kern="1200" spc="0" baseline="0" smtClean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Courier New" pitchFamily="49" charset="0"/>
                        </a:rPr>
                        <a:t>for each.</a:t>
                      </a:r>
                      <a:r>
                        <a:rPr lang="ru-RU" sz="1500" b="0" kern="1200" spc="0" baseline="0" smtClean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Courier New" pitchFamily="49" charset="0"/>
                        </a:rPr>
                        <a:t> </a:t>
                      </a:r>
                      <a:endParaRPr lang="en-US" sz="1500" b="0" kern="1200" spc="0" baseline="0" smtClean="0">
                        <a:solidFill>
                          <a:schemeClr val="accent4"/>
                        </a:solidFill>
                        <a:latin typeface="+mn-lt"/>
                        <a:ea typeface="+mn-ea"/>
                        <a:cs typeface="Courier New" pitchFamily="49" charset="0"/>
                      </a:endParaRPr>
                    </a:p>
                  </a:txBody>
                  <a:tcPr marL="137160" marR="137160" marT="137160" marB="1371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sp>
        <p:nvSpPr>
          <p:cNvPr id="15" name="Овал 14"/>
          <p:cNvSpPr/>
          <p:nvPr/>
        </p:nvSpPr>
        <p:spPr bwMode="auto">
          <a:xfrm>
            <a:off x="2586251" y="4810846"/>
            <a:ext cx="576000" cy="576000"/>
          </a:xfrm>
          <a:prstGeom prst="ellipse">
            <a:avLst/>
          </a:prstGeom>
          <a:gradFill flip="none" rotWithShape="1">
            <a:gsLst>
              <a:gs pos="0">
                <a:srgbClr val="6600CC">
                  <a:shade val="30000"/>
                  <a:satMod val="115000"/>
                </a:srgbClr>
              </a:gs>
              <a:gs pos="50000">
                <a:srgbClr val="6600CC">
                  <a:shade val="67500"/>
                  <a:satMod val="115000"/>
                </a:srgbClr>
              </a:gs>
              <a:gs pos="100000">
                <a:srgbClr val="6600CC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Lucida Bright" pitchFamily="18" charset="0"/>
                <a:ea typeface="Arial Unicode MS" pitchFamily="34" charset="-128"/>
                <a:cs typeface="Tahoma" pitchFamily="34" charset="0"/>
              </a:rPr>
              <a:t>I</a:t>
            </a:r>
            <a:endParaRPr kumimoji="0" lang="ru-RU" sz="36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Century Gothic" pitchFamily="34" charset="0"/>
              <a:ea typeface="Arial Unicode MS" pitchFamily="34" charset="-128"/>
              <a:cs typeface="Tahoma" pitchFamily="34" charset="0"/>
            </a:endParaRPr>
          </a:p>
        </p:txBody>
      </p:sp>
      <p:graphicFrame>
        <p:nvGraphicFramePr>
          <p:cNvPr id="14" name="Таблица 5"/>
          <p:cNvGraphicFramePr>
            <a:graphicFrameLocks noGrp="1"/>
          </p:cNvGraphicFramePr>
          <p:nvPr/>
        </p:nvGraphicFramePr>
        <p:xfrm>
          <a:off x="6184405" y="1203287"/>
          <a:ext cx="6141798" cy="960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2088"/>
                <a:gridCol w="5249710"/>
              </a:tblGrid>
              <a:tr h="914347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500" b="1" u="sng" kern="1200" spc="0" baseline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Courier New" pitchFamily="49" charset="0"/>
                        </a:rPr>
                        <a:t>Шаблон Итератор</a:t>
                      </a:r>
                      <a:r>
                        <a:rPr lang="en-US" sz="1500" b="1" u="sng" kern="1200" spc="0" baseline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Courier New" pitchFamily="49" charset="0"/>
                        </a:rPr>
                        <a:t>:</a:t>
                      </a:r>
                      <a:r>
                        <a:rPr lang="ru-RU" sz="1500" b="0" kern="1200" spc="0" baseline="0" smtClean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Courier New" pitchFamily="49" charset="0"/>
                        </a:rPr>
                        <a:t> Интерфейс </a:t>
                      </a:r>
                      <a:r>
                        <a:rPr lang="en-US" sz="1500" b="0" kern="1200" spc="0" baseline="0" smtClean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Courier New" pitchFamily="49" charset="0"/>
                        </a:rPr>
                        <a:t>Iterator&lt;T&gt;</a:t>
                      </a:r>
                      <a:r>
                        <a:rPr lang="ru-RU" sz="1500" b="0" kern="1200" spc="0" baseline="0" smtClean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Courier New" pitchFamily="49" charset="0"/>
                        </a:rPr>
                        <a:t> вместе с интерфейсом </a:t>
                      </a:r>
                      <a:r>
                        <a:rPr lang="en-US" sz="1500" b="0" kern="1200" spc="0" baseline="0" smtClean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Courier New" pitchFamily="49" charset="0"/>
                        </a:rPr>
                        <a:t>Iterable&lt;T&gt; </a:t>
                      </a:r>
                      <a:r>
                        <a:rPr lang="ru-RU" sz="1500" b="0" kern="1200" spc="0" baseline="0" smtClean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Courier New" pitchFamily="49" charset="0"/>
                        </a:rPr>
                        <a:t>являются примером применения шаблона Итератор.</a:t>
                      </a:r>
                      <a:endParaRPr lang="en-US" sz="1500" b="0" kern="1200" spc="0" baseline="0" smtClean="0">
                        <a:solidFill>
                          <a:schemeClr val="accent4"/>
                        </a:solidFill>
                        <a:latin typeface="+mn-lt"/>
                        <a:ea typeface="+mn-ea"/>
                        <a:cs typeface="Courier New" pitchFamily="49" charset="0"/>
                      </a:endParaRPr>
                    </a:p>
                  </a:txBody>
                  <a:tcPr marL="137160" marR="137160" marT="137160" marB="1371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pic>
        <p:nvPicPr>
          <p:cNvPr id="16" name="Picture 2" descr="http://cdn1.iconfinder.com/data/icons/customicondesign-office6-shadow/64/question-type-one-correct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312981" y="1432986"/>
            <a:ext cx="609600" cy="609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 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4</a:t>
            </a:fld>
            <a:endParaRPr lang="ru-RU"/>
          </a:p>
        </p:txBody>
      </p:sp>
      <p:sp>
        <p:nvSpPr>
          <p:cNvPr id="11" name="Текст 5"/>
          <p:cNvSpPr>
            <a:spLocks noGrp="1"/>
          </p:cNvSpPr>
          <p:nvPr>
            <p:ph type="body" sz="quarter" idx="11"/>
          </p:nvPr>
        </p:nvSpPr>
        <p:spPr bwMode="auto">
          <a:xfrm>
            <a:off x="953226" y="5722883"/>
            <a:ext cx="10849970" cy="1907626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ru-RU" sz="400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algn="ctr"/>
            <a:r>
              <a:rPr lang="ru-RU" sz="4000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Обход коллекции</a:t>
            </a:r>
            <a:endParaRPr lang="ru-RU" sz="6000" b="0" smtClean="0">
              <a:solidFill>
                <a:srgbClr val="800000"/>
              </a:solidFill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Обход коллекции</a:t>
            </a:r>
            <a:endParaRPr lang="ru-RU" b="0">
              <a:latin typeface="Candara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5</a:t>
            </a:fld>
            <a:endParaRPr lang="ru-RU"/>
          </a:p>
        </p:txBody>
      </p:sp>
      <p:sp>
        <p:nvSpPr>
          <p:cNvPr id="98305" name="Rectangle 1"/>
          <p:cNvSpPr>
            <a:spLocks noChangeArrowheads="1"/>
          </p:cNvSpPr>
          <p:nvPr/>
        </p:nvSpPr>
        <p:spPr bwMode="auto">
          <a:xfrm>
            <a:off x="0" y="0"/>
            <a:ext cx="130048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ru-RU" sz="1800" smtClean="0">
                <a:solidFill>
                  <a:srgbClr val="000000"/>
                </a:solidFill>
                <a:latin typeface="Arial" charset="0"/>
              </a:rPr>
              <a:t/>
            </a:r>
            <a:br>
              <a:rPr lang="ru-RU" sz="1800" smtClean="0">
                <a:solidFill>
                  <a:srgbClr val="000000"/>
                </a:solidFill>
                <a:latin typeface="Arial" charset="0"/>
              </a:rPr>
            </a:br>
            <a:endParaRPr lang="ru-RU" sz="1800" smtClean="0">
              <a:solidFill>
                <a:srgbClr val="000000"/>
              </a:solidFill>
              <a:latin typeface="Arial" charset="0"/>
            </a:endParaRPr>
          </a:p>
        </p:txBody>
      </p:sp>
      <p:graphicFrame>
        <p:nvGraphicFramePr>
          <p:cNvPr id="10" name="Таблица 5"/>
          <p:cNvGraphicFramePr>
            <a:graphicFrameLocks noGrp="1"/>
          </p:cNvGraphicFramePr>
          <p:nvPr/>
        </p:nvGraphicFramePr>
        <p:xfrm>
          <a:off x="1836737" y="3972346"/>
          <a:ext cx="8669870" cy="960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41"/>
                <a:gridCol w="7831629"/>
              </a:tblGrid>
              <a:tr h="847322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13001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500" b="0" spc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Итератор можно использовать для обхода коллекции вызывая методы </a:t>
                      </a:r>
                      <a:r>
                        <a:rPr lang="en-US" sz="1500" b="0" spc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hasNext()</a:t>
                      </a:r>
                      <a:r>
                        <a:rPr lang="ru-RU" sz="1500" b="0" spc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 и </a:t>
                      </a:r>
                      <a:r>
                        <a:rPr lang="en-US" sz="1500" b="0" spc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next()</a:t>
                      </a:r>
                      <a:r>
                        <a:rPr lang="ru-RU" sz="1500" b="0" spc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. Начиная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 с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Java 5 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появилась возможность использовать цикл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for each 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для объектов классов реализующих интерфейс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Iterable&lt;E&gt;.</a:t>
                      </a:r>
                      <a:endParaRPr lang="en-US" sz="1500" b="0" spc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37160" marR="137160" marT="137160" marB="1371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pic>
        <p:nvPicPr>
          <p:cNvPr id="11" name="Picture 2" descr="book ico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78632" y="4167644"/>
            <a:ext cx="609600" cy="609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Использование итератора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6</a:t>
            </a:fld>
            <a:endParaRPr lang="ru-RU"/>
          </a:p>
        </p:txBody>
      </p:sp>
      <p:pic>
        <p:nvPicPr>
          <p:cNvPr id="10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79150" y="2296025"/>
            <a:ext cx="335357" cy="335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Прямоугольник 7"/>
          <p:cNvSpPr/>
          <p:nvPr/>
        </p:nvSpPr>
        <p:spPr bwMode="auto">
          <a:xfrm>
            <a:off x="562708" y="973593"/>
            <a:ext cx="11901267" cy="5478423"/>
          </a:xfrm>
          <a:prstGeom prst="rect">
            <a:avLst/>
          </a:prstGeom>
          <a:solidFill>
            <a:srgbClr val="F2F7F2"/>
          </a:solidFill>
          <a:ln w="9525" cap="flat" cmpd="sng" algn="ctr">
            <a:noFill/>
            <a:prstDash val="lgDash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IteratorDemo 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static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main(String[] args) 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Collection&lt;String&gt; produce =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TreeSet&lt;String&gt;();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produce.add(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"apple"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produce.add(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"tomato"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produce.add(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"orange"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produce.add(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"cucumber"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produce.add(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"kiwi"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produce.add(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"mango"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produce.add(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"carrot"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produce.add(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"pear"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produce.add(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"apple"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produce.add(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"orange"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produce.add(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"potato"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  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Iterator&lt;String&gt; iter = produce.iterator();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while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(iter.hasNext()) 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.println(iter.next());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}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}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}</a:t>
            </a:r>
          </a:p>
        </p:txBody>
      </p:sp>
      <p:sp>
        <p:nvSpPr>
          <p:cNvPr id="6" name="Прямоугольник 10"/>
          <p:cNvSpPr/>
          <p:nvPr/>
        </p:nvSpPr>
        <p:spPr bwMode="auto">
          <a:xfrm>
            <a:off x="573205" y="6619088"/>
            <a:ext cx="11900848" cy="2462213"/>
          </a:xfrm>
          <a:prstGeom prst="rect">
            <a:avLst/>
          </a:prstGeom>
          <a:solidFill>
            <a:srgbClr val="D9D9D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en-US" sz="1400" b="1" smtClean="0">
              <a:solidFill>
                <a:srgbClr val="000000"/>
              </a:solidFill>
              <a:latin typeface="Courier New"/>
            </a:endParaRPr>
          </a:p>
          <a:p>
            <a:r>
              <a:rPr lang="it-IT" sz="1400" b="1" smtClean="0">
                <a:solidFill>
                  <a:srgbClr val="000000"/>
                </a:solidFill>
                <a:latin typeface="Courier New"/>
              </a:rPr>
              <a:t>apple</a:t>
            </a:r>
          </a:p>
          <a:p>
            <a:r>
              <a:rPr lang="it-IT" sz="1400" b="1" smtClean="0">
                <a:solidFill>
                  <a:srgbClr val="000000"/>
                </a:solidFill>
                <a:latin typeface="Courier New"/>
              </a:rPr>
              <a:t>carrot</a:t>
            </a:r>
          </a:p>
          <a:p>
            <a:r>
              <a:rPr lang="it-IT" sz="1400" b="1" smtClean="0">
                <a:solidFill>
                  <a:srgbClr val="000000"/>
                </a:solidFill>
                <a:latin typeface="Courier New"/>
              </a:rPr>
              <a:t>cucumber</a:t>
            </a:r>
          </a:p>
          <a:p>
            <a:r>
              <a:rPr lang="it-IT" sz="1400" b="1" smtClean="0">
                <a:solidFill>
                  <a:srgbClr val="000000"/>
                </a:solidFill>
                <a:latin typeface="Courier New"/>
              </a:rPr>
              <a:t>kiwi</a:t>
            </a:r>
          </a:p>
          <a:p>
            <a:r>
              <a:rPr lang="it-IT" sz="1400" b="1" smtClean="0">
                <a:solidFill>
                  <a:srgbClr val="000000"/>
                </a:solidFill>
                <a:latin typeface="Courier New"/>
              </a:rPr>
              <a:t>mango</a:t>
            </a:r>
          </a:p>
          <a:p>
            <a:r>
              <a:rPr lang="it-IT" sz="1400" b="1" smtClean="0">
                <a:solidFill>
                  <a:srgbClr val="000000"/>
                </a:solidFill>
                <a:latin typeface="Courier New"/>
              </a:rPr>
              <a:t>orange</a:t>
            </a:r>
          </a:p>
          <a:p>
            <a:r>
              <a:rPr lang="it-IT" sz="1400" b="1" smtClean="0">
                <a:solidFill>
                  <a:srgbClr val="000000"/>
                </a:solidFill>
                <a:latin typeface="Courier New"/>
              </a:rPr>
              <a:t>pear</a:t>
            </a:r>
          </a:p>
          <a:p>
            <a:r>
              <a:rPr lang="it-IT" sz="1400" b="1" smtClean="0">
                <a:solidFill>
                  <a:srgbClr val="000000"/>
                </a:solidFill>
                <a:latin typeface="Courier New"/>
              </a:rPr>
              <a:t>potato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t</a:t>
            </a:r>
            <a:r>
              <a:rPr lang="it-IT" sz="1400" b="1" smtClean="0">
                <a:solidFill>
                  <a:srgbClr val="000000"/>
                </a:solidFill>
                <a:latin typeface="Courier New"/>
              </a:rPr>
              <a:t>omato</a:t>
            </a:r>
          </a:p>
          <a:p>
            <a:endParaRPr lang="en-US" sz="1400" b="1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Использование итератора в цикле </a:t>
            </a:r>
            <a:r>
              <a:rPr lang="en-US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for each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7</a:t>
            </a:fld>
            <a:endParaRPr lang="ru-RU"/>
          </a:p>
        </p:txBody>
      </p:sp>
      <p:pic>
        <p:nvPicPr>
          <p:cNvPr id="10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79150" y="2296025"/>
            <a:ext cx="335357" cy="335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Прямоугольник 7"/>
          <p:cNvSpPr/>
          <p:nvPr/>
        </p:nvSpPr>
        <p:spPr bwMode="auto">
          <a:xfrm>
            <a:off x="562708" y="973593"/>
            <a:ext cx="11901267" cy="5047536"/>
          </a:xfrm>
          <a:prstGeom prst="rect">
            <a:avLst/>
          </a:prstGeom>
          <a:solidFill>
            <a:srgbClr val="F2F7F2"/>
          </a:solidFill>
          <a:ln w="9525" cap="flat" cmpd="sng" algn="ctr">
            <a:noFill/>
            <a:prstDash val="lgDash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IteratorForEachDemo 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static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main(String[] args) 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Collection&lt;String&gt; produce =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TreeSet&lt;String&gt;();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produce.add(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"apple"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produce.add(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"tomato"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produce.add(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"orange"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produce.add(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"cucumber"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produce.add(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"kiwi"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produce.add(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"mango"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produce.add(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"carrot"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produce.add(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"pear"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produce.add(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"apple"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produce.add(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"orange"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produce.add(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"potato"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  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for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(String s : produce){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.println(s);        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}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}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}</a:t>
            </a:r>
          </a:p>
        </p:txBody>
      </p:sp>
      <p:sp>
        <p:nvSpPr>
          <p:cNvPr id="6" name="Прямоугольник 10"/>
          <p:cNvSpPr/>
          <p:nvPr/>
        </p:nvSpPr>
        <p:spPr bwMode="auto">
          <a:xfrm>
            <a:off x="573205" y="6619088"/>
            <a:ext cx="11900848" cy="2462213"/>
          </a:xfrm>
          <a:prstGeom prst="rect">
            <a:avLst/>
          </a:prstGeom>
          <a:solidFill>
            <a:srgbClr val="D9D9D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en-US" sz="1400" b="1" smtClean="0">
              <a:solidFill>
                <a:srgbClr val="000000"/>
              </a:solidFill>
              <a:latin typeface="Courier New"/>
            </a:endParaRPr>
          </a:p>
          <a:p>
            <a:r>
              <a:rPr lang="it-IT" sz="1400" b="1" smtClean="0">
                <a:solidFill>
                  <a:srgbClr val="000000"/>
                </a:solidFill>
                <a:latin typeface="Courier New"/>
              </a:rPr>
              <a:t>apple</a:t>
            </a:r>
          </a:p>
          <a:p>
            <a:r>
              <a:rPr lang="it-IT" sz="1400" b="1" smtClean="0">
                <a:solidFill>
                  <a:srgbClr val="000000"/>
                </a:solidFill>
                <a:latin typeface="Courier New"/>
              </a:rPr>
              <a:t>carrot</a:t>
            </a:r>
          </a:p>
          <a:p>
            <a:r>
              <a:rPr lang="it-IT" sz="1400" b="1" smtClean="0">
                <a:solidFill>
                  <a:srgbClr val="000000"/>
                </a:solidFill>
                <a:latin typeface="Courier New"/>
              </a:rPr>
              <a:t>cucumber</a:t>
            </a:r>
          </a:p>
          <a:p>
            <a:r>
              <a:rPr lang="it-IT" sz="1400" b="1" smtClean="0">
                <a:solidFill>
                  <a:srgbClr val="000000"/>
                </a:solidFill>
                <a:latin typeface="Courier New"/>
              </a:rPr>
              <a:t>kiwi</a:t>
            </a:r>
          </a:p>
          <a:p>
            <a:r>
              <a:rPr lang="it-IT" sz="1400" b="1" smtClean="0">
                <a:solidFill>
                  <a:srgbClr val="000000"/>
                </a:solidFill>
                <a:latin typeface="Courier New"/>
              </a:rPr>
              <a:t>mango</a:t>
            </a:r>
          </a:p>
          <a:p>
            <a:r>
              <a:rPr lang="it-IT" sz="1400" b="1" smtClean="0">
                <a:solidFill>
                  <a:srgbClr val="000000"/>
                </a:solidFill>
                <a:latin typeface="Courier New"/>
              </a:rPr>
              <a:t>orange</a:t>
            </a:r>
          </a:p>
          <a:p>
            <a:r>
              <a:rPr lang="it-IT" sz="1400" b="1" smtClean="0">
                <a:solidFill>
                  <a:srgbClr val="000000"/>
                </a:solidFill>
                <a:latin typeface="Courier New"/>
              </a:rPr>
              <a:t>pear</a:t>
            </a:r>
          </a:p>
          <a:p>
            <a:r>
              <a:rPr lang="it-IT" sz="1400" b="1" smtClean="0">
                <a:solidFill>
                  <a:srgbClr val="000000"/>
                </a:solidFill>
                <a:latin typeface="Courier New"/>
              </a:rPr>
              <a:t>potato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t</a:t>
            </a:r>
            <a:r>
              <a:rPr lang="it-IT" sz="1400" b="1" smtClean="0">
                <a:solidFill>
                  <a:srgbClr val="000000"/>
                </a:solidFill>
                <a:latin typeface="Courier New"/>
              </a:rPr>
              <a:t>omato</a:t>
            </a:r>
          </a:p>
          <a:p>
            <a:endParaRPr lang="en-US" sz="1400" b="1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 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8</a:t>
            </a:fld>
            <a:endParaRPr lang="ru-RU"/>
          </a:p>
        </p:txBody>
      </p:sp>
      <p:sp>
        <p:nvSpPr>
          <p:cNvPr id="11" name="Текст 5"/>
          <p:cNvSpPr>
            <a:spLocks noGrp="1"/>
          </p:cNvSpPr>
          <p:nvPr>
            <p:ph type="body" sz="quarter" idx="11"/>
          </p:nvPr>
        </p:nvSpPr>
        <p:spPr bwMode="auto">
          <a:xfrm>
            <a:off x="953226" y="5722883"/>
            <a:ext cx="10849970" cy="1907626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ru-RU" sz="400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algn="ctr"/>
            <a:r>
              <a:rPr lang="ru-RU" sz="4000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Удаление</a:t>
            </a:r>
            <a:endParaRPr lang="ru-RU" sz="6000" b="0" smtClean="0">
              <a:solidFill>
                <a:srgbClr val="800000"/>
              </a:solidFill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Нулевой слайд">
  <a:themeElements>
    <a:clrScheme name="Презентация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Презентация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3001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Myriad Pro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3001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Myriad Pro" pitchFamily="34" charset="0"/>
          </a:defRPr>
        </a:defPPr>
      </a:lstStyle>
    </a:lnDef>
  </a:objectDefaults>
  <a:extraClrSchemeLst>
    <a:extraClrScheme>
      <a:clrScheme name="Презентация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резентация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резентация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резентация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резентация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резентация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резентация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резентация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резентация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резентация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резентация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резентация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, тезисы, автор">
  <a:themeElements>
    <a:clrScheme name="Специальное оформление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Мириад_Диасофт">
      <a:majorFont>
        <a:latin typeface="Myriad Pro"/>
        <a:ea typeface=""/>
        <a:cs typeface=""/>
      </a:majorFont>
      <a:minorFont>
        <a:latin typeface="Myriad Pro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3001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Myriad Pro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3001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Myriad Pro" pitchFamily="34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  <a:effectLst/>
      </a:spPr>
      <a:bodyPr wrap="none" lIns="91435" tIns="45718" rIns="91435" bIns="45718">
        <a:noAutofit/>
      </a:bodyPr>
      <a:lstStyle>
        <a:defPPr defTabSz="1300163">
          <a:lnSpc>
            <a:spcPct val="50000"/>
          </a:lnSpc>
          <a:spcBef>
            <a:spcPct val="50000"/>
          </a:spcBef>
          <a:defRPr sz="2400" dirty="0"/>
        </a:defPPr>
      </a:lstStyle>
    </a:txDef>
  </a:objectDefaults>
  <a:extraClrSchemeLst>
    <a:extraClrScheme>
      <a:clrScheme name="Специальное оформление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иальное оформление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иальное оформление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иальное оформление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иальное оформление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иальное оформление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Основная часть">
  <a:themeElements>
    <a:clrScheme name="2_Специальное оформление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Специальное оформление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3001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Myriad Pro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3001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Myriad Pro" pitchFamily="34" charset="0"/>
          </a:defRPr>
        </a:defPPr>
      </a:lstStyle>
    </a:lnDef>
  </a:objectDefaults>
  <a:extraClrSchemeLst>
    <a:extraClrScheme>
      <a:clrScheme name="2_Специальное оформление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Специальное оформление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Специальное оформление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Специальное оформление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Специальное оформление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Специальное оформление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Специальное оформление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Специальное оформление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Специальное оформление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Специальное оформление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Специальное оформление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Специальное оформление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Финальный слайд">
  <a:themeElements>
    <a:clrScheme name="5_Специальное оформление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5_Специальное оформление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3001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Myriad Pro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3001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Myriad Pro" pitchFamily="34" charset="0"/>
          </a:defRPr>
        </a:defPPr>
      </a:lstStyle>
    </a:lnDef>
  </a:objectDefaults>
  <a:extraClrSchemeLst>
    <a:extraClrScheme>
      <a:clrScheme name="5_Специальное оформление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Специальное оформление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Специальное оформление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Специальное оформление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Специальное оформление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Специальное оформление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Специальное оформление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Специальное оформление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Специальное оформление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Специальное оформление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Специальное оформление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Специальное оформление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1_Нулевой слайд">
  <a:themeElements>
    <a:clrScheme name="Презентация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Презентация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3001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Myriad Pro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3001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Myriad Pro" pitchFamily="34" charset="0"/>
          </a:defRPr>
        </a:defPPr>
      </a:lstStyle>
    </a:lnDef>
  </a:objectDefaults>
  <a:extraClrSchemeLst>
    <a:extraClrScheme>
      <a:clrScheme name="Презентация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резентация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резентация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резентация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резентация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резентация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резентация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резентация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резентация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резентация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резентация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резентация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1_Тема, тезисы, автор">
  <a:themeElements>
    <a:clrScheme name="Специальное оформление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Мириад_Диасофт">
      <a:majorFont>
        <a:latin typeface="Myriad Pro"/>
        <a:ea typeface=""/>
        <a:cs typeface=""/>
      </a:majorFont>
      <a:minorFont>
        <a:latin typeface="Myriad Pro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3001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Myriad Pro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3001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Myriad Pro" pitchFamily="34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  <a:effectLst/>
      </a:spPr>
      <a:bodyPr wrap="none" lIns="91435" tIns="45718" rIns="91435" bIns="45718">
        <a:noAutofit/>
      </a:bodyPr>
      <a:lstStyle>
        <a:defPPr defTabSz="1300163">
          <a:lnSpc>
            <a:spcPct val="50000"/>
          </a:lnSpc>
          <a:spcBef>
            <a:spcPct val="50000"/>
          </a:spcBef>
          <a:defRPr sz="2400" dirty="0"/>
        </a:defPPr>
      </a:lstStyle>
    </a:txDef>
  </a:objectDefaults>
  <a:extraClrSchemeLst>
    <a:extraClrScheme>
      <a:clrScheme name="Специальное оформление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иальное оформление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иальное оформление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иальное оформление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иальное оформление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иальное оформление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1_Основная часть">
  <a:themeElements>
    <a:clrScheme name="2_Специальное оформление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Специальное оформление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3001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Myriad Pro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3001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Myriad Pro" pitchFamily="34" charset="0"/>
          </a:defRPr>
        </a:defPPr>
      </a:lstStyle>
    </a:lnDef>
  </a:objectDefaults>
  <a:extraClrSchemeLst>
    <a:extraClrScheme>
      <a:clrScheme name="2_Специальное оформление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Специальное оформление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Специальное оформление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Специальное оформление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Специальное оформление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Специальное оформление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Специальное оформление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Специальное оформление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Специальное оформление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Специальное оформление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Специальное оформление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Специальное оформление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Презентация1</Template>
  <TotalTime>0</TotalTime>
  <Words>1562</Words>
  <Application>Microsoft Office PowerPoint</Application>
  <PresentationFormat>Custom</PresentationFormat>
  <Paragraphs>382</Paragraphs>
  <Slides>23</Slides>
  <Notes>23</Notes>
  <HiddenSlides>0</HiddenSlides>
  <MMClips>0</MMClips>
  <ScaleCrop>false</ScaleCrop>
  <HeadingPairs>
    <vt:vector size="4" baseType="variant">
      <vt:variant>
        <vt:lpstr>Theme</vt:lpstr>
      </vt:variant>
      <vt:variant>
        <vt:i4>7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Нулевой слайд</vt:lpstr>
      <vt:lpstr>Тема, тезисы, автор</vt:lpstr>
      <vt:lpstr>Основная часть</vt:lpstr>
      <vt:lpstr>Финальный слайд</vt:lpstr>
      <vt:lpstr>1_Нулевой слайд</vt:lpstr>
      <vt:lpstr>1_Тема, тезисы, автор</vt:lpstr>
      <vt:lpstr>1_Основная часть</vt:lpstr>
      <vt:lpstr>Slide 0</vt:lpstr>
      <vt:lpstr> </vt:lpstr>
      <vt:lpstr>Интерфейс Iterator&lt;E&gt;</vt:lpstr>
      <vt:lpstr>Интерфейс Iterable&lt;E&gt;</vt:lpstr>
      <vt:lpstr> </vt:lpstr>
      <vt:lpstr>Обход коллекции</vt:lpstr>
      <vt:lpstr>Использование итератора</vt:lpstr>
      <vt:lpstr>Использование итератора в цикле for each</vt:lpstr>
      <vt:lpstr> </vt:lpstr>
      <vt:lpstr>Удаление</vt:lpstr>
      <vt:lpstr>Удаление используя итератор</vt:lpstr>
      <vt:lpstr>Попытка удалить два раза подряд</vt:lpstr>
      <vt:lpstr>Попытка удалить не сдвинув итератор</vt:lpstr>
      <vt:lpstr> </vt:lpstr>
      <vt:lpstr>Одновременное изменение</vt:lpstr>
      <vt:lpstr>Одновременное изменение</vt:lpstr>
      <vt:lpstr>Вызов метода для изменения без изменения</vt:lpstr>
      <vt:lpstr> </vt:lpstr>
      <vt:lpstr> </vt:lpstr>
      <vt:lpstr>Интерфейс Collection&lt;E&gt;</vt:lpstr>
      <vt:lpstr> </vt:lpstr>
      <vt:lpstr>Класс AbstractCollection&lt;E&gt;</vt:lpstr>
      <vt:lpstr>Slide 22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2013-01-30T02:19:53Z</dcterms:created>
  <dcterms:modified xsi:type="dcterms:W3CDTF">2013-12-26T04:19:39Z</dcterms:modified>
  <cp:contentStatus>Final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arkAsFinal">
    <vt:bool>true</vt:bool>
  </property>
</Properties>
</file>