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59"/>
  </p:notesMasterIdLst>
  <p:handoutMasterIdLst>
    <p:handoutMasterId r:id="rId60"/>
  </p:handoutMasterIdLst>
  <p:sldIdLst>
    <p:sldId id="257" r:id="rId7"/>
    <p:sldId id="459" r:id="rId8"/>
    <p:sldId id="540" r:id="rId9"/>
    <p:sldId id="453" r:id="rId10"/>
    <p:sldId id="539" r:id="rId11"/>
    <p:sldId id="460" r:id="rId12"/>
    <p:sldId id="533" r:id="rId13"/>
    <p:sldId id="534" r:id="rId14"/>
    <p:sldId id="535" r:id="rId15"/>
    <p:sldId id="537" r:id="rId16"/>
    <p:sldId id="538" r:id="rId17"/>
    <p:sldId id="526" r:id="rId18"/>
    <p:sldId id="527" r:id="rId19"/>
    <p:sldId id="529" r:id="rId20"/>
    <p:sldId id="531" r:id="rId21"/>
    <p:sldId id="532" r:id="rId22"/>
    <p:sldId id="490" r:id="rId23"/>
    <p:sldId id="462" r:id="rId24"/>
    <p:sldId id="491" r:id="rId25"/>
    <p:sldId id="525" r:id="rId26"/>
    <p:sldId id="467" r:id="rId27"/>
    <p:sldId id="463" r:id="rId28"/>
    <p:sldId id="464" r:id="rId29"/>
    <p:sldId id="471" r:id="rId30"/>
    <p:sldId id="472" r:id="rId31"/>
    <p:sldId id="473" r:id="rId32"/>
    <p:sldId id="474" r:id="rId33"/>
    <p:sldId id="475" r:id="rId34"/>
    <p:sldId id="468" r:id="rId35"/>
    <p:sldId id="465" r:id="rId36"/>
    <p:sldId id="466" r:id="rId37"/>
    <p:sldId id="469" r:id="rId38"/>
    <p:sldId id="476" r:id="rId39"/>
    <p:sldId id="477" r:id="rId40"/>
    <p:sldId id="478" r:id="rId41"/>
    <p:sldId id="479" r:id="rId42"/>
    <p:sldId id="496" r:id="rId43"/>
    <p:sldId id="461" r:id="rId44"/>
    <p:sldId id="500" r:id="rId45"/>
    <p:sldId id="517" r:id="rId46"/>
    <p:sldId id="518" r:id="rId47"/>
    <p:sldId id="470" r:id="rId48"/>
    <p:sldId id="480" r:id="rId49"/>
    <p:sldId id="541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259" r:id="rId58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97" autoAdjust="0"/>
    <p:restoredTop sz="93827" autoAdjust="0"/>
  </p:normalViewPr>
  <p:slideViewPr>
    <p:cSldViewPr snapToGrid="0">
      <p:cViewPr>
        <p:scale>
          <a:sx n="60" d="100"/>
          <a:sy n="60" d="100"/>
        </p:scale>
        <p:origin x="-894" y="-46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51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55481"/>
            <a:ext cx="11901267" cy="806374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EmptyListsCompareDemo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10000000;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ArrayList(0):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LinkedList():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Collections.emptyList();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ArrayList(): 312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ArrayList(0): 188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LinkedList(): 1187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Collections.emptyList(): 31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273849"/>
            <a:ext cx="11901267" cy="513371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&lt;T&gt; List&lt;T&gt; singletonList(T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SingletonList&lt;T&gt;(o);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SingletonList&lt;E&gt; extends AbstractList&lt;E&gt; implements RandomAccess,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static final long serialVersionUID = 3093736618740652951L;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E element;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SingletonList(E obj) {element = obj;}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 return 1;}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eq(obj, element);}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E get(int 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(index !=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throw new IndexOutOfBoundsException("Index: "+index+", Size: 1");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element;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12428" y="3217050"/>
            <a:ext cx="251366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E element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602764" y="3969961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704274" y="1884133"/>
            <a:ext cx="20860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SingletonList&lt;T&gt;(o)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5941068" y="2445966"/>
            <a:ext cx="176991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AbstractList&lt;E&gt;)</a:t>
            </a:r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1883384" y="7087292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списка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одного значения. Для получение ссылки на объект 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SingletonList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7"/>
          <p:cNvSpPr/>
          <p:nvPr/>
        </p:nvSpPr>
        <p:spPr bwMode="auto">
          <a:xfrm>
            <a:off x="2006203" y="73015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SingletonListDemo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staff = Collections.singletonList(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22708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name = 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05353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OneValueListsCompareDemo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ArrayList(1):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LinkedList():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Collections.singletonList(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ArrayList(): 359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ArrayList(1): 266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LinkedList(): 1406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SingletonList(): 78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ArrayList&lt;E&gt;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ArrayList&lt;E&gt;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164666"/>
            <a:ext cx="11901267" cy="66849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ArrayList&lt;E&gt; extends AbstractList&lt;E&gt; implements List&lt;E&gt;, RandomAccess, Cloneable, Serializable {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transient Object[] elementData;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int size;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ArrayList(int initialCapacity)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ArrayList(Collection&lt;? extends E&gt; c)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trimToSize()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ensureCapacity(int minCapacity)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add(int index, E element)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addAll(Collection&lt;? extends E&gt; c)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set(int index, E element)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get(int index)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lastIndexOf(Object o)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remove(int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remove(Object o)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clear()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isEmpty()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Object[] toArray()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E[] toArray(E[])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Object clone()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514899" y="8134071"/>
          <a:ext cx="98809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34"/>
                <a:gridCol w="9157648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массива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Ссылка на массив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elementData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Размер массива называется ёмкостью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ArrayList&lt;E&gt;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Количество используемых элементов массива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size.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размер массива становится недостаточным выделяется новый массив.  Ёмкость больше или равна числу хранимых значений.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596773" y="84479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998050" y="1559797"/>
            <a:ext cx="2160807" cy="24169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Object[] elementData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1910688" y="1780436"/>
            <a:ext cx="90075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Ёмкость и размер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lvl="0"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5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Списки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62708" y="1355737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ArrayListCapacityDemo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2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5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000000;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ArrayList&lt;String&gt;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arrayList.ensureCapacity(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with ensureCapacity()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without ensureCapacity()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ёмкости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767007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with ensureCapacity() time: 312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without ensureCapacity() time: 641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SimpleListAddDemo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orange, kiwi, apple, apple, mango, pear, pear, apple, orange]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ListInsertDemo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"peach"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fruits.clear();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fruits.add(1,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fruits.add(2,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fruits.add(3,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fruits.add(4,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fruits.add(5,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"peach"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fruits.add(6,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794303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[pear, peach, orange, mango, kiwi, banana, apple]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banana, kiwi, mango, orange, peach, pear]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элементов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toRemove)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removed.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"\nFinal 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"Final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624010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cucumber, carrot, kiwi, potato, tomato,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[apple, cucumber,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[apple, cucumber, kiwi, potato,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[apple, kiwi, potato,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removed. List contents: [apple, kiwi,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contents: [apple, kiwi, cucumber, orange, carrot, tomato]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ListRemoveAtIndexDemo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toAdd.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removed = produce.remove(0);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.println(removed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removed. List contents: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"\nFinal 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"Final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624010"/>
            <a:ext cx="11900848" cy="397031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cucumber, carrot, kiwi, potato, tomato,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removed. List contents: [cucumber, carrot,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[carrot,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kiwi was removed. List contents: [potato,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removed. List contents: [tomato,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removed. List contents: [carrot,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size: 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contents: []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Списки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7" name="Picture 3" descr="M:\lists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634" y="970249"/>
            <a:ext cx="10648950" cy="826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ListGetSetDemo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produce.size();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to = produce.get(i).toUpperCase();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prev = produce.set(i,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"Changing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prev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53943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apple to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carrot to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kiwi to KIWI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potato to 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tomato to TOMATO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pear to PEAR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cucumber to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orange to ORANGE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первого и последнего вхождения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ListIndexOfDemo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toFind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toFind)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first = produce.indexOf(f);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last = produce.lastIndexOf(f);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(first != -1)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on the list, first index: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first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last index: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last);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первого и последнего вхождения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11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cucumber, carrot, kiwi, potato, tomato, pear,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is on the list, first index: 2, last index: 9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is on the list, first index: 5, last index: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is not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is on the list, first index: 1, last index: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is on the list, first index: 4, last index: 4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9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ListContainsDemo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toFind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toFind)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(produce.contains(f))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is not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is on the list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LinkedList&lt;E&gt;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610320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LinkedList&lt;E&gt; extends AbstractSequentialList&lt;E&gt; implements List&lt;E&gt;,..., Cloneable,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Serializable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transient Entry&lt;E&gt; header = new Entry&lt;E&gt;(null, null, null);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int size = 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LinkedList()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LinkedList(Collection&lt;? extends E&gt; c)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element) 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add(int index, E element)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addAll(int index, Collection&lt;? extends E&gt; c)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E set(int index, E element)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get(int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boolean contains(Object o)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lastIndexOf(Object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remove(int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remove(Object o)   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 ListIterator&lt;E&gt; listIterator()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 ListIterator&lt;E&gt; listIterator(int index)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List&lt;E&gt; subList(int from, int to)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Entry&lt;E&gt;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415651" y="7997596"/>
          <a:ext cx="7710988" cy="102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6878476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двусвязного списка. Для элементов двусвязного списка используется внутренний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Entry&lt;E&gt;.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552117" y="82296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014524"/>
            <a:ext cx="11901267" cy="5521512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List&lt;E&gt; extends Collection&lt;E&gt;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add(E e);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void add(int index, E element);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addAll(Collection&lt;? extends E&gt;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addAll(int index, Collection&lt;? extends E&gt;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set(int index, E 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get(int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indexOf(Object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lastIndexOf(Object o);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remove(int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removeAll(Collection&lt;?&gt;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retainAll(Collection&lt;?&gt;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Iterator&lt;E&gt;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ListIterator&lt;E&gt; listIterator();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ListIterator&lt;E&gt; listIterator(int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List&lt;E&gt; subList(int fromIndex, int toIndex);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Object[] toArray();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&lt;T&gt; T[] toArray(T[] a);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equals(Object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hashCode();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456" y="7290198"/>
          <a:ext cx="113958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79"/>
                <a:gridCol w="10658901"/>
              </a:tblGrid>
              <a:tr h="9939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определяет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поведение коллекций, которые служат для хранения упорядоченного набора объектов с позиционным доступом.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При простом добавлении порядок в котором хранятся элементы определяется порядком их добавления в список.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Коллекции реализующие этот интерфейс могут хранить несколько копий одного и того же объекта. Есть возможность доступа к элементам и добавления элементов по индексу. Для получения индекса первого и последнего вхождения объекта в список можно использовать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lastIndexOf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соответственно.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62166" y="782698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ListGetSetDemo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produce.size();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to = produce.get(i).toUpperCase();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prev = produce.set(i,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"Changing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prev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53943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apple to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carrot to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kiwi to KIWI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potato to 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tomato to TOMATO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pear to PEAR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cucumber to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orange to ORANGE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3911201" y="6183234"/>
          <a:ext cx="461865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383502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Позиционный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доступ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лучше не использовать. Он требует затрат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4656" y="6358979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списков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361917" y="3812280"/>
          <a:ext cx="55500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4749421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Списки можно сортировать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используя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Collections.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сортировки можно использовать естественный порядок или объект класса реализующего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Comparator&lt;E&gt;.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9500" y="4009399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apple, carrot, kiwi, potato, banana, tomato, pear, cucumber]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banana, carrot, cucumber, kiwi, orange, pear, potato, tomato]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962418" y="8288746"/>
          <a:ext cx="5550089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4749421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реализует интерфейс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Comparable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Эта реализация использует лексикографический порядок.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0001" y="8349385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AnotherListSortDemo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Collections.sort(items);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RandomAccess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47052"/>
            <a:ext cx="11901267" cy="674031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RandomAccess {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456" y="3960086"/>
          <a:ext cx="11395880" cy="99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79"/>
                <a:gridCol w="10658901"/>
              </a:tblGrid>
              <a:tr h="9939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RandomAccess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маркерный интерфейс он говорит о том что список использует хранилище данных с произвольным доступом. Таким образом операции получения значения по индексу и изменения значения по индексу требуют постоянное время.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62166" y="41829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64665"/>
            <a:ext cx="11901267" cy="763285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ListsPerformanceDemo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2000000;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linkedList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linkedList.add(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(i %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1000; i++)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linkedList.add(0,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"LinkedList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(i %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1000; i++)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LinkedList time: 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time: 10484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177936" y="3371795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788624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Как правило использование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ArrayList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быстрее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чем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данном примере специально был выбран самый неподходящий вариант использования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391" y="3465652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00751" y="2324069"/>
          <a:ext cx="10727142" cy="295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06"/>
                <a:gridCol w="1626485"/>
                <a:gridCol w="1905838"/>
                <a:gridCol w="1723651"/>
                <a:gridCol w="1701619"/>
                <a:gridCol w="1968043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get(int i)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set(int i, E 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Iterator.remove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ArrayList&lt;E&gt;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SingletonList&lt;E&gt;</a:t>
                      </a: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EmptyList&lt;E&gt;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087813" y="6546162"/>
          <a:ext cx="866987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Две часто используемые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реализации интерфейса 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-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Наиболее часто используется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, поскольку он предоставляет позиционный доступ за постоянное время в то время как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требует линейного времени.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выгоднее использовать когда необходимо часто добавлять значения в начало списка или удалять из начала списка. Эти операции требуют постоянного времени в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линейного времени в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507" y="6979570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513371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List EMPTY_LIST = new EmptyList();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&lt;T&gt; List&lt;T&gt; emptyList()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(List&lt;T&gt;) EMPTY_LIST;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EmptyList extends AbstractList&lt;Object&gt; implements RandomAccess,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8842843931221139166L;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false;}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Object get(int 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IndexOutOfBoundsException("Index: "+index);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// Preserves singleton property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EMPTY_LIST;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526307" y="1740820"/>
            <a:ext cx="12194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emptyList()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5129086" y="1347307"/>
            <a:ext cx="166750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EmptyList()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34570" y="3273917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242816" y="2498270"/>
            <a:ext cx="2195214" cy="24493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AbstractList&lt;Object&gt;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791604" y="1347311"/>
            <a:ext cx="113523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EMPTY_LIST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316203" y="1950087"/>
            <a:ext cx="111931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EMPTY_LIST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883384" y="7087292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списка. Для получение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06203" y="73015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EmptyListDemo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staff = Collections.emptyList();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008714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4835</Words>
  <Application>Microsoft Office PowerPoint</Application>
  <PresentationFormat>Custom</PresentationFormat>
  <Paragraphs>978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Slide 0</vt:lpstr>
      <vt:lpstr> </vt:lpstr>
      <vt:lpstr>Списки</vt:lpstr>
      <vt:lpstr>Интерфейс List</vt:lpstr>
      <vt:lpstr>Интерфейс RandomAccess</vt:lpstr>
      <vt:lpstr>Реализации интерфейса List&lt;E&gt;</vt:lpstr>
      <vt:lpstr> </vt:lpstr>
      <vt:lpstr>Класс EmptyList&lt;E&gt;</vt:lpstr>
      <vt:lpstr>Использование EmptyList&lt;E&gt;</vt:lpstr>
      <vt:lpstr>Сравнение производительности для пустого List&lt;E&gt;</vt:lpstr>
      <vt:lpstr>Сравнение производительности для пустого List&lt;E&gt;</vt:lpstr>
      <vt:lpstr> </vt:lpstr>
      <vt:lpstr>Класс SingletonList&lt;E&gt;</vt:lpstr>
      <vt:lpstr>Использование SingletonList&lt;E&gt;</vt:lpstr>
      <vt:lpstr>Сравнение производительности для List&lt;E&gt; с одним элементом</vt:lpstr>
      <vt:lpstr>Сравнение производительности для List&lt;E&gt; с одним элементом</vt:lpstr>
      <vt:lpstr> </vt:lpstr>
      <vt:lpstr>Класс ArrayList&lt;E&gt;</vt:lpstr>
      <vt:lpstr> </vt:lpstr>
      <vt:lpstr>Изменение ёмкости</vt:lpstr>
      <vt:lpstr> </vt:lpstr>
      <vt:lpstr>Добавление элементов</vt:lpstr>
      <vt:lpstr>Добавление элементов по индексу</vt:lpstr>
      <vt:lpstr> </vt:lpstr>
      <vt:lpstr>Удаление элементов </vt:lpstr>
      <vt:lpstr>Удаление элементов</vt:lpstr>
      <vt:lpstr>Удаление элементов по индексу</vt:lpstr>
      <vt:lpstr>Удаление элементов по индексу</vt:lpstr>
      <vt:lpstr> </vt:lpstr>
      <vt:lpstr>Позиционный доступ</vt:lpstr>
      <vt:lpstr>Позиционный доступ</vt:lpstr>
      <vt:lpstr> </vt:lpstr>
      <vt:lpstr>Поиск первого и последнего вхождения</vt:lpstr>
      <vt:lpstr>Поиск первого и последнего вхождения</vt:lpstr>
      <vt:lpstr>Поиск</vt:lpstr>
      <vt:lpstr>Поиск</vt:lpstr>
      <vt:lpstr> </vt:lpstr>
      <vt:lpstr>Класс LinkedList&lt;E&gt;</vt:lpstr>
      <vt:lpstr> </vt:lpstr>
      <vt:lpstr>Позиционный доступ</vt:lpstr>
      <vt:lpstr>Позиционный доступ</vt:lpstr>
      <vt:lpstr> </vt:lpstr>
      <vt:lpstr>Сортировка</vt:lpstr>
      <vt:lpstr>Сортировка</vt:lpstr>
      <vt:lpstr>Сортировка с Comparable</vt:lpstr>
      <vt:lpstr>Сортировка с Comparable</vt:lpstr>
      <vt:lpstr>Сортировка с Comparator</vt:lpstr>
      <vt:lpstr>Сортировка с Comparator</vt:lpstr>
      <vt:lpstr> </vt:lpstr>
      <vt:lpstr>Сравнение производительности</vt:lpstr>
      <vt:lpstr>Сравнение производительности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2013-01-30T05:47:38Z</dcterms:created>
  <dcterms:modified xsi:type="dcterms:W3CDTF">2013-12-26T04:20:38Z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