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1" r:id="rId4"/>
  </p:sldMasterIdLst>
  <p:notesMasterIdLst>
    <p:notesMasterId r:id="rId7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1" r:id="rId14"/>
    <p:sldId id="302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321" r:id="rId36"/>
    <p:sldId id="288" r:id="rId37"/>
    <p:sldId id="287" r:id="rId38"/>
    <p:sldId id="289" r:id="rId39"/>
    <p:sldId id="322" r:id="rId40"/>
    <p:sldId id="290" r:id="rId41"/>
    <p:sldId id="291" r:id="rId42"/>
    <p:sldId id="292" r:id="rId43"/>
    <p:sldId id="323" r:id="rId44"/>
    <p:sldId id="293" r:id="rId45"/>
    <p:sldId id="294" r:id="rId46"/>
    <p:sldId id="295" r:id="rId47"/>
    <p:sldId id="296" r:id="rId48"/>
    <p:sldId id="324" r:id="rId49"/>
    <p:sldId id="297" r:id="rId50"/>
    <p:sldId id="298" r:id="rId51"/>
    <p:sldId id="299" r:id="rId52"/>
    <p:sldId id="300" r:id="rId53"/>
    <p:sldId id="272" r:id="rId54"/>
    <p:sldId id="325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7" r:id="rId69"/>
    <p:sldId id="318" r:id="rId70"/>
    <p:sldId id="319" r:id="rId71"/>
    <p:sldId id="320" r:id="rId72"/>
  </p:sldIdLst>
  <p:sldSz cx="9144000" cy="5715000" type="screen16x10"/>
  <p:notesSz cx="6858000" cy="9144000"/>
  <p:embeddedFontLst>
    <p:embeddedFont>
      <p:font typeface="Avenir Next LT Pro" panose="020B0504020202020204" pitchFamily="34" charset="0"/>
      <p:regular r:id="rId74"/>
      <p:bold r:id="rId75"/>
      <p:italic r:id="rId76"/>
      <p:boldItalic r:id="rId77"/>
    </p:embeddedFont>
    <p:embeddedFont>
      <p:font typeface="Montserrat Extra Bold" panose="020B0604020202020204" charset="0"/>
      <p:bold r:id="rId78"/>
    </p:embeddedFont>
    <p:embeddedFont>
      <p:font typeface="Open Sans" panose="020B0606030504020204" pitchFamily="34" charset="0"/>
      <p:regular r:id="rId79"/>
      <p:bold r:id="rId80"/>
      <p:italic r:id="rId81"/>
      <p:boldItalic r:id="rId82"/>
    </p:embeddedFont>
  </p:embeddedFontLst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7.fntdata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2.fntdata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3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C1073-4D57-4A02-92DB-C996023A2860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E5BB8-1DE1-4BBF-B814-7DAB048D6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269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6E4A-424B-47DA-A002-6891BCACC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E6D93-2DB5-472D-8BE2-E936FAD27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B586-299D-46D4-8963-25F41B84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A3F74407-291F-452F-AAA6-756DE36BB12E}" type="datetime3">
              <a:rPr lang="en-PH" smtClean="0"/>
              <a:t>19 April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53E1-182D-498A-9263-534F539D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0928" y="5397290"/>
            <a:ext cx="4328419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PH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399D-415D-4060-8317-064B96D8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823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7125-0858-4D91-9FE3-8F4F254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57089-B07D-4D84-B063-A066012D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B63F-3DC5-466B-8A30-916DEE9E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D3A073F0-1432-4122-8799-84FDC72453CC}" type="datetime3">
              <a:rPr lang="en-PH" smtClean="0"/>
              <a:t>19 April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668E-69E8-4B28-8A0C-FB203EF1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PH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3111-4183-4963-872D-0A5BBE22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346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6CB11-BE02-4D0F-9DE3-59CA40D0D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6F12F-45F5-4738-921B-B230B1B5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2B13-42D9-4852-B304-C248EBA5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D84D5A5-F7EF-48C9-8204-23EDF437A480}" type="datetime3">
              <a:rPr lang="en-PH" smtClean="0"/>
              <a:t>19 April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FCE2-01F8-4B45-8DFF-EE33CC66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PH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16D-E3D4-430A-88E3-58AD0082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79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6E94-0E9E-4F59-B9E4-A3256E2229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2561" y="935302"/>
            <a:ext cx="7178876" cy="2333243"/>
          </a:xfrm>
        </p:spPr>
        <p:txBody>
          <a:bodyPr anchor="b">
            <a:noAutofit/>
          </a:bodyPr>
          <a:lstStyle>
            <a:lvl1pPr algn="l">
              <a:defRPr sz="5400" cap="all" baseline="0">
                <a:latin typeface="Montserrat Extra Bold" panose="020B0604020202020204" charset="0"/>
              </a:defRPr>
            </a:lvl1pPr>
          </a:lstStyle>
          <a:p>
            <a:r>
              <a:rPr lang="en-US" dirty="0"/>
              <a:t>INSERT TITLE HERE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BF04-78C2-4D10-8BB6-AE86A8EDEB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129378"/>
            <a:ext cx="6858000" cy="1237325"/>
          </a:xfrm>
        </p:spPr>
        <p:txBody>
          <a:bodyPr>
            <a:normAutofit/>
          </a:bodyPr>
          <a:lstStyle>
            <a:lvl1pPr marL="0" indent="0" algn="ctr">
              <a:buNone/>
              <a:defRPr sz="2400" cap="all" baseline="0">
                <a:latin typeface="Montserrat Extra Bold" panose="020B060402020202020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SUBTEXT HERE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D7C4-1DC9-4412-9839-BA4BE887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333" y="5083558"/>
            <a:ext cx="2057400" cy="304271"/>
          </a:xfrm>
        </p:spPr>
        <p:txBody>
          <a:bodyPr/>
          <a:lstStyle>
            <a:lvl1pPr>
              <a:defRPr sz="675" cap="all" spc="45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B8D7A8D-969B-4F8C-8659-C97B1C4824A2}" type="datetime3">
              <a:rPr lang="en-PH" smtClean="0"/>
              <a:t>19 April 2024</a:t>
            </a:fld>
            <a:endParaRPr lang="en-PH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B7786-B985-484E-A1F6-67416B159F83}"/>
              </a:ext>
            </a:extLst>
          </p:cNvPr>
          <p:cNvCxnSpPr/>
          <p:nvPr userDrawn="1"/>
        </p:nvCxnSpPr>
        <p:spPr>
          <a:xfrm>
            <a:off x="4572000" y="650147"/>
            <a:ext cx="0" cy="1349229"/>
          </a:xfrm>
          <a:prstGeom prst="line">
            <a:avLst/>
          </a:prstGeom>
          <a:ln w="38100">
            <a:solidFill>
              <a:srgbClr val="FFC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516401-6172-4BD5-8041-57D12882C61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34832" y="4132144"/>
            <a:ext cx="502290" cy="0"/>
          </a:xfrm>
          <a:prstGeom prst="line">
            <a:avLst/>
          </a:prstGeom>
          <a:ln w="38100">
            <a:solidFill>
              <a:srgbClr val="FFC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118369E-FD8A-4C32-90BA-AE3CD0026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97678" y="3516708"/>
            <a:ext cx="4148642" cy="828438"/>
          </a:xfrm>
        </p:spPr>
        <p:txBody>
          <a:bodyPr>
            <a:normAutofit/>
          </a:bodyPr>
          <a:lstStyle>
            <a:lvl1pPr marL="0" indent="0" algn="ctr">
              <a:buNone/>
              <a:defRPr sz="675" spc="45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PH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EXTRA TEXT HERE</a:t>
            </a:r>
            <a:endParaRPr lang="en-PH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EADDCBF-0457-4E4D-9F9C-55514EBBC4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41694" y="4185722"/>
            <a:ext cx="2929855" cy="10129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labore et dolore magna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PH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PH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PH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32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6C0F-4368-4137-8EF5-F62A04A7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767292"/>
          </a:xfrm>
        </p:spPr>
        <p:txBody>
          <a:bodyPr/>
          <a:lstStyle>
            <a:lvl1pPr>
              <a:defRPr>
                <a:latin typeface="Montserrat Extra Bold" panose="020B0604020202020204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A58E-9426-427E-888A-47CD2FF8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4751"/>
            <a:ext cx="7886700" cy="3972719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A613-AB5B-4117-A071-81059F4C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415580" y="663442"/>
            <a:ext cx="1441980" cy="273844"/>
          </a:xfrm>
        </p:spPr>
        <p:txBody>
          <a:bodyPr/>
          <a:lstStyle>
            <a:lvl1pPr>
              <a:defRPr sz="600" cap="all" spc="225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A2A2531-197A-4EE9-9EC7-E756AA431449}" type="datetime3">
              <a:rPr lang="en-PH" smtClean="0"/>
              <a:t>19 April 2024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ADFF-A2C4-424E-99EE-D8B4F41A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8813" y="5504656"/>
            <a:ext cx="3086100" cy="304271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Montserrat Extra Bold" panose="020B0604020202020204" charset="0"/>
              </a:defRPr>
            </a:lvl1pPr>
          </a:lstStyle>
          <a:p>
            <a:pPr algn="l"/>
            <a:r>
              <a:rPr lang="en-PH"/>
              <a:t>TREES</a:t>
            </a: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2862-3F81-4673-A12B-29A49118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E447ADA2-ACA4-4CFA-B2BD-FDDA345A7D2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539766" y="1079561"/>
            <a:ext cx="168378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 cap="all" spc="3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sz="525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56254A2-B7B0-4E5B-83A6-89BE59BC8E7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 rot="16200000">
            <a:off x="-752546" y="3657359"/>
            <a:ext cx="2109347" cy="273845"/>
          </a:xfrm>
        </p:spPr>
        <p:txBody>
          <a:bodyPr anchor="ctr">
            <a:normAutofit/>
          </a:bodyPr>
          <a:lstStyle>
            <a:lvl1pPr marL="0" indent="0" algn="r">
              <a:buNone/>
              <a:defRPr sz="600" spc="225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PH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766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5A77-6CE9-401A-8D4B-3529510CA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862" y="1994255"/>
            <a:ext cx="4017620" cy="745354"/>
          </a:xfrm>
        </p:spPr>
        <p:txBody>
          <a:bodyPr anchor="b">
            <a:noAutofit/>
          </a:bodyPr>
          <a:lstStyle>
            <a:lvl1pPr>
              <a:defRPr sz="3000" cap="all" baseline="0">
                <a:latin typeface="Montserrat Extra Bold" panose="020B0604020202020204" charset="0"/>
              </a:defRPr>
            </a:lvl1pPr>
          </a:lstStyle>
          <a:p>
            <a:pPr algn="ctr"/>
            <a:r>
              <a:rPr lang="en-PH" sz="3000" dirty="0">
                <a:latin typeface="Montserrat Extra Bold" panose="00000900000000000000" pitchFamily="50" charset="0"/>
              </a:rPr>
              <a:t>INSERT TEXT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74BA-AABE-4CF0-B86E-FECCD444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539766" y="1079561"/>
            <a:ext cx="1683788" cy="273844"/>
          </a:xfrm>
          <a:prstGeom prst="rect">
            <a:avLst/>
          </a:prstGeom>
        </p:spPr>
        <p:txBody>
          <a:bodyPr/>
          <a:lstStyle>
            <a:lvl1pPr algn="r">
              <a:defRPr sz="525" cap="all" spc="225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FB4DDCC-493B-430A-954B-D85E2F2B9D87}" type="datetime3">
              <a:rPr lang="en-PH" smtClean="0"/>
              <a:t>19 April 2024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D206F-0E6E-425F-89A7-864B44A5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1079" y="5503337"/>
            <a:ext cx="3086100" cy="304271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PH">
                <a:latin typeface="Montserrat Extra Bold" panose="00000900000000000000" pitchFamily="50" charset="0"/>
              </a:rPr>
              <a:t>TREES</a:t>
            </a:r>
            <a:endParaRPr lang="en-PH" dirty="0">
              <a:latin typeface="Montserrat Extra Bold" panose="000009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23D1D-BF05-47F8-BB2B-E8F4667F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34AC1F-535C-4C1B-ADD5-E09E79D7E878}"/>
              </a:ext>
            </a:extLst>
          </p:cNvPr>
          <p:cNvCxnSpPr>
            <a:cxnSpLocks/>
          </p:cNvCxnSpPr>
          <p:nvPr userDrawn="1"/>
        </p:nvCxnSpPr>
        <p:spPr>
          <a:xfrm flipH="1">
            <a:off x="5120078" y="4412942"/>
            <a:ext cx="795210" cy="0"/>
          </a:xfrm>
          <a:prstGeom prst="line">
            <a:avLst/>
          </a:prstGeom>
          <a:ln w="38100">
            <a:solidFill>
              <a:srgbClr val="FFC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1E1F1F7-B042-4ABF-A543-B2A2EF0F60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7054" y="1511263"/>
            <a:ext cx="3795713" cy="279664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CDAED1-DF43-44B4-9F6F-B5B4908EEDE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 rot="16200000">
            <a:off x="-752546" y="3657359"/>
            <a:ext cx="2109347" cy="273845"/>
          </a:xfrm>
        </p:spPr>
        <p:txBody>
          <a:bodyPr anchor="ctr">
            <a:normAutofit/>
          </a:bodyPr>
          <a:lstStyle>
            <a:lvl1pPr marL="0" indent="0" algn="r">
              <a:buNone/>
              <a:defRPr sz="600" spc="225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PH" dirty="0"/>
              <a:t>ENTER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873A22-2AEF-4E3C-87D5-00DA287F76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0488" y="2739761"/>
            <a:ext cx="2950369" cy="235479"/>
          </a:xfrm>
        </p:spPr>
        <p:txBody>
          <a:bodyPr>
            <a:normAutofit/>
          </a:bodyPr>
          <a:lstStyle>
            <a:lvl1pPr marL="0" indent="0" algn="ctr">
              <a:buNone/>
              <a:defRPr sz="675" spc="45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PH" sz="675" spc="45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EXTRA TEXT HERE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8059A1-DCE6-4C9C-80B3-5204A08199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8690" y="2975240"/>
            <a:ext cx="3733901" cy="1880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PH" sz="900" dirty="0"/>
              <a:t>Lorem ipsum dolor sit </a:t>
            </a:r>
            <a:r>
              <a:rPr lang="en-PH" sz="900" dirty="0" err="1"/>
              <a:t>amet</a:t>
            </a:r>
            <a:r>
              <a:rPr lang="en-PH" sz="900" dirty="0"/>
              <a:t>, </a:t>
            </a:r>
            <a:r>
              <a:rPr lang="en-PH" sz="900" dirty="0" err="1"/>
              <a:t>consectetur</a:t>
            </a:r>
            <a:r>
              <a:rPr lang="en-PH" sz="900" dirty="0"/>
              <a:t> </a:t>
            </a:r>
            <a:r>
              <a:rPr lang="en-PH" sz="900" dirty="0" err="1"/>
              <a:t>adipiscing</a:t>
            </a:r>
            <a:r>
              <a:rPr lang="en-PH" sz="900" dirty="0"/>
              <a:t> </a:t>
            </a:r>
            <a:r>
              <a:rPr lang="en-PH" sz="900" dirty="0" err="1"/>
              <a:t>elit</a:t>
            </a:r>
            <a:r>
              <a:rPr lang="en-PH" sz="900" dirty="0"/>
              <a:t>, sed do </a:t>
            </a:r>
            <a:r>
              <a:rPr lang="en-PH" sz="900" dirty="0" err="1"/>
              <a:t>eiusmod</a:t>
            </a:r>
            <a:r>
              <a:rPr lang="en-PH" sz="900" dirty="0"/>
              <a:t> </a:t>
            </a:r>
            <a:r>
              <a:rPr lang="en-PH" sz="900" dirty="0" err="1"/>
              <a:t>tempor</a:t>
            </a:r>
            <a:r>
              <a:rPr lang="en-PH" sz="900" dirty="0"/>
              <a:t> </a:t>
            </a:r>
            <a:r>
              <a:rPr lang="en-PH" sz="900" dirty="0" err="1"/>
              <a:t>incididunt</a:t>
            </a:r>
            <a:r>
              <a:rPr lang="en-PH" sz="900" dirty="0"/>
              <a:t> </a:t>
            </a:r>
            <a:r>
              <a:rPr lang="en-PH" sz="900" dirty="0" err="1"/>
              <a:t>ut</a:t>
            </a:r>
            <a:r>
              <a:rPr lang="en-PH" sz="900" dirty="0"/>
              <a:t> labore et dolore magna </a:t>
            </a:r>
            <a:r>
              <a:rPr lang="en-PH" sz="900" dirty="0" err="1"/>
              <a:t>aliqua</a:t>
            </a:r>
            <a:r>
              <a:rPr lang="en-PH" sz="900" dirty="0"/>
              <a:t>. Ut </a:t>
            </a:r>
            <a:r>
              <a:rPr lang="en-PH" sz="900" dirty="0" err="1"/>
              <a:t>enim</a:t>
            </a:r>
            <a:r>
              <a:rPr lang="en-PH" sz="900" dirty="0"/>
              <a:t> ad minim </a:t>
            </a:r>
            <a:r>
              <a:rPr lang="en-PH" sz="900" dirty="0" err="1"/>
              <a:t>veniam</a:t>
            </a:r>
            <a:r>
              <a:rPr lang="en-PH" sz="900" dirty="0"/>
              <a:t>, </a:t>
            </a:r>
            <a:r>
              <a:rPr lang="en-PH" sz="900" dirty="0" err="1"/>
              <a:t>quis</a:t>
            </a:r>
            <a:r>
              <a:rPr lang="en-PH" sz="900" dirty="0"/>
              <a:t> </a:t>
            </a:r>
            <a:r>
              <a:rPr lang="en-PH" sz="900" dirty="0" err="1"/>
              <a:t>nostrud</a:t>
            </a:r>
            <a:r>
              <a:rPr lang="en-PH" sz="900" dirty="0"/>
              <a:t> exercitation </a:t>
            </a:r>
            <a:r>
              <a:rPr lang="en-PH" sz="900" dirty="0" err="1"/>
              <a:t>ullamco</a:t>
            </a:r>
            <a:r>
              <a:rPr lang="en-PH" sz="900" dirty="0"/>
              <a:t> </a:t>
            </a:r>
            <a:r>
              <a:rPr lang="en-PH" sz="900" dirty="0" err="1"/>
              <a:t>laboris</a:t>
            </a:r>
            <a:r>
              <a:rPr lang="en-PH" sz="900" dirty="0"/>
              <a:t> nisi </a:t>
            </a:r>
            <a:r>
              <a:rPr lang="en-PH" sz="900" dirty="0" err="1"/>
              <a:t>ut</a:t>
            </a:r>
            <a:r>
              <a:rPr lang="en-PH" sz="900" dirty="0"/>
              <a:t> </a:t>
            </a:r>
            <a:r>
              <a:rPr lang="en-PH" sz="900" dirty="0" err="1"/>
              <a:t>aliquip</a:t>
            </a:r>
            <a:r>
              <a:rPr lang="en-PH" sz="900" dirty="0"/>
              <a:t> ex </a:t>
            </a:r>
            <a:r>
              <a:rPr lang="en-PH" sz="900" dirty="0" err="1"/>
              <a:t>ea</a:t>
            </a:r>
            <a:r>
              <a:rPr lang="en-PH" sz="900" dirty="0"/>
              <a:t> </a:t>
            </a:r>
            <a:r>
              <a:rPr lang="en-PH" sz="900" dirty="0" err="1"/>
              <a:t>commodo</a:t>
            </a:r>
            <a:r>
              <a:rPr lang="en-PH" sz="900" dirty="0"/>
              <a:t> </a:t>
            </a:r>
            <a:r>
              <a:rPr lang="en-PH" sz="900" dirty="0" err="1"/>
              <a:t>consequat</a:t>
            </a:r>
            <a:r>
              <a:rPr lang="en-PH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25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7534-5DA1-44CC-91EF-533E7C89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6153"/>
            <a:ext cx="7886700" cy="873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804C-6207-4F79-B322-C2174C48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8670"/>
            <a:ext cx="7886700" cy="3870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C035-FF55-46AB-8DA9-9B9422DF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037165-19C3-4CDB-981D-85C6BBEFAF22}" type="datetime3">
              <a:rPr lang="en-PH" smtClean="0"/>
              <a:t>19 April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ECB3-F79D-4C9F-A06C-CBB9C934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0929" y="5397290"/>
            <a:ext cx="4301786" cy="304271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PH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12A8-7223-43BA-9B15-A4DAB5C2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575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0C99-A12E-4A33-AD34-ADDE345B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AAAAF-1097-440F-9ED1-E57BE4B7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E6FD-CD66-4CEE-A9FA-78BF5384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D29CC0DD-C1AB-421F-9F6A-3E28845CA7FA}" type="datetime3">
              <a:rPr lang="en-PH" smtClean="0"/>
              <a:t>19 April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7FEF0-B23C-42CE-B5A1-5AEE555E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0929" y="5410730"/>
            <a:ext cx="4994244" cy="304271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PH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9232-FADA-421D-A3A4-7EA5BC06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7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FFD1-4608-403B-A07F-2263AB52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466B-DD62-4574-B8C6-A498CF890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2694E-4E0B-43E0-994B-41FCDF90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F3F8-850E-4F16-B2D7-1297C07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F00FACAB-3A3E-4398-90FC-EA3EE2C8E8FD}" type="datetime3">
              <a:rPr lang="en-PH" smtClean="0"/>
              <a:t>19 April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51963-A503-4A56-9074-D3378905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7587" y="5410730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PH"/>
              <a:t>TREES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A9E1-7F55-45ED-9307-A756D77B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1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0637-9C23-4DCA-BDD8-258A1571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806E-6FA0-41C5-98C8-FD8D6C6B3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AB32-187D-4A3D-99F1-E836F3FEA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A98A7-EECE-49B7-98FA-3F4AFE5B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37704-2B6B-4E58-B9A3-CEAABDF62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97DB9-5F81-4158-AE80-E8658FC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16C9162-0B96-4B2D-B164-21F778F96A73}" type="datetime3">
              <a:rPr lang="en-PH" smtClean="0"/>
              <a:t>19 April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7EC69-AFAA-4E49-9BF9-FC6522DE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246" y="5410730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PH"/>
              <a:t>TREES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CE8BF-2017-4655-98E4-ED784150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939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AE04-AA0A-40FC-BE6A-E51943AF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5649"/>
            <a:ext cx="7886700" cy="973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488D7-299D-473D-AC49-0DCA6542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DBDE3C7-CCAE-4394-85E3-D4B3D0AAEAC7}" type="datetime3">
              <a:rPr lang="en-PH" smtClean="0"/>
              <a:t>19 April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F5EB6-3F26-4CAF-9128-81E7FC3D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PH"/>
              <a:t>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62EF7-129B-4BF9-B84C-CD360EB4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2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A8FAE-2D31-4597-B054-CCEB8341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5C9753-F8D8-4E6A-A715-C6E24E8C4A0E}" type="datetime3">
              <a:rPr lang="en-PH" smtClean="0"/>
              <a:t>19 April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2DA05-2FC2-4DA2-8B55-6DAEF057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PH"/>
              <a:t>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BCAF-41A1-4695-9DC8-50321BCD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758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DFEF-09C9-4F4A-927B-515FE230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F5E0-EE90-4B13-A6D4-DEA6D316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B99CD-D503-4C91-96D7-420B7E330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7129D-BBE6-496E-A9D6-AB5E359E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693CCE3-9742-4943-95FE-4B6279898258}" type="datetime3">
              <a:rPr lang="en-PH" smtClean="0"/>
              <a:t>19 April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D8175-5927-4C87-BA8D-150F49D7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PH"/>
              <a:t>TREES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A6F5-ACC6-46D1-AF38-A0980EB3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532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E9C5-D8C0-44F9-A8DF-F959FA9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94AA3-C9A7-4EC5-AAFA-207019359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28938-8152-4A02-8562-BF494ABFC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9301-2217-4ECA-A4D5-A722AB80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78A72D9-E127-46CC-BF18-1C1294B33A5B}" type="datetime3">
              <a:rPr lang="en-PH" smtClean="0"/>
              <a:t>19 April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8C84A-65B3-4A09-9558-A65CD91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PH"/>
              <a:t>TREES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367A3-E019-43C2-87A6-19CFB198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5259918"/>
            <a:ext cx="504497" cy="289508"/>
          </a:xfrm>
          <a:prstGeom prst="rect">
            <a:avLst/>
          </a:prstGeom>
        </p:spPr>
        <p:txBody>
          <a:bodyPr/>
          <a:lstStyle/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271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D396-FB7C-4369-887D-05A8EE56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5649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198D-2F18-4BC4-8178-DC7B3F48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52732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374A6-5C82-4B18-850D-6D4739F30A0E}"/>
              </a:ext>
            </a:extLst>
          </p:cNvPr>
          <p:cNvSpPr txBox="1"/>
          <p:nvPr/>
        </p:nvSpPr>
        <p:spPr>
          <a:xfrm>
            <a:off x="549822" y="5301702"/>
            <a:ext cx="324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Prepared by: Jay Vince D. Serato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0B921-6970-4AD1-B3E4-80837F266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88D2-9CD8-46A6-8680-A19E8C3A82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904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7069-B508-4239-8CF3-B3EFBBD98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TREES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C9438-041E-4715-840D-0F39FD9E1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6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753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DF4AD-65C0-4B97-A840-D1237CD3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Binary Search Trees: Insertion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8272C-5419-4381-9B5D-4CDADD73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 insert(k, v) begins with a search for an entry with key k. If found, that entry’s existing value is reassigned. </a:t>
            </a:r>
          </a:p>
          <a:p>
            <a:endParaRPr lang="en-US" dirty="0"/>
          </a:p>
          <a:p>
            <a:r>
              <a:rPr lang="en-US" dirty="0"/>
              <a:t>Otherwise, the new entry can be inserted into the underlying tree by inserting a new node into its rightful place in the tree via as a child of the result of the searching.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011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50954-741A-430C-8607-B45C09D5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Binary Search Trees: Deletion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9D2D6B-CC24-480E-80B9-7B6B0A1C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an entry from a binary search tree is a bit </a:t>
            </a:r>
            <a:r>
              <a:rPr lang="en-US" b="1" dirty="0"/>
              <a:t>more complex</a:t>
            </a:r>
            <a:r>
              <a:rPr lang="en-US" dirty="0"/>
              <a:t> than inserting a new entry because the position of an entry to be deleted might be anywhere in the tree (as opposed to insertions, which always occur at a leaf). </a:t>
            </a:r>
          </a:p>
          <a:p>
            <a:endParaRPr lang="en-US" dirty="0"/>
          </a:p>
          <a:p>
            <a:r>
              <a:rPr lang="en-US" dirty="0"/>
              <a:t>To delete an entry with key k, we begin by calling </a:t>
            </a:r>
            <a:r>
              <a:rPr lang="en-US" dirty="0" err="1"/>
              <a:t>TreeSearch</a:t>
            </a:r>
            <a:r>
              <a:rPr lang="en-US" dirty="0"/>
              <a:t>(root( ), k) to find the position p storing an entry with key equal to k (if any).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99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50954-741A-430C-8607-B45C09D5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Binary Search Trees: Deletion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9D2D6B-CC24-480E-80B9-7B6B0A1C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at most one of the children of position p is internal, the deletion of the entry at position p is easily implemented. </a:t>
            </a:r>
          </a:p>
          <a:p>
            <a:endParaRPr lang="en-US" dirty="0"/>
          </a:p>
          <a:p>
            <a:r>
              <a:rPr lang="en-US" dirty="0"/>
              <a:t>If the position is external, then simply </a:t>
            </a:r>
            <a:r>
              <a:rPr lang="en-US" b="1" dirty="0"/>
              <a:t>remove </a:t>
            </a:r>
            <a:r>
              <a:rPr lang="en-US" dirty="0"/>
              <a:t>the node.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position r be a child of p. We will remove p and the leaf that is r’s sibling, while </a:t>
            </a:r>
            <a:r>
              <a:rPr lang="en-US" b="1" dirty="0"/>
              <a:t>promoting r upward</a:t>
            </a:r>
            <a:r>
              <a:rPr lang="en-US" dirty="0"/>
              <a:t> to take the place of p.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90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50954-741A-430C-8607-B45C09D5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Binary Search Trees: Deletion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9D2D6B-CC24-480E-80B9-7B6B0A1C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9753"/>
            <a:ext cx="7886700" cy="3608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locate position r containing the entry having the </a:t>
            </a:r>
            <a:r>
              <a:rPr lang="en-US" b="1" dirty="0"/>
              <a:t>greatest key that is strictly less than </a:t>
            </a:r>
            <a:r>
              <a:rPr lang="en-US" dirty="0"/>
              <a:t>that of position p. </a:t>
            </a:r>
          </a:p>
          <a:p>
            <a:r>
              <a:rPr lang="en-US" dirty="0"/>
              <a:t>That predecessor will always be located in the </a:t>
            </a:r>
            <a:r>
              <a:rPr lang="en-US" b="1" dirty="0"/>
              <a:t>rightmost internal position of the left subtree </a:t>
            </a:r>
            <a:r>
              <a:rPr lang="en-US" dirty="0"/>
              <a:t>of position p.</a:t>
            </a:r>
          </a:p>
          <a:p>
            <a:r>
              <a:rPr lang="en-US" dirty="0"/>
              <a:t>We use r’s entry as a </a:t>
            </a:r>
            <a:r>
              <a:rPr lang="en-US" b="1" dirty="0"/>
              <a:t>replacement</a:t>
            </a:r>
            <a:r>
              <a:rPr lang="en-US" dirty="0"/>
              <a:t> for the one being deleted at position p.</a:t>
            </a:r>
          </a:p>
          <a:p>
            <a:r>
              <a:rPr lang="en-US" dirty="0"/>
              <a:t>Having used r’s entry as a replacement for p, we instead </a:t>
            </a:r>
            <a:r>
              <a:rPr lang="en-US" b="1" dirty="0"/>
              <a:t>delete the node at position r </a:t>
            </a:r>
            <a:r>
              <a:rPr lang="en-US" dirty="0"/>
              <a:t>from the tree. </a:t>
            </a:r>
          </a:p>
          <a:p>
            <a:r>
              <a:rPr lang="en-US" dirty="0"/>
              <a:t>Fortunately, since r was located as the rightmost internal position in a subtree, </a:t>
            </a:r>
            <a:r>
              <a:rPr lang="en-US" b="1" dirty="0"/>
              <a:t>r does not have an internal right child</a:t>
            </a:r>
            <a:r>
              <a:rPr lang="en-US" dirty="0"/>
              <a:t>. Therefore, its deletion can be performed using the second approach.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08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50954-741A-430C-8607-B45C09D5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Binary Search Trees: Deletion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5558FE-8DFE-49B8-8101-78A75CBD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160" y="1204023"/>
            <a:ext cx="4501684" cy="3306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CE77E-9244-4B31-B0F5-E61BB28E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82" y="1216724"/>
            <a:ext cx="4376844" cy="32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50954-741A-430C-8607-B45C09D5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5752"/>
            <a:ext cx="7886700" cy="1178835"/>
          </a:xfrm>
        </p:spPr>
        <p:txBody>
          <a:bodyPr/>
          <a:lstStyle/>
          <a:p>
            <a:r>
              <a:rPr lang="en-PH" dirty="0"/>
              <a:t>Binary Search Trees: Deletion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FCE169-0FD0-4FE3-9F30-3986D22A7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311" y="1087684"/>
            <a:ext cx="4621380" cy="3539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BBE495-BDD6-4FFC-9588-FA75458C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94" y="1026345"/>
            <a:ext cx="4637357" cy="31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010C-C0F8-4CA7-8AE0-7774FB64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Binary Search Trees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CEE54-B84E-475D-9AB4-A6163EE1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search tree T is therefore an efficient implementation of a map with n entries </a:t>
            </a:r>
            <a:r>
              <a:rPr lang="en-US" b="1" dirty="0"/>
              <a:t>only if its height is small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the best case, T has height </a:t>
            </a:r>
            <a:r>
              <a:rPr lang="en-US" b="1" dirty="0"/>
              <a:t>h = ⌈log(n+1)⌉−1</a:t>
            </a:r>
            <a:r>
              <a:rPr lang="en-US" dirty="0"/>
              <a:t>, which yields </a:t>
            </a:r>
            <a:r>
              <a:rPr lang="en-US" b="1" dirty="0"/>
              <a:t>logarithmic-time performance </a:t>
            </a:r>
            <a:r>
              <a:rPr lang="en-US" dirty="0"/>
              <a:t>for most of the map operations.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350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010C-C0F8-4CA7-8AE0-7774FB64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Binary Search Trees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CEE54-B84E-475D-9AB4-A6163EE10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71589"/>
            <a:ext cx="5073650" cy="3646885"/>
          </a:xfrm>
        </p:spPr>
        <p:txBody>
          <a:bodyPr>
            <a:normAutofit/>
          </a:bodyPr>
          <a:lstStyle/>
          <a:p>
            <a:r>
              <a:rPr lang="en-US" dirty="0"/>
              <a:t>In the worst case, however</a:t>
            </a:r>
            <a:r>
              <a:rPr lang="en-US" b="1" dirty="0"/>
              <a:t>, T has height n,</a:t>
            </a:r>
            <a:r>
              <a:rPr lang="en-US" dirty="0"/>
              <a:t> in which case it would look and feel like an ordered list implementation of a map. </a:t>
            </a:r>
          </a:p>
          <a:p>
            <a:endParaRPr lang="en-US" dirty="0"/>
          </a:p>
          <a:p>
            <a:r>
              <a:rPr lang="en-US" dirty="0"/>
              <a:t>Such a worst-case configuration arises, for example, if we insert entries with keys in increasing or decreasing order.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03D77-C370-4EB5-A50E-9EECA4E7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40" y="1271588"/>
            <a:ext cx="261981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5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CA23-6361-440C-914F-8CB7ADAB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969F-44B1-4AA2-856B-A0A5711BB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966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insert(52)</a:t>
            </a:r>
          </a:p>
        </p:txBody>
      </p:sp>
    </p:spTree>
    <p:extLst>
      <p:ext uri="{BB962C8B-B14F-4D97-AF65-F5344CB8AC3E}">
        <p14:creationId xmlns:p14="http://schemas.microsoft.com/office/powerpoint/2010/main" val="6606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60EC6-A4E7-45B9-8B39-D92B81F1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</a:t>
            </a:r>
            <a:endParaRPr lang="en-PH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20665-E981-4D1D-8C73-141BD19B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Balanced Search Trees</a:t>
            </a:r>
          </a:p>
          <a:p>
            <a:r>
              <a:rPr lang="en-US" dirty="0"/>
              <a:t>AVL Trees</a:t>
            </a:r>
          </a:p>
          <a:p>
            <a:r>
              <a:rPr lang="en-US" dirty="0"/>
              <a:t>Splay Trees</a:t>
            </a:r>
          </a:p>
          <a:p>
            <a:r>
              <a:rPr lang="en-US" dirty="0"/>
              <a:t>(2, 4) Trees</a:t>
            </a:r>
          </a:p>
          <a:p>
            <a:r>
              <a:rPr lang="en-US" dirty="0"/>
              <a:t>Red-Black Trees</a:t>
            </a:r>
          </a:p>
        </p:txBody>
      </p:sp>
    </p:spTree>
    <p:extLst>
      <p:ext uri="{BB962C8B-B14F-4D97-AF65-F5344CB8AC3E}">
        <p14:creationId xmlns:p14="http://schemas.microsoft.com/office/powerpoint/2010/main" val="352936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insert(27)</a:t>
            </a:r>
          </a:p>
        </p:txBody>
      </p:sp>
    </p:spTree>
    <p:extLst>
      <p:ext uri="{BB962C8B-B14F-4D97-AF65-F5344CB8AC3E}">
        <p14:creationId xmlns:p14="http://schemas.microsoft.com/office/powerpoint/2010/main" val="227154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insert(35)</a:t>
            </a:r>
          </a:p>
        </p:txBody>
      </p:sp>
    </p:spTree>
    <p:extLst>
      <p:ext uri="{BB962C8B-B14F-4D97-AF65-F5344CB8AC3E}">
        <p14:creationId xmlns:p14="http://schemas.microsoft.com/office/powerpoint/2010/main" val="321492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insert(17)</a:t>
            </a:r>
          </a:p>
        </p:txBody>
      </p:sp>
    </p:spTree>
    <p:extLst>
      <p:ext uri="{BB962C8B-B14F-4D97-AF65-F5344CB8AC3E}">
        <p14:creationId xmlns:p14="http://schemas.microsoft.com/office/powerpoint/2010/main" val="1806468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insert(67)</a:t>
            </a:r>
          </a:p>
        </p:txBody>
      </p:sp>
    </p:spTree>
    <p:extLst>
      <p:ext uri="{BB962C8B-B14F-4D97-AF65-F5344CB8AC3E}">
        <p14:creationId xmlns:p14="http://schemas.microsoft.com/office/powerpoint/2010/main" val="32756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insert(97)</a:t>
            </a:r>
          </a:p>
        </p:txBody>
      </p:sp>
    </p:spTree>
    <p:extLst>
      <p:ext uri="{BB962C8B-B14F-4D97-AF65-F5344CB8AC3E}">
        <p14:creationId xmlns:p14="http://schemas.microsoft.com/office/powerpoint/2010/main" val="2494631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remove(35)</a:t>
            </a:r>
          </a:p>
        </p:txBody>
      </p:sp>
    </p:spTree>
    <p:extLst>
      <p:ext uri="{BB962C8B-B14F-4D97-AF65-F5344CB8AC3E}">
        <p14:creationId xmlns:p14="http://schemas.microsoft.com/office/powerpoint/2010/main" val="3531331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insert(19)</a:t>
            </a:r>
          </a:p>
        </p:txBody>
      </p:sp>
    </p:spTree>
    <p:extLst>
      <p:ext uri="{BB962C8B-B14F-4D97-AF65-F5344CB8AC3E}">
        <p14:creationId xmlns:p14="http://schemas.microsoft.com/office/powerpoint/2010/main" val="389577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insert(55)</a:t>
            </a:r>
          </a:p>
        </p:txBody>
      </p:sp>
    </p:spTree>
    <p:extLst>
      <p:ext uri="{BB962C8B-B14F-4D97-AF65-F5344CB8AC3E}">
        <p14:creationId xmlns:p14="http://schemas.microsoft.com/office/powerpoint/2010/main" val="72025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remove(67)</a:t>
            </a:r>
          </a:p>
        </p:txBody>
      </p:sp>
    </p:spTree>
    <p:extLst>
      <p:ext uri="{BB962C8B-B14F-4D97-AF65-F5344CB8AC3E}">
        <p14:creationId xmlns:p14="http://schemas.microsoft.com/office/powerpoint/2010/main" val="2275272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insert(30)</a:t>
            </a:r>
          </a:p>
        </p:txBody>
      </p:sp>
    </p:spTree>
    <p:extLst>
      <p:ext uri="{BB962C8B-B14F-4D97-AF65-F5344CB8AC3E}">
        <p14:creationId xmlns:p14="http://schemas.microsoft.com/office/powerpoint/2010/main" val="81778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A121-DDB6-41E1-9413-B754147C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40E9-FA41-4CC2-87B9-ECD7631C8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111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insert(22)</a:t>
            </a:r>
          </a:p>
        </p:txBody>
      </p:sp>
    </p:spTree>
    <p:extLst>
      <p:ext uri="{BB962C8B-B14F-4D97-AF65-F5344CB8AC3E}">
        <p14:creationId xmlns:p14="http://schemas.microsoft.com/office/powerpoint/2010/main" val="171746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insert(34)</a:t>
            </a:r>
          </a:p>
        </p:txBody>
      </p:sp>
    </p:spTree>
    <p:extLst>
      <p:ext uri="{BB962C8B-B14F-4D97-AF65-F5344CB8AC3E}">
        <p14:creationId xmlns:p14="http://schemas.microsoft.com/office/powerpoint/2010/main" val="2376116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insert(47)</a:t>
            </a:r>
          </a:p>
        </p:txBody>
      </p:sp>
    </p:spTree>
    <p:extLst>
      <p:ext uri="{BB962C8B-B14F-4D97-AF65-F5344CB8AC3E}">
        <p14:creationId xmlns:p14="http://schemas.microsoft.com/office/powerpoint/2010/main" val="360727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insert(18)</a:t>
            </a:r>
          </a:p>
        </p:txBody>
      </p:sp>
    </p:spTree>
    <p:extLst>
      <p:ext uri="{BB962C8B-B14F-4D97-AF65-F5344CB8AC3E}">
        <p14:creationId xmlns:p14="http://schemas.microsoft.com/office/powerpoint/2010/main" val="3150899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remove(27)</a:t>
            </a:r>
          </a:p>
        </p:txBody>
      </p:sp>
    </p:spTree>
    <p:extLst>
      <p:ext uri="{BB962C8B-B14F-4D97-AF65-F5344CB8AC3E}">
        <p14:creationId xmlns:p14="http://schemas.microsoft.com/office/powerpoint/2010/main" val="270348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insert(53)</a:t>
            </a:r>
          </a:p>
        </p:txBody>
      </p:sp>
    </p:spTree>
    <p:extLst>
      <p:ext uri="{BB962C8B-B14F-4D97-AF65-F5344CB8AC3E}">
        <p14:creationId xmlns:p14="http://schemas.microsoft.com/office/powerpoint/2010/main" val="2287767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insert(83)</a:t>
            </a:r>
          </a:p>
        </p:txBody>
      </p:sp>
    </p:spTree>
    <p:extLst>
      <p:ext uri="{BB962C8B-B14F-4D97-AF65-F5344CB8AC3E}">
        <p14:creationId xmlns:p14="http://schemas.microsoft.com/office/powerpoint/2010/main" val="874001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insert(10)</a:t>
            </a:r>
          </a:p>
        </p:txBody>
      </p:sp>
    </p:spTree>
    <p:extLst>
      <p:ext uri="{BB962C8B-B14F-4D97-AF65-F5344CB8AC3E}">
        <p14:creationId xmlns:p14="http://schemas.microsoft.com/office/powerpoint/2010/main" val="3688817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insert(85)</a:t>
            </a:r>
          </a:p>
        </p:txBody>
      </p:sp>
    </p:spTree>
    <p:extLst>
      <p:ext uri="{BB962C8B-B14F-4D97-AF65-F5344CB8AC3E}">
        <p14:creationId xmlns:p14="http://schemas.microsoft.com/office/powerpoint/2010/main" val="3772634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insert(88)</a:t>
            </a:r>
          </a:p>
        </p:txBody>
      </p:sp>
    </p:spTree>
    <p:extLst>
      <p:ext uri="{BB962C8B-B14F-4D97-AF65-F5344CB8AC3E}">
        <p14:creationId xmlns:p14="http://schemas.microsoft.com/office/powerpoint/2010/main" val="15368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4D6763-8E7D-4727-98A4-B0D85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en-PH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F16C1C-26F6-4F99-B258-79C696FD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 are an excellent data structure for storing entries of a map, assuming we have an order relation defined on the keys. </a:t>
            </a:r>
          </a:p>
          <a:p>
            <a:endParaRPr lang="en-US" dirty="0"/>
          </a:p>
          <a:p>
            <a:r>
              <a:rPr lang="en-US" dirty="0"/>
              <a:t>We define a binary search tree as a </a:t>
            </a:r>
            <a:r>
              <a:rPr lang="en-US" i="1" dirty="0"/>
              <a:t>proper</a:t>
            </a:r>
            <a:r>
              <a:rPr lang="en-US" dirty="0"/>
              <a:t> binary tree such that each internal position p stores a key-value pair (k, v) such that:</a:t>
            </a:r>
          </a:p>
          <a:p>
            <a:pPr lvl="1"/>
            <a:r>
              <a:rPr lang="en-US" dirty="0"/>
              <a:t>Keys stored in the </a:t>
            </a:r>
            <a:r>
              <a:rPr lang="en-US" b="1" dirty="0"/>
              <a:t>left</a:t>
            </a:r>
            <a:r>
              <a:rPr lang="en-US" dirty="0"/>
              <a:t> subtree of p are </a:t>
            </a:r>
            <a:r>
              <a:rPr lang="en-US" b="1" dirty="0"/>
              <a:t>less than k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Keys stored in the </a:t>
            </a:r>
            <a:r>
              <a:rPr lang="en-US" b="1" dirty="0"/>
              <a:t>right</a:t>
            </a:r>
            <a:r>
              <a:rPr lang="en-US" dirty="0"/>
              <a:t> subtree of p are </a:t>
            </a:r>
            <a:r>
              <a:rPr lang="en-US" b="1" dirty="0"/>
              <a:t>greater than k</a:t>
            </a:r>
            <a:r>
              <a:rPr lang="en-US" dirty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8697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insert(4)</a:t>
            </a:r>
          </a:p>
        </p:txBody>
      </p:sp>
    </p:spTree>
    <p:extLst>
      <p:ext uri="{BB962C8B-B14F-4D97-AF65-F5344CB8AC3E}">
        <p14:creationId xmlns:p14="http://schemas.microsoft.com/office/powerpoint/2010/main" val="264705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remove(97)</a:t>
            </a:r>
          </a:p>
        </p:txBody>
      </p:sp>
    </p:spTree>
    <p:extLst>
      <p:ext uri="{BB962C8B-B14F-4D97-AF65-F5344CB8AC3E}">
        <p14:creationId xmlns:p14="http://schemas.microsoft.com/office/powerpoint/2010/main" val="420681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insert(6)</a:t>
            </a:r>
          </a:p>
        </p:txBody>
      </p:sp>
    </p:spTree>
    <p:extLst>
      <p:ext uri="{BB962C8B-B14F-4D97-AF65-F5344CB8AC3E}">
        <p14:creationId xmlns:p14="http://schemas.microsoft.com/office/powerpoint/2010/main" val="1213181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insert(70)</a:t>
            </a:r>
          </a:p>
        </p:txBody>
      </p:sp>
    </p:spTree>
    <p:extLst>
      <p:ext uri="{BB962C8B-B14F-4D97-AF65-F5344CB8AC3E}">
        <p14:creationId xmlns:p14="http://schemas.microsoft.com/office/powerpoint/2010/main" val="244012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remove(52)</a:t>
            </a:r>
          </a:p>
        </p:txBody>
      </p:sp>
    </p:spTree>
    <p:extLst>
      <p:ext uri="{BB962C8B-B14F-4D97-AF65-F5344CB8AC3E}">
        <p14:creationId xmlns:p14="http://schemas.microsoft.com/office/powerpoint/2010/main" val="3387218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remove(47)</a:t>
            </a:r>
          </a:p>
        </p:txBody>
      </p:sp>
    </p:spTree>
    <p:extLst>
      <p:ext uri="{BB962C8B-B14F-4D97-AF65-F5344CB8AC3E}">
        <p14:creationId xmlns:p14="http://schemas.microsoft.com/office/powerpoint/2010/main" val="2266544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insert(8)</a:t>
            </a:r>
          </a:p>
        </p:txBody>
      </p:sp>
    </p:spTree>
    <p:extLst>
      <p:ext uri="{BB962C8B-B14F-4D97-AF65-F5344CB8AC3E}">
        <p14:creationId xmlns:p14="http://schemas.microsoft.com/office/powerpoint/2010/main" val="3084047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remove(22)</a:t>
            </a:r>
          </a:p>
        </p:txBody>
      </p:sp>
    </p:spTree>
    <p:extLst>
      <p:ext uri="{BB962C8B-B14F-4D97-AF65-F5344CB8AC3E}">
        <p14:creationId xmlns:p14="http://schemas.microsoft.com/office/powerpoint/2010/main" val="3326765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insert(96)</a:t>
            </a:r>
          </a:p>
        </p:txBody>
      </p:sp>
    </p:spTree>
    <p:extLst>
      <p:ext uri="{BB962C8B-B14F-4D97-AF65-F5344CB8AC3E}">
        <p14:creationId xmlns:p14="http://schemas.microsoft.com/office/powerpoint/2010/main" val="3572153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A1F15-F930-45C6-B7B2-89BDFBE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39B39-FFF1-4665-8EBE-A8DD131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Perform the following operation: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5400" b="1" dirty="0"/>
              <a:t>insert(2)</a:t>
            </a:r>
          </a:p>
        </p:txBody>
      </p:sp>
    </p:spTree>
    <p:extLst>
      <p:ext uri="{BB962C8B-B14F-4D97-AF65-F5344CB8AC3E}">
        <p14:creationId xmlns:p14="http://schemas.microsoft.com/office/powerpoint/2010/main" val="14787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4D6763-8E7D-4727-98A4-B0D85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8DB34-BA9A-4281-AFB7-FF29FD926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770" y="1352550"/>
            <a:ext cx="4765457" cy="3434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571CF-05B9-4C52-BC80-8FDD21E1ADA3}"/>
              </a:ext>
            </a:extLst>
          </p:cNvPr>
          <p:cNvSpPr txBox="1"/>
          <p:nvPr/>
        </p:nvSpPr>
        <p:spPr>
          <a:xfrm>
            <a:off x="628651" y="1352549"/>
            <a:ext cx="18523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tree.search</a:t>
            </a:r>
            <a:r>
              <a:rPr lang="en-US" sz="2100" dirty="0"/>
              <a:t>(65)</a:t>
            </a:r>
            <a:endParaRPr lang="en-PH" sz="2100" dirty="0"/>
          </a:p>
        </p:txBody>
      </p:sp>
    </p:spTree>
    <p:extLst>
      <p:ext uri="{BB962C8B-B14F-4D97-AF65-F5344CB8AC3E}">
        <p14:creationId xmlns:p14="http://schemas.microsoft.com/office/powerpoint/2010/main" val="131067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ADB3-7739-4AF1-95DD-5796E509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Balanced Search Trees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9E89-D1AE-4AF9-BEC9-F48E88A97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3708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2E00A-6AB4-4A9F-94AE-1094CABD6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40" y="1271588"/>
            <a:ext cx="2619810" cy="31718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839844-A378-484A-A19F-5F1620C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  <a:endParaRPr lang="en-PH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0A9199-0E34-4957-BE6D-26A7F7D2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1589"/>
            <a:ext cx="5591676" cy="3646885"/>
          </a:xfrm>
        </p:spPr>
        <p:txBody>
          <a:bodyPr>
            <a:normAutofit/>
          </a:bodyPr>
          <a:lstStyle/>
          <a:p>
            <a:r>
              <a:rPr lang="en-US" dirty="0"/>
              <a:t>The worst case time for searches, insertions, and deletions of a binary tree is still </a:t>
            </a:r>
            <a:r>
              <a:rPr lang="en-US" b="1" dirty="0"/>
              <a:t>O(n) </a:t>
            </a:r>
            <a:r>
              <a:rPr lang="en-US" dirty="0"/>
              <a:t>which ultimately defeats the purpose of it being a binary tree.</a:t>
            </a:r>
          </a:p>
          <a:p>
            <a:endParaRPr lang="en-US" dirty="0"/>
          </a:p>
          <a:p>
            <a:r>
              <a:rPr lang="en-PH" dirty="0"/>
              <a:t>We will explore </a:t>
            </a:r>
            <a:r>
              <a:rPr lang="en-PH" b="1" dirty="0"/>
              <a:t>four search-tree algorithms </a:t>
            </a:r>
            <a:r>
              <a:rPr lang="en-PH" dirty="0"/>
              <a:t>that provide stronger performance guarantees.</a:t>
            </a:r>
          </a:p>
        </p:txBody>
      </p:sp>
    </p:spTree>
    <p:extLst>
      <p:ext uri="{BB962C8B-B14F-4D97-AF65-F5344CB8AC3E}">
        <p14:creationId xmlns:p14="http://schemas.microsoft.com/office/powerpoint/2010/main" val="79984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839844-A378-484A-A19F-5F1620C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  <a:endParaRPr lang="en-PH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0A9199-0E34-4957-BE6D-26A7F7D2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operation to rebalance a binary tree is known as </a:t>
            </a:r>
            <a:r>
              <a:rPr lang="en-US" b="1" dirty="0"/>
              <a:t>rotation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During a rotation, we </a:t>
            </a:r>
            <a:r>
              <a:rPr lang="en-US" b="1" i="1" dirty="0"/>
              <a:t>rotate</a:t>
            </a:r>
            <a:r>
              <a:rPr lang="en-US" dirty="0"/>
              <a:t> a child to be above its parent.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6610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020F99-A1A4-487E-A936-DADFA0F4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Trees: Rotation</a:t>
            </a:r>
            <a:endParaRPr lang="en-P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45CBB1-B0E8-4154-934B-0509FC2FA981}"/>
              </a:ext>
            </a:extLst>
          </p:cNvPr>
          <p:cNvSpPr/>
          <p:nvPr/>
        </p:nvSpPr>
        <p:spPr>
          <a:xfrm>
            <a:off x="4259180" y="1456185"/>
            <a:ext cx="625642" cy="62564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endParaRPr lang="en-PH" sz="2400" i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2BA182-3627-41A1-A816-09D89823C832}"/>
              </a:ext>
            </a:extLst>
          </p:cNvPr>
          <p:cNvSpPr/>
          <p:nvPr/>
        </p:nvSpPr>
        <p:spPr>
          <a:xfrm>
            <a:off x="3096543" y="2482752"/>
            <a:ext cx="625642" cy="62564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endParaRPr lang="en-PH" sz="821" i="1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A59B49-CEEF-42F6-BD4B-613DD38B0C72}"/>
              </a:ext>
            </a:extLst>
          </p:cNvPr>
          <p:cNvSpPr/>
          <p:nvPr/>
        </p:nvSpPr>
        <p:spPr>
          <a:xfrm>
            <a:off x="2021306" y="3546310"/>
            <a:ext cx="902369" cy="12753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1" dirty="0"/>
              <a:t>T</a:t>
            </a:r>
            <a:r>
              <a:rPr lang="en-US" sz="821" baseline="-25000" dirty="0"/>
              <a:t>1</a:t>
            </a:r>
            <a:endParaRPr lang="en-PH" sz="821" baseline="-250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906E604-826B-4D1F-BF6A-37AE5438F34E}"/>
              </a:ext>
            </a:extLst>
          </p:cNvPr>
          <p:cNvSpPr/>
          <p:nvPr/>
        </p:nvSpPr>
        <p:spPr>
          <a:xfrm>
            <a:off x="3982453" y="3546310"/>
            <a:ext cx="902369" cy="12753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1" dirty="0"/>
              <a:t>T</a:t>
            </a:r>
            <a:r>
              <a:rPr lang="en-US" sz="821" baseline="-25000" dirty="0"/>
              <a:t>2</a:t>
            </a:r>
            <a:endParaRPr lang="en-PH" sz="821" baseline="-25000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E6F7719-07A8-4533-BC75-658786CCDA26}"/>
              </a:ext>
            </a:extLst>
          </p:cNvPr>
          <p:cNvSpPr/>
          <p:nvPr/>
        </p:nvSpPr>
        <p:spPr>
          <a:xfrm>
            <a:off x="5421819" y="2482753"/>
            <a:ext cx="902369" cy="12753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1" dirty="0"/>
              <a:t>T</a:t>
            </a:r>
            <a:r>
              <a:rPr lang="en-US" sz="821" baseline="-25000" dirty="0"/>
              <a:t>3</a:t>
            </a:r>
            <a:endParaRPr lang="en-PH" sz="821" baseline="-25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F257-50C7-49E4-A7B2-D45337E3DC2D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630562" y="1990202"/>
            <a:ext cx="720242" cy="5841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605D58-B052-4266-8592-EC98A4EF9A9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472492" y="3016771"/>
            <a:ext cx="715675" cy="5295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BC0AF2-7472-44A6-A040-3504D05C4887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3630560" y="3016771"/>
            <a:ext cx="803076" cy="5295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DC4CEB-48D0-4F5C-AC6B-27310A23C30B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4793199" y="1990203"/>
            <a:ext cx="1079804" cy="4925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4400EE-D0EE-4F81-9643-7003FD35A91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572002" y="1218924"/>
            <a:ext cx="1" cy="2372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CCA89A-6EE7-4172-95A7-EB0255BAEB8F}"/>
              </a:ext>
            </a:extLst>
          </p:cNvPr>
          <p:cNvCxnSpPr>
            <a:cxnSpLocks/>
          </p:cNvCxnSpPr>
          <p:nvPr/>
        </p:nvCxnSpPr>
        <p:spPr>
          <a:xfrm flipH="1" flipV="1">
            <a:off x="4853291" y="1917642"/>
            <a:ext cx="1273191" cy="6567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E7689E-B568-412B-977B-DA833E43CCB8}"/>
              </a:ext>
            </a:extLst>
          </p:cNvPr>
          <p:cNvCxnSpPr>
            <a:cxnSpLocks/>
          </p:cNvCxnSpPr>
          <p:nvPr/>
        </p:nvCxnSpPr>
        <p:spPr>
          <a:xfrm flipH="1">
            <a:off x="5166361" y="2975300"/>
            <a:ext cx="966911" cy="5710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19518 0.191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958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9662 0.1937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967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19336 0.1960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979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12721 -0.199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-997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12604 -0.1965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9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12761 -0.19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07929 -0.0009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4BCBB6-D5D1-4C92-BB1D-228F1B37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Balanced Search Trees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CBAED4-31C4-47E9-A586-48B7225A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30" y="1108304"/>
            <a:ext cx="5246915" cy="4054248"/>
          </a:xfrm>
        </p:spPr>
        <p:txBody>
          <a:bodyPr>
            <a:normAutofit/>
          </a:bodyPr>
          <a:lstStyle/>
          <a:p>
            <a:r>
              <a:rPr lang="en-US" dirty="0"/>
              <a:t>In the context of a tree-balancing algorithm, a rotation </a:t>
            </a:r>
            <a:r>
              <a:rPr lang="en-US" b="1" dirty="0"/>
              <a:t>allows the shape of a tree to be modified </a:t>
            </a:r>
            <a:r>
              <a:rPr lang="en-US" dirty="0"/>
              <a:t>while maintaining the search-tree property. </a:t>
            </a:r>
          </a:p>
          <a:p>
            <a:endParaRPr lang="en-US" dirty="0"/>
          </a:p>
          <a:p>
            <a:r>
              <a:rPr lang="en-US" dirty="0"/>
              <a:t>If used wisely, this operation can be performed </a:t>
            </a:r>
            <a:r>
              <a:rPr lang="en-US" b="1" dirty="0"/>
              <a:t>to avoid highly unbalanced </a:t>
            </a:r>
            <a:r>
              <a:rPr lang="en-US" dirty="0"/>
              <a:t>tree configurations. </a:t>
            </a:r>
          </a:p>
          <a:p>
            <a:endParaRPr lang="en-US" dirty="0"/>
          </a:p>
          <a:p>
            <a:r>
              <a:rPr lang="en-US" dirty="0"/>
              <a:t>For example, a leftward rotation of this tree </a:t>
            </a:r>
            <a:r>
              <a:rPr lang="en-US" b="1" dirty="0"/>
              <a:t>reduces the height of the tree </a:t>
            </a:r>
            <a:r>
              <a:rPr lang="en-US" dirty="0"/>
              <a:t>by one.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D6F28-0B6A-44BB-8E88-7EFCCEE9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40" y="1271588"/>
            <a:ext cx="2619810" cy="317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2B1F3-8044-4B40-A750-FDBB0DDA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40" y="1271588"/>
            <a:ext cx="2619810" cy="3171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283C62-1306-4C33-9FF4-E2EE9B33B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73" b="80309"/>
          <a:stretch/>
        </p:blipFill>
        <p:spPr>
          <a:xfrm>
            <a:off x="5976256" y="2720067"/>
            <a:ext cx="1001486" cy="6245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9C4B6-1EF1-4228-BDBB-1BD95FF98023}"/>
              </a:ext>
            </a:extLst>
          </p:cNvPr>
          <p:cNvSpPr/>
          <p:nvPr/>
        </p:nvSpPr>
        <p:spPr>
          <a:xfrm rot="20620910">
            <a:off x="5976258" y="1330780"/>
            <a:ext cx="1295400" cy="816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2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FDE56B-40E6-440A-9C9A-903B213C7CB1}"/>
              </a:ext>
            </a:extLst>
          </p:cNvPr>
          <p:cNvCxnSpPr/>
          <p:nvPr/>
        </p:nvCxnSpPr>
        <p:spPr>
          <a:xfrm flipV="1">
            <a:off x="6738259" y="2615295"/>
            <a:ext cx="130628" cy="2422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4432350-2664-425A-9628-CAECE03AD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2" t="86465"/>
          <a:stretch/>
        </p:blipFill>
        <p:spPr>
          <a:xfrm>
            <a:off x="6085115" y="3322864"/>
            <a:ext cx="1085850" cy="4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2F9FE9-92A6-460F-8B1B-55A4CAF4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Balanced Search Trees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A495FE-5B1F-484F-8F7C-449067E2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or more rotations can be combined to provide broader rebalancing within a tree. </a:t>
            </a:r>
          </a:p>
          <a:p>
            <a:endParaRPr lang="en-US" dirty="0"/>
          </a:p>
          <a:p>
            <a:r>
              <a:rPr lang="en-US" dirty="0"/>
              <a:t>One such compound operation we consider is a </a:t>
            </a:r>
            <a:r>
              <a:rPr lang="en-US" b="1" i="1" dirty="0" err="1"/>
              <a:t>trinode</a:t>
            </a:r>
            <a:r>
              <a:rPr lang="en-US" b="1" i="1" dirty="0"/>
              <a:t> restructuring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 consider a </a:t>
            </a:r>
            <a:r>
              <a:rPr lang="en-US" b="1" dirty="0"/>
              <a:t>position </a:t>
            </a:r>
            <a:r>
              <a:rPr lang="en-US" b="1" i="1" dirty="0"/>
              <a:t>x</a:t>
            </a:r>
            <a:r>
              <a:rPr lang="en-US" dirty="0"/>
              <a:t>, its </a:t>
            </a:r>
            <a:r>
              <a:rPr lang="en-US" b="1" dirty="0"/>
              <a:t>parent </a:t>
            </a:r>
            <a:r>
              <a:rPr lang="en-US" b="1" i="1" dirty="0"/>
              <a:t>y</a:t>
            </a:r>
            <a:r>
              <a:rPr lang="en-US" dirty="0"/>
              <a:t>, and its </a:t>
            </a:r>
            <a:r>
              <a:rPr lang="en-US" b="1" dirty="0"/>
              <a:t>grandparent </a:t>
            </a:r>
            <a:r>
              <a:rPr lang="en-US" b="1" i="1" dirty="0"/>
              <a:t>z</a:t>
            </a:r>
            <a:r>
              <a:rPr lang="en-US" dirty="0"/>
              <a:t>. </a:t>
            </a:r>
          </a:p>
          <a:p>
            <a:r>
              <a:rPr lang="en-US" dirty="0"/>
              <a:t>The goal is to restructure the subtree rooted at </a:t>
            </a:r>
            <a:r>
              <a:rPr lang="en-US" i="1" dirty="0"/>
              <a:t>z</a:t>
            </a:r>
            <a:r>
              <a:rPr lang="en-US" dirty="0"/>
              <a:t> in order </a:t>
            </a:r>
            <a:r>
              <a:rPr lang="en-US" b="1" dirty="0"/>
              <a:t>to reduce the overall path length </a:t>
            </a:r>
            <a:r>
              <a:rPr lang="en-US" dirty="0"/>
              <a:t>to </a:t>
            </a:r>
            <a:r>
              <a:rPr lang="en-US" i="1" dirty="0"/>
              <a:t>x</a:t>
            </a:r>
            <a:r>
              <a:rPr lang="en-US" dirty="0"/>
              <a:t> and its subtrees.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29461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2F9FE9-92A6-460F-8B1B-55A4CAF4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Balanced Search Trees: restructure()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A495FE-5B1F-484F-8F7C-449067E2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(</a:t>
            </a:r>
            <a:r>
              <a:rPr lang="en-US" b="1" i="1" dirty="0"/>
              <a:t>a, b, c</a:t>
            </a:r>
            <a:r>
              <a:rPr lang="en-US" dirty="0"/>
              <a:t>) be a left-to-right (</a:t>
            </a:r>
            <a:r>
              <a:rPr lang="en-US" dirty="0" err="1"/>
              <a:t>inorder</a:t>
            </a:r>
            <a:r>
              <a:rPr lang="en-US" dirty="0"/>
              <a:t>) listing of the positions </a:t>
            </a:r>
            <a:r>
              <a:rPr lang="en-US" b="1" i="1" dirty="0"/>
              <a:t>x, y, </a:t>
            </a:r>
            <a:r>
              <a:rPr lang="en-US" dirty="0"/>
              <a:t>and</a:t>
            </a:r>
            <a:r>
              <a:rPr lang="en-US" b="1" i="1" dirty="0"/>
              <a:t> z</a:t>
            </a:r>
            <a:r>
              <a:rPr lang="en-US" dirty="0"/>
              <a:t>, and let (</a:t>
            </a:r>
            <a:r>
              <a:rPr lang="en-US" b="1" i="1" dirty="0"/>
              <a:t>T1, T2, T3, T4</a:t>
            </a:r>
            <a:r>
              <a:rPr lang="en-US" dirty="0"/>
              <a:t>) be a left-to-right (</a:t>
            </a:r>
            <a:r>
              <a:rPr lang="en-US" dirty="0" err="1"/>
              <a:t>inorder</a:t>
            </a:r>
            <a:r>
              <a:rPr lang="en-US" dirty="0"/>
              <a:t>) listing of the </a:t>
            </a:r>
            <a:r>
              <a:rPr lang="en-US" b="1" dirty="0"/>
              <a:t>four subtrees </a:t>
            </a:r>
            <a:r>
              <a:rPr lang="en-US" dirty="0"/>
              <a:t>of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and </a:t>
            </a:r>
            <a:r>
              <a:rPr lang="en-US" i="1" dirty="0"/>
              <a:t>z</a:t>
            </a:r>
            <a:r>
              <a:rPr lang="en-US" dirty="0"/>
              <a:t> not rooted at x, y, or z. </a:t>
            </a:r>
          </a:p>
          <a:p>
            <a:r>
              <a:rPr lang="en-US" b="1" dirty="0"/>
              <a:t>Replace</a:t>
            </a:r>
            <a:r>
              <a:rPr lang="en-US" dirty="0"/>
              <a:t> the subtree </a:t>
            </a:r>
            <a:r>
              <a:rPr lang="en-US" i="1" dirty="0"/>
              <a:t>rooted at z</a:t>
            </a:r>
            <a:r>
              <a:rPr lang="en-US" dirty="0"/>
              <a:t> with a new </a:t>
            </a:r>
            <a:r>
              <a:rPr lang="en-US" b="1" dirty="0"/>
              <a:t>subtree</a:t>
            </a:r>
            <a:r>
              <a:rPr lang="en-US" dirty="0"/>
              <a:t> </a:t>
            </a:r>
            <a:r>
              <a:rPr lang="en-US" b="1" dirty="0"/>
              <a:t>rooted at b</a:t>
            </a:r>
            <a:r>
              <a:rPr lang="en-US" dirty="0"/>
              <a:t>. </a:t>
            </a:r>
          </a:p>
          <a:p>
            <a:r>
              <a:rPr lang="en-US" dirty="0"/>
              <a:t>Let </a:t>
            </a:r>
            <a:r>
              <a:rPr lang="en-US" b="1" i="1" dirty="0"/>
              <a:t>a</a:t>
            </a:r>
            <a:r>
              <a:rPr lang="en-US" dirty="0"/>
              <a:t> be the </a:t>
            </a:r>
            <a:r>
              <a:rPr lang="en-US" b="1" dirty="0"/>
              <a:t>left child of </a:t>
            </a:r>
            <a:r>
              <a:rPr lang="en-US" b="1" i="1" dirty="0"/>
              <a:t>b</a:t>
            </a:r>
            <a:r>
              <a:rPr lang="en-US" b="1" dirty="0"/>
              <a:t> </a:t>
            </a:r>
            <a:r>
              <a:rPr lang="en-US" dirty="0"/>
              <a:t>and let </a:t>
            </a:r>
            <a:r>
              <a:rPr lang="en-US" i="1" dirty="0"/>
              <a:t>T1</a:t>
            </a:r>
            <a:r>
              <a:rPr lang="en-US" dirty="0"/>
              <a:t> and </a:t>
            </a:r>
            <a:r>
              <a:rPr lang="en-US" i="1" dirty="0"/>
              <a:t>T2</a:t>
            </a:r>
            <a:r>
              <a:rPr lang="en-US" dirty="0"/>
              <a:t> be the left and right subtrees of a, respectively. </a:t>
            </a:r>
          </a:p>
          <a:p>
            <a:r>
              <a:rPr lang="en-US" dirty="0"/>
              <a:t>Let </a:t>
            </a:r>
            <a:r>
              <a:rPr lang="en-US" b="1" i="1" dirty="0"/>
              <a:t>c</a:t>
            </a:r>
            <a:r>
              <a:rPr lang="en-US" dirty="0"/>
              <a:t> be the </a:t>
            </a:r>
            <a:r>
              <a:rPr lang="en-US" b="1" dirty="0"/>
              <a:t>right child of </a:t>
            </a:r>
            <a:r>
              <a:rPr lang="en-US" b="1" i="1" dirty="0"/>
              <a:t>b</a:t>
            </a:r>
            <a:r>
              <a:rPr lang="en-US" dirty="0"/>
              <a:t> and let </a:t>
            </a:r>
            <a:r>
              <a:rPr lang="en-US" i="1" dirty="0"/>
              <a:t>T3</a:t>
            </a:r>
            <a:r>
              <a:rPr lang="en-US" dirty="0"/>
              <a:t> and </a:t>
            </a:r>
            <a:r>
              <a:rPr lang="en-US" i="1" dirty="0"/>
              <a:t>T4</a:t>
            </a:r>
            <a:r>
              <a:rPr lang="en-US" dirty="0"/>
              <a:t> be the left and right subtrees of c, respectively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94964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F56C9-914E-4615-AD18-2C6C23E1E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732" y="1318290"/>
            <a:ext cx="4754199" cy="3665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E0CE2-DADD-43C8-9EEF-A71ADEBC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74" y="1367662"/>
            <a:ext cx="5031658" cy="31089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B335D2-432D-4456-89D3-C1D4292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Balanced Search Trees: Zig Left</a:t>
            </a:r>
          </a:p>
        </p:txBody>
      </p:sp>
    </p:spTree>
    <p:extLst>
      <p:ext uri="{BB962C8B-B14F-4D97-AF65-F5344CB8AC3E}">
        <p14:creationId xmlns:p14="http://schemas.microsoft.com/office/powerpoint/2010/main" val="33829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B335D2-432D-4456-89D3-C1D4292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Balanced Search Trees: Zig Right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D46BB-A4F4-43EE-8E3C-BD472284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E0CE2-DADD-43C8-9EEF-A71ADEBC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4" y="1367662"/>
            <a:ext cx="5031658" cy="3108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83086-A81F-4DFC-A284-CEC24EEE8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"/>
          <a:stretch/>
        </p:blipFill>
        <p:spPr>
          <a:xfrm>
            <a:off x="1534887" y="1425771"/>
            <a:ext cx="4149917" cy="33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A92AF9-2023-4E49-8C82-6E0ED368C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" r="1"/>
          <a:stretch/>
        </p:blipFill>
        <p:spPr>
          <a:xfrm>
            <a:off x="3189516" y="1410259"/>
            <a:ext cx="4203017" cy="33637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B335D2-432D-4456-89D3-C1D4292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Balanced Search Trees: Zig Zag Left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F56C9-914E-4615-AD18-2C6C23E1E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8575" y="1326278"/>
            <a:ext cx="4912034" cy="3787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E0CE2-DADD-43C8-9EEF-A71ADEBC6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970" y="1410260"/>
            <a:ext cx="5031658" cy="31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4D6763-8E7D-4727-98A4-B0D85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Trees: Search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96429-669D-4757-A64B-1B05054B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attempt to locate a particular key in a binary search tree by viewing it as a </a:t>
            </a:r>
            <a:r>
              <a:rPr lang="en-US" b="1" dirty="0"/>
              <a:t>decision tree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this case, the question asked at each internal position p is whether the desired key k is </a:t>
            </a:r>
            <a:r>
              <a:rPr lang="en-US" i="1" dirty="0"/>
              <a:t>less than</a:t>
            </a:r>
            <a:r>
              <a:rPr lang="en-US" dirty="0"/>
              <a:t>, </a:t>
            </a:r>
            <a:r>
              <a:rPr lang="en-US" i="1" dirty="0"/>
              <a:t>equal to</a:t>
            </a:r>
            <a:r>
              <a:rPr lang="en-US" dirty="0"/>
              <a:t>, or </a:t>
            </a:r>
            <a:r>
              <a:rPr lang="en-US" i="1" dirty="0"/>
              <a:t>greater than</a:t>
            </a:r>
            <a:r>
              <a:rPr lang="en-US" dirty="0"/>
              <a:t> the key stored at position p, which we denote as key(p).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06724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3E0CE2-DADD-43C8-9EEF-A71ADEBC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4" y="1367662"/>
            <a:ext cx="5031658" cy="31089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5DC67D-A462-48AC-9C14-27A6F457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7" b="1"/>
          <a:stretch/>
        </p:blipFill>
        <p:spPr>
          <a:xfrm>
            <a:off x="1556659" y="1481915"/>
            <a:ext cx="4128146" cy="32395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B335D2-432D-4456-89D3-C1D4292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Balanced Search Trees: Zig </a:t>
            </a:r>
            <a:r>
              <a:rPr lang="en-PH" sz="3000" dirty="0"/>
              <a:t>Zag</a:t>
            </a:r>
            <a:r>
              <a:rPr lang="en-PH" dirty="0"/>
              <a:t> Right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83086-A81F-4DFC-A284-CEC24EEE8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"/>
          <a:stretch/>
        </p:blipFill>
        <p:spPr>
          <a:xfrm>
            <a:off x="1556659" y="1425771"/>
            <a:ext cx="4128146" cy="33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57DF-D1DC-4BA5-A4E5-1F01E0B4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AVL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A832-3A41-47F5-89DF-5E3A83C70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AVL Lavigne</a:t>
            </a:r>
          </a:p>
        </p:txBody>
      </p:sp>
    </p:spTree>
    <p:extLst>
      <p:ext uri="{BB962C8B-B14F-4D97-AF65-F5344CB8AC3E}">
        <p14:creationId xmlns:p14="http://schemas.microsoft.com/office/powerpoint/2010/main" val="2745389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1AEBB-53AA-4F43-8D80-D62FB649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AVL Trees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4711DD-2B9F-448D-BB14-E533EA68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 correction is to </a:t>
            </a:r>
            <a:r>
              <a:rPr lang="en-US" b="1" dirty="0"/>
              <a:t>add a rule</a:t>
            </a:r>
            <a:r>
              <a:rPr lang="en-US" dirty="0"/>
              <a:t> to the binary search-tree definition </a:t>
            </a:r>
            <a:r>
              <a:rPr lang="en-US" b="1" dirty="0"/>
              <a:t>that will maintain a logarithmic height</a:t>
            </a:r>
            <a:r>
              <a:rPr lang="en-US" dirty="0"/>
              <a:t> for the tree.</a:t>
            </a:r>
          </a:p>
          <a:p>
            <a:endParaRPr lang="en-US" dirty="0"/>
          </a:p>
          <a:p>
            <a:r>
              <a:rPr lang="en-US" b="1" dirty="0"/>
              <a:t>Height-Balance Property: </a:t>
            </a:r>
            <a:r>
              <a:rPr lang="en-US" dirty="0"/>
              <a:t>For every internal position </a:t>
            </a:r>
            <a:r>
              <a:rPr lang="en-US" i="1" dirty="0"/>
              <a:t>p</a:t>
            </a:r>
            <a:r>
              <a:rPr lang="en-US" dirty="0"/>
              <a:t> of </a:t>
            </a:r>
            <a:r>
              <a:rPr lang="en-US" i="1" dirty="0"/>
              <a:t>T</a:t>
            </a:r>
            <a:r>
              <a:rPr lang="en-US" dirty="0"/>
              <a:t>, the </a:t>
            </a:r>
            <a:r>
              <a:rPr lang="en-US" b="1" dirty="0"/>
              <a:t>heights</a:t>
            </a:r>
            <a:r>
              <a:rPr lang="en-US" dirty="0"/>
              <a:t> of the children of </a:t>
            </a:r>
            <a:r>
              <a:rPr lang="en-US" i="1" dirty="0"/>
              <a:t>p</a:t>
            </a:r>
            <a:r>
              <a:rPr lang="en-US" dirty="0"/>
              <a:t> differ by </a:t>
            </a:r>
            <a:r>
              <a:rPr lang="en-US" b="1" dirty="0"/>
              <a:t>at most 1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 AVL?</a:t>
            </a:r>
          </a:p>
          <a:p>
            <a:r>
              <a:rPr lang="en-PH" dirty="0"/>
              <a:t>This property is credited to the inventors </a:t>
            </a:r>
            <a:r>
              <a:rPr lang="en-PH" b="1" dirty="0" err="1"/>
              <a:t>A</a:t>
            </a:r>
            <a:r>
              <a:rPr lang="en-PH" dirty="0" err="1"/>
              <a:t>del’son-</a:t>
            </a:r>
            <a:r>
              <a:rPr lang="en-PH" b="1" dirty="0" err="1"/>
              <a:t>V</a:t>
            </a:r>
            <a:r>
              <a:rPr lang="en-PH" dirty="0" err="1"/>
              <a:t>el’skii</a:t>
            </a:r>
            <a:r>
              <a:rPr lang="en-PH" dirty="0"/>
              <a:t> and </a:t>
            </a:r>
            <a:r>
              <a:rPr lang="en-PH" b="1" dirty="0"/>
              <a:t>L</a:t>
            </a:r>
            <a:r>
              <a:rPr lang="en-PH" dirty="0"/>
              <a:t>andis.</a:t>
            </a:r>
          </a:p>
        </p:txBody>
      </p:sp>
    </p:spTree>
    <p:extLst>
      <p:ext uri="{BB962C8B-B14F-4D97-AF65-F5344CB8AC3E}">
        <p14:creationId xmlns:p14="http://schemas.microsoft.com/office/powerpoint/2010/main" val="40803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62A1C-FAD0-417D-AF20-83ECE45F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AVL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CFD361-81A0-4D2D-9700-03F2C078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556" y="1311019"/>
            <a:ext cx="4506890" cy="30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39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AD7FB4-D7F7-4D07-B593-542AAC35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AVL Trees: Updating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46C37-2B58-49ED-9403-C2D530A3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Given a binary search tree T, we say that a position is </a:t>
            </a:r>
            <a:r>
              <a:rPr lang="en-US" b="1" i="1" dirty="0"/>
              <a:t>balanced</a:t>
            </a:r>
            <a:r>
              <a:rPr lang="en-US" dirty="0"/>
              <a:t> if the absolute value of the difference between the heights of its children is at most 1, and we say that it is </a:t>
            </a:r>
            <a:r>
              <a:rPr lang="en-US" b="1" i="1" dirty="0"/>
              <a:t>unbalanced</a:t>
            </a:r>
            <a:r>
              <a:rPr lang="en-US" dirty="0"/>
              <a:t> otherwise. </a:t>
            </a:r>
          </a:p>
          <a:p>
            <a:endParaRPr lang="en-US" dirty="0"/>
          </a:p>
          <a:p>
            <a:r>
              <a:rPr lang="en-US" dirty="0"/>
              <a:t>Thus, the height-balance property characterizing AVL trees is equivalent to saying that every position is balanced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56909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AD7FB4-D7F7-4D07-B593-542AAC35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AVL Trees: Insertion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46C37-2B58-49ED-9403-C2D530A3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insertion and deletion operations for AVL trees begin similarly to the corresponding operations for (standard) binary search trees, but with </a:t>
            </a:r>
            <a:r>
              <a:rPr lang="en-US" b="1" dirty="0"/>
              <a:t>post-processing</a:t>
            </a:r>
            <a:r>
              <a:rPr lang="en-US" dirty="0"/>
              <a:t> for each operation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restore the balance </a:t>
            </a:r>
            <a:r>
              <a:rPr lang="en-US" dirty="0"/>
              <a:t>of any portions of the tree that are adversely affected by the change.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17401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62A1C-FAD0-417D-AF20-83ECE45F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AVL Trees: Insertion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CFD361-81A0-4D2D-9700-03F2C078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358" y="1147898"/>
            <a:ext cx="4078745" cy="27991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9CD69B-A4B2-4B81-A299-F422B06C4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51" y="1092592"/>
            <a:ext cx="4732448" cy="3982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76CAF6-FD33-4532-8F3A-F059E95D2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49" y="1190619"/>
            <a:ext cx="5087503" cy="3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AD7FB4-D7F7-4D07-B593-542AAC35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AVL Trees: Deletion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46C37-2B58-49ED-9403-C2D530A3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position </a:t>
            </a:r>
            <a:r>
              <a:rPr lang="en-US" i="1" dirty="0"/>
              <a:t>p</a:t>
            </a:r>
            <a:r>
              <a:rPr lang="en-US" dirty="0"/>
              <a:t> represents a (possibly external) child of the removed node in tree T, there may be an </a:t>
            </a:r>
            <a:r>
              <a:rPr lang="en-US" b="1" dirty="0"/>
              <a:t>unbalanced node on the path </a:t>
            </a:r>
            <a:r>
              <a:rPr lang="en-US" dirty="0"/>
              <a:t>from p to the root of T.</a:t>
            </a:r>
          </a:p>
          <a:p>
            <a:endParaRPr lang="en-US" dirty="0"/>
          </a:p>
          <a:p>
            <a:r>
              <a:rPr lang="en-US" dirty="0"/>
              <a:t>In fact, there can be at most one such unbalanced node.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72687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62A1C-FAD0-417D-AF20-83ECE45F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AVL Trees: Deletion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6CAF6-FD33-4532-8F3A-F059E95D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49" y="1190619"/>
            <a:ext cx="5087503" cy="326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2A4E2-7B2D-4D52-9137-8322148F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35" y="1105357"/>
            <a:ext cx="5285155" cy="3430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948C9-459C-465A-BB77-3641EF97F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73" y="1122093"/>
            <a:ext cx="5539624" cy="34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9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4D6763-8E7D-4727-98A4-B0D85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Trees: Search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96429-669D-4757-A64B-1B05054B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answer is “</a:t>
            </a:r>
            <a:r>
              <a:rPr lang="en-US" b="1" dirty="0"/>
              <a:t>less than</a:t>
            </a:r>
            <a:r>
              <a:rPr lang="en-US" dirty="0"/>
              <a:t>,” then the search continues in the </a:t>
            </a:r>
            <a:r>
              <a:rPr lang="en-US" b="1" dirty="0"/>
              <a:t>left</a:t>
            </a:r>
            <a:r>
              <a:rPr lang="en-US" dirty="0"/>
              <a:t> subtree. </a:t>
            </a:r>
          </a:p>
          <a:p>
            <a:endParaRPr lang="en-US" sz="1050" dirty="0"/>
          </a:p>
          <a:p>
            <a:r>
              <a:rPr lang="en-US" dirty="0"/>
              <a:t>If the answer is “</a:t>
            </a:r>
            <a:r>
              <a:rPr lang="en-US" b="1" dirty="0"/>
              <a:t>equal</a:t>
            </a:r>
            <a:r>
              <a:rPr lang="en-US" dirty="0"/>
              <a:t>,” then the search terminates </a:t>
            </a:r>
            <a:r>
              <a:rPr lang="en-US" b="1" dirty="0"/>
              <a:t>successful</a:t>
            </a:r>
            <a:r>
              <a:rPr lang="en-US" dirty="0"/>
              <a:t>ly. </a:t>
            </a:r>
          </a:p>
          <a:p>
            <a:endParaRPr lang="en-US" sz="1050" dirty="0"/>
          </a:p>
          <a:p>
            <a:r>
              <a:rPr lang="en-US" dirty="0"/>
              <a:t>If the answer is “</a:t>
            </a:r>
            <a:r>
              <a:rPr lang="en-US" b="1" dirty="0"/>
              <a:t>greater than</a:t>
            </a:r>
            <a:r>
              <a:rPr lang="en-US" dirty="0"/>
              <a:t>,” then the search continues in the </a:t>
            </a:r>
            <a:r>
              <a:rPr lang="en-US" b="1" dirty="0"/>
              <a:t>right</a:t>
            </a:r>
            <a:r>
              <a:rPr lang="en-US" dirty="0"/>
              <a:t> subtree. </a:t>
            </a:r>
          </a:p>
          <a:p>
            <a:endParaRPr lang="en-US" sz="1200" dirty="0"/>
          </a:p>
          <a:p>
            <a:r>
              <a:rPr lang="en-US" dirty="0"/>
              <a:t>Finally, if we reach a </a:t>
            </a:r>
            <a:r>
              <a:rPr lang="en-US" b="1" dirty="0"/>
              <a:t>leaf</a:t>
            </a:r>
            <a:r>
              <a:rPr lang="en-US" dirty="0"/>
              <a:t>, then the search terminates </a:t>
            </a:r>
            <a:r>
              <a:rPr lang="en-US" b="1" dirty="0"/>
              <a:t>unsuccessful</a:t>
            </a:r>
            <a:r>
              <a:rPr lang="en-US" dirty="0"/>
              <a:t>ly.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7654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4D6763-8E7D-4727-98A4-B0D85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Trees: Search</a:t>
            </a:r>
            <a:endParaRPr lang="en-PH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AC4772-3E17-4409-A63C-C16158D81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02" y="1115843"/>
            <a:ext cx="4691038" cy="337500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3A5F4C1-9B78-4772-8429-7F002712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93" y="1079895"/>
            <a:ext cx="4878539" cy="3516064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96C9D02-27D3-4136-9615-759421E79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09"/>
          <a:stretch/>
        </p:blipFill>
        <p:spPr>
          <a:xfrm>
            <a:off x="1982993" y="2083719"/>
            <a:ext cx="4878539" cy="2513681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9406BF20-D07A-4753-B1AE-8B87D2F99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56"/>
          <a:stretch/>
        </p:blipFill>
        <p:spPr>
          <a:xfrm>
            <a:off x="1982995" y="2647951"/>
            <a:ext cx="4878539" cy="1949450"/>
          </a:xfrm>
          <a:prstGeom prst="rect">
            <a:avLst/>
          </a:prstGeom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A5139B5E-2449-4ED0-A7FD-948C6883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65"/>
          <a:stretch/>
        </p:blipFill>
        <p:spPr>
          <a:xfrm>
            <a:off x="1982993" y="3168653"/>
            <a:ext cx="4878539" cy="1428749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DAA1B546-58E7-40B5-81AA-B47458EB5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58"/>
          <a:stretch/>
        </p:blipFill>
        <p:spPr>
          <a:xfrm>
            <a:off x="1982993" y="3727452"/>
            <a:ext cx="4878539" cy="8699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BA181E-244E-44AB-BD62-B80E2DCDC255}"/>
              </a:ext>
            </a:extLst>
          </p:cNvPr>
          <p:cNvSpPr txBox="1"/>
          <p:nvPr/>
        </p:nvSpPr>
        <p:spPr>
          <a:xfrm>
            <a:off x="628651" y="1352549"/>
            <a:ext cx="18523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tree.search</a:t>
            </a:r>
            <a:r>
              <a:rPr lang="en-US" sz="2100" dirty="0"/>
              <a:t>(68)</a:t>
            </a:r>
            <a:endParaRPr lang="en-PH" sz="2100" dirty="0"/>
          </a:p>
        </p:txBody>
      </p:sp>
    </p:spTree>
    <p:extLst>
      <p:ext uri="{BB962C8B-B14F-4D97-AF65-F5344CB8AC3E}">
        <p14:creationId xmlns:p14="http://schemas.microsoft.com/office/powerpoint/2010/main" val="17131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4D6763-8E7D-4727-98A4-B0D85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Trees: Search Analysis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FE86D-5CC1-4310-BB33-543C3F500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119" y="1266447"/>
            <a:ext cx="5361767" cy="31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94208"/>
      </p:ext>
    </p:extLst>
  </p:cSld>
  <p:clrMapOvr>
    <a:masterClrMapping/>
  </p:clrMapOvr>
</p:sld>
</file>

<file path=ppt/theme/theme1.xml><?xml version="1.0" encoding="utf-8"?>
<a:theme xmlns:a="http://schemas.openxmlformats.org/drawingml/2006/main" name="CCS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51EEF44-369E-4EE6-B739-621A686374FF}" vid="{98A1410D-119B-44FA-A6B4-148C59E43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94DAFDA62E84A8433DFA4B347C23B" ma:contentTypeVersion="12" ma:contentTypeDescription="Create a new document." ma:contentTypeScope="" ma:versionID="840615e6d31c91f9ac10aed96d59fd18">
  <xsd:schema xmlns:xsd="http://www.w3.org/2001/XMLSchema" xmlns:xs="http://www.w3.org/2001/XMLSchema" xmlns:p="http://schemas.microsoft.com/office/2006/metadata/properties" xmlns:ns2="8830849e-ee77-4b3f-8add-1fa4ea775a5a" xmlns:ns3="da37398a-bf23-4267-8549-a7125d44cef3" targetNamespace="http://schemas.microsoft.com/office/2006/metadata/properties" ma:root="true" ma:fieldsID="21041f0bb9b2e17e29b8dc3a95d669cd" ns2:_="" ns3:_="">
    <xsd:import namespace="8830849e-ee77-4b3f-8add-1fa4ea775a5a"/>
    <xsd:import namespace="da37398a-bf23-4267-8549-a7125d44ce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30849e-ee77-4b3f-8add-1fa4ea775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7398a-bf23-4267-8549-a7125d44cef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AF19C2-A82A-43E4-B6D7-761DCDA3F3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F341E1-3BDF-4201-826D-5808CC4D8332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62e47cd0-39c1-41ae-8ca6-f0bb5b87627e"/>
    <ds:schemaRef ds:uri="http://schemas.openxmlformats.org/package/2006/metadata/core-properties"/>
    <ds:schemaRef ds:uri="200e78dc-034d-46d4-8de2-14319ecf8e3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7CB1F7-E7AD-46AE-ACF8-846BCAF148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30849e-ee77-4b3f-8add-1fa4ea775a5a"/>
    <ds:schemaRef ds:uri="da37398a-bf23-4267-8549-a7125d44ce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CCS Template 1610</Template>
  <TotalTime>0</TotalTime>
  <Words>1671</Words>
  <Application>Microsoft Office PowerPoint</Application>
  <PresentationFormat>On-screen Show (16:10)</PresentationFormat>
  <Paragraphs>251</Paragraphs>
  <Slides>68</Slides>
  <Notes>0</Notes>
  <HiddenSlides>32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Avenir Next LT Pro</vt:lpstr>
      <vt:lpstr>Montserrat Extra Bold</vt:lpstr>
      <vt:lpstr>Open Sans</vt:lpstr>
      <vt:lpstr>CCSTemplate</vt:lpstr>
      <vt:lpstr>ADVANCED TREES</vt:lpstr>
      <vt:lpstr>Search Trees</vt:lpstr>
      <vt:lpstr>Binary Search Trees</vt:lpstr>
      <vt:lpstr>Binary Search Trees</vt:lpstr>
      <vt:lpstr>Binary Search Trees</vt:lpstr>
      <vt:lpstr>Binary Search Trees: Search</vt:lpstr>
      <vt:lpstr>Binary Search Trees: Search</vt:lpstr>
      <vt:lpstr>Binary Search Trees: Search</vt:lpstr>
      <vt:lpstr>Binary Search Trees: Search Analysis</vt:lpstr>
      <vt:lpstr>Binary Search Trees: Insertion</vt:lpstr>
      <vt:lpstr>Binary Search Trees: Deletion</vt:lpstr>
      <vt:lpstr>Binary Search Trees: Deletion</vt:lpstr>
      <vt:lpstr>Binary Search Trees: Deletion</vt:lpstr>
      <vt:lpstr>Binary Search Trees: Deletion</vt:lpstr>
      <vt:lpstr>Binary Search Trees: Deletion</vt:lpstr>
      <vt:lpstr>Binary Search Trees</vt:lpstr>
      <vt:lpstr>Binary Search Trees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Balanced Search Trees </vt:lpstr>
      <vt:lpstr>Balanced Search Trees</vt:lpstr>
      <vt:lpstr>Balanced Search Trees</vt:lpstr>
      <vt:lpstr>Balanced Search Trees: Rotation</vt:lpstr>
      <vt:lpstr>Balanced Search Trees</vt:lpstr>
      <vt:lpstr>Balanced Search Trees</vt:lpstr>
      <vt:lpstr>Balanced Search Trees: restructure()</vt:lpstr>
      <vt:lpstr>Balanced Search Trees: Zig Left</vt:lpstr>
      <vt:lpstr>Balanced Search Trees: Zig Right</vt:lpstr>
      <vt:lpstr>Balanced Search Trees: Zig Zag Left</vt:lpstr>
      <vt:lpstr>Balanced Search Trees: Zig Zag Right</vt:lpstr>
      <vt:lpstr>AVL Trees</vt:lpstr>
      <vt:lpstr>AVL Trees</vt:lpstr>
      <vt:lpstr>AVL Trees</vt:lpstr>
      <vt:lpstr>AVL Trees: Updating</vt:lpstr>
      <vt:lpstr>AVL Trees: Insertion</vt:lpstr>
      <vt:lpstr>AVL Trees: Insertion</vt:lpstr>
      <vt:lpstr>AVL Trees: Deletion</vt:lpstr>
      <vt:lpstr>AVL Trees: Deletion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TREES</dc:title>
  <dc:creator>Jay Vince Serato</dc:creator>
  <cp:lastModifiedBy>Jay Vince Serato</cp:lastModifiedBy>
  <cp:revision>1</cp:revision>
  <dcterms:created xsi:type="dcterms:W3CDTF">2024-04-19T05:12:54Z</dcterms:created>
  <dcterms:modified xsi:type="dcterms:W3CDTF">2024-04-19T05:13:15Z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0x0101000C094DAFDA62E84A8433DFA4B347C23B</vt:lpwstr>
  </property>
</Properties>
</file>