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22"/>
  </p:notesMasterIdLst>
  <p:sldIdLst>
    <p:sldId id="256" r:id="rId2"/>
    <p:sldId id="258" r:id="rId3"/>
    <p:sldId id="271" r:id="rId4"/>
    <p:sldId id="273" r:id="rId5"/>
    <p:sldId id="274" r:id="rId6"/>
    <p:sldId id="275" r:id="rId7"/>
    <p:sldId id="277" r:id="rId8"/>
    <p:sldId id="278" r:id="rId9"/>
    <p:sldId id="276" r:id="rId10"/>
    <p:sldId id="259" r:id="rId11"/>
    <p:sldId id="279" r:id="rId12"/>
    <p:sldId id="260" r:id="rId13"/>
    <p:sldId id="280" r:id="rId14"/>
    <p:sldId id="282" r:id="rId15"/>
    <p:sldId id="283" r:id="rId16"/>
    <p:sldId id="284" r:id="rId17"/>
    <p:sldId id="285" r:id="rId18"/>
    <p:sldId id="286" r:id="rId19"/>
    <p:sldId id="264"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5126" autoAdjust="0"/>
  </p:normalViewPr>
  <p:slideViewPr>
    <p:cSldViewPr snapToGrid="0">
      <p:cViewPr varScale="1">
        <p:scale>
          <a:sx n="65" d="100"/>
          <a:sy n="65" d="100"/>
        </p:scale>
        <p:origin x="8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2E55A-B24E-48F8-953D-6AF8D8CD2106}" type="datetimeFigureOut">
              <a:rPr lang="en-IN" smtClean="0"/>
              <a:t>27-11-2019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671A6-A1E6-42D5-9F11-108DDBD68CA3}" type="slidenum">
              <a:rPr lang="en-IN" smtClean="0"/>
              <a:t>‹#›</a:t>
            </a:fld>
            <a:endParaRPr lang="en-IN"/>
          </a:p>
        </p:txBody>
      </p:sp>
    </p:spTree>
    <p:extLst>
      <p:ext uri="{BB962C8B-B14F-4D97-AF65-F5344CB8AC3E}">
        <p14:creationId xmlns:p14="http://schemas.microsoft.com/office/powerpoint/2010/main" val="232490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27-11-2019</a:t>
            </a:fld>
            <a:endParaRPr lang="en-IN"/>
          </a:p>
        </p:txBody>
      </p:sp>
      <p:sp>
        <p:nvSpPr>
          <p:cNvPr id="5" name="Footer Placeholder 4"/>
          <p:cNvSpPr>
            <a:spLocks noGrp="1"/>
          </p:cNvSpPr>
          <p:nvPr>
            <p:ph type="ftr" sz="quarter" idx="11"/>
          </p:nvPr>
        </p:nvSpPr>
        <p:spPr>
          <a:xfrm>
            <a:off x="5332412" y="5883275"/>
            <a:ext cx="4324044"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077908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27-11-2019</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23922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27-11-2019</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767200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27-11-2019</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734417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27-11-2019</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128557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27-11-2019</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882868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27-11-2019</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43638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27-11-2019</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493282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27-11-2019</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293013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27-11-2019</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430312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27-11-2019</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65281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27-11-2019</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59392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909F-78F0-4273-BDAB-8693EF7007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E43DAB-A6FB-4550-8133-70CC577DEEC9}"/>
              </a:ext>
            </a:extLst>
          </p:cNvPr>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27-11-2019</a:t>
            </a:fld>
            <a:endParaRPr lang="en-IN"/>
          </a:p>
        </p:txBody>
      </p:sp>
      <p:sp>
        <p:nvSpPr>
          <p:cNvPr id="4" name="Footer Placeholder 3">
            <a:extLst>
              <a:ext uri="{FF2B5EF4-FFF2-40B4-BE49-F238E27FC236}">
                <a16:creationId xmlns:a16="http://schemas.microsoft.com/office/drawing/2014/main" id="{19591175-3DDD-419A-B62A-68207C781745}"/>
              </a:ext>
            </a:extLst>
          </p:cNvPr>
          <p:cNvSpPr>
            <a:spLocks noGrp="1"/>
          </p:cNvSpPr>
          <p:nvPr>
            <p:ph type="ftr" sz="quarter" idx="11"/>
          </p:nvPr>
        </p:nvSpPr>
        <p:spPr>
          <a:xfrm>
            <a:off x="2572279" y="5883275"/>
            <a:ext cx="7084177"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3AA51D08-10CC-467D-8072-C40CD052D05D}"/>
              </a:ext>
            </a:extLst>
          </p:cNvPr>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9715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pn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9140-611C-49A7-BA9C-5DFDF2735D10}"/>
              </a:ext>
            </a:extLst>
          </p:cNvPr>
          <p:cNvSpPr>
            <a:spLocks noGrp="1"/>
          </p:cNvSpPr>
          <p:nvPr>
            <p:ph type="title"/>
          </p:nvPr>
        </p:nvSpPr>
        <p:spPr>
          <a:xfrm>
            <a:off x="1480610" y="464023"/>
            <a:ext cx="9230780" cy="771880"/>
          </a:xfrm>
        </p:spPr>
        <p:txBody>
          <a:bodyPr/>
          <a:lstStyle/>
          <a:p>
            <a:r>
              <a:rPr lang="en-US" dirty="0"/>
              <a:t>Click to edit Master title style</a:t>
            </a:r>
            <a:endParaRPr lang="en-IN" dirty="0"/>
          </a:p>
        </p:txBody>
      </p:sp>
      <p:sp>
        <p:nvSpPr>
          <p:cNvPr id="5" name="Text Placeholder 2">
            <a:extLst>
              <a:ext uri="{FF2B5EF4-FFF2-40B4-BE49-F238E27FC236}">
                <a16:creationId xmlns:a16="http://schemas.microsoft.com/office/drawing/2014/main" id="{3F65EE1F-BE6D-4A5E-BD01-8C8B82EA272B}"/>
              </a:ext>
            </a:extLst>
          </p:cNvPr>
          <p:cNvSpPr>
            <a:spLocks noGrp="1"/>
          </p:cNvSpPr>
          <p:nvPr>
            <p:ph idx="1"/>
          </p:nvPr>
        </p:nvSpPr>
        <p:spPr>
          <a:xfrm>
            <a:off x="1328207" y="1674552"/>
            <a:ext cx="10018713" cy="2501664"/>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288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27-11-2019</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3633228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27-11-2019</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14177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27-11-2019</a:t>
            </a:fld>
            <a:endParaRPr lang="en-IN"/>
          </a:p>
        </p:txBody>
      </p:sp>
      <p:sp>
        <p:nvSpPr>
          <p:cNvPr id="8" name="Footer Placeholder 7"/>
          <p:cNvSpPr>
            <a:spLocks noGrp="1"/>
          </p:cNvSpPr>
          <p:nvPr>
            <p:ph type="ftr" sz="quarter" idx="11"/>
          </p:nvPr>
        </p:nvSpPr>
        <p:spPr>
          <a:xfrm>
            <a:off x="2572279" y="5883275"/>
            <a:ext cx="7084177"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7269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27-11-2019</a:t>
            </a:fld>
            <a:endParaRPr lang="en-IN"/>
          </a:p>
        </p:txBody>
      </p:sp>
      <p:sp>
        <p:nvSpPr>
          <p:cNvPr id="4" name="Footer Placeholder 3"/>
          <p:cNvSpPr>
            <a:spLocks noGrp="1"/>
          </p:cNvSpPr>
          <p:nvPr>
            <p:ph type="ftr" sz="quarter" idx="11"/>
          </p:nvPr>
        </p:nvSpPr>
        <p:spPr>
          <a:xfrm>
            <a:off x="2572279" y="5883275"/>
            <a:ext cx="7084177"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556235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27-11-2019</a:t>
            </a:fld>
            <a:endParaRPr lang="en-IN"/>
          </a:p>
        </p:txBody>
      </p:sp>
      <p:sp>
        <p:nvSpPr>
          <p:cNvPr id="3" name="Footer Placeholder 2"/>
          <p:cNvSpPr>
            <a:spLocks noGrp="1"/>
          </p:cNvSpPr>
          <p:nvPr>
            <p:ph type="ftr" sz="quarter" idx="11"/>
          </p:nvPr>
        </p:nvSpPr>
        <p:spPr>
          <a:xfrm>
            <a:off x="2572279" y="5883275"/>
            <a:ext cx="7084177"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469489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28207" y="0"/>
            <a:ext cx="9572319" cy="77188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328207" y="1674552"/>
            <a:ext cx="10018713" cy="2501664"/>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92D286-9030-4956-9AD1-E2F4031E7C6B}" type="slidenum">
              <a:rPr lang="en-IN" smtClean="0"/>
              <a:t>‹#›</a:t>
            </a:fld>
            <a:endParaRPr lang="en-IN"/>
          </a:p>
        </p:txBody>
      </p:sp>
    </p:spTree>
    <p:extLst>
      <p:ext uri="{BB962C8B-B14F-4D97-AF65-F5344CB8AC3E}">
        <p14:creationId xmlns:p14="http://schemas.microsoft.com/office/powerpoint/2010/main" val="28280307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812" r:id="rId3"/>
    <p:sldLayoutId id="2147483813"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 id="2147483811" r:id="rId19"/>
  </p:sldLayoutIdLst>
  <p:txStyles>
    <p:titleStyle>
      <a:lvl1pPr algn="ctr" defTabSz="457200" rtl="0" eaLnBrk="1" latinLnBrk="0" hangingPunct="1">
        <a:spcBef>
          <a:spcPct val="0"/>
        </a:spcBef>
        <a:buNone/>
        <a:defRPr sz="4000" b="1"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7CC-AE60-4ABC-A1A2-3C97F03C9B4D}"/>
              </a:ext>
            </a:extLst>
          </p:cNvPr>
          <p:cNvSpPr>
            <a:spLocks noGrp="1"/>
          </p:cNvSpPr>
          <p:nvPr>
            <p:ph type="ctrTitle"/>
          </p:nvPr>
        </p:nvSpPr>
        <p:spPr>
          <a:xfrm>
            <a:off x="3377384" y="746610"/>
            <a:ext cx="5437230" cy="1134534"/>
          </a:xfrm>
        </p:spPr>
        <p:txBody>
          <a:bodyPr/>
          <a:lstStyle/>
          <a:p>
            <a:r>
              <a:rPr lang="en-IN" b="1" dirty="0"/>
              <a:t>Data Structures</a:t>
            </a:r>
          </a:p>
        </p:txBody>
      </p:sp>
      <p:sp>
        <p:nvSpPr>
          <p:cNvPr id="3" name="Subtitle 2">
            <a:extLst>
              <a:ext uri="{FF2B5EF4-FFF2-40B4-BE49-F238E27FC236}">
                <a16:creationId xmlns:a16="http://schemas.microsoft.com/office/drawing/2014/main" id="{4FB59B26-8FAB-40A9-AB41-BF90290A08D7}"/>
              </a:ext>
            </a:extLst>
          </p:cNvPr>
          <p:cNvSpPr>
            <a:spLocks noGrp="1"/>
          </p:cNvSpPr>
          <p:nvPr>
            <p:ph type="subTitle" idx="1"/>
          </p:nvPr>
        </p:nvSpPr>
        <p:spPr>
          <a:xfrm>
            <a:off x="2602177" y="2182216"/>
            <a:ext cx="6987645" cy="2214420"/>
          </a:xfrm>
        </p:spPr>
        <p:txBody>
          <a:bodyPr>
            <a:noAutofit/>
          </a:bodyPr>
          <a:lstStyle/>
          <a:p>
            <a:pPr algn="ctr"/>
            <a:r>
              <a:rPr lang="en-IN" sz="3600" b="1" dirty="0"/>
              <a:t>Priority Queues</a:t>
            </a:r>
          </a:p>
          <a:p>
            <a:pPr algn="ctr"/>
            <a:r>
              <a:rPr lang="en-IN" sz="3600" b="1" dirty="0"/>
              <a:t>&amp;</a:t>
            </a:r>
          </a:p>
          <a:p>
            <a:pPr algn="ctr"/>
            <a:r>
              <a:rPr lang="en-IN" sz="3600" b="1" dirty="0"/>
              <a:t>Heaps</a:t>
            </a:r>
          </a:p>
        </p:txBody>
      </p:sp>
      <p:sp>
        <p:nvSpPr>
          <p:cNvPr id="4" name="TextBox 3">
            <a:extLst>
              <a:ext uri="{FF2B5EF4-FFF2-40B4-BE49-F238E27FC236}">
                <a16:creationId xmlns:a16="http://schemas.microsoft.com/office/drawing/2014/main" id="{70AC1935-DDDD-49E8-B7B8-D00020F285E5}"/>
              </a:ext>
            </a:extLst>
          </p:cNvPr>
          <p:cNvSpPr txBox="1"/>
          <p:nvPr/>
        </p:nvSpPr>
        <p:spPr>
          <a:xfrm>
            <a:off x="8657304" y="6150077"/>
            <a:ext cx="3419590" cy="523220"/>
          </a:xfrm>
          <a:prstGeom prst="rect">
            <a:avLst/>
          </a:prstGeom>
          <a:noFill/>
        </p:spPr>
        <p:txBody>
          <a:bodyPr wrap="none" rtlCol="0">
            <a:spAutoFit/>
          </a:bodyPr>
          <a:lstStyle/>
          <a:p>
            <a:r>
              <a:rPr lang="en-IN" sz="2800" b="1" dirty="0"/>
              <a:t>By: Sehajpreet Singh</a:t>
            </a:r>
          </a:p>
        </p:txBody>
      </p:sp>
      <p:pic>
        <p:nvPicPr>
          <p:cNvPr id="6" name="Picture 5">
            <a:extLst>
              <a:ext uri="{FF2B5EF4-FFF2-40B4-BE49-F238E27FC236}">
                <a16:creationId xmlns:a16="http://schemas.microsoft.com/office/drawing/2014/main" id="{D0EBAB14-F64C-4B75-AE2D-E33819426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5556" y="0"/>
            <a:ext cx="2516444" cy="746610"/>
          </a:xfrm>
          <a:prstGeom prst="rect">
            <a:avLst/>
          </a:prstGeom>
        </p:spPr>
      </p:pic>
      <p:sp>
        <p:nvSpPr>
          <p:cNvPr id="7" name="TextBox 6">
            <a:extLst>
              <a:ext uri="{FF2B5EF4-FFF2-40B4-BE49-F238E27FC236}">
                <a16:creationId xmlns:a16="http://schemas.microsoft.com/office/drawing/2014/main" id="{8B6DD884-06E1-49ED-96E7-660B4FAB557A}"/>
              </a:ext>
            </a:extLst>
          </p:cNvPr>
          <p:cNvSpPr txBox="1"/>
          <p:nvPr/>
        </p:nvSpPr>
        <p:spPr>
          <a:xfrm>
            <a:off x="306833" y="6150077"/>
            <a:ext cx="2168607" cy="523220"/>
          </a:xfrm>
          <a:prstGeom prst="rect">
            <a:avLst/>
          </a:prstGeom>
          <a:noFill/>
        </p:spPr>
        <p:txBody>
          <a:bodyPr wrap="none" rtlCol="0">
            <a:spAutoFit/>
          </a:bodyPr>
          <a:lstStyle/>
          <a:p>
            <a:r>
              <a:rPr lang="en-IN" sz="2800" b="1" dirty="0"/>
              <a:t>28-Nov-2019</a:t>
            </a:r>
          </a:p>
        </p:txBody>
      </p:sp>
    </p:spTree>
    <p:extLst>
      <p:ext uri="{BB962C8B-B14F-4D97-AF65-F5344CB8AC3E}">
        <p14:creationId xmlns:p14="http://schemas.microsoft.com/office/powerpoint/2010/main" val="1087546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Thinking</a:t>
            </a:r>
          </a:p>
        </p:txBody>
      </p:sp>
      <p:sp>
        <p:nvSpPr>
          <p:cNvPr id="5" name="TextBox 4">
            <a:extLst>
              <a:ext uri="{FF2B5EF4-FFF2-40B4-BE49-F238E27FC236}">
                <a16:creationId xmlns:a16="http://schemas.microsoft.com/office/drawing/2014/main" id="{00DAAED3-297B-4875-8535-8501C314CEA3}"/>
              </a:ext>
            </a:extLst>
          </p:cNvPr>
          <p:cNvSpPr txBox="1"/>
          <p:nvPr/>
        </p:nvSpPr>
        <p:spPr>
          <a:xfrm>
            <a:off x="1925781" y="1752599"/>
            <a:ext cx="9572319" cy="954107"/>
          </a:xfrm>
          <a:prstGeom prst="rect">
            <a:avLst/>
          </a:prstGeom>
          <a:noFill/>
        </p:spPr>
        <p:txBody>
          <a:bodyPr wrap="square" rtlCol="0">
            <a:spAutoFit/>
          </a:bodyPr>
          <a:lstStyle/>
          <a:p>
            <a:r>
              <a:rPr lang="en-US" sz="2800" dirty="0"/>
              <a:t>Something Obvious between Complete Binary Tree and its Array Implementation</a:t>
            </a:r>
            <a:endParaRPr lang="en-IN" sz="2800" dirty="0"/>
          </a:p>
        </p:txBody>
      </p:sp>
      <p:pic>
        <p:nvPicPr>
          <p:cNvPr id="1026" name="Picture 2" descr="https://imgflip.com/s/meme/Roll-Safe-Think-About-It.jpg">
            <a:extLst>
              <a:ext uri="{FF2B5EF4-FFF2-40B4-BE49-F238E27FC236}">
                <a16:creationId xmlns:a16="http://schemas.microsoft.com/office/drawing/2014/main" id="{FE2FF2CD-5788-4F40-B1CA-FF44D7F06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0627" y="2706706"/>
            <a:ext cx="4370746" cy="2459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13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Thinking</a:t>
            </a:r>
          </a:p>
        </p:txBody>
      </p:sp>
      <p:sp>
        <p:nvSpPr>
          <p:cNvPr id="5" name="TextBox 4">
            <a:extLst>
              <a:ext uri="{FF2B5EF4-FFF2-40B4-BE49-F238E27FC236}">
                <a16:creationId xmlns:a16="http://schemas.microsoft.com/office/drawing/2014/main" id="{00DAAED3-297B-4875-8535-8501C314CEA3}"/>
              </a:ext>
            </a:extLst>
          </p:cNvPr>
          <p:cNvSpPr txBox="1"/>
          <p:nvPr/>
        </p:nvSpPr>
        <p:spPr>
          <a:xfrm>
            <a:off x="1925781" y="1752599"/>
            <a:ext cx="9572319" cy="954107"/>
          </a:xfrm>
          <a:prstGeom prst="rect">
            <a:avLst/>
          </a:prstGeom>
          <a:noFill/>
        </p:spPr>
        <p:txBody>
          <a:bodyPr wrap="square" rtlCol="0">
            <a:spAutoFit/>
          </a:bodyPr>
          <a:lstStyle/>
          <a:p>
            <a:r>
              <a:rPr lang="en-US" sz="2800" dirty="0"/>
              <a:t>Something Obvious between Complete Binary Tree and its Array Implementation</a:t>
            </a:r>
            <a:endParaRPr lang="en-IN" sz="2800" dirty="0"/>
          </a:p>
        </p:txBody>
      </p:sp>
      <p:pic>
        <p:nvPicPr>
          <p:cNvPr id="1026" name="Picture 2" descr="https://imgflip.com/s/meme/Roll-Safe-Think-About-It.jpg">
            <a:extLst>
              <a:ext uri="{FF2B5EF4-FFF2-40B4-BE49-F238E27FC236}">
                <a16:creationId xmlns:a16="http://schemas.microsoft.com/office/drawing/2014/main" id="{FE2FF2CD-5788-4F40-B1CA-FF44D7F06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0627" y="2706706"/>
            <a:ext cx="4370746" cy="24593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2F09184-C5A3-45EF-9818-D7051064AA71}"/>
              </a:ext>
            </a:extLst>
          </p:cNvPr>
          <p:cNvSpPr txBox="1"/>
          <p:nvPr/>
        </p:nvSpPr>
        <p:spPr>
          <a:xfrm>
            <a:off x="1930697" y="5439870"/>
            <a:ext cx="9572319" cy="954107"/>
          </a:xfrm>
          <a:prstGeom prst="rect">
            <a:avLst/>
          </a:prstGeom>
          <a:noFill/>
        </p:spPr>
        <p:txBody>
          <a:bodyPr wrap="square" rtlCol="0">
            <a:spAutoFit/>
          </a:bodyPr>
          <a:lstStyle/>
          <a:p>
            <a:r>
              <a:rPr lang="en-US" sz="2800" dirty="0">
                <a:solidFill>
                  <a:srgbClr val="FF0000"/>
                </a:solidFill>
              </a:rPr>
              <a:t>There won’t be any Gaps in the Array Implementation of a Complete Binary Tree.</a:t>
            </a:r>
            <a:endParaRPr lang="en-IN" sz="2800" dirty="0">
              <a:solidFill>
                <a:srgbClr val="FF0000"/>
              </a:solidFill>
            </a:endParaRPr>
          </a:p>
        </p:txBody>
      </p:sp>
    </p:spTree>
    <p:extLst>
      <p:ext uri="{BB962C8B-B14F-4D97-AF65-F5344CB8AC3E}">
        <p14:creationId xmlns:p14="http://schemas.microsoft.com/office/powerpoint/2010/main" val="179370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Heaps</a:t>
            </a:r>
          </a:p>
        </p:txBody>
      </p:sp>
      <p:sp>
        <p:nvSpPr>
          <p:cNvPr id="11" name="TextBox 10">
            <a:extLst>
              <a:ext uri="{FF2B5EF4-FFF2-40B4-BE49-F238E27FC236}">
                <a16:creationId xmlns:a16="http://schemas.microsoft.com/office/drawing/2014/main" id="{162AF457-64E0-43F3-8B43-5409ED91FCFC}"/>
              </a:ext>
            </a:extLst>
          </p:cNvPr>
          <p:cNvSpPr txBox="1"/>
          <p:nvPr/>
        </p:nvSpPr>
        <p:spPr>
          <a:xfrm>
            <a:off x="1480610" y="1235903"/>
            <a:ext cx="10132142" cy="3416320"/>
          </a:xfrm>
          <a:prstGeom prst="rect">
            <a:avLst/>
          </a:prstGeom>
          <a:noFill/>
        </p:spPr>
        <p:txBody>
          <a:bodyPr wrap="square" rtlCol="0">
            <a:spAutoFit/>
          </a:bodyPr>
          <a:lstStyle/>
          <a:p>
            <a:r>
              <a:rPr lang="en-US" sz="2400" dirty="0"/>
              <a:t>A Heap is a special Tree-based data structure in which the tree is a complete binary tree. Generally, Heaps can be of two types:</a:t>
            </a:r>
          </a:p>
          <a:p>
            <a:endParaRPr lang="en-US" sz="2400" dirty="0"/>
          </a:p>
          <a:p>
            <a:pPr marL="342900" indent="-342900">
              <a:buFont typeface="Wingdings" panose="05000000000000000000" pitchFamily="2" charset="2"/>
              <a:buChar char="Ø"/>
            </a:pPr>
            <a:r>
              <a:rPr lang="en-US" sz="2400" dirty="0"/>
              <a:t>Max-Heap: In a Max-Heap the key present at the root node must be greatest among the keys present at all of it’s children(descendants). The same property must be recursively true for all sub-trees in that Binary Tree.</a:t>
            </a:r>
          </a:p>
          <a:p>
            <a:pPr marL="342900" indent="-342900">
              <a:buFont typeface="Wingdings" panose="05000000000000000000" pitchFamily="2" charset="2"/>
              <a:buChar char="Ø"/>
            </a:pPr>
            <a:r>
              <a:rPr lang="en-US" sz="2400" dirty="0"/>
              <a:t>Min-Heap: In a Min-Heap the key present at the root node must be minimum among the keys present at all of it’s children(descendants). The same property must be recursively true for all sub-trees in that Binary Tree.</a:t>
            </a:r>
            <a:endParaRPr lang="en-IN" sz="2400" dirty="0"/>
          </a:p>
        </p:txBody>
      </p:sp>
    </p:spTree>
    <p:extLst>
      <p:ext uri="{BB962C8B-B14F-4D97-AF65-F5344CB8AC3E}">
        <p14:creationId xmlns:p14="http://schemas.microsoft.com/office/powerpoint/2010/main" val="312847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Types of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2124156" y="2022767"/>
            <a:ext cx="1523174" cy="461665"/>
          </a:xfrm>
          <a:prstGeom prst="rect">
            <a:avLst/>
          </a:prstGeom>
          <a:noFill/>
        </p:spPr>
        <p:txBody>
          <a:bodyPr wrap="none" rtlCol="0">
            <a:spAutoFit/>
          </a:bodyPr>
          <a:lstStyle/>
          <a:p>
            <a:r>
              <a:rPr lang="en-IN" sz="2400" b="1" dirty="0"/>
              <a:t>Max Heap</a:t>
            </a:r>
          </a:p>
        </p:txBody>
      </p:sp>
      <p:sp>
        <p:nvSpPr>
          <p:cNvPr id="6" name="TextBox 5">
            <a:extLst>
              <a:ext uri="{FF2B5EF4-FFF2-40B4-BE49-F238E27FC236}">
                <a16:creationId xmlns:a16="http://schemas.microsoft.com/office/drawing/2014/main" id="{03F287D4-098B-4F62-8A0E-A3F0B083D9A8}"/>
              </a:ext>
            </a:extLst>
          </p:cNvPr>
          <p:cNvSpPr txBox="1"/>
          <p:nvPr/>
        </p:nvSpPr>
        <p:spPr>
          <a:xfrm>
            <a:off x="8311686" y="2022768"/>
            <a:ext cx="1452642" cy="461665"/>
          </a:xfrm>
          <a:prstGeom prst="rect">
            <a:avLst/>
          </a:prstGeom>
          <a:noFill/>
        </p:spPr>
        <p:txBody>
          <a:bodyPr wrap="none" rtlCol="0">
            <a:spAutoFit/>
          </a:bodyPr>
          <a:lstStyle/>
          <a:p>
            <a:r>
              <a:rPr lang="en-IN" sz="2400" b="1" dirty="0"/>
              <a:t>Min Heap</a:t>
            </a:r>
          </a:p>
        </p:txBody>
      </p:sp>
      <p:pic>
        <p:nvPicPr>
          <p:cNvPr id="3" name="Picture 2">
            <a:extLst>
              <a:ext uri="{FF2B5EF4-FFF2-40B4-BE49-F238E27FC236}">
                <a16:creationId xmlns:a16="http://schemas.microsoft.com/office/drawing/2014/main" id="{588299F4-3371-4895-B2B3-85C130CE8B02}"/>
              </a:ext>
            </a:extLst>
          </p:cNvPr>
          <p:cNvPicPr>
            <a:picLocks noChangeAspect="1"/>
          </p:cNvPicPr>
          <p:nvPr/>
        </p:nvPicPr>
        <p:blipFill>
          <a:blip r:embed="rId2"/>
          <a:stretch>
            <a:fillRect/>
          </a:stretch>
        </p:blipFill>
        <p:spPr>
          <a:xfrm>
            <a:off x="7599532" y="2756127"/>
            <a:ext cx="2876951" cy="1857634"/>
          </a:xfrm>
          <a:prstGeom prst="rect">
            <a:avLst/>
          </a:prstGeom>
        </p:spPr>
      </p:pic>
      <p:pic>
        <p:nvPicPr>
          <p:cNvPr id="5" name="Picture 4">
            <a:extLst>
              <a:ext uri="{FF2B5EF4-FFF2-40B4-BE49-F238E27FC236}">
                <a16:creationId xmlns:a16="http://schemas.microsoft.com/office/drawing/2014/main" id="{29F46CC7-73F6-4618-B155-A0448175A183}"/>
              </a:ext>
            </a:extLst>
          </p:cNvPr>
          <p:cNvPicPr>
            <a:picLocks noChangeAspect="1"/>
          </p:cNvPicPr>
          <p:nvPr/>
        </p:nvPicPr>
        <p:blipFill>
          <a:blip r:embed="rId3"/>
          <a:stretch>
            <a:fillRect/>
          </a:stretch>
        </p:blipFill>
        <p:spPr>
          <a:xfrm>
            <a:off x="1480610" y="2775179"/>
            <a:ext cx="2810267" cy="1838582"/>
          </a:xfrm>
          <a:prstGeom prst="rect">
            <a:avLst/>
          </a:prstGeom>
        </p:spPr>
      </p:pic>
    </p:spTree>
    <p:extLst>
      <p:ext uri="{BB962C8B-B14F-4D97-AF65-F5344CB8AC3E}">
        <p14:creationId xmlns:p14="http://schemas.microsoft.com/office/powerpoint/2010/main" val="203803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Insertion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354765"/>
          </a:xfrm>
          <a:prstGeom prst="rect">
            <a:avLst/>
          </a:prstGeom>
          <a:noFill/>
        </p:spPr>
        <p:txBody>
          <a:bodyPr wrap="square" rtlCol="0">
            <a:spAutoFit/>
          </a:bodyPr>
          <a:lstStyle/>
          <a:p>
            <a:r>
              <a:rPr lang="en-US" sz="2400" b="1" dirty="0"/>
              <a:t>Given a Binary Heap and a new element to be added to this Heap. The task is to insert the new element to the Heap maintaining the properties of Heap.</a:t>
            </a:r>
          </a:p>
          <a:p>
            <a:endParaRPr lang="en-US" sz="2400" b="1" dirty="0"/>
          </a:p>
          <a:p>
            <a:r>
              <a:rPr lang="en-IN" sz="2000" b="1" dirty="0"/>
              <a:t>Process of Insertion: </a:t>
            </a:r>
            <a:endParaRPr lang="en-IN" sz="2000" dirty="0"/>
          </a:p>
          <a:p>
            <a:pPr marL="342900" indent="-342900">
              <a:buFont typeface="Wingdings" panose="05000000000000000000" pitchFamily="2" charset="2"/>
              <a:buChar char="Ø"/>
            </a:pPr>
            <a:r>
              <a:rPr lang="en-US" sz="2400" dirty="0"/>
              <a:t>Insert the new element at the end of the Heap.</a:t>
            </a:r>
          </a:p>
          <a:p>
            <a:pPr marL="342900" indent="-342900">
              <a:buFont typeface="Wingdings" panose="05000000000000000000" pitchFamily="2" charset="2"/>
              <a:buChar char="Ø"/>
            </a:pPr>
            <a:r>
              <a:rPr lang="en-US" sz="2400" dirty="0"/>
              <a:t>This newly inserted element may distort the properties of Heap for its parents. So, in order to keep the properties of Heap, </a:t>
            </a:r>
            <a:r>
              <a:rPr lang="en-US" sz="2400" dirty="0" err="1"/>
              <a:t>heapify</a:t>
            </a:r>
            <a:r>
              <a:rPr lang="en-US" sz="2400" dirty="0"/>
              <a:t> this newly inserted element following a bottom-up approach.</a:t>
            </a:r>
            <a:endParaRPr lang="en-IN" sz="2400" dirty="0"/>
          </a:p>
        </p:txBody>
      </p:sp>
    </p:spTree>
    <p:extLst>
      <p:ext uri="{BB962C8B-B14F-4D97-AF65-F5344CB8AC3E}">
        <p14:creationId xmlns:p14="http://schemas.microsoft.com/office/powerpoint/2010/main" val="2385364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Insertion in Heaps</a:t>
            </a:r>
          </a:p>
        </p:txBody>
      </p:sp>
      <p:pic>
        <p:nvPicPr>
          <p:cNvPr id="3" name="Picture 2">
            <a:extLst>
              <a:ext uri="{FF2B5EF4-FFF2-40B4-BE49-F238E27FC236}">
                <a16:creationId xmlns:a16="http://schemas.microsoft.com/office/drawing/2014/main" id="{F0F44FA2-2844-4E81-821B-D89FB01F9412}"/>
              </a:ext>
            </a:extLst>
          </p:cNvPr>
          <p:cNvPicPr>
            <a:picLocks noChangeAspect="1"/>
          </p:cNvPicPr>
          <p:nvPr/>
        </p:nvPicPr>
        <p:blipFill>
          <a:blip r:embed="rId2"/>
          <a:stretch>
            <a:fillRect/>
          </a:stretch>
        </p:blipFill>
        <p:spPr>
          <a:xfrm>
            <a:off x="1650910" y="1323082"/>
            <a:ext cx="4125564" cy="2776605"/>
          </a:xfrm>
          <a:prstGeom prst="rect">
            <a:avLst/>
          </a:prstGeom>
        </p:spPr>
      </p:pic>
      <p:pic>
        <p:nvPicPr>
          <p:cNvPr id="5" name="Picture 4">
            <a:extLst>
              <a:ext uri="{FF2B5EF4-FFF2-40B4-BE49-F238E27FC236}">
                <a16:creationId xmlns:a16="http://schemas.microsoft.com/office/drawing/2014/main" id="{3B9379D8-4C14-4364-BF41-960F70AFD38C}"/>
              </a:ext>
            </a:extLst>
          </p:cNvPr>
          <p:cNvPicPr>
            <a:picLocks noChangeAspect="1"/>
          </p:cNvPicPr>
          <p:nvPr/>
        </p:nvPicPr>
        <p:blipFill>
          <a:blip r:embed="rId3"/>
          <a:stretch>
            <a:fillRect/>
          </a:stretch>
        </p:blipFill>
        <p:spPr>
          <a:xfrm>
            <a:off x="6585827" y="1709260"/>
            <a:ext cx="5290056" cy="2390427"/>
          </a:xfrm>
          <a:prstGeom prst="rect">
            <a:avLst/>
          </a:prstGeom>
        </p:spPr>
      </p:pic>
      <p:pic>
        <p:nvPicPr>
          <p:cNvPr id="6" name="Picture 5">
            <a:extLst>
              <a:ext uri="{FF2B5EF4-FFF2-40B4-BE49-F238E27FC236}">
                <a16:creationId xmlns:a16="http://schemas.microsoft.com/office/drawing/2014/main" id="{E9FB5ACB-D21C-46DF-82CB-C4B9DFEA8E54}"/>
              </a:ext>
            </a:extLst>
          </p:cNvPr>
          <p:cNvPicPr>
            <a:picLocks noChangeAspect="1"/>
          </p:cNvPicPr>
          <p:nvPr/>
        </p:nvPicPr>
        <p:blipFill>
          <a:blip r:embed="rId4"/>
          <a:stretch>
            <a:fillRect/>
          </a:stretch>
        </p:blipFill>
        <p:spPr>
          <a:xfrm>
            <a:off x="3760931" y="4332384"/>
            <a:ext cx="4670138" cy="2061593"/>
          </a:xfrm>
          <a:prstGeom prst="rect">
            <a:avLst/>
          </a:prstGeom>
        </p:spPr>
      </p:pic>
    </p:spTree>
    <p:extLst>
      <p:ext uri="{BB962C8B-B14F-4D97-AF65-F5344CB8AC3E}">
        <p14:creationId xmlns:p14="http://schemas.microsoft.com/office/powerpoint/2010/main" val="3193601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Insertion in Heaps</a:t>
            </a:r>
          </a:p>
        </p:txBody>
      </p:sp>
      <p:pic>
        <p:nvPicPr>
          <p:cNvPr id="2" name="Picture 1">
            <a:extLst>
              <a:ext uri="{FF2B5EF4-FFF2-40B4-BE49-F238E27FC236}">
                <a16:creationId xmlns:a16="http://schemas.microsoft.com/office/drawing/2014/main" id="{C5EE670F-C817-473D-8B74-B6E49AB906E7}"/>
              </a:ext>
            </a:extLst>
          </p:cNvPr>
          <p:cNvPicPr>
            <a:picLocks noChangeAspect="1"/>
          </p:cNvPicPr>
          <p:nvPr/>
        </p:nvPicPr>
        <p:blipFill>
          <a:blip r:embed="rId2"/>
          <a:stretch>
            <a:fillRect/>
          </a:stretch>
        </p:blipFill>
        <p:spPr>
          <a:xfrm>
            <a:off x="3319978" y="1420813"/>
            <a:ext cx="5552044" cy="4016373"/>
          </a:xfrm>
          <a:prstGeom prst="rect">
            <a:avLst/>
          </a:prstGeom>
        </p:spPr>
      </p:pic>
    </p:spTree>
    <p:extLst>
      <p:ext uri="{BB962C8B-B14F-4D97-AF65-F5344CB8AC3E}">
        <p14:creationId xmlns:p14="http://schemas.microsoft.com/office/powerpoint/2010/main" val="3525527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Deletion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416320"/>
          </a:xfrm>
          <a:prstGeom prst="rect">
            <a:avLst/>
          </a:prstGeom>
          <a:noFill/>
        </p:spPr>
        <p:txBody>
          <a:bodyPr wrap="square" rtlCol="0">
            <a:spAutoFit/>
          </a:bodyPr>
          <a:lstStyle/>
          <a:p>
            <a:r>
              <a:rPr lang="en-US" sz="2400" b="1" dirty="0"/>
              <a:t>Since deleting an element at any intermediary position in the heap can be costly, so we can simply replace the element to be deleted by the last element and delete the last element of the Heap.</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Replace the root or element to be deleted by the last element.</a:t>
            </a:r>
          </a:p>
          <a:p>
            <a:pPr marL="342900" indent="-342900">
              <a:buFont typeface="Wingdings" panose="05000000000000000000" pitchFamily="2" charset="2"/>
              <a:buChar char="Ø"/>
            </a:pPr>
            <a:r>
              <a:rPr lang="en-US" sz="2400" b="1" dirty="0"/>
              <a:t>Delete the last element from the Heap.</a:t>
            </a:r>
          </a:p>
          <a:p>
            <a:pPr marL="342900" indent="-342900">
              <a:buFont typeface="Wingdings" panose="05000000000000000000" pitchFamily="2" charset="2"/>
              <a:buChar char="Ø"/>
            </a:pPr>
            <a:r>
              <a:rPr lang="en-US" sz="2400" b="1" dirty="0"/>
              <a:t>Since, the last element is now placed at the position of the root node. So, it may not follow the heap property. Therefore, </a:t>
            </a:r>
            <a:r>
              <a:rPr lang="en-US" sz="2400" b="1" dirty="0" err="1"/>
              <a:t>heapify</a:t>
            </a:r>
            <a:r>
              <a:rPr lang="en-US" sz="2400" b="1" dirty="0"/>
              <a:t> the last node placed at the position of root.</a:t>
            </a:r>
            <a:endParaRPr lang="en-IN" sz="2400" dirty="0"/>
          </a:p>
        </p:txBody>
      </p:sp>
    </p:spTree>
    <p:extLst>
      <p:ext uri="{BB962C8B-B14F-4D97-AF65-F5344CB8AC3E}">
        <p14:creationId xmlns:p14="http://schemas.microsoft.com/office/powerpoint/2010/main" val="2976460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Deletion in Heaps</a:t>
            </a:r>
          </a:p>
        </p:txBody>
      </p:sp>
      <p:pic>
        <p:nvPicPr>
          <p:cNvPr id="3" name="Picture 2">
            <a:extLst>
              <a:ext uri="{FF2B5EF4-FFF2-40B4-BE49-F238E27FC236}">
                <a16:creationId xmlns:a16="http://schemas.microsoft.com/office/drawing/2014/main" id="{D8FD496E-70D4-4EB2-99DD-6E331EA38BA0}"/>
              </a:ext>
            </a:extLst>
          </p:cNvPr>
          <p:cNvPicPr>
            <a:picLocks noChangeAspect="1"/>
          </p:cNvPicPr>
          <p:nvPr/>
        </p:nvPicPr>
        <p:blipFill>
          <a:blip r:embed="rId2"/>
          <a:stretch>
            <a:fillRect/>
          </a:stretch>
        </p:blipFill>
        <p:spPr>
          <a:xfrm>
            <a:off x="1480610" y="1235903"/>
            <a:ext cx="4069740" cy="3237056"/>
          </a:xfrm>
          <a:prstGeom prst="rect">
            <a:avLst/>
          </a:prstGeom>
        </p:spPr>
      </p:pic>
      <p:pic>
        <p:nvPicPr>
          <p:cNvPr id="5" name="Picture 4">
            <a:extLst>
              <a:ext uri="{FF2B5EF4-FFF2-40B4-BE49-F238E27FC236}">
                <a16:creationId xmlns:a16="http://schemas.microsoft.com/office/drawing/2014/main" id="{771E1192-71D5-4F8F-9911-4F1577C314E7}"/>
              </a:ext>
            </a:extLst>
          </p:cNvPr>
          <p:cNvPicPr>
            <a:picLocks noChangeAspect="1"/>
          </p:cNvPicPr>
          <p:nvPr/>
        </p:nvPicPr>
        <p:blipFill>
          <a:blip r:embed="rId3"/>
          <a:stretch>
            <a:fillRect/>
          </a:stretch>
        </p:blipFill>
        <p:spPr>
          <a:xfrm>
            <a:off x="6752584" y="2173298"/>
            <a:ext cx="4763165" cy="1362265"/>
          </a:xfrm>
          <a:prstGeom prst="rect">
            <a:avLst/>
          </a:prstGeom>
        </p:spPr>
      </p:pic>
      <p:pic>
        <p:nvPicPr>
          <p:cNvPr id="6" name="Picture 5">
            <a:extLst>
              <a:ext uri="{FF2B5EF4-FFF2-40B4-BE49-F238E27FC236}">
                <a16:creationId xmlns:a16="http://schemas.microsoft.com/office/drawing/2014/main" id="{5488EAEF-19C0-481B-8381-ED47A2F99819}"/>
              </a:ext>
            </a:extLst>
          </p:cNvPr>
          <p:cNvPicPr>
            <a:picLocks noChangeAspect="1"/>
          </p:cNvPicPr>
          <p:nvPr/>
        </p:nvPicPr>
        <p:blipFill>
          <a:blip r:embed="rId4"/>
          <a:stretch>
            <a:fillRect/>
          </a:stretch>
        </p:blipFill>
        <p:spPr>
          <a:xfrm>
            <a:off x="4663719" y="4641490"/>
            <a:ext cx="2864561" cy="1961214"/>
          </a:xfrm>
          <a:prstGeom prst="rect">
            <a:avLst/>
          </a:prstGeom>
        </p:spPr>
      </p:pic>
    </p:spTree>
    <p:extLst>
      <p:ext uri="{BB962C8B-B14F-4D97-AF65-F5344CB8AC3E}">
        <p14:creationId xmlns:p14="http://schemas.microsoft.com/office/powerpoint/2010/main" val="2163826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Array Implementation</a:t>
            </a:r>
          </a:p>
        </p:txBody>
      </p:sp>
      <p:pic>
        <p:nvPicPr>
          <p:cNvPr id="3" name="Picture 2">
            <a:extLst>
              <a:ext uri="{FF2B5EF4-FFF2-40B4-BE49-F238E27FC236}">
                <a16:creationId xmlns:a16="http://schemas.microsoft.com/office/drawing/2014/main" id="{0B658777-9E4F-49C9-B1C5-EA0EF0E1F833}"/>
              </a:ext>
            </a:extLst>
          </p:cNvPr>
          <p:cNvPicPr>
            <a:picLocks noChangeAspect="1"/>
          </p:cNvPicPr>
          <p:nvPr/>
        </p:nvPicPr>
        <p:blipFill>
          <a:blip r:embed="rId2"/>
          <a:stretch>
            <a:fillRect/>
          </a:stretch>
        </p:blipFill>
        <p:spPr>
          <a:xfrm>
            <a:off x="2509337" y="1840392"/>
            <a:ext cx="7173326" cy="4553585"/>
          </a:xfrm>
          <a:prstGeom prst="rect">
            <a:avLst/>
          </a:prstGeom>
        </p:spPr>
      </p:pic>
    </p:spTree>
    <p:extLst>
      <p:ext uri="{BB962C8B-B14F-4D97-AF65-F5344CB8AC3E}">
        <p14:creationId xmlns:p14="http://schemas.microsoft.com/office/powerpoint/2010/main" val="1023559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8CE699-E1C7-4956-89E9-C90106B2BA4F}"/>
              </a:ext>
            </a:extLst>
          </p:cNvPr>
          <p:cNvSpPr txBox="1"/>
          <p:nvPr/>
        </p:nvSpPr>
        <p:spPr>
          <a:xfrm>
            <a:off x="2212258" y="960169"/>
            <a:ext cx="7655494" cy="523220"/>
          </a:xfrm>
          <a:prstGeom prst="rect">
            <a:avLst/>
          </a:prstGeom>
          <a:noFill/>
        </p:spPr>
        <p:txBody>
          <a:bodyPr wrap="none" rtlCol="0">
            <a:spAutoFit/>
          </a:bodyPr>
          <a:lstStyle/>
          <a:p>
            <a:r>
              <a:rPr lang="en-IN" sz="2800" b="1" dirty="0"/>
              <a:t>Data Structures: </a:t>
            </a:r>
            <a:r>
              <a:rPr lang="en-IN" sz="2800" dirty="0"/>
              <a:t>Ways to store and organize data.</a:t>
            </a:r>
          </a:p>
        </p:txBody>
      </p:sp>
      <p:sp>
        <p:nvSpPr>
          <p:cNvPr id="5" name="TextBox 4">
            <a:extLst>
              <a:ext uri="{FF2B5EF4-FFF2-40B4-BE49-F238E27FC236}">
                <a16:creationId xmlns:a16="http://schemas.microsoft.com/office/drawing/2014/main" id="{8813E962-BB4A-4F66-8E13-A44FA7D962D7}"/>
              </a:ext>
            </a:extLst>
          </p:cNvPr>
          <p:cNvSpPr txBox="1"/>
          <p:nvPr/>
        </p:nvSpPr>
        <p:spPr>
          <a:xfrm>
            <a:off x="2212258" y="1767074"/>
            <a:ext cx="7241457" cy="1754326"/>
          </a:xfrm>
          <a:prstGeom prst="rect">
            <a:avLst/>
          </a:prstGeom>
          <a:noFill/>
        </p:spPr>
        <p:txBody>
          <a:bodyPr wrap="square" rtlCol="0">
            <a:spAutoFit/>
          </a:bodyPr>
          <a:lstStyle/>
          <a:p>
            <a:r>
              <a:rPr lang="en-IN" dirty="0"/>
              <a:t>For different type of data we use different data structures. The choice of data structures may depend on the following factors:</a:t>
            </a:r>
          </a:p>
          <a:p>
            <a:pPr marL="285750" indent="-285750">
              <a:buFont typeface="Arial" panose="020B0604020202020204" pitchFamily="34" charset="0"/>
              <a:buChar char="•"/>
            </a:pPr>
            <a:r>
              <a:rPr lang="en-IN" dirty="0"/>
              <a:t>What needs to be stored?</a:t>
            </a:r>
          </a:p>
          <a:p>
            <a:pPr marL="285750" indent="-285750">
              <a:buFont typeface="Arial" panose="020B0604020202020204" pitchFamily="34" charset="0"/>
              <a:buChar char="•"/>
            </a:pPr>
            <a:r>
              <a:rPr lang="en-IN" dirty="0"/>
              <a:t>Cost of Operations</a:t>
            </a:r>
          </a:p>
          <a:p>
            <a:pPr marL="285750" indent="-285750">
              <a:buFont typeface="Arial" panose="020B0604020202020204" pitchFamily="34" charset="0"/>
              <a:buChar char="•"/>
            </a:pPr>
            <a:r>
              <a:rPr lang="en-IN" dirty="0"/>
              <a:t>Memory Usage</a:t>
            </a:r>
          </a:p>
          <a:p>
            <a:pPr marL="285750" indent="-285750">
              <a:buFont typeface="Arial" panose="020B0604020202020204" pitchFamily="34" charset="0"/>
              <a:buChar char="•"/>
            </a:pPr>
            <a:r>
              <a:rPr lang="en-IN" dirty="0"/>
              <a:t>Ease of Implementation(may not be a Primary Factor)</a:t>
            </a:r>
          </a:p>
        </p:txBody>
      </p:sp>
      <p:sp>
        <p:nvSpPr>
          <p:cNvPr id="6" name="TextBox 5">
            <a:extLst>
              <a:ext uri="{FF2B5EF4-FFF2-40B4-BE49-F238E27FC236}">
                <a16:creationId xmlns:a16="http://schemas.microsoft.com/office/drawing/2014/main" id="{6548D8DB-24AD-49B2-9BFF-8B94C641459C}"/>
              </a:ext>
            </a:extLst>
          </p:cNvPr>
          <p:cNvSpPr txBox="1"/>
          <p:nvPr/>
        </p:nvSpPr>
        <p:spPr>
          <a:xfrm>
            <a:off x="2212258" y="3805085"/>
            <a:ext cx="8568813" cy="1815882"/>
          </a:xfrm>
          <a:prstGeom prst="rect">
            <a:avLst/>
          </a:prstGeom>
          <a:noFill/>
        </p:spPr>
        <p:txBody>
          <a:bodyPr wrap="square" rtlCol="0">
            <a:spAutoFit/>
          </a:bodyPr>
          <a:lstStyle/>
          <a:p>
            <a:r>
              <a:rPr lang="en-IN" sz="2800" b="1" dirty="0"/>
              <a:t>What would be the best Data Structure to Organize Hierarchical data?</a:t>
            </a:r>
            <a:br>
              <a:rPr lang="en-IN" sz="2800" b="1" dirty="0"/>
            </a:br>
            <a:r>
              <a:rPr lang="en-IN" sz="2800" b="1" dirty="0"/>
              <a:t>For example organizational hierarchy of some company?</a:t>
            </a:r>
          </a:p>
        </p:txBody>
      </p:sp>
      <p:sp>
        <p:nvSpPr>
          <p:cNvPr id="7" name="Title 3">
            <a:extLst>
              <a:ext uri="{FF2B5EF4-FFF2-40B4-BE49-F238E27FC236}">
                <a16:creationId xmlns:a16="http://schemas.microsoft.com/office/drawing/2014/main" id="{EF0EBE03-BAC1-4B71-8662-4E20A1179A02}"/>
              </a:ext>
            </a:extLst>
          </p:cNvPr>
          <p:cNvSpPr txBox="1">
            <a:spLocks/>
          </p:cNvSpPr>
          <p:nvPr/>
        </p:nvSpPr>
        <p:spPr>
          <a:xfrm>
            <a:off x="1513808" y="117988"/>
            <a:ext cx="10018713" cy="1199534"/>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Introduction</a:t>
            </a:r>
          </a:p>
        </p:txBody>
      </p:sp>
    </p:spTree>
    <p:extLst>
      <p:ext uri="{BB962C8B-B14F-4D97-AF65-F5344CB8AC3E}">
        <p14:creationId xmlns:p14="http://schemas.microsoft.com/office/powerpoint/2010/main" val="3564053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Array Implementation</a:t>
            </a:r>
          </a:p>
        </p:txBody>
      </p:sp>
      <p:pic>
        <p:nvPicPr>
          <p:cNvPr id="2" name="Picture 1">
            <a:extLst>
              <a:ext uri="{FF2B5EF4-FFF2-40B4-BE49-F238E27FC236}">
                <a16:creationId xmlns:a16="http://schemas.microsoft.com/office/drawing/2014/main" id="{926596E5-872C-47BB-B846-D4068D3F8251}"/>
              </a:ext>
            </a:extLst>
          </p:cNvPr>
          <p:cNvPicPr>
            <a:picLocks noChangeAspect="1"/>
          </p:cNvPicPr>
          <p:nvPr/>
        </p:nvPicPr>
        <p:blipFill>
          <a:blip r:embed="rId2"/>
          <a:stretch>
            <a:fillRect/>
          </a:stretch>
        </p:blipFill>
        <p:spPr>
          <a:xfrm>
            <a:off x="387991" y="1132701"/>
            <a:ext cx="5487166" cy="4563112"/>
          </a:xfrm>
          <a:prstGeom prst="rect">
            <a:avLst/>
          </a:prstGeom>
        </p:spPr>
      </p:pic>
      <p:pic>
        <p:nvPicPr>
          <p:cNvPr id="5" name="Picture 4">
            <a:extLst>
              <a:ext uri="{FF2B5EF4-FFF2-40B4-BE49-F238E27FC236}">
                <a16:creationId xmlns:a16="http://schemas.microsoft.com/office/drawing/2014/main" id="{9FC43636-53E9-4147-9779-ABA56034CC8D}"/>
              </a:ext>
            </a:extLst>
          </p:cNvPr>
          <p:cNvPicPr>
            <a:picLocks noChangeAspect="1"/>
          </p:cNvPicPr>
          <p:nvPr/>
        </p:nvPicPr>
        <p:blipFill>
          <a:blip r:embed="rId3"/>
          <a:stretch>
            <a:fillRect/>
          </a:stretch>
        </p:blipFill>
        <p:spPr>
          <a:xfrm>
            <a:off x="6096000" y="1132701"/>
            <a:ext cx="6068272" cy="4067743"/>
          </a:xfrm>
          <a:prstGeom prst="rect">
            <a:avLst/>
          </a:prstGeom>
        </p:spPr>
      </p:pic>
      <p:pic>
        <p:nvPicPr>
          <p:cNvPr id="7" name="Picture 6">
            <a:extLst>
              <a:ext uri="{FF2B5EF4-FFF2-40B4-BE49-F238E27FC236}">
                <a16:creationId xmlns:a16="http://schemas.microsoft.com/office/drawing/2014/main" id="{450073EA-DA59-44D1-B18D-A44622094118}"/>
              </a:ext>
            </a:extLst>
          </p:cNvPr>
          <p:cNvPicPr>
            <a:picLocks noChangeAspect="1"/>
          </p:cNvPicPr>
          <p:nvPr/>
        </p:nvPicPr>
        <p:blipFill>
          <a:blip r:embed="rId4"/>
          <a:stretch>
            <a:fillRect/>
          </a:stretch>
        </p:blipFill>
        <p:spPr>
          <a:xfrm>
            <a:off x="3829256" y="5284603"/>
            <a:ext cx="3648584" cy="1495634"/>
          </a:xfrm>
          <a:prstGeom prst="rect">
            <a:avLst/>
          </a:prstGeom>
        </p:spPr>
      </p:pic>
    </p:spTree>
    <p:extLst>
      <p:ext uri="{BB962C8B-B14F-4D97-AF65-F5344CB8AC3E}">
        <p14:creationId xmlns:p14="http://schemas.microsoft.com/office/powerpoint/2010/main" val="16153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03C3347-0281-4014-A46F-50D38E13097F}"/>
              </a:ext>
            </a:extLst>
          </p:cNvPr>
          <p:cNvPicPr>
            <a:picLocks noChangeAspect="1"/>
          </p:cNvPicPr>
          <p:nvPr/>
        </p:nvPicPr>
        <p:blipFill>
          <a:blip r:embed="rId2"/>
          <a:stretch>
            <a:fillRect/>
          </a:stretch>
        </p:blipFill>
        <p:spPr>
          <a:xfrm>
            <a:off x="3380996" y="1314155"/>
            <a:ext cx="5430008" cy="4229690"/>
          </a:xfrm>
          <a:prstGeom prst="rect">
            <a:avLst/>
          </a:prstGeom>
        </p:spPr>
      </p:pic>
      <p:pic>
        <p:nvPicPr>
          <p:cNvPr id="7" name="Picture 6">
            <a:extLst>
              <a:ext uri="{FF2B5EF4-FFF2-40B4-BE49-F238E27FC236}">
                <a16:creationId xmlns:a16="http://schemas.microsoft.com/office/drawing/2014/main" id="{845294D7-86E8-43E0-9B28-1C56638C0090}"/>
              </a:ext>
            </a:extLst>
          </p:cNvPr>
          <p:cNvPicPr>
            <a:picLocks noChangeAspect="1"/>
          </p:cNvPicPr>
          <p:nvPr/>
        </p:nvPicPr>
        <p:blipFill>
          <a:blip r:embed="rId3"/>
          <a:stretch>
            <a:fillRect/>
          </a:stretch>
        </p:blipFill>
        <p:spPr>
          <a:xfrm>
            <a:off x="9633301" y="1314155"/>
            <a:ext cx="2305372" cy="2848373"/>
          </a:xfrm>
          <a:prstGeom prst="rect">
            <a:avLst/>
          </a:prstGeom>
        </p:spPr>
      </p:pic>
      <p:sp>
        <p:nvSpPr>
          <p:cNvPr id="8" name="TextBox 7">
            <a:extLst>
              <a:ext uri="{FF2B5EF4-FFF2-40B4-BE49-F238E27FC236}">
                <a16:creationId xmlns:a16="http://schemas.microsoft.com/office/drawing/2014/main" id="{8B4F8C76-462C-40BC-8207-E4C36C2E3E98}"/>
              </a:ext>
            </a:extLst>
          </p:cNvPr>
          <p:cNvSpPr txBox="1"/>
          <p:nvPr/>
        </p:nvSpPr>
        <p:spPr>
          <a:xfrm>
            <a:off x="3242292" y="5780745"/>
            <a:ext cx="3819832" cy="400110"/>
          </a:xfrm>
          <a:prstGeom prst="rect">
            <a:avLst/>
          </a:prstGeom>
          <a:noFill/>
        </p:spPr>
        <p:txBody>
          <a:bodyPr wrap="square" rtlCol="0">
            <a:spAutoFit/>
          </a:bodyPr>
          <a:lstStyle/>
          <a:p>
            <a:r>
              <a:rPr lang="en-IN" sz="2000" dirty="0"/>
              <a:t>Tree is a non-linear data structure.</a:t>
            </a:r>
          </a:p>
        </p:txBody>
      </p:sp>
      <p:sp>
        <p:nvSpPr>
          <p:cNvPr id="9" name="TextBox 8">
            <a:extLst>
              <a:ext uri="{FF2B5EF4-FFF2-40B4-BE49-F238E27FC236}">
                <a16:creationId xmlns:a16="http://schemas.microsoft.com/office/drawing/2014/main" id="{FE3DB912-2D27-472D-B9FF-E4CADFB29D9A}"/>
              </a:ext>
            </a:extLst>
          </p:cNvPr>
          <p:cNvSpPr txBox="1"/>
          <p:nvPr/>
        </p:nvSpPr>
        <p:spPr>
          <a:xfrm>
            <a:off x="3242292" y="6150077"/>
            <a:ext cx="6391009" cy="400110"/>
          </a:xfrm>
          <a:prstGeom prst="rect">
            <a:avLst/>
          </a:prstGeom>
          <a:noFill/>
        </p:spPr>
        <p:txBody>
          <a:bodyPr wrap="square" rtlCol="0">
            <a:spAutoFit/>
          </a:bodyPr>
          <a:lstStyle/>
          <a:p>
            <a:r>
              <a:rPr lang="en-IN" sz="2000" dirty="0"/>
              <a:t>Each node may contain some data and link to other nodes.</a:t>
            </a:r>
          </a:p>
        </p:txBody>
      </p:sp>
      <p:sp>
        <p:nvSpPr>
          <p:cNvPr id="10" name="Title 3">
            <a:extLst>
              <a:ext uri="{FF2B5EF4-FFF2-40B4-BE49-F238E27FC236}">
                <a16:creationId xmlns:a16="http://schemas.microsoft.com/office/drawing/2014/main" id="{DB929913-DBC7-4D84-9A65-A009902BC2BD}"/>
              </a:ext>
            </a:extLst>
          </p:cNvPr>
          <p:cNvSpPr txBox="1">
            <a:spLocks/>
          </p:cNvSpPr>
          <p:nvPr/>
        </p:nvSpPr>
        <p:spPr>
          <a:xfrm>
            <a:off x="1513808" y="117988"/>
            <a:ext cx="10018713" cy="1199534"/>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Trees</a:t>
            </a:r>
          </a:p>
        </p:txBody>
      </p:sp>
    </p:spTree>
    <p:extLst>
      <p:ext uri="{BB962C8B-B14F-4D97-AF65-F5344CB8AC3E}">
        <p14:creationId xmlns:p14="http://schemas.microsoft.com/office/powerpoint/2010/main" val="2813593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7651C-C38F-4467-93A3-9E0D2FFD5EBD}"/>
              </a:ext>
            </a:extLst>
          </p:cNvPr>
          <p:cNvSpPr>
            <a:spLocks noGrp="1"/>
          </p:cNvSpPr>
          <p:nvPr>
            <p:ph type="title"/>
          </p:nvPr>
        </p:nvSpPr>
        <p:spPr/>
        <p:txBody>
          <a:bodyPr/>
          <a:lstStyle/>
          <a:p>
            <a:r>
              <a:rPr lang="en-IN" dirty="0"/>
              <a:t>Tree is a Recursive Data Structure</a:t>
            </a:r>
          </a:p>
        </p:txBody>
      </p:sp>
      <p:pic>
        <p:nvPicPr>
          <p:cNvPr id="3" name="Picture 2">
            <a:extLst>
              <a:ext uri="{FF2B5EF4-FFF2-40B4-BE49-F238E27FC236}">
                <a16:creationId xmlns:a16="http://schemas.microsoft.com/office/drawing/2014/main" id="{4FB41B09-AC07-470D-91AA-EA0E655FE943}"/>
              </a:ext>
            </a:extLst>
          </p:cNvPr>
          <p:cNvPicPr>
            <a:picLocks noChangeAspect="1"/>
          </p:cNvPicPr>
          <p:nvPr/>
        </p:nvPicPr>
        <p:blipFill>
          <a:blip r:embed="rId2"/>
          <a:stretch>
            <a:fillRect/>
          </a:stretch>
        </p:blipFill>
        <p:spPr>
          <a:xfrm>
            <a:off x="4120947" y="2438399"/>
            <a:ext cx="4363059" cy="3229426"/>
          </a:xfrm>
          <a:prstGeom prst="rect">
            <a:avLst/>
          </a:prstGeom>
        </p:spPr>
      </p:pic>
    </p:spTree>
    <p:extLst>
      <p:ext uri="{BB962C8B-B14F-4D97-AF65-F5344CB8AC3E}">
        <p14:creationId xmlns:p14="http://schemas.microsoft.com/office/powerpoint/2010/main" val="275890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D900-F988-476D-B0D5-1CB269C77420}"/>
              </a:ext>
            </a:extLst>
          </p:cNvPr>
          <p:cNvSpPr>
            <a:spLocks noGrp="1"/>
          </p:cNvSpPr>
          <p:nvPr>
            <p:ph type="title"/>
          </p:nvPr>
        </p:nvSpPr>
        <p:spPr>
          <a:xfrm>
            <a:off x="1484309" y="87178"/>
            <a:ext cx="10018713" cy="1752599"/>
          </a:xfrm>
        </p:spPr>
        <p:txBody>
          <a:bodyPr/>
          <a:lstStyle/>
          <a:p>
            <a:r>
              <a:rPr lang="en-IN" dirty="0"/>
              <a:t>Binary Tree</a:t>
            </a:r>
          </a:p>
        </p:txBody>
      </p:sp>
      <p:sp>
        <p:nvSpPr>
          <p:cNvPr id="3" name="TextBox 2">
            <a:extLst>
              <a:ext uri="{FF2B5EF4-FFF2-40B4-BE49-F238E27FC236}">
                <a16:creationId xmlns:a16="http://schemas.microsoft.com/office/drawing/2014/main" id="{D29B9240-0192-41D9-B5EF-3E018E87D348}"/>
              </a:ext>
            </a:extLst>
          </p:cNvPr>
          <p:cNvSpPr txBox="1"/>
          <p:nvPr/>
        </p:nvSpPr>
        <p:spPr>
          <a:xfrm>
            <a:off x="3865383" y="1404629"/>
            <a:ext cx="5256567" cy="369332"/>
          </a:xfrm>
          <a:prstGeom prst="rect">
            <a:avLst/>
          </a:prstGeom>
          <a:noFill/>
        </p:spPr>
        <p:txBody>
          <a:bodyPr wrap="none" rtlCol="0">
            <a:spAutoFit/>
          </a:bodyPr>
          <a:lstStyle/>
          <a:p>
            <a:r>
              <a:rPr lang="en-IN" dirty="0"/>
              <a:t>A tree in which each node can have at max 2 children.</a:t>
            </a:r>
          </a:p>
        </p:txBody>
      </p:sp>
      <p:pic>
        <p:nvPicPr>
          <p:cNvPr id="4" name="Picture 3">
            <a:extLst>
              <a:ext uri="{FF2B5EF4-FFF2-40B4-BE49-F238E27FC236}">
                <a16:creationId xmlns:a16="http://schemas.microsoft.com/office/drawing/2014/main" id="{C9C5AAE6-6E15-4940-92F6-0225EA5C74BB}"/>
              </a:ext>
            </a:extLst>
          </p:cNvPr>
          <p:cNvPicPr>
            <a:picLocks noChangeAspect="1"/>
          </p:cNvPicPr>
          <p:nvPr/>
        </p:nvPicPr>
        <p:blipFill>
          <a:blip r:embed="rId2"/>
          <a:stretch>
            <a:fillRect/>
          </a:stretch>
        </p:blipFill>
        <p:spPr>
          <a:xfrm>
            <a:off x="1758295" y="2054045"/>
            <a:ext cx="4337705" cy="3580733"/>
          </a:xfrm>
          <a:prstGeom prst="rect">
            <a:avLst/>
          </a:prstGeom>
        </p:spPr>
      </p:pic>
      <p:pic>
        <p:nvPicPr>
          <p:cNvPr id="5" name="Picture 4">
            <a:extLst>
              <a:ext uri="{FF2B5EF4-FFF2-40B4-BE49-F238E27FC236}">
                <a16:creationId xmlns:a16="http://schemas.microsoft.com/office/drawing/2014/main" id="{504A9E4E-A30F-4D99-A7D9-1AD170134646}"/>
              </a:ext>
            </a:extLst>
          </p:cNvPr>
          <p:cNvPicPr>
            <a:picLocks noChangeAspect="1"/>
          </p:cNvPicPr>
          <p:nvPr/>
        </p:nvPicPr>
        <p:blipFill>
          <a:blip r:embed="rId3"/>
          <a:stretch>
            <a:fillRect/>
          </a:stretch>
        </p:blipFill>
        <p:spPr>
          <a:xfrm>
            <a:off x="6493667" y="2054045"/>
            <a:ext cx="4337706" cy="3634758"/>
          </a:xfrm>
          <a:prstGeom prst="rect">
            <a:avLst/>
          </a:prstGeom>
        </p:spPr>
      </p:pic>
    </p:spTree>
    <p:extLst>
      <p:ext uri="{BB962C8B-B14F-4D97-AF65-F5344CB8AC3E}">
        <p14:creationId xmlns:p14="http://schemas.microsoft.com/office/powerpoint/2010/main" val="2737347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4281AA-3A96-469C-A87B-AB5085B41F27}"/>
              </a:ext>
            </a:extLst>
          </p:cNvPr>
          <p:cNvPicPr>
            <a:picLocks noChangeAspect="1"/>
          </p:cNvPicPr>
          <p:nvPr/>
        </p:nvPicPr>
        <p:blipFill>
          <a:blip r:embed="rId2"/>
          <a:stretch>
            <a:fillRect/>
          </a:stretch>
        </p:blipFill>
        <p:spPr>
          <a:xfrm>
            <a:off x="251532" y="1738898"/>
            <a:ext cx="4925112" cy="4448796"/>
          </a:xfrm>
          <a:prstGeom prst="rect">
            <a:avLst/>
          </a:prstGeom>
        </p:spPr>
      </p:pic>
      <p:pic>
        <p:nvPicPr>
          <p:cNvPr id="4" name="Picture 3">
            <a:extLst>
              <a:ext uri="{FF2B5EF4-FFF2-40B4-BE49-F238E27FC236}">
                <a16:creationId xmlns:a16="http://schemas.microsoft.com/office/drawing/2014/main" id="{3D312974-A4F2-4B91-BB51-1E38A708A8C1}"/>
              </a:ext>
            </a:extLst>
          </p:cNvPr>
          <p:cNvPicPr>
            <a:picLocks noChangeAspect="1"/>
          </p:cNvPicPr>
          <p:nvPr/>
        </p:nvPicPr>
        <p:blipFill>
          <a:blip r:embed="rId3"/>
          <a:stretch>
            <a:fillRect/>
          </a:stretch>
        </p:blipFill>
        <p:spPr>
          <a:xfrm>
            <a:off x="5360258" y="2682004"/>
            <a:ext cx="2886478" cy="2562583"/>
          </a:xfrm>
          <a:prstGeom prst="rect">
            <a:avLst/>
          </a:prstGeom>
        </p:spPr>
      </p:pic>
      <p:pic>
        <p:nvPicPr>
          <p:cNvPr id="5" name="Picture 4">
            <a:extLst>
              <a:ext uri="{FF2B5EF4-FFF2-40B4-BE49-F238E27FC236}">
                <a16:creationId xmlns:a16="http://schemas.microsoft.com/office/drawing/2014/main" id="{20291278-A018-4664-AEAA-285BEB35C88F}"/>
              </a:ext>
            </a:extLst>
          </p:cNvPr>
          <p:cNvPicPr>
            <a:picLocks noChangeAspect="1"/>
          </p:cNvPicPr>
          <p:nvPr/>
        </p:nvPicPr>
        <p:blipFill>
          <a:blip r:embed="rId4"/>
          <a:stretch>
            <a:fillRect/>
          </a:stretch>
        </p:blipFill>
        <p:spPr>
          <a:xfrm>
            <a:off x="8626997" y="2462778"/>
            <a:ext cx="3313471" cy="3001034"/>
          </a:xfrm>
          <a:prstGeom prst="rect">
            <a:avLst/>
          </a:prstGeom>
        </p:spPr>
      </p:pic>
      <p:sp>
        <p:nvSpPr>
          <p:cNvPr id="6" name="Rectangle 5">
            <a:extLst>
              <a:ext uri="{FF2B5EF4-FFF2-40B4-BE49-F238E27FC236}">
                <a16:creationId xmlns:a16="http://schemas.microsoft.com/office/drawing/2014/main" id="{0F995951-A9C0-4AAB-8DE1-642FCBC1D6B2}"/>
              </a:ext>
            </a:extLst>
          </p:cNvPr>
          <p:cNvSpPr/>
          <p:nvPr/>
        </p:nvSpPr>
        <p:spPr>
          <a:xfrm>
            <a:off x="2714088" y="55082"/>
            <a:ext cx="7677743" cy="830997"/>
          </a:xfrm>
          <a:prstGeom prst="rect">
            <a:avLst/>
          </a:prstGeom>
        </p:spPr>
        <p:txBody>
          <a:bodyPr wrap="none">
            <a:spAutoFit/>
          </a:bodyPr>
          <a:lstStyle/>
          <a:p>
            <a:r>
              <a:rPr lang="en-IN" sz="4800" b="1" dirty="0"/>
              <a:t>All of these are Binary Trees.</a:t>
            </a:r>
          </a:p>
        </p:txBody>
      </p:sp>
    </p:spTree>
    <p:extLst>
      <p:ext uri="{BB962C8B-B14F-4D97-AF65-F5344CB8AC3E}">
        <p14:creationId xmlns:p14="http://schemas.microsoft.com/office/powerpoint/2010/main" val="3209176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02E1-B191-477F-8A38-D3333ED68F0D}"/>
              </a:ext>
            </a:extLst>
          </p:cNvPr>
          <p:cNvSpPr>
            <a:spLocks noGrp="1"/>
          </p:cNvSpPr>
          <p:nvPr>
            <p:ph type="title"/>
          </p:nvPr>
        </p:nvSpPr>
        <p:spPr>
          <a:xfrm>
            <a:off x="3704123" y="110613"/>
            <a:ext cx="4783754" cy="553065"/>
          </a:xfrm>
        </p:spPr>
        <p:txBody>
          <a:bodyPr>
            <a:normAutofit fontScale="90000"/>
          </a:bodyPr>
          <a:lstStyle/>
          <a:p>
            <a:r>
              <a:rPr lang="en-IN" dirty="0"/>
              <a:t>Types of Binary trees</a:t>
            </a:r>
          </a:p>
        </p:txBody>
      </p:sp>
      <p:sp>
        <p:nvSpPr>
          <p:cNvPr id="3" name="TextBox 2">
            <a:extLst>
              <a:ext uri="{FF2B5EF4-FFF2-40B4-BE49-F238E27FC236}">
                <a16:creationId xmlns:a16="http://schemas.microsoft.com/office/drawing/2014/main" id="{9E8CABA7-4CEC-4EEC-AA6D-A9040A3DDC73}"/>
              </a:ext>
            </a:extLst>
          </p:cNvPr>
          <p:cNvSpPr txBox="1"/>
          <p:nvPr/>
        </p:nvSpPr>
        <p:spPr>
          <a:xfrm>
            <a:off x="1666567" y="1401097"/>
            <a:ext cx="3244646" cy="646331"/>
          </a:xfrm>
          <a:prstGeom prst="rect">
            <a:avLst/>
          </a:prstGeom>
          <a:noFill/>
        </p:spPr>
        <p:txBody>
          <a:bodyPr wrap="square" rtlCol="0">
            <a:spAutoFit/>
          </a:bodyPr>
          <a:lstStyle/>
          <a:p>
            <a:r>
              <a:rPr lang="en-IN" b="1" dirty="0"/>
              <a:t>Proper Binary Tree:</a:t>
            </a:r>
            <a:r>
              <a:rPr lang="en-IN" dirty="0"/>
              <a:t> Each node can have either 2 or no children.</a:t>
            </a:r>
          </a:p>
        </p:txBody>
      </p:sp>
      <p:pic>
        <p:nvPicPr>
          <p:cNvPr id="4" name="Picture 3">
            <a:extLst>
              <a:ext uri="{FF2B5EF4-FFF2-40B4-BE49-F238E27FC236}">
                <a16:creationId xmlns:a16="http://schemas.microsoft.com/office/drawing/2014/main" id="{971BA965-ED97-497B-9DDC-EAD368E2D909}"/>
              </a:ext>
            </a:extLst>
          </p:cNvPr>
          <p:cNvPicPr>
            <a:picLocks noChangeAspect="1"/>
          </p:cNvPicPr>
          <p:nvPr/>
        </p:nvPicPr>
        <p:blipFill>
          <a:blip r:embed="rId2"/>
          <a:stretch>
            <a:fillRect/>
          </a:stretch>
        </p:blipFill>
        <p:spPr>
          <a:xfrm>
            <a:off x="1666567" y="2722768"/>
            <a:ext cx="3084057" cy="2734135"/>
          </a:xfrm>
          <a:prstGeom prst="rect">
            <a:avLst/>
          </a:prstGeom>
        </p:spPr>
      </p:pic>
      <p:sp>
        <p:nvSpPr>
          <p:cNvPr id="8" name="TextBox 7">
            <a:extLst>
              <a:ext uri="{FF2B5EF4-FFF2-40B4-BE49-F238E27FC236}">
                <a16:creationId xmlns:a16="http://schemas.microsoft.com/office/drawing/2014/main" id="{C71706E8-C257-4FDC-AE20-764EA7F7B2E3}"/>
              </a:ext>
            </a:extLst>
          </p:cNvPr>
          <p:cNvSpPr txBox="1"/>
          <p:nvPr/>
        </p:nvSpPr>
        <p:spPr>
          <a:xfrm>
            <a:off x="7511770" y="1396875"/>
            <a:ext cx="3244646" cy="646331"/>
          </a:xfrm>
          <a:prstGeom prst="rect">
            <a:avLst/>
          </a:prstGeom>
          <a:noFill/>
        </p:spPr>
        <p:txBody>
          <a:bodyPr wrap="square" rtlCol="0">
            <a:spAutoFit/>
          </a:bodyPr>
          <a:lstStyle/>
          <a:p>
            <a:r>
              <a:rPr lang="en-IN" b="1" dirty="0"/>
              <a:t>Perfect Binary Tree:</a:t>
            </a:r>
            <a:r>
              <a:rPr lang="en-IN" dirty="0"/>
              <a:t> If all the levels are completely filled.</a:t>
            </a:r>
          </a:p>
        </p:txBody>
      </p:sp>
      <p:pic>
        <p:nvPicPr>
          <p:cNvPr id="9" name="Picture 8">
            <a:extLst>
              <a:ext uri="{FF2B5EF4-FFF2-40B4-BE49-F238E27FC236}">
                <a16:creationId xmlns:a16="http://schemas.microsoft.com/office/drawing/2014/main" id="{3310E4E2-7ABC-4582-9AF3-D032DF099B72}"/>
              </a:ext>
            </a:extLst>
          </p:cNvPr>
          <p:cNvPicPr>
            <a:picLocks noChangeAspect="1"/>
          </p:cNvPicPr>
          <p:nvPr/>
        </p:nvPicPr>
        <p:blipFill>
          <a:blip r:embed="rId3"/>
          <a:stretch>
            <a:fillRect/>
          </a:stretch>
        </p:blipFill>
        <p:spPr>
          <a:xfrm>
            <a:off x="7511770" y="2601426"/>
            <a:ext cx="3628179" cy="2654765"/>
          </a:xfrm>
          <a:prstGeom prst="rect">
            <a:avLst/>
          </a:prstGeom>
        </p:spPr>
      </p:pic>
    </p:spTree>
    <p:extLst>
      <p:ext uri="{BB962C8B-B14F-4D97-AF65-F5344CB8AC3E}">
        <p14:creationId xmlns:p14="http://schemas.microsoft.com/office/powerpoint/2010/main" val="3066934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02E1-B191-477F-8A38-D3333ED68F0D}"/>
              </a:ext>
            </a:extLst>
          </p:cNvPr>
          <p:cNvSpPr>
            <a:spLocks noGrp="1"/>
          </p:cNvSpPr>
          <p:nvPr>
            <p:ph type="title"/>
          </p:nvPr>
        </p:nvSpPr>
        <p:spPr>
          <a:xfrm>
            <a:off x="3704123" y="110613"/>
            <a:ext cx="4783754" cy="553065"/>
          </a:xfrm>
        </p:spPr>
        <p:txBody>
          <a:bodyPr>
            <a:normAutofit fontScale="90000"/>
          </a:bodyPr>
          <a:lstStyle/>
          <a:p>
            <a:r>
              <a:rPr lang="en-IN" dirty="0"/>
              <a:t>Types of Binary trees</a:t>
            </a:r>
          </a:p>
        </p:txBody>
      </p:sp>
      <p:sp>
        <p:nvSpPr>
          <p:cNvPr id="7" name="TextBox 6">
            <a:extLst>
              <a:ext uri="{FF2B5EF4-FFF2-40B4-BE49-F238E27FC236}">
                <a16:creationId xmlns:a16="http://schemas.microsoft.com/office/drawing/2014/main" id="{381C5DF3-AC28-43A8-A67E-C1775D9D9634}"/>
              </a:ext>
            </a:extLst>
          </p:cNvPr>
          <p:cNvSpPr txBox="1"/>
          <p:nvPr/>
        </p:nvSpPr>
        <p:spPr>
          <a:xfrm>
            <a:off x="8032284" y="1308764"/>
            <a:ext cx="3244646" cy="1200329"/>
          </a:xfrm>
          <a:prstGeom prst="rect">
            <a:avLst/>
          </a:prstGeom>
          <a:noFill/>
        </p:spPr>
        <p:txBody>
          <a:bodyPr wrap="square" rtlCol="0">
            <a:spAutoFit/>
          </a:bodyPr>
          <a:lstStyle/>
          <a:p>
            <a:r>
              <a:rPr lang="en-IN" b="1" dirty="0">
                <a:solidFill>
                  <a:srgbClr val="FF0000"/>
                </a:solidFill>
              </a:rPr>
              <a:t>Complete Binary Tree:</a:t>
            </a:r>
            <a:r>
              <a:rPr lang="en-IN" dirty="0">
                <a:solidFill>
                  <a:srgbClr val="FF0000"/>
                </a:solidFill>
              </a:rPr>
              <a:t> All levels, possibly except the last are completely filled and all nodes are as left as possible.</a:t>
            </a:r>
          </a:p>
        </p:txBody>
      </p:sp>
      <p:pic>
        <p:nvPicPr>
          <p:cNvPr id="8" name="Picture 7">
            <a:extLst>
              <a:ext uri="{FF2B5EF4-FFF2-40B4-BE49-F238E27FC236}">
                <a16:creationId xmlns:a16="http://schemas.microsoft.com/office/drawing/2014/main" id="{AFB49A89-6146-448B-9D5B-303E2B06E927}"/>
              </a:ext>
            </a:extLst>
          </p:cNvPr>
          <p:cNvPicPr>
            <a:picLocks noChangeAspect="1"/>
          </p:cNvPicPr>
          <p:nvPr/>
        </p:nvPicPr>
        <p:blipFill>
          <a:blip r:embed="rId2"/>
          <a:stretch>
            <a:fillRect/>
          </a:stretch>
        </p:blipFill>
        <p:spPr>
          <a:xfrm>
            <a:off x="8032284" y="2878425"/>
            <a:ext cx="3619615" cy="2654765"/>
          </a:xfrm>
          <a:prstGeom prst="rect">
            <a:avLst/>
          </a:prstGeom>
        </p:spPr>
      </p:pic>
      <p:sp>
        <p:nvSpPr>
          <p:cNvPr id="10" name="TextBox 9">
            <a:extLst>
              <a:ext uri="{FF2B5EF4-FFF2-40B4-BE49-F238E27FC236}">
                <a16:creationId xmlns:a16="http://schemas.microsoft.com/office/drawing/2014/main" id="{C356F1D7-5E87-4355-9361-27DDFE56C218}"/>
              </a:ext>
            </a:extLst>
          </p:cNvPr>
          <p:cNvSpPr txBox="1"/>
          <p:nvPr/>
        </p:nvSpPr>
        <p:spPr>
          <a:xfrm>
            <a:off x="2128686" y="1308764"/>
            <a:ext cx="3244646" cy="1477328"/>
          </a:xfrm>
          <a:prstGeom prst="rect">
            <a:avLst/>
          </a:prstGeom>
          <a:noFill/>
        </p:spPr>
        <p:txBody>
          <a:bodyPr wrap="square" rtlCol="0">
            <a:spAutoFit/>
          </a:bodyPr>
          <a:lstStyle/>
          <a:p>
            <a:r>
              <a:rPr lang="en-IN" b="1" dirty="0"/>
              <a:t>Balanced Binary Tree:</a:t>
            </a:r>
            <a:r>
              <a:rPr lang="en-IN" dirty="0"/>
              <a:t> Difference between the height of left and right subtree for every node is not more than k (mostly k=1).</a:t>
            </a:r>
          </a:p>
        </p:txBody>
      </p:sp>
      <p:pic>
        <p:nvPicPr>
          <p:cNvPr id="11" name="Picture 10">
            <a:extLst>
              <a:ext uri="{FF2B5EF4-FFF2-40B4-BE49-F238E27FC236}">
                <a16:creationId xmlns:a16="http://schemas.microsoft.com/office/drawing/2014/main" id="{AD00D243-86B3-4DE8-8A9C-0175625F29EA}"/>
              </a:ext>
            </a:extLst>
          </p:cNvPr>
          <p:cNvPicPr>
            <a:picLocks noChangeAspect="1"/>
          </p:cNvPicPr>
          <p:nvPr/>
        </p:nvPicPr>
        <p:blipFill>
          <a:blip r:embed="rId3"/>
          <a:stretch>
            <a:fillRect/>
          </a:stretch>
        </p:blipFill>
        <p:spPr>
          <a:xfrm>
            <a:off x="1953158" y="2878425"/>
            <a:ext cx="4147392" cy="3202238"/>
          </a:xfrm>
          <a:prstGeom prst="rect">
            <a:avLst/>
          </a:prstGeom>
        </p:spPr>
      </p:pic>
    </p:spTree>
    <p:extLst>
      <p:ext uri="{BB962C8B-B14F-4D97-AF65-F5344CB8AC3E}">
        <p14:creationId xmlns:p14="http://schemas.microsoft.com/office/powerpoint/2010/main" val="112604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2DE9-A157-4B7A-9E58-873D4A034B11}"/>
              </a:ext>
            </a:extLst>
          </p:cNvPr>
          <p:cNvSpPr>
            <a:spLocks noGrp="1"/>
          </p:cNvSpPr>
          <p:nvPr>
            <p:ph type="title"/>
          </p:nvPr>
        </p:nvSpPr>
        <p:spPr>
          <a:xfrm>
            <a:off x="3431278" y="0"/>
            <a:ext cx="5329444" cy="1010265"/>
          </a:xfrm>
        </p:spPr>
        <p:txBody>
          <a:bodyPr/>
          <a:lstStyle/>
          <a:p>
            <a:r>
              <a:rPr lang="en-IN" dirty="0"/>
              <a:t>Implementation</a:t>
            </a:r>
          </a:p>
        </p:txBody>
      </p:sp>
      <p:sp>
        <p:nvSpPr>
          <p:cNvPr id="4" name="TextBox 3">
            <a:extLst>
              <a:ext uri="{FF2B5EF4-FFF2-40B4-BE49-F238E27FC236}">
                <a16:creationId xmlns:a16="http://schemas.microsoft.com/office/drawing/2014/main" id="{656C644A-1CED-47FC-8A4F-C2319C302233}"/>
              </a:ext>
            </a:extLst>
          </p:cNvPr>
          <p:cNvSpPr txBox="1"/>
          <p:nvPr/>
        </p:nvSpPr>
        <p:spPr>
          <a:xfrm>
            <a:off x="1887793" y="1383684"/>
            <a:ext cx="9542206" cy="3416320"/>
          </a:xfrm>
          <a:prstGeom prst="rect">
            <a:avLst/>
          </a:prstGeom>
          <a:noFill/>
        </p:spPr>
        <p:txBody>
          <a:bodyPr wrap="square" rtlCol="0">
            <a:spAutoFit/>
          </a:bodyPr>
          <a:lstStyle/>
          <a:p>
            <a:r>
              <a:rPr lang="en-IN" dirty="0"/>
              <a:t>We can implement Binary Trees using:</a:t>
            </a:r>
          </a:p>
          <a:p>
            <a:pPr marL="342900" indent="-342900">
              <a:buAutoNum type="alphaLcParenR"/>
            </a:pPr>
            <a:r>
              <a:rPr lang="en-IN" dirty="0"/>
              <a:t>Dynamically created nodes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b)    Arrays</a:t>
            </a:r>
          </a:p>
          <a:p>
            <a:endParaRPr lang="en-IN" dirty="0"/>
          </a:p>
        </p:txBody>
      </p:sp>
      <p:pic>
        <p:nvPicPr>
          <p:cNvPr id="5" name="Picture 4">
            <a:extLst>
              <a:ext uri="{FF2B5EF4-FFF2-40B4-BE49-F238E27FC236}">
                <a16:creationId xmlns:a16="http://schemas.microsoft.com/office/drawing/2014/main" id="{D7E3B08F-F73A-4882-AF86-D7D25FA4F934}"/>
              </a:ext>
            </a:extLst>
          </p:cNvPr>
          <p:cNvPicPr>
            <a:picLocks noChangeAspect="1"/>
          </p:cNvPicPr>
          <p:nvPr/>
        </p:nvPicPr>
        <p:blipFill>
          <a:blip r:embed="rId2"/>
          <a:stretch>
            <a:fillRect/>
          </a:stretch>
        </p:blipFill>
        <p:spPr>
          <a:xfrm>
            <a:off x="3431278" y="4571084"/>
            <a:ext cx="4667901" cy="1133633"/>
          </a:xfrm>
          <a:prstGeom prst="rect">
            <a:avLst/>
          </a:prstGeom>
        </p:spPr>
      </p:pic>
      <p:sp>
        <p:nvSpPr>
          <p:cNvPr id="6" name="TextBox 5">
            <a:extLst>
              <a:ext uri="{FF2B5EF4-FFF2-40B4-BE49-F238E27FC236}">
                <a16:creationId xmlns:a16="http://schemas.microsoft.com/office/drawing/2014/main" id="{783616F0-650F-4E99-A123-7056AADC1CF5}"/>
              </a:ext>
            </a:extLst>
          </p:cNvPr>
          <p:cNvSpPr txBox="1"/>
          <p:nvPr/>
        </p:nvSpPr>
        <p:spPr>
          <a:xfrm>
            <a:off x="4514217" y="5704717"/>
            <a:ext cx="2367956" cy="1200329"/>
          </a:xfrm>
          <a:prstGeom prst="rect">
            <a:avLst/>
          </a:prstGeom>
          <a:noFill/>
        </p:spPr>
        <p:txBody>
          <a:bodyPr wrap="none" rtlCol="0">
            <a:spAutoFit/>
          </a:bodyPr>
          <a:lstStyle/>
          <a:p>
            <a:r>
              <a:rPr lang="en-IN" dirty="0"/>
              <a:t>For node at index i:</a:t>
            </a:r>
          </a:p>
          <a:p>
            <a:r>
              <a:rPr lang="en-IN" dirty="0"/>
              <a:t>Left-child-index: 2i+1</a:t>
            </a:r>
          </a:p>
          <a:p>
            <a:r>
              <a:rPr lang="en-IN" dirty="0"/>
              <a:t>Right-child-index: 2i+2</a:t>
            </a:r>
          </a:p>
          <a:p>
            <a:r>
              <a:rPr lang="en-IN" dirty="0"/>
              <a:t>Parent: (i -1) / 2</a:t>
            </a:r>
          </a:p>
        </p:txBody>
      </p:sp>
      <p:pic>
        <p:nvPicPr>
          <p:cNvPr id="7" name="Picture 6">
            <a:extLst>
              <a:ext uri="{FF2B5EF4-FFF2-40B4-BE49-F238E27FC236}">
                <a16:creationId xmlns:a16="http://schemas.microsoft.com/office/drawing/2014/main" id="{76B82B8D-FAEF-4B25-85EC-144A52B21D82}"/>
              </a:ext>
            </a:extLst>
          </p:cNvPr>
          <p:cNvPicPr>
            <a:picLocks noChangeAspect="1"/>
          </p:cNvPicPr>
          <p:nvPr/>
        </p:nvPicPr>
        <p:blipFill>
          <a:blip r:embed="rId3"/>
          <a:stretch>
            <a:fillRect/>
          </a:stretch>
        </p:blipFill>
        <p:spPr>
          <a:xfrm>
            <a:off x="7232009" y="2047529"/>
            <a:ext cx="2091396" cy="1820567"/>
          </a:xfrm>
          <a:prstGeom prst="rect">
            <a:avLst/>
          </a:prstGeom>
        </p:spPr>
      </p:pic>
      <p:pic>
        <p:nvPicPr>
          <p:cNvPr id="8" name="Picture 7">
            <a:extLst>
              <a:ext uri="{FF2B5EF4-FFF2-40B4-BE49-F238E27FC236}">
                <a16:creationId xmlns:a16="http://schemas.microsoft.com/office/drawing/2014/main" id="{6F4DE8B4-5B3A-45CA-A30A-0DEC53EF59FF}"/>
              </a:ext>
            </a:extLst>
          </p:cNvPr>
          <p:cNvPicPr>
            <a:picLocks noChangeAspect="1"/>
          </p:cNvPicPr>
          <p:nvPr/>
        </p:nvPicPr>
        <p:blipFill>
          <a:blip r:embed="rId4"/>
          <a:stretch>
            <a:fillRect/>
          </a:stretch>
        </p:blipFill>
        <p:spPr>
          <a:xfrm>
            <a:off x="2969004" y="2086672"/>
            <a:ext cx="3181794" cy="1781424"/>
          </a:xfrm>
          <a:prstGeom prst="rect">
            <a:avLst/>
          </a:prstGeom>
        </p:spPr>
      </p:pic>
    </p:spTree>
    <p:extLst>
      <p:ext uri="{BB962C8B-B14F-4D97-AF65-F5344CB8AC3E}">
        <p14:creationId xmlns:p14="http://schemas.microsoft.com/office/powerpoint/2010/main" val="7475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653</TotalTime>
  <Words>559</Words>
  <Application>Microsoft Office PowerPoint</Application>
  <PresentationFormat>Widescreen</PresentationFormat>
  <Paragraphs>73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Corbel</vt:lpstr>
      <vt:lpstr>Wingdings</vt:lpstr>
      <vt:lpstr>Parallax</vt:lpstr>
      <vt:lpstr>Data Structures</vt:lpstr>
      <vt:lpstr>PowerPoint Presentation</vt:lpstr>
      <vt:lpstr>PowerPoint Presentation</vt:lpstr>
      <vt:lpstr>Tree is a Recursive Data Structure</vt:lpstr>
      <vt:lpstr>Binary Tree</vt:lpstr>
      <vt:lpstr>PowerPoint Presentation</vt:lpstr>
      <vt:lpstr>Types of Binary trees</vt:lpstr>
      <vt:lpstr>Types of Binary trees</vt:lpstr>
      <vt:lpstr>Implementation</vt:lpstr>
      <vt:lpstr>Thinking</vt:lpstr>
      <vt:lpstr>Thinking</vt:lpstr>
      <vt:lpstr>Heaps</vt:lpstr>
      <vt:lpstr>Types of Heaps</vt:lpstr>
      <vt:lpstr>Insertion in Heaps</vt:lpstr>
      <vt:lpstr>Insertion in Heaps</vt:lpstr>
      <vt:lpstr>Insertion in Heaps</vt:lpstr>
      <vt:lpstr>Deletion in Heaps</vt:lpstr>
      <vt:lpstr>Deletion in Heaps</vt:lpstr>
      <vt:lpstr>Array Implementation</vt:lpstr>
      <vt:lpstr>Array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Demonstration Round</dc:title>
  <dc:creator>Sehajpreet Singh</dc:creator>
  <cp:lastModifiedBy>Sehajpreet Singh</cp:lastModifiedBy>
  <cp:revision>129</cp:revision>
  <dcterms:created xsi:type="dcterms:W3CDTF">2019-11-15T04:23:07Z</dcterms:created>
  <dcterms:modified xsi:type="dcterms:W3CDTF">2019-11-27T17:40:48Z</dcterms:modified>
</cp:coreProperties>
</file>