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1" r:id="rId3"/>
    <p:sldId id="276" r:id="rId4"/>
    <p:sldId id="272" r:id="rId5"/>
    <p:sldId id="273" r:id="rId6"/>
    <p:sldId id="274" r:id="rId7"/>
    <p:sldId id="275" r:id="rId8"/>
    <p:sldId id="277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C92"/>
    <a:srgbClr val="044871"/>
    <a:srgbClr val="636466"/>
    <a:srgbClr val="505153"/>
    <a:srgbClr val="E6001C"/>
    <a:srgbClr val="792205"/>
    <a:srgbClr val="940010"/>
    <a:srgbClr val="380221"/>
    <a:srgbClr val="063C64"/>
    <a:srgbClr val="CFD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95170" autoAdjust="0"/>
  </p:normalViewPr>
  <p:slideViewPr>
    <p:cSldViewPr snapToGrid="0" showGuides="1">
      <p:cViewPr varScale="1">
        <p:scale>
          <a:sx n="88" d="100"/>
          <a:sy n="88" d="100"/>
        </p:scale>
        <p:origin x="72" y="25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EA3F34-D608-9B45-9515-8294AFD5FCED}" type="datetimeFigureOut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336447-6DB0-0540-9ABE-EC13206E9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9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2C7F38-5E21-E34B-9E19-C845B34FFFAE}" type="datetimeFigureOut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751921"/>
            <a:ext cx="47593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063" y="277687"/>
            <a:ext cx="1466850" cy="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4251"/>
            <a:ext cx="5505896" cy="1423036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baseline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35773"/>
            <a:ext cx="4758590" cy="320040"/>
          </a:xfrm>
        </p:spPr>
        <p:txBody>
          <a:bodyPr lIns="0" rIns="0" rtlCol="0">
            <a:normAutofit/>
          </a:bodyPr>
          <a:lstStyle>
            <a:lvl1pPr marL="0" indent="0">
              <a:buNone/>
              <a:defRPr lang="en-US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8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DividerP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3" y="-36513"/>
            <a:ext cx="9210676" cy="519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36513" y="4700588"/>
            <a:ext cx="9236076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4AD40E4-0F87-D445-B970-ED7045192DE5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3265" y="3216516"/>
            <a:ext cx="7772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65" y="1439863"/>
            <a:ext cx="6858000" cy="1784012"/>
          </a:xfrm>
        </p:spPr>
        <p:txBody>
          <a:bodyPr bIns="91440" anchor="b"/>
          <a:lstStyle>
            <a:lvl1pPr algn="l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265" y="3223875"/>
            <a:ext cx="6858000" cy="755454"/>
          </a:xfrm>
        </p:spPr>
        <p:txBody>
          <a:bodyPr tIns="91440">
            <a:normAutofit/>
          </a:bodyPr>
          <a:lstStyle>
            <a:lvl1pPr marL="0" indent="0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59"/>
          </a:xfrm>
        </p:spPr>
        <p:txBody>
          <a:bodyPr lIns="0" tIns="0" rIns="0" bIns="91440" anchor="b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60"/>
          </a:xfrm>
        </p:spPr>
        <p:txBody>
          <a:bodyPr lIns="0" tIns="0" rIns="0" bIns="9144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" name="Straight Arrow Connector 2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35025" y="4779963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63" y="4759423"/>
            <a:ext cx="871537" cy="2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7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3088" y="206375"/>
            <a:ext cx="800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088" y="898525"/>
            <a:ext cx="80041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23" r:id="rId2"/>
    <p:sldLayoutId id="2147483824" r:id="rId3"/>
    <p:sldLayoutId id="2147483825" r:id="rId4"/>
    <p:sldLayoutId id="214748382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457201" y="264251"/>
            <a:ext cx="6373504" cy="1423036"/>
          </a:xfrm>
        </p:spPr>
        <p:txBody>
          <a:bodyPr/>
          <a:lstStyle/>
          <a:p>
            <a:r>
              <a:rPr lang="en-US" altLang="zh-TW" dirty="0" smtClean="0"/>
              <a:t>Ground Truth Labeling</a:t>
            </a:r>
            <a:endParaRPr dirty="0">
              <a:solidFill>
                <a:schemeClr val="tx2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457200" y="1835773"/>
            <a:ext cx="4758590" cy="595204"/>
          </a:xfrm>
        </p:spPr>
        <p:txBody>
          <a:bodyPr>
            <a:noAutofit/>
          </a:bodyPr>
          <a:lstStyle/>
          <a:p>
            <a:r>
              <a:rPr lang="en-US" altLang="zh-TW" dirty="0"/>
              <a:t>Date: </a:t>
            </a:r>
            <a:r>
              <a:rPr lang="en-US" altLang="zh-TW" dirty="0" smtClean="0"/>
              <a:t>2018/08/24</a:t>
            </a:r>
            <a:endParaRPr lang="en-US" altLang="zh-TW" dirty="0"/>
          </a:p>
          <a:p>
            <a:r>
              <a:rPr lang="en-US" altLang="zh-TW" dirty="0"/>
              <a:t>Reporter: Yi-Lun </a:t>
            </a:r>
            <a:r>
              <a:rPr lang="en-US" altLang="zh-TW" dirty="0" smtClean="0"/>
              <a:t>Li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LabelImg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LabelImg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1600" dirty="0" smtClean="0"/>
              <a:t>A </a:t>
            </a:r>
            <a:r>
              <a:rPr lang="en-US" altLang="zh-TW" sz="1600" dirty="0"/>
              <a:t>graphical image annotation </a:t>
            </a:r>
            <a:r>
              <a:rPr lang="en-US" altLang="zh-TW" sz="1600" dirty="0" smtClean="0"/>
              <a:t>tool </a:t>
            </a:r>
          </a:p>
          <a:p>
            <a:pPr lvl="1"/>
            <a:r>
              <a:rPr lang="en-US" altLang="zh-TW" sz="1600" dirty="0" smtClean="0"/>
              <a:t>Label </a:t>
            </a:r>
            <a:r>
              <a:rPr lang="en-US" altLang="zh-TW" sz="1600" dirty="0"/>
              <a:t>object bounding boxes in </a:t>
            </a:r>
            <a:r>
              <a:rPr lang="en-US" altLang="zh-TW" sz="1600" dirty="0" smtClean="0"/>
              <a:t>images</a:t>
            </a:r>
            <a:endParaRPr lang="en-US" altLang="zh-TW" sz="2000" dirty="0" smtClean="0"/>
          </a:p>
        </p:txBody>
      </p:sp>
      <p:pic>
        <p:nvPicPr>
          <p:cNvPr id="1026" name="Picture 2" descr="Demo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01" y="2088108"/>
            <a:ext cx="502114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9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Self-driving car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8" y="44682"/>
            <a:ext cx="5029200" cy="46862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6" y="1657547"/>
            <a:ext cx="3200400" cy="19902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36272" y="345793"/>
            <a:ext cx="136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ForkRight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36271" y="835425"/>
            <a:ext cx="136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ForkLeft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36271" y="1317608"/>
            <a:ext cx="142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Turn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36271" y="1799791"/>
            <a:ext cx="142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TurnLef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6271" y="2283657"/>
            <a:ext cx="159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UTurnLeft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36271" y="2762740"/>
            <a:ext cx="17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UTurnRigh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36270" y="3240422"/>
            <a:ext cx="190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WarningLef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36269" y="3712613"/>
            <a:ext cx="190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WarningRigh</a:t>
            </a:r>
            <a:r>
              <a:rPr lang="en-US" altLang="zh-TW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36269" y="4199004"/>
            <a:ext cx="179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Obstacle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82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02" y="903280"/>
            <a:ext cx="5893345" cy="3657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562313"/>
            <a:ext cx="595745" cy="4364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63782" y="1333709"/>
            <a:ext cx="3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17073" y="3032194"/>
            <a:ext cx="595745" cy="4364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56855" y="2803590"/>
            <a:ext cx="3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9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76" y="903280"/>
            <a:ext cx="5905397" cy="3657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1162" y="1927431"/>
            <a:ext cx="595745" cy="4364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40944" y="1698827"/>
            <a:ext cx="3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24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02" y="903280"/>
            <a:ext cx="5893345" cy="3657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4932" y="1363197"/>
            <a:ext cx="595745" cy="4364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34714" y="1134593"/>
            <a:ext cx="3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2792" y="2638202"/>
            <a:ext cx="595745" cy="4364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92574" y="2409598"/>
            <a:ext cx="3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4" y="854791"/>
            <a:ext cx="5466629" cy="36576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r="44634" b="37834"/>
          <a:stretch/>
        </p:blipFill>
        <p:spPr>
          <a:xfrm>
            <a:off x="3311700" y="1129111"/>
            <a:ext cx="5616885" cy="3383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24835" y="4776366"/>
            <a:ext cx="34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/>
                <a:cs typeface="Calibri"/>
              </a:rPr>
              <a:t>Ref: https://github.com/tzutalin/labelImg</a:t>
            </a:r>
            <a:endParaRPr lang="zh-TW" alt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5000" y="1944096"/>
            <a:ext cx="720437" cy="9653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544782" y="1711030"/>
            <a:ext cx="3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3450" y="2945043"/>
            <a:ext cx="38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lang="zh-TW" alt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9283" y="3109570"/>
            <a:ext cx="1469457" cy="10738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/>
          <a:p>
            <a:r>
              <a:rPr lang="en-US" altLang="zh-TW" sz="2000" dirty="0" smtClean="0"/>
              <a:t>Classification</a:t>
            </a:r>
          </a:p>
          <a:p>
            <a:pPr lvl="1"/>
            <a:r>
              <a:rPr lang="en-US" altLang="zh-TW" sz="1600" dirty="0" smtClean="0"/>
              <a:t>ROI extraction from labeled data</a:t>
            </a:r>
          </a:p>
          <a:p>
            <a:pPr lvl="1"/>
            <a:r>
              <a:rPr lang="en-US" altLang="zh-TW" sz="1600" dirty="0" smtClean="0"/>
              <a:t>Feature extraction + ML classifier</a:t>
            </a:r>
          </a:p>
          <a:p>
            <a:pPr lvl="1"/>
            <a:r>
              <a:rPr lang="en-US" altLang="zh-TW" sz="1600" dirty="0" smtClean="0"/>
              <a:t>Inception, </a:t>
            </a:r>
            <a:r>
              <a:rPr lang="en-US" altLang="zh-TW" sz="1600" dirty="0" err="1" smtClean="0"/>
              <a:t>Mobilenet</a:t>
            </a:r>
            <a:r>
              <a:rPr lang="en-US" altLang="zh-TW" sz="1600" dirty="0" smtClean="0"/>
              <a:t> or lightened CNN</a:t>
            </a:r>
          </a:p>
          <a:p>
            <a:r>
              <a:rPr lang="en-US" altLang="zh-TW" sz="2000" dirty="0" smtClean="0"/>
              <a:t>Detection</a:t>
            </a:r>
          </a:p>
          <a:p>
            <a:pPr lvl="1"/>
            <a:r>
              <a:rPr lang="en-US" altLang="zh-TW" sz="1600" dirty="0" smtClean="0"/>
              <a:t>VOC format</a:t>
            </a:r>
          </a:p>
          <a:p>
            <a:pPr lvl="1"/>
            <a:r>
              <a:rPr lang="en-US" altLang="zh-TW" sz="1600" dirty="0" smtClean="0"/>
              <a:t>Convert to </a:t>
            </a:r>
            <a:r>
              <a:rPr lang="en-US" altLang="zh-TW" sz="1600" dirty="0" err="1"/>
              <a:t>darknet</a:t>
            </a:r>
            <a:r>
              <a:rPr lang="en-US" altLang="zh-TW" sz="1600" dirty="0" smtClean="0"/>
              <a:t> format (YOLO)</a:t>
            </a:r>
          </a:p>
        </p:txBody>
      </p:sp>
    </p:spTree>
    <p:extLst>
      <p:ext uri="{BB962C8B-B14F-4D97-AF65-F5344CB8AC3E}">
        <p14:creationId xmlns:p14="http://schemas.microsoft.com/office/powerpoint/2010/main" val="22275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64128" y="2198555"/>
            <a:ext cx="8229600" cy="67626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zh-TW" dirty="0" smtClean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1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Corporate_Template_150506">
  <a:themeElements>
    <a:clrScheme name="TM Final">
      <a:dk1>
        <a:srgbClr val="4D4D4F"/>
      </a:dk1>
      <a:lt1>
        <a:srgbClr val="FFFFFF"/>
      </a:lt1>
      <a:dk2>
        <a:srgbClr val="D71920"/>
      </a:dk2>
      <a:lt2>
        <a:srgbClr val="B01116"/>
      </a:lt2>
      <a:accent1>
        <a:srgbClr val="E6E7E8"/>
      </a:accent1>
      <a:accent2>
        <a:srgbClr val="F57B20"/>
      </a:accent2>
      <a:accent3>
        <a:srgbClr val="D60C8C"/>
      </a:accent3>
      <a:accent4>
        <a:srgbClr val="00A4E4"/>
      </a:accent4>
      <a:accent5>
        <a:srgbClr val="00467F"/>
      </a:accent5>
      <a:accent6>
        <a:srgbClr val="00A94F"/>
      </a:accent6>
      <a:hlink>
        <a:srgbClr val="B01116"/>
      </a:hlink>
      <a:folHlink>
        <a:srgbClr val="D719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F" id="{A6228411-CA08-904C-B2BB-38EC0B987854}" vid="{C9DF519D-B181-0F46-B6FA-BEE105BE2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PPT_Corporate_Template_150506</Template>
  <TotalTime>1516</TotalTime>
  <Words>106</Words>
  <Application>Microsoft Office PowerPoint</Application>
  <PresentationFormat>如螢幕大小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ＭＳ Ｐゴシック</vt:lpstr>
      <vt:lpstr>新細明體</vt:lpstr>
      <vt:lpstr>Arial</vt:lpstr>
      <vt:lpstr>Calibri</vt:lpstr>
      <vt:lpstr>PPT_Corporate_Template_150506</vt:lpstr>
      <vt:lpstr>Ground Truth Labeling</vt:lpstr>
      <vt:lpstr>LabelImg</vt:lpstr>
      <vt:lpstr>Self-driving car</vt:lpstr>
      <vt:lpstr>Example</vt:lpstr>
      <vt:lpstr>Example</vt:lpstr>
      <vt:lpstr>Example</vt:lpstr>
      <vt:lpstr>Example</vt:lpstr>
      <vt:lpstr>Example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Bylina (MKT-US)</dc:creator>
  <cp:lastModifiedBy>Yves Lee</cp:lastModifiedBy>
  <cp:revision>347</cp:revision>
  <cp:lastPrinted>2014-12-02T16:05:38Z</cp:lastPrinted>
  <dcterms:created xsi:type="dcterms:W3CDTF">2015-06-29T14:08:57Z</dcterms:created>
  <dcterms:modified xsi:type="dcterms:W3CDTF">2018-09-08T11:48:12Z</dcterms:modified>
</cp:coreProperties>
</file>