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77" r:id="rId3"/>
    <p:sldId id="280" r:id="rId4"/>
    <p:sldId id="271" r:id="rId5"/>
    <p:sldId id="275" r:id="rId6"/>
    <p:sldId id="278" r:id="rId7"/>
    <p:sldId id="279" r:id="rId8"/>
    <p:sldId id="264" r:id="rId9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5C92"/>
    <a:srgbClr val="044871"/>
    <a:srgbClr val="636466"/>
    <a:srgbClr val="505153"/>
    <a:srgbClr val="E6001C"/>
    <a:srgbClr val="792205"/>
    <a:srgbClr val="940010"/>
    <a:srgbClr val="380221"/>
    <a:srgbClr val="063C64"/>
    <a:srgbClr val="CFD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26" autoAdjust="0"/>
    <p:restoredTop sz="95170" autoAdjust="0"/>
  </p:normalViewPr>
  <p:slideViewPr>
    <p:cSldViewPr snapToGrid="0" showGuides="1">
      <p:cViewPr varScale="1">
        <p:scale>
          <a:sx n="88" d="100"/>
          <a:sy n="88" d="100"/>
        </p:scale>
        <p:origin x="72" y="250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AEA3F34-D608-9B45-9515-8294AFD5FCED}" type="datetimeFigureOut">
              <a:rPr lang="en-US"/>
              <a:pPr>
                <a:defRPr/>
              </a:pPr>
              <a:t>9/8/2018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E336447-6DB0-0540-9ABE-EC13206E9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494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12C7F38-5E21-E34B-9E19-C845B34FFFAE}" type="datetimeFigureOut">
              <a:rPr lang="en-US"/>
              <a:pPr>
                <a:defRPr/>
              </a:pPr>
              <a:t>9/8/2018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9953C0A-3EDA-BF4A-885C-A67518CE7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3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953C0A-3EDA-BF4A-885C-A67518CE7F8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03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953C0A-3EDA-BF4A-885C-A67518CE7F8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33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7200" y="1751921"/>
            <a:ext cx="475932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58063" y="277687"/>
            <a:ext cx="1466850" cy="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64251"/>
            <a:ext cx="5505896" cy="1423036"/>
          </a:xfrm>
        </p:spPr>
        <p:txBody>
          <a:bodyPr lIns="0" rIns="0" rtlCol="0" anchor="b">
            <a:noAutofit/>
          </a:bodyPr>
          <a:lstStyle>
            <a:lvl1pPr>
              <a:lnSpc>
                <a:spcPct val="80000"/>
              </a:lnSpc>
              <a:defRPr lang="en-US" baseline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835773"/>
            <a:ext cx="4758590" cy="320040"/>
          </a:xfrm>
        </p:spPr>
        <p:txBody>
          <a:bodyPr lIns="0" rIns="0" rtlCol="0">
            <a:normAutofit/>
          </a:bodyPr>
          <a:lstStyle>
            <a:lvl1pPr marL="0" indent="0">
              <a:buNone/>
              <a:defRPr lang="en-US" sz="14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388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DividerPa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6513" y="-36513"/>
            <a:ext cx="9210676" cy="519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-36513" y="4700588"/>
            <a:ext cx="9236076" cy="474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711200" y="4830763"/>
            <a:ext cx="0" cy="184150"/>
          </a:xfrm>
          <a:prstGeom prst="straightConnector1">
            <a:avLst/>
          </a:prstGeom>
          <a:ln w="12700">
            <a:solidFill>
              <a:srgbClr val="BCBEC0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835025" y="4779963"/>
            <a:ext cx="153035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800" dirty="0" smtClean="0">
                <a:solidFill>
                  <a:srgbClr val="7F7F7F"/>
                </a:solidFill>
                <a:cs typeface="+mn-cs"/>
              </a:rPr>
              <a:t>Copyright 2018 Trend Micro Inc.</a:t>
            </a: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457200" y="4779963"/>
            <a:ext cx="2317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F4AD40E4-0F87-D445-B970-ED7045192DE5}" type="slidenum">
              <a:rPr lang="en-US" sz="800" smtClean="0">
                <a:solidFill>
                  <a:srgbClr val="7F7F7F"/>
                </a:solidFill>
              </a:rPr>
              <a:pPr eaLnBrk="1" hangingPunct="1">
                <a:defRPr/>
              </a:pPr>
              <a:t>‹#›</a:t>
            </a:fld>
            <a:endParaRPr lang="en-US" sz="800" smtClean="0">
              <a:solidFill>
                <a:srgbClr val="7F7F7F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93265" y="3216516"/>
            <a:ext cx="77724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65" y="1439863"/>
            <a:ext cx="6858000" cy="1784012"/>
          </a:xfrm>
        </p:spPr>
        <p:txBody>
          <a:bodyPr bIns="91440" anchor="b"/>
          <a:lstStyle>
            <a:lvl1pPr algn="l">
              <a:defRPr sz="36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3265" y="3223875"/>
            <a:ext cx="6858000" cy="755454"/>
          </a:xfrm>
        </p:spPr>
        <p:txBody>
          <a:bodyPr tIns="91440">
            <a:normAutofit/>
          </a:bodyPr>
          <a:lstStyle>
            <a:lvl1pPr marL="0" indent="0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9263" y="4759423"/>
            <a:ext cx="871537" cy="293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676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86300"/>
            <a:ext cx="9140825" cy="452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" name="Straight Arrow Connector 3"/>
          <p:cNvCxnSpPr/>
          <p:nvPr userDrawn="1"/>
        </p:nvCxnSpPr>
        <p:spPr>
          <a:xfrm>
            <a:off x="711200" y="4830763"/>
            <a:ext cx="0" cy="184150"/>
          </a:xfrm>
          <a:prstGeom prst="straightConnector1">
            <a:avLst/>
          </a:prstGeom>
          <a:ln w="12700">
            <a:solidFill>
              <a:srgbClr val="BCBEC0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35025" y="4779963"/>
            <a:ext cx="153035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800" dirty="0" smtClean="0">
                <a:solidFill>
                  <a:srgbClr val="7F7F7F"/>
                </a:solidFill>
                <a:cs typeface="+mn-cs"/>
              </a:rPr>
              <a:t>Copyright 2018 Trend Micro Inc.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457200" y="4779963"/>
            <a:ext cx="2317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254965D2-80C0-1A45-9A24-F6B60E31FA3F}" type="slidenum">
              <a:rPr lang="en-US" sz="800" smtClean="0">
                <a:solidFill>
                  <a:srgbClr val="7F7F7F"/>
                </a:solidFill>
              </a:rPr>
              <a:pPr eaLnBrk="1" hangingPunct="1">
                <a:defRPr/>
              </a:pPr>
              <a:t>‹#›</a:t>
            </a:fld>
            <a:endParaRPr lang="en-US" sz="800" smtClean="0">
              <a:solidFill>
                <a:srgbClr val="7F7F7F"/>
              </a:solidFill>
            </a:endParaRPr>
          </a:p>
        </p:txBody>
      </p:sp>
      <p:pic>
        <p:nvPicPr>
          <p:cNvPr id="7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9263" y="4759423"/>
            <a:ext cx="871537" cy="293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88" y="371920"/>
            <a:ext cx="8004175" cy="531359"/>
          </a:xfrm>
        </p:spPr>
        <p:txBody>
          <a:bodyPr lIns="0" tIns="0" rIns="0" bIns="91440" anchor="b"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14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itle, Sub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686300"/>
            <a:ext cx="9140825" cy="452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" name="Straight Arrow Connector 4"/>
          <p:cNvCxnSpPr/>
          <p:nvPr userDrawn="1"/>
        </p:nvCxnSpPr>
        <p:spPr>
          <a:xfrm>
            <a:off x="711200" y="4830763"/>
            <a:ext cx="0" cy="184150"/>
          </a:xfrm>
          <a:prstGeom prst="straightConnector1">
            <a:avLst/>
          </a:prstGeom>
          <a:ln w="12700">
            <a:solidFill>
              <a:srgbClr val="BCBEC0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35025" y="4779963"/>
            <a:ext cx="153035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800" dirty="0" smtClean="0">
                <a:solidFill>
                  <a:srgbClr val="7F7F7F"/>
                </a:solidFill>
                <a:cs typeface="+mn-cs"/>
              </a:rPr>
              <a:t>Copyright 2018 Trend Micro Inc.</a:t>
            </a: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457200" y="4779963"/>
            <a:ext cx="2317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297D2F0C-4A77-AD41-AF9F-264D887F88E7}" type="slidenum">
              <a:rPr lang="en-US" sz="800" smtClean="0">
                <a:solidFill>
                  <a:srgbClr val="7F7F7F"/>
                </a:solidFill>
              </a:rPr>
              <a:pPr eaLnBrk="1" hangingPunct="1">
                <a:defRPr/>
              </a:pPr>
              <a:t>‹#›</a:t>
            </a:fld>
            <a:endParaRPr lang="en-US" sz="800" smtClean="0">
              <a:solidFill>
                <a:srgbClr val="7F7F7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9263" y="4759423"/>
            <a:ext cx="871537" cy="293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88" y="371920"/>
            <a:ext cx="8004175" cy="531360"/>
          </a:xfrm>
        </p:spPr>
        <p:txBody>
          <a:bodyPr lIns="0" tIns="0" rIns="0" bIns="9144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73088" y="1006046"/>
            <a:ext cx="8004175" cy="3667554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6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686300"/>
            <a:ext cx="9140825" cy="452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" name="Straight Arrow Connector 2"/>
          <p:cNvCxnSpPr/>
          <p:nvPr userDrawn="1"/>
        </p:nvCxnSpPr>
        <p:spPr>
          <a:xfrm>
            <a:off x="711200" y="4830763"/>
            <a:ext cx="0" cy="184150"/>
          </a:xfrm>
          <a:prstGeom prst="straightConnector1">
            <a:avLst/>
          </a:prstGeom>
          <a:ln w="12700">
            <a:solidFill>
              <a:srgbClr val="BCBEC0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35025" y="4779963"/>
            <a:ext cx="153035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800" dirty="0" smtClean="0">
                <a:solidFill>
                  <a:srgbClr val="7F7F7F"/>
                </a:solidFill>
                <a:cs typeface="+mn-cs"/>
              </a:rPr>
              <a:t>Copyright 2018 Trend Micro Inc.</a:t>
            </a: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457200" y="4779963"/>
            <a:ext cx="2317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2AE3BCBD-32E3-9B4D-B998-977141E63401}" type="slidenum">
              <a:rPr lang="en-US" sz="800" smtClean="0">
                <a:solidFill>
                  <a:srgbClr val="7F7F7F"/>
                </a:solidFill>
              </a:rPr>
              <a:pPr eaLnBrk="1" hangingPunct="1">
                <a:defRPr/>
              </a:pPr>
              <a:t>‹#›</a:t>
            </a:fld>
            <a:endParaRPr lang="en-US" sz="800" smtClean="0">
              <a:solidFill>
                <a:srgbClr val="7F7F7F"/>
              </a:solidFill>
            </a:endParaRPr>
          </a:p>
        </p:txBody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9263" y="4759423"/>
            <a:ext cx="871537" cy="293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70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73088" y="206375"/>
            <a:ext cx="8004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73088" y="898525"/>
            <a:ext cx="80041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23" r:id="rId2"/>
    <p:sldLayoutId id="2147483824" r:id="rId3"/>
    <p:sldLayoutId id="2147483825" r:id="rId4"/>
    <p:sldLayoutId id="214748382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Calibri"/>
          <a:ea typeface="ＭＳ Ｐゴシック" charset="-128"/>
          <a:cs typeface="Calibri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636466"/>
          </a:solidFill>
          <a:latin typeface="Calibri" charset="0"/>
          <a:ea typeface="ＭＳ Ｐゴシック" charset="-128"/>
          <a:cs typeface="Calibri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636466"/>
          </a:solidFill>
          <a:latin typeface="Calibri" charset="0"/>
          <a:ea typeface="ＭＳ Ｐゴシック" charset="-128"/>
          <a:cs typeface="Calibri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636466"/>
          </a:solidFill>
          <a:latin typeface="Calibri" charset="0"/>
          <a:ea typeface="ＭＳ Ｐゴシック" charset="-128"/>
          <a:cs typeface="Calibri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636466"/>
          </a:solidFill>
          <a:latin typeface="Calibri" charset="0"/>
          <a:ea typeface="ＭＳ Ｐゴシック" charset="-128"/>
          <a:cs typeface="Calibri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636466"/>
          </a:solidFill>
          <a:latin typeface="Calibri" charset="0"/>
          <a:ea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636466"/>
          </a:solidFill>
          <a:latin typeface="Calibri" charset="0"/>
          <a:ea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636466"/>
          </a:solidFill>
          <a:latin typeface="Calibri" charset="0"/>
          <a:ea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636466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ED1C24"/>
        </a:buClr>
        <a:buFont typeface="Arial" charset="0"/>
        <a:buChar char="•"/>
        <a:defRPr sz="3200" kern="12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ED1C24"/>
        </a:buClr>
        <a:buFont typeface="Arial" charset="0"/>
        <a:buChar char="–"/>
        <a:defRPr sz="2800" kern="1200"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ED1C24"/>
        </a:buClr>
        <a:buFont typeface="Arial" charset="0"/>
        <a:buChar char="•"/>
        <a:defRPr sz="2400" kern="1200"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ED1C24"/>
        </a:buClr>
        <a:buFont typeface="Arial" charset="0"/>
        <a:buChar char="–"/>
        <a:defRPr sz="2000" kern="12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ED1C24"/>
        </a:buClr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>
          <a:xfrm>
            <a:off x="457201" y="264251"/>
            <a:ext cx="6373504" cy="1423036"/>
          </a:xfrm>
        </p:spPr>
        <p:txBody>
          <a:bodyPr/>
          <a:lstStyle/>
          <a:p>
            <a:r>
              <a:rPr lang="en-US" altLang="zh-TW" dirty="0" smtClean="0"/>
              <a:t>AI</a:t>
            </a:r>
            <a:r>
              <a:rPr lang="en-US" dirty="0" smtClean="0"/>
              <a:t> </a:t>
            </a:r>
            <a:r>
              <a:rPr lang="en-US" altLang="zh-TW" dirty="0"/>
              <a:t>C</a:t>
            </a:r>
            <a:r>
              <a:rPr lang="en-US" dirty="0" smtClean="0"/>
              <a:t>ar </a:t>
            </a:r>
            <a:r>
              <a:rPr lang="en-US" altLang="zh-TW" dirty="0" smtClean="0"/>
              <a:t>Q</a:t>
            </a:r>
            <a:r>
              <a:rPr lang="zh-TW" altLang="en-US" dirty="0" smtClean="0"/>
              <a:t> </a:t>
            </a:r>
            <a:r>
              <a:rPr lang="en-US" altLang="zh-TW" dirty="0" smtClean="0"/>
              <a:t>team </a:t>
            </a:r>
            <a:r>
              <a:rPr lang="en-US" dirty="0" smtClean="0"/>
              <a:t>T</a:t>
            </a:r>
            <a:r>
              <a:rPr lang="en-US" altLang="zh-TW" dirty="0" smtClean="0"/>
              <a:t>OI</a:t>
            </a:r>
            <a:endParaRPr dirty="0">
              <a:solidFill>
                <a:schemeClr val="tx2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19458" name="Subtitle 2"/>
          <p:cNvSpPr>
            <a:spLocks noGrp="1"/>
          </p:cNvSpPr>
          <p:nvPr>
            <p:ph type="subTitle" idx="1"/>
          </p:nvPr>
        </p:nvSpPr>
        <p:spPr>
          <a:xfrm>
            <a:off x="457200" y="1835773"/>
            <a:ext cx="4758590" cy="595204"/>
          </a:xfrm>
        </p:spPr>
        <p:txBody>
          <a:bodyPr>
            <a:noAutofit/>
          </a:bodyPr>
          <a:lstStyle/>
          <a:p>
            <a:r>
              <a:rPr lang="en-US" altLang="zh-TW" dirty="0"/>
              <a:t>Date: </a:t>
            </a:r>
            <a:r>
              <a:rPr lang="en-US" altLang="zh-TW" dirty="0" smtClean="0"/>
              <a:t>2018/09/06</a:t>
            </a:r>
            <a:endParaRPr lang="en-US" altLang="zh-TW" dirty="0"/>
          </a:p>
          <a:p>
            <a:r>
              <a:rPr lang="en-US" altLang="zh-TW" dirty="0"/>
              <a:t>Reporter: </a:t>
            </a:r>
            <a:r>
              <a:rPr lang="en-US" altLang="zh-TW" dirty="0" smtClean="0"/>
              <a:t>yi_lun_li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Dataset</a:t>
            </a:r>
          </a:p>
          <a:p>
            <a:pPr lvl="1"/>
            <a:r>
              <a:rPr lang="en-US" altLang="zh-TW" sz="1600" dirty="0" smtClean="0"/>
              <a:t>Traffic sign labeled data</a:t>
            </a:r>
          </a:p>
          <a:p>
            <a:pPr lvl="1"/>
            <a:r>
              <a:rPr lang="en-US" altLang="zh-TW" sz="1600" dirty="0" smtClean="0"/>
              <a:t>Driving logs</a:t>
            </a:r>
          </a:p>
          <a:p>
            <a:r>
              <a:rPr lang="en-US" altLang="zh-TW" sz="2000" dirty="0" smtClean="0"/>
              <a:t>Optimized sample bot</a:t>
            </a:r>
          </a:p>
          <a:p>
            <a:pPr lvl="1"/>
            <a:r>
              <a:rPr lang="en-US" altLang="zh-TW" sz="1600" dirty="0" smtClean="0"/>
              <a:t>Simple bumping detection</a:t>
            </a:r>
          </a:p>
          <a:p>
            <a:pPr lvl="1"/>
            <a:r>
              <a:rPr lang="en-US" altLang="zh-TW" sz="1600" dirty="0" smtClean="0"/>
              <a:t>PID controller</a:t>
            </a:r>
          </a:p>
          <a:p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58491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Self-driving car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524835" y="4776366"/>
            <a:ext cx="3446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Calibri"/>
                <a:cs typeface="Calibri"/>
              </a:rPr>
              <a:t>Ref: https://github.com/tzutalin/labelImg</a:t>
            </a:r>
            <a:endParaRPr lang="zh-TW" altLang="en-US" sz="12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798" y="44682"/>
            <a:ext cx="5029200" cy="468629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66" y="1657547"/>
            <a:ext cx="3200400" cy="1990248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936272" y="345793"/>
            <a:ext cx="1367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FF0000"/>
                </a:solidFill>
                <a:latin typeface="Calibri"/>
                <a:cs typeface="Calibri"/>
              </a:rPr>
              <a:t>ForkRight</a:t>
            </a:r>
            <a:endParaRPr lang="zh-TW" altLang="en-U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936271" y="835425"/>
            <a:ext cx="1367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FF0000"/>
                </a:solidFill>
                <a:latin typeface="Calibri"/>
                <a:cs typeface="Calibri"/>
              </a:rPr>
              <a:t>ForkLeft</a:t>
            </a:r>
            <a:endParaRPr lang="zh-TW" altLang="en-U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936271" y="1317608"/>
            <a:ext cx="1428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FF0000"/>
                </a:solidFill>
                <a:latin typeface="Calibri"/>
                <a:cs typeface="Calibri"/>
              </a:rPr>
              <a:t>Turn</a:t>
            </a:r>
            <a:r>
              <a:rPr lang="en-US" altLang="zh-TW" sz="2400" dirty="0" err="1" smtClean="0">
                <a:solidFill>
                  <a:srgbClr val="FF0000"/>
                </a:solidFill>
                <a:latin typeface="Calibri"/>
                <a:cs typeface="Calibri"/>
              </a:rPr>
              <a:t>Right</a:t>
            </a:r>
            <a:endParaRPr lang="zh-TW" altLang="en-U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936271" y="1799791"/>
            <a:ext cx="1428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FF0000"/>
                </a:solidFill>
                <a:latin typeface="Calibri"/>
                <a:cs typeface="Calibri"/>
              </a:rPr>
              <a:t>TurnLef</a:t>
            </a:r>
            <a:r>
              <a:rPr lang="en-US" altLang="zh-TW" sz="2400" dirty="0" err="1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lang="zh-TW" altLang="en-U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936271" y="2283657"/>
            <a:ext cx="159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FF0000"/>
                </a:solidFill>
                <a:latin typeface="Calibri"/>
                <a:cs typeface="Calibri"/>
              </a:rPr>
              <a:t>UTurnLeft</a:t>
            </a:r>
            <a:endParaRPr lang="zh-TW" altLang="en-U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936271" y="2762740"/>
            <a:ext cx="172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FF0000"/>
                </a:solidFill>
                <a:latin typeface="Calibri"/>
                <a:cs typeface="Calibri"/>
              </a:rPr>
              <a:t>UTurnRigh</a:t>
            </a:r>
            <a:r>
              <a:rPr lang="en-US" altLang="zh-TW" sz="2400" dirty="0" err="1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lang="zh-TW" altLang="en-U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936270" y="3240422"/>
            <a:ext cx="190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FF0000"/>
                </a:solidFill>
                <a:latin typeface="Calibri"/>
                <a:cs typeface="Calibri"/>
              </a:rPr>
              <a:t>WarningLef</a:t>
            </a:r>
            <a:r>
              <a:rPr lang="en-US" altLang="zh-TW" sz="2400" dirty="0" err="1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lang="zh-TW" altLang="en-U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936269" y="3712613"/>
            <a:ext cx="1907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FF0000"/>
                </a:solidFill>
                <a:latin typeface="Calibri"/>
                <a:cs typeface="Calibri"/>
              </a:rPr>
              <a:t>WarningRigh</a:t>
            </a:r>
            <a:r>
              <a:rPr lang="en-US" altLang="zh-TW" sz="2400" dirty="0" err="1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lang="zh-TW" altLang="en-U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936269" y="4199004"/>
            <a:ext cx="179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latin typeface="Calibri"/>
                <a:cs typeface="Calibri"/>
              </a:rPr>
              <a:t>Obstacle</a:t>
            </a:r>
            <a:endParaRPr lang="zh-TW" altLang="en-U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324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Traffic Sign Label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err="1" smtClean="0"/>
              <a:t>LabelImg</a:t>
            </a:r>
            <a:r>
              <a:rPr lang="en-US" altLang="zh-TW" sz="2000" dirty="0" smtClean="0"/>
              <a:t> </a:t>
            </a:r>
          </a:p>
          <a:p>
            <a:pPr lvl="1"/>
            <a:r>
              <a:rPr lang="en-US" altLang="zh-TW" sz="1600" dirty="0" smtClean="0"/>
              <a:t>A </a:t>
            </a:r>
            <a:r>
              <a:rPr lang="en-US" altLang="zh-TW" sz="1600" dirty="0"/>
              <a:t>graphical image annotation </a:t>
            </a:r>
            <a:r>
              <a:rPr lang="en-US" altLang="zh-TW" sz="1600" dirty="0" smtClean="0"/>
              <a:t>tool </a:t>
            </a:r>
          </a:p>
          <a:p>
            <a:pPr lvl="1"/>
            <a:r>
              <a:rPr lang="en-US" altLang="zh-TW" sz="1600" dirty="0" smtClean="0"/>
              <a:t>Label </a:t>
            </a:r>
            <a:r>
              <a:rPr lang="en-US" altLang="zh-TW" sz="1600" dirty="0"/>
              <a:t>object bounding boxes in </a:t>
            </a:r>
            <a:r>
              <a:rPr lang="en-US" altLang="zh-TW" sz="1600" dirty="0" smtClean="0"/>
              <a:t>images</a:t>
            </a:r>
            <a:endParaRPr lang="en-US" altLang="zh-TW" sz="2000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2524835" y="4776366"/>
            <a:ext cx="3446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Calibri"/>
                <a:cs typeface="Calibri"/>
              </a:rPr>
              <a:t>Ref: https://github.com/tzutalin/labelImg</a:t>
            </a:r>
            <a:endParaRPr lang="zh-TW" altLang="en-US" sz="12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98" y="2026239"/>
            <a:ext cx="4420007" cy="27432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515" y="2026239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8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3"/>
          <a:srcRect t="8115" r="74225" b="5872"/>
          <a:stretch/>
        </p:blipFill>
        <p:spPr>
          <a:xfrm>
            <a:off x="5980675" y="61482"/>
            <a:ext cx="2553916" cy="4572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54" y="975882"/>
            <a:ext cx="5314159" cy="36576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Traffic Sign Label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651958" y="3223905"/>
            <a:ext cx="3688969" cy="24665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363519" y="1374158"/>
            <a:ext cx="1214918" cy="316320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49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Traffic Sign Label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967" y="1794163"/>
            <a:ext cx="3657600" cy="2743200"/>
          </a:xfrm>
          <a:prstGeom prst="rect">
            <a:avLst/>
          </a:prstGeom>
        </p:spPr>
      </p:pic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573088" y="1006046"/>
            <a:ext cx="8004175" cy="3667554"/>
          </a:xfrm>
        </p:spPr>
        <p:txBody>
          <a:bodyPr/>
          <a:lstStyle/>
          <a:p>
            <a:r>
              <a:rPr lang="en-US" altLang="zh-TW" sz="2000" dirty="0" smtClean="0"/>
              <a:t>Dataset</a:t>
            </a:r>
          </a:p>
          <a:p>
            <a:pPr lvl="1"/>
            <a:r>
              <a:rPr lang="en-US" altLang="zh-TW" sz="1600" dirty="0" smtClean="0"/>
              <a:t>9 classes (each~1000 images)</a:t>
            </a:r>
          </a:p>
          <a:p>
            <a:endParaRPr lang="en-US" altLang="zh-TW" sz="2000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t="8115" r="74225" b="5872"/>
          <a:stretch/>
        </p:blipFill>
        <p:spPr>
          <a:xfrm>
            <a:off x="5980675" y="61482"/>
            <a:ext cx="2553916" cy="4572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363519" y="1374158"/>
            <a:ext cx="1214918" cy="316320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60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Dataset</a:t>
            </a:r>
          </a:p>
          <a:p>
            <a:pPr lvl="1"/>
            <a:r>
              <a:rPr lang="en-US" altLang="zh-TW" sz="1600" dirty="0" smtClean="0"/>
              <a:t>Traffic sign labeled data</a:t>
            </a:r>
          </a:p>
          <a:p>
            <a:pPr lvl="1"/>
            <a:r>
              <a:rPr lang="en-US" altLang="zh-TW" sz="1600" dirty="0" smtClean="0"/>
              <a:t>Driving logs</a:t>
            </a:r>
          </a:p>
          <a:p>
            <a:r>
              <a:rPr lang="en-US" altLang="zh-TW" sz="2000" dirty="0" smtClean="0"/>
              <a:t>Optimized sample bot</a:t>
            </a:r>
          </a:p>
          <a:p>
            <a:pPr lvl="1"/>
            <a:r>
              <a:rPr lang="en-US" altLang="zh-TW" sz="1600" dirty="0" smtClean="0"/>
              <a:t>Simple bumping detection</a:t>
            </a:r>
          </a:p>
          <a:p>
            <a:pPr lvl="1"/>
            <a:r>
              <a:rPr lang="en-US" altLang="zh-TW" sz="1600" dirty="0" smtClean="0"/>
              <a:t>PID controller</a:t>
            </a:r>
          </a:p>
          <a:p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263451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464128" y="2198555"/>
            <a:ext cx="8229600" cy="676263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Calibri"/>
                <a:ea typeface="ＭＳ Ｐゴシック" charset="-128"/>
                <a:cs typeface="Calibri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636466"/>
                </a:solidFill>
                <a:latin typeface="Calibri" charset="0"/>
                <a:ea typeface="ＭＳ Ｐゴシック" charset="-128"/>
                <a:cs typeface="Calibri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636466"/>
                </a:solidFill>
                <a:latin typeface="Calibri" charset="0"/>
                <a:ea typeface="ＭＳ Ｐゴシック" charset="-128"/>
                <a:cs typeface="Calibri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636466"/>
                </a:solidFill>
                <a:latin typeface="Calibri" charset="0"/>
                <a:ea typeface="ＭＳ Ｐゴシック" charset="-128"/>
                <a:cs typeface="Calibri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636466"/>
                </a:solidFill>
                <a:latin typeface="Calibri" charset="0"/>
                <a:ea typeface="ＭＳ Ｐゴシック" charset="-128"/>
                <a:cs typeface="Calibri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636466"/>
                </a:solidFill>
                <a:latin typeface="Calibri" charset="0"/>
                <a:ea typeface="ＭＳ Ｐゴシック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636466"/>
                </a:solidFill>
                <a:latin typeface="Calibri" charset="0"/>
                <a:ea typeface="ＭＳ Ｐゴシック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636466"/>
                </a:solidFill>
                <a:latin typeface="Calibri" charset="0"/>
                <a:ea typeface="ＭＳ Ｐゴシック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636466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/>
            <a:r>
              <a:rPr lang="en-US" altLang="zh-TW" dirty="0" smtClean="0"/>
              <a:t>Thank you!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611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Corporate_Template_150506">
  <a:themeElements>
    <a:clrScheme name="TM Final">
      <a:dk1>
        <a:srgbClr val="4D4D4F"/>
      </a:dk1>
      <a:lt1>
        <a:srgbClr val="FFFFFF"/>
      </a:lt1>
      <a:dk2>
        <a:srgbClr val="D71920"/>
      </a:dk2>
      <a:lt2>
        <a:srgbClr val="B01116"/>
      </a:lt2>
      <a:accent1>
        <a:srgbClr val="E6E7E8"/>
      </a:accent1>
      <a:accent2>
        <a:srgbClr val="F57B20"/>
      </a:accent2>
      <a:accent3>
        <a:srgbClr val="D60C8C"/>
      </a:accent3>
      <a:accent4>
        <a:srgbClr val="00A4E4"/>
      </a:accent4>
      <a:accent5>
        <a:srgbClr val="00467F"/>
      </a:accent5>
      <a:accent6>
        <a:srgbClr val="00A94F"/>
      </a:accent6>
      <a:hlink>
        <a:srgbClr val="B01116"/>
      </a:hlink>
      <a:folHlink>
        <a:srgbClr val="D719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75000"/>
            </a:schemeClr>
          </a:solidFill>
          <a:prstDash val="sysDot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>
            <a:solidFill>
              <a:schemeClr val="tx1"/>
            </a:solidFill>
            <a:latin typeface="Calibri"/>
            <a:cs typeface="Calibri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BF" id="{A6228411-CA08-904C-B2BB-38EC0B987854}" vid="{C9DF519D-B181-0F46-B6FA-BEE105BE2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PPT_Corporate_Template_150506</Template>
  <TotalTime>1623</TotalTime>
  <Words>97</Words>
  <Application>Microsoft Office PowerPoint</Application>
  <PresentationFormat>如螢幕大小 (16:9)</PresentationFormat>
  <Paragraphs>40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ＭＳ Ｐゴシック</vt:lpstr>
      <vt:lpstr>新細明體</vt:lpstr>
      <vt:lpstr>Arial</vt:lpstr>
      <vt:lpstr>Calibri</vt:lpstr>
      <vt:lpstr>PPT_Corporate_Template_150506</vt:lpstr>
      <vt:lpstr>AI Car Q team TOI</vt:lpstr>
      <vt:lpstr>Outline</vt:lpstr>
      <vt:lpstr>Self-driving car</vt:lpstr>
      <vt:lpstr>Traffic Sign Label</vt:lpstr>
      <vt:lpstr>Traffic Sign Label</vt:lpstr>
      <vt:lpstr>Traffic Sign Label</vt:lpstr>
      <vt:lpstr>Outline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Bylina (MKT-US)</dc:creator>
  <cp:lastModifiedBy>Yves Lee</cp:lastModifiedBy>
  <cp:revision>382</cp:revision>
  <cp:lastPrinted>2014-12-02T16:05:38Z</cp:lastPrinted>
  <dcterms:created xsi:type="dcterms:W3CDTF">2015-06-29T14:08:57Z</dcterms:created>
  <dcterms:modified xsi:type="dcterms:W3CDTF">2018-09-08T11:49:22Z</dcterms:modified>
</cp:coreProperties>
</file>