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4"/>
  </p:sldMasterIdLst>
  <p:notesMasterIdLst>
    <p:notesMasterId r:id="rId23"/>
  </p:notesMasterIdLst>
  <p:handoutMasterIdLst>
    <p:handoutMasterId r:id="rId24"/>
  </p:handoutMasterIdLst>
  <p:sldIdLst>
    <p:sldId id="268" r:id="rId5"/>
    <p:sldId id="324" r:id="rId6"/>
    <p:sldId id="321" r:id="rId7"/>
    <p:sldId id="322" r:id="rId8"/>
    <p:sldId id="323" r:id="rId9"/>
    <p:sldId id="308" r:id="rId10"/>
    <p:sldId id="309" r:id="rId11"/>
    <p:sldId id="310" r:id="rId12"/>
    <p:sldId id="312" r:id="rId13"/>
    <p:sldId id="314" r:id="rId14"/>
    <p:sldId id="315" r:id="rId15"/>
    <p:sldId id="317" r:id="rId16"/>
    <p:sldId id="316" r:id="rId17"/>
    <p:sldId id="318" r:id="rId18"/>
    <p:sldId id="271" r:id="rId19"/>
    <p:sldId id="319" r:id="rId20"/>
    <p:sldId id="320" r:id="rId21"/>
    <p:sldId id="306" r:id="rId22"/>
  </p:sldIdLst>
  <p:sldSz cx="9144000" cy="5143500" type="screen16x9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4E4"/>
    <a:srgbClr val="89B97B"/>
    <a:srgbClr val="2A72B0"/>
    <a:srgbClr val="70B90E"/>
    <a:srgbClr val="7B0082"/>
    <a:srgbClr val="FFD812"/>
    <a:srgbClr val="6BE704"/>
    <a:srgbClr val="345E0B"/>
    <a:srgbClr val="193701"/>
    <a:srgbClr val="3F4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84945" autoAdjust="0"/>
  </p:normalViewPr>
  <p:slideViewPr>
    <p:cSldViewPr snapToGrid="0" snapToObjects="1">
      <p:cViewPr varScale="1">
        <p:scale>
          <a:sx n="141" d="100"/>
          <a:sy n="141" d="100"/>
        </p:scale>
        <p:origin x="528" y="184"/>
      </p:cViewPr>
      <p:guideLst>
        <p:guide orient="horz" pos="8"/>
        <p:guide/>
      </p:guideLst>
    </p:cSldViewPr>
  </p:slideViewPr>
  <p:outlineViewPr>
    <p:cViewPr>
      <p:scale>
        <a:sx n="33" d="100"/>
        <a:sy n="33" d="100"/>
      </p:scale>
      <p:origin x="0" y="-165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E7DE4-4E1B-374C-BD53-F2DDF1B5802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319D-6C49-4F44-B7F4-47871398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1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0C83C-EF62-9441-B784-B60D32F2A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ABEEB-1066-F648-B6F1-835D140C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BEEB-1066-F648-B6F1-835D140C8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BEEB-1066-F648-B6F1-835D140C85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BEEB-1066-F648-B6F1-835D140C85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/>
          <p:cNvCxnSpPr/>
          <p:nvPr userDrawn="1"/>
        </p:nvCxnSpPr>
        <p:spPr>
          <a:xfrm>
            <a:off x="457200" y="1751921"/>
            <a:ext cx="47593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64251"/>
            <a:ext cx="5505896" cy="1423036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sz="2800" baseline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320040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4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4" y="278285"/>
            <a:ext cx="1466850" cy="4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間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Click to edit Master text styles</a:t>
            </a:r>
          </a:p>
        </p:txBody>
      </p:sp>
      <p:sp>
        <p:nvSpPr>
          <p:cNvPr id="7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29736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srgbClr val="4D4D4F">
                    <a:lumMod val="60000"/>
                    <a:lumOff val="40000"/>
                  </a:srgbClr>
                </a:solidFill>
              </a:rPr>
              <a:t>Copyright © 2017 Trend Micro Incorporated. All rights reserved. 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2" y="4765112"/>
            <a:ext cx="871537" cy="2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中間タイトル２（赤背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690" cy="517525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593265" y="3216516"/>
            <a:ext cx="7772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65" y="1439863"/>
            <a:ext cx="6858000" cy="1784012"/>
          </a:xfrm>
        </p:spPr>
        <p:txBody>
          <a:bodyPr bIns="91440" anchor="b"/>
          <a:lstStyle>
            <a:lvl1pPr algn="l">
              <a:defRPr sz="3600" b="0" cap="none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265" y="3223875"/>
            <a:ext cx="6858000" cy="755454"/>
          </a:xfrm>
        </p:spPr>
        <p:txBody>
          <a:bodyPr tIns="91440">
            <a:normAutofit/>
          </a:bodyPr>
          <a:lstStyle>
            <a:lvl1pPr marL="0" indent="0">
              <a:buNone/>
              <a:defRPr sz="1600" cap="all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4"/>
          <p:cNvSpPr/>
          <p:nvPr userDrawn="1"/>
        </p:nvSpPr>
        <p:spPr>
          <a:xfrm>
            <a:off x="-1" y="4700588"/>
            <a:ext cx="9165691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2" y="4765112"/>
            <a:ext cx="871537" cy="293136"/>
          </a:xfrm>
          <a:prstGeom prst="rect">
            <a:avLst/>
          </a:prstGeom>
        </p:spPr>
      </p:pic>
      <p:cxnSp>
        <p:nvCxnSpPr>
          <p:cNvPr id="15" name="Straight Arrow Connector 5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29736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srgbClr val="4D4D4F">
                    <a:lumMod val="60000"/>
                    <a:lumOff val="40000"/>
                  </a:srgbClr>
                </a:solidFill>
              </a:rPr>
              <a:t>Copyright © 2017 Trend Micro Incorporated. All rights reserved. </a:t>
            </a:r>
          </a:p>
        </p:txBody>
      </p:sp>
      <p:sp>
        <p:nvSpPr>
          <p:cNvPr id="17" name="TextBox 7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D40E4-0F87-D445-B970-ED7045192DE5}" type="slidenum">
              <a:rPr lang="en-US" sz="800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59"/>
          </a:xfrm>
        </p:spPr>
        <p:txBody>
          <a:bodyPr lIns="0" tIns="0" rIns="0" bIns="91440" anchor="b"/>
          <a:lstStyle>
            <a:lvl1pPr>
              <a:defRPr sz="36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29736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srgbClr val="4D4D4F">
                    <a:lumMod val="60000"/>
                    <a:lumOff val="40000"/>
                  </a:srgbClr>
                </a:solidFill>
              </a:rPr>
              <a:t>Copyright © 2017 Trend Micro Incorporated. All rights reserved. 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2" y="4765112"/>
            <a:ext cx="871537" cy="2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本文（標準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 sz="3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29736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srgbClr val="4D4D4F">
                    <a:lumMod val="60000"/>
                    <a:lumOff val="40000"/>
                  </a:srgbClr>
                </a:solidFill>
              </a:rPr>
              <a:t>Copyright © 2017 Trend Micro Incorporated. All rights reserved. </a:t>
            </a: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2" y="4765112"/>
            <a:ext cx="871537" cy="2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29736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srgbClr val="4D4D4F">
                    <a:lumMod val="60000"/>
                    <a:lumOff val="40000"/>
                  </a:srgbClr>
                </a:solidFill>
              </a:rPr>
              <a:t>Copyright © 2017 Trend Micro Incorporated. All rights reserved. 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2" y="4765112"/>
            <a:ext cx="871537" cy="2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ンド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13890" r="11320" b="35706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2" y="4765112"/>
            <a:ext cx="871537" cy="293136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en-US" altLang="ja-JP" dirty="0"/>
              <a:t>Thank you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3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3088" y="206375"/>
            <a:ext cx="800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088" y="898525"/>
            <a:ext cx="80041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29736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srgbClr val="4D4D4F">
                    <a:lumMod val="60000"/>
                    <a:lumOff val="40000"/>
                  </a:srgbClr>
                </a:solidFill>
              </a:rPr>
              <a:t>Copyright © 2017 Trend Micro Incorporated.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552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メイリオ" panose="020B0604030504040204" pitchFamily="50" charset="-128"/>
          <a:cs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メイリオ" panose="020B0604030504040204" pitchFamily="50" charset="-128"/>
          <a:cs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メイリオ" panose="020B0604030504040204" pitchFamily="50" charset="-128"/>
          <a:cs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メイリオ" panose="020B0604030504040204" pitchFamily="50" charset="-128"/>
          <a:cs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kern="1200">
          <a:solidFill>
            <a:schemeClr val="tx1"/>
          </a:solidFill>
          <a:latin typeface="Calibri" panose="020F0502020204030204" pitchFamily="34" charset="0"/>
          <a:ea typeface="メイリオ" panose="020B0604030504040204" pitchFamily="50" charset="-128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iki.jarvis.trendmicro.com/display/TIS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9"/>
            <a:ext cx="9146383" cy="51421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4190" y="1677068"/>
            <a:ext cx="7293640" cy="17907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</a:rPr>
              <a:t>武器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密技傳授</a:t>
            </a:r>
            <a:r>
              <a:rPr lang="zh-TW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TW" b="1" dirty="0">
                <a:solidFill>
                  <a:srgbClr val="89E4E4"/>
                </a:solidFill>
                <a:latin typeface="+mn-lt"/>
              </a:rPr>
              <a:t>Formula Trend</a:t>
            </a:r>
            <a:br>
              <a:rPr lang="en-US" altLang="zh-TW" b="1" dirty="0">
                <a:solidFill>
                  <a:schemeClr val="bg1"/>
                </a:solidFill>
                <a:latin typeface="+mn-lt"/>
              </a:rPr>
            </a:br>
            <a:br>
              <a:rPr lang="en-US" altLang="zh-TW" b="1" dirty="0">
                <a:solidFill>
                  <a:schemeClr val="bg1"/>
                </a:solidFill>
                <a:latin typeface="+mn-lt"/>
              </a:rPr>
            </a:br>
            <a:r>
              <a:rPr lang="en-US" altLang="zh-TW" sz="2200" b="1" dirty="0">
                <a:solidFill>
                  <a:schemeClr val="accent1"/>
                </a:solidFill>
                <a:latin typeface="+mn-lt"/>
              </a:rPr>
              <a:t>Eddie S Hsieh (Consumer NBA team)</a:t>
            </a:r>
            <a:endParaRPr lang="zh-TW" altLang="en-US" sz="22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023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A69A8-F754-C742-A5D3-5326CF5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Environments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631D5-6EBE-5F40-B95E-8B9BBAA6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Python 3 (refactoring to Python 2)</a:t>
            </a:r>
          </a:p>
          <a:p>
            <a:r>
              <a:rPr kumimoji="1" lang="en-US" altLang="zh-TW" sz="2400" dirty="0"/>
              <a:t>Python libraries</a:t>
            </a:r>
          </a:p>
          <a:p>
            <a:pPr lvl="1"/>
            <a:r>
              <a:rPr lang="en-US" altLang="zh-TW" sz="2000" dirty="0" err="1"/>
              <a:t>Tensorflow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Keras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Protobuf</a:t>
            </a:r>
            <a:endParaRPr lang="en-US" altLang="zh-TW" sz="2000" dirty="0"/>
          </a:p>
          <a:p>
            <a:pPr lvl="1"/>
            <a:r>
              <a:rPr lang="en-US" altLang="zh-TW" sz="2000" dirty="0"/>
              <a:t>HDF5</a:t>
            </a:r>
          </a:p>
          <a:p>
            <a:pPr lvl="1"/>
            <a:r>
              <a:rPr lang="en-US" altLang="zh-TW" sz="2000" dirty="0"/>
              <a:t>OpenCV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1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59F51-5622-DB4D-B859-185D264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Folder structure</a:t>
            </a:r>
            <a:endParaRPr kumimoji="1" lang="zh-TW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35BD5-D7CA-1845-9505-11E780ECE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13478"/>
              </p:ext>
            </p:extLst>
          </p:nvPr>
        </p:nvGraphicFramePr>
        <p:xfrm>
          <a:off x="4626350" y="1191937"/>
          <a:ext cx="4066241" cy="28752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066241">
                  <a:extLst>
                    <a:ext uri="{9D8B030D-6E8A-4147-A177-3AD203B41FA5}">
                      <a16:colId xmlns:a16="http://schemas.microsoft.com/office/drawing/2014/main" val="50084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tiny_yolo_anchors.txt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tiny_yolo_tf.h5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traffic_sign_classes.txt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0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yolo3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__init__.py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model.py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util.py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12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yoloSignDetection.py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9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sample_bot_py3.py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049462"/>
                  </a:ext>
                </a:extLst>
              </a:tr>
            </a:tbl>
          </a:graphicData>
        </a:graphic>
      </p:graphicFrame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9DCD670-9371-B842-A3C8-B2246A6F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/>
          <a:p>
            <a:r>
              <a:rPr kumimoji="1" lang="en-US" altLang="zh-TW" sz="2000" dirty="0"/>
              <a:t>Traffic sign detection</a:t>
            </a:r>
          </a:p>
          <a:p>
            <a:r>
              <a:rPr kumimoji="1" lang="en-US" altLang="zh-TW" sz="2000" dirty="0"/>
              <a:t>sample_bot_py3_sign_detect.zip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292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467CE-50D9-754C-89F4-3B700AEE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23603-310F-F045-B2C2-DF0A89C2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b="1" dirty="0"/>
          </a:p>
          <a:p>
            <a:endParaRPr lang="en-US" altLang="zh-TW" sz="2000" b="1" dirty="0"/>
          </a:p>
          <a:p>
            <a:endParaRPr lang="en-US" altLang="zh-TW" sz="2000" b="1" dirty="0"/>
          </a:p>
          <a:p>
            <a:endParaRPr lang="en-US" altLang="zh-TW" sz="2000" b="1" dirty="0"/>
          </a:p>
          <a:p>
            <a:endParaRPr lang="en-US" altLang="zh-TW" sz="2000" b="1" dirty="0"/>
          </a:p>
          <a:p>
            <a:pPr marL="57150" indent="0">
              <a:buNone/>
            </a:pPr>
            <a:endParaRPr lang="en-US" altLang="zh-TW" sz="2000" b="1" dirty="0"/>
          </a:p>
          <a:p>
            <a:r>
              <a:rPr lang="en-US" altLang="zh-TW" sz="2000" b="1" dirty="0" err="1"/>
              <a:t>out_boxes</a:t>
            </a:r>
            <a:r>
              <a:rPr lang="en-US" altLang="zh-TW" sz="2000" dirty="0"/>
              <a:t>: Array of bounding boxes</a:t>
            </a:r>
          </a:p>
          <a:p>
            <a:r>
              <a:rPr lang="en-US" altLang="zh-TW" sz="2000" b="1" dirty="0" err="1"/>
              <a:t>out_scores</a:t>
            </a:r>
            <a:r>
              <a:rPr lang="en-US" altLang="zh-TW" sz="2000" dirty="0"/>
              <a:t>: Array of scores</a:t>
            </a:r>
          </a:p>
          <a:p>
            <a:r>
              <a:rPr lang="en-US" altLang="zh-TW" sz="2000" b="1" dirty="0" err="1"/>
              <a:t>out_classes</a:t>
            </a:r>
            <a:r>
              <a:rPr lang="en-US" altLang="zh-TW" sz="2000" dirty="0"/>
              <a:t>: Array of classes which indicate the </a:t>
            </a:r>
            <a:r>
              <a:rPr lang="en-US" altLang="zh-TW" sz="2000" b="1" dirty="0">
                <a:solidFill>
                  <a:srgbClr val="E6001C"/>
                </a:solidFill>
              </a:rPr>
              <a:t>class name</a:t>
            </a:r>
            <a:r>
              <a:rPr lang="en-US" altLang="zh-TW" sz="2000" dirty="0"/>
              <a:t> of the detected traffic 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75C85-828C-BD4C-ACEF-9D61C8E427DA}"/>
              </a:ext>
            </a:extLst>
          </p:cNvPr>
          <p:cNvSpPr/>
          <p:nvPr/>
        </p:nvSpPr>
        <p:spPr>
          <a:xfrm>
            <a:off x="570038" y="1014799"/>
            <a:ext cx="8079377" cy="1968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yoloSignDetection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YOLOSignDetection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AutoDrive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record_folder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traffic_sign_detect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YOLOSignDetection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on_dashboard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last_steering_angle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throttle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out_boxes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out_scores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out_classes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self._</a:t>
            </a:r>
            <a:r>
              <a:rPr lang="en-US" sz="1200" b="1" dirty="0" err="1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traffic_sign_detect.detect_image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rgbClr val="E600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9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A5610-EB90-9B43-B729-0EC43ECA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Datasets: traffic signs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7940-374C-9F4B-89C9-50D496A9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err="1"/>
              <a:t>trafficSignDataset.zip</a:t>
            </a:r>
            <a:endParaRPr kumimoji="1" lang="zh-TW" altLang="en-US" sz="24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2193A16-E762-4D42-A0B0-26C61845589E}"/>
              </a:ext>
            </a:extLst>
          </p:cNvPr>
          <p:cNvGrpSpPr/>
          <p:nvPr/>
        </p:nvGrpSpPr>
        <p:grpSpPr>
          <a:xfrm>
            <a:off x="4443355" y="458798"/>
            <a:ext cx="4523203" cy="4214802"/>
            <a:chOff x="3663798" y="44682"/>
            <a:chExt cx="5029200" cy="468629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8F13761-7ECB-834B-AAD3-F7EEACE5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3798" y="44682"/>
              <a:ext cx="5029200" cy="4686299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E597A91-82C0-B848-881C-4FF1632DB02C}"/>
                </a:ext>
              </a:extLst>
            </p:cNvPr>
            <p:cNvSpPr txBox="1"/>
            <p:nvPr/>
          </p:nvSpPr>
          <p:spPr>
            <a:xfrm>
              <a:off x="3936272" y="345793"/>
              <a:ext cx="1367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ForkRight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13B17BD-A8C1-C947-8BA1-E8773F40BED0}"/>
                </a:ext>
              </a:extLst>
            </p:cNvPr>
            <p:cNvSpPr txBox="1"/>
            <p:nvPr/>
          </p:nvSpPr>
          <p:spPr>
            <a:xfrm>
              <a:off x="3936271" y="835425"/>
              <a:ext cx="1367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ForkLeft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5F80139-AC97-154C-B916-6C93A51D4E2A}"/>
                </a:ext>
              </a:extLst>
            </p:cNvPr>
            <p:cNvSpPr txBox="1"/>
            <p:nvPr/>
          </p:nvSpPr>
          <p:spPr>
            <a:xfrm>
              <a:off x="3936271" y="1317608"/>
              <a:ext cx="1428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TurnRight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9CC39E0-6E52-E341-B019-F7BD586A2194}"/>
                </a:ext>
              </a:extLst>
            </p:cNvPr>
            <p:cNvSpPr txBox="1"/>
            <p:nvPr/>
          </p:nvSpPr>
          <p:spPr>
            <a:xfrm>
              <a:off x="3936271" y="1799791"/>
              <a:ext cx="1428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TurnLeft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82ED499-17EC-D946-932F-2691F95E4EBD}"/>
                </a:ext>
              </a:extLst>
            </p:cNvPr>
            <p:cNvSpPr txBox="1"/>
            <p:nvPr/>
          </p:nvSpPr>
          <p:spPr>
            <a:xfrm>
              <a:off x="3936271" y="2283657"/>
              <a:ext cx="1593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UTurnLeft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AAD7C82-8BF5-6F41-9D78-F6649DF52E9D}"/>
                </a:ext>
              </a:extLst>
            </p:cNvPr>
            <p:cNvSpPr txBox="1"/>
            <p:nvPr/>
          </p:nvSpPr>
          <p:spPr>
            <a:xfrm>
              <a:off x="3936271" y="2762740"/>
              <a:ext cx="172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UTurnRight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34A817-7D54-9143-899C-D72CB2E8A595}"/>
                </a:ext>
              </a:extLst>
            </p:cNvPr>
            <p:cNvSpPr txBox="1"/>
            <p:nvPr/>
          </p:nvSpPr>
          <p:spPr>
            <a:xfrm>
              <a:off x="3936270" y="3240422"/>
              <a:ext cx="1907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WarningLeft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4DD147-7557-D848-94FF-8851E784BC1E}"/>
                </a:ext>
              </a:extLst>
            </p:cNvPr>
            <p:cNvSpPr txBox="1"/>
            <p:nvPr/>
          </p:nvSpPr>
          <p:spPr>
            <a:xfrm>
              <a:off x="3936269" y="3712613"/>
              <a:ext cx="1907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solidFill>
                    <a:srgbClr val="FF0000"/>
                  </a:solidFill>
                  <a:latin typeface="Calibri"/>
                  <a:cs typeface="Calibri"/>
                </a:rPr>
                <a:t>WarningRight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3CD9339-A2EB-9E44-AA2C-6F52B4869EBF}"/>
                </a:ext>
              </a:extLst>
            </p:cNvPr>
            <p:cNvSpPr txBox="1"/>
            <p:nvPr/>
          </p:nvSpPr>
          <p:spPr>
            <a:xfrm>
              <a:off x="3936269" y="4199004"/>
              <a:ext cx="17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Calibri"/>
                  <a:cs typeface="Calibri"/>
                </a:rPr>
                <a:t>Obstacle</a:t>
              </a:r>
              <a:endParaRPr lang="zh-TW" alt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34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6F74C-48DA-AC48-9887-01559F3F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Dataset: driving records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2525B-2636-FB4B-A674-68C0946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driving records of 5 tracks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4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Labeling tool: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LabelImg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LabelImg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1600" dirty="0"/>
              <a:t>A graphical image annotation tool </a:t>
            </a:r>
          </a:p>
          <a:p>
            <a:pPr lvl="1"/>
            <a:r>
              <a:rPr lang="en-US" altLang="zh-TW" sz="1600" dirty="0"/>
              <a:t>Label object bounding boxes in images</a:t>
            </a:r>
          </a:p>
          <a:p>
            <a:pPr lvl="1"/>
            <a:r>
              <a:rPr lang="en-US" altLang="zh-TW" sz="1600" dirty="0">
                <a:hlinkClick r:id="rId2"/>
              </a:rPr>
              <a:t>https://github.com/tzutalin/labelImg</a:t>
            </a:r>
            <a:endParaRPr lang="en-US" altLang="zh-TW" sz="1600" dirty="0"/>
          </a:p>
          <a:p>
            <a:pPr lvl="1"/>
            <a:endParaRPr lang="zh-TW" altLang="en-US" sz="1600" dirty="0"/>
          </a:p>
          <a:p>
            <a:pPr lvl="1"/>
            <a:endParaRPr lang="en-US" altLang="zh-TW" sz="2000" dirty="0"/>
          </a:p>
        </p:txBody>
      </p:sp>
      <p:pic>
        <p:nvPicPr>
          <p:cNvPr id="1026" name="Picture 2" descr="Demo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34" y="2331174"/>
            <a:ext cx="502114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4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4DF4F-88BE-3E4D-A0B7-FB2201E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66980-254F-C64F-BCD9-9AAAC79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Enhanced sample bot</a:t>
            </a:r>
          </a:p>
          <a:p>
            <a:r>
              <a:rPr kumimoji="1" lang="en-US" altLang="zh-TW" dirty="0"/>
              <a:t>Traffic sign detection library</a:t>
            </a:r>
          </a:p>
          <a:p>
            <a:r>
              <a:rPr kumimoji="1" lang="en-US" altLang="zh-TW" dirty="0"/>
              <a:t>Datasets</a:t>
            </a:r>
          </a:p>
          <a:p>
            <a:pPr lvl="1"/>
            <a:r>
              <a:rPr kumimoji="1" lang="en-US" altLang="zh-TW" dirty="0"/>
              <a:t>Traffic signs with labels</a:t>
            </a:r>
          </a:p>
          <a:p>
            <a:pPr lvl="1"/>
            <a:r>
              <a:rPr kumimoji="1" lang="en-US" altLang="zh-TW" dirty="0"/>
              <a:t>Driving records</a:t>
            </a:r>
          </a:p>
          <a:p>
            <a:r>
              <a:rPr kumimoji="1" lang="en-US" altLang="zh-TW" dirty="0"/>
              <a:t>Labeling tool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43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BF52D-0E7D-394F-A535-AB0E071B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25DB7-328C-9E4E-A931-30E5382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TW" sz="1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kumimoji="1" lang="en-US" altLang="zh-TW" sz="6600" dirty="0">
                <a:solidFill>
                  <a:schemeClr val="tx2"/>
                </a:solidFill>
              </a:rPr>
              <a:t>Contact your mentors, now !!!</a:t>
            </a:r>
            <a:endParaRPr kumimoji="1" lang="zh-TW" altLang="en-US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7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	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7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E84FAB-AFC4-2149-9244-ADFFB852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Outlines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906EB5B-8D87-0148-A89E-976266FD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collaboration in TW sites</a:t>
            </a:r>
          </a:p>
          <a:p>
            <a:r>
              <a:rPr kumimoji="1" lang="en-US" altLang="zh-TW"/>
              <a:t>The resources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6E5F0D-228C-C544-9584-4CCF18D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Collaboration in TW site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15FEA-24F4-B446-A521-42005C18C2AC}"/>
              </a:ext>
            </a:extLst>
          </p:cNvPr>
          <p:cNvSpPr/>
          <p:nvPr/>
        </p:nvSpPr>
        <p:spPr>
          <a:xfrm>
            <a:off x="573088" y="2193458"/>
            <a:ext cx="1966555" cy="995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Q team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D5D83D-5A05-6543-B845-CE6C40AD0D81}"/>
              </a:ext>
            </a:extLst>
          </p:cNvPr>
          <p:cNvSpPr/>
          <p:nvPr/>
        </p:nvSpPr>
        <p:spPr>
          <a:xfrm>
            <a:off x="3591897" y="2193458"/>
            <a:ext cx="1966555" cy="995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TI6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mentors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989A6622-E1DD-E04E-A3BA-524C6CD11671}"/>
              </a:ext>
            </a:extLst>
          </p:cNvPr>
          <p:cNvCxnSpPr/>
          <p:nvPr/>
        </p:nvCxnSpPr>
        <p:spPr>
          <a:xfrm>
            <a:off x="2539643" y="2537492"/>
            <a:ext cx="10522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583666-EE8E-3D40-A094-763DB21BF9F8}"/>
              </a:ext>
            </a:extLst>
          </p:cNvPr>
          <p:cNvSpPr txBox="1"/>
          <p:nvPr/>
        </p:nvSpPr>
        <p:spPr>
          <a:xfrm>
            <a:off x="760987" y="1700703"/>
            <a:ext cx="159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2"/>
                </a:solidFill>
                <a:latin typeface="Calibri"/>
                <a:cs typeface="Calibri"/>
              </a:rPr>
              <a:t>Development</a:t>
            </a:r>
            <a:endParaRPr kumimoji="1" lang="zh-TW" altLang="en-US" sz="2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98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6E5F0D-228C-C544-9584-4CCF18D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Collaboration in TW site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15FEA-24F4-B446-A521-42005C18C2AC}"/>
              </a:ext>
            </a:extLst>
          </p:cNvPr>
          <p:cNvSpPr/>
          <p:nvPr/>
        </p:nvSpPr>
        <p:spPr>
          <a:xfrm>
            <a:off x="573088" y="2193458"/>
            <a:ext cx="1966555" cy="995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Q team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D5D83D-5A05-6543-B845-CE6C40AD0D81}"/>
              </a:ext>
            </a:extLst>
          </p:cNvPr>
          <p:cNvSpPr/>
          <p:nvPr/>
        </p:nvSpPr>
        <p:spPr>
          <a:xfrm>
            <a:off x="3591897" y="2193458"/>
            <a:ext cx="1966555" cy="995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TI6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mentors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93ABE-5DCC-344B-AA0A-FDB10BCE7F7D}"/>
              </a:ext>
            </a:extLst>
          </p:cNvPr>
          <p:cNvSpPr/>
          <p:nvPr/>
        </p:nvSpPr>
        <p:spPr>
          <a:xfrm>
            <a:off x="6610708" y="2193458"/>
            <a:ext cx="1966555" cy="995883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TW site members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989A6622-E1DD-E04E-A3BA-524C6CD11671}"/>
              </a:ext>
            </a:extLst>
          </p:cNvPr>
          <p:cNvCxnSpPr/>
          <p:nvPr/>
        </p:nvCxnSpPr>
        <p:spPr>
          <a:xfrm>
            <a:off x="2539643" y="2537492"/>
            <a:ext cx="10522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E287D236-75AD-F944-8ABE-7E64B71EF593}"/>
              </a:ext>
            </a:extLst>
          </p:cNvPr>
          <p:cNvCxnSpPr/>
          <p:nvPr/>
        </p:nvCxnSpPr>
        <p:spPr>
          <a:xfrm>
            <a:off x="5571163" y="2537492"/>
            <a:ext cx="10522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583666-EE8E-3D40-A094-763DB21BF9F8}"/>
              </a:ext>
            </a:extLst>
          </p:cNvPr>
          <p:cNvSpPr txBox="1"/>
          <p:nvPr/>
        </p:nvSpPr>
        <p:spPr>
          <a:xfrm>
            <a:off x="760987" y="1700703"/>
            <a:ext cx="159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2"/>
                </a:solidFill>
                <a:latin typeface="Calibri"/>
                <a:cs typeface="Calibri"/>
              </a:rPr>
              <a:t>Development</a:t>
            </a:r>
            <a:endParaRPr kumimoji="1" lang="zh-TW" altLang="en-US" sz="2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AA5D36-D29D-E348-9E97-D619BC31FA0D}"/>
              </a:ext>
            </a:extLst>
          </p:cNvPr>
          <p:cNvSpPr txBox="1"/>
          <p:nvPr/>
        </p:nvSpPr>
        <p:spPr>
          <a:xfrm>
            <a:off x="4057051" y="1700703"/>
            <a:ext cx="103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2"/>
                </a:solidFill>
                <a:latin typeface="Calibri"/>
                <a:cs typeface="Calibri"/>
              </a:rPr>
              <a:t>Delivery</a:t>
            </a:r>
            <a:endParaRPr kumimoji="1" lang="zh-TW" altLang="en-US" sz="2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09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6E5F0D-228C-C544-9584-4CCF18D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Collaboration in TW site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15FEA-24F4-B446-A521-42005C18C2AC}"/>
              </a:ext>
            </a:extLst>
          </p:cNvPr>
          <p:cNvSpPr/>
          <p:nvPr/>
        </p:nvSpPr>
        <p:spPr>
          <a:xfrm>
            <a:off x="573088" y="2193458"/>
            <a:ext cx="1966555" cy="995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Q team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D5D83D-5A05-6543-B845-CE6C40AD0D81}"/>
              </a:ext>
            </a:extLst>
          </p:cNvPr>
          <p:cNvSpPr/>
          <p:nvPr/>
        </p:nvSpPr>
        <p:spPr>
          <a:xfrm>
            <a:off x="3591897" y="2193458"/>
            <a:ext cx="1966555" cy="995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TI6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mentors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93ABE-5DCC-344B-AA0A-FDB10BCE7F7D}"/>
              </a:ext>
            </a:extLst>
          </p:cNvPr>
          <p:cNvSpPr/>
          <p:nvPr/>
        </p:nvSpPr>
        <p:spPr>
          <a:xfrm>
            <a:off x="6610708" y="2193458"/>
            <a:ext cx="1966555" cy="995883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TW site members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989A6622-E1DD-E04E-A3BA-524C6CD11671}"/>
              </a:ext>
            </a:extLst>
          </p:cNvPr>
          <p:cNvCxnSpPr/>
          <p:nvPr/>
        </p:nvCxnSpPr>
        <p:spPr>
          <a:xfrm>
            <a:off x="2539643" y="2537492"/>
            <a:ext cx="10522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E287D236-75AD-F944-8ABE-7E64B71EF593}"/>
              </a:ext>
            </a:extLst>
          </p:cNvPr>
          <p:cNvCxnSpPr/>
          <p:nvPr/>
        </p:nvCxnSpPr>
        <p:spPr>
          <a:xfrm>
            <a:off x="5571163" y="2537492"/>
            <a:ext cx="10522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06E262E-16B6-9C4C-AC3E-D8B775D4BE98}"/>
              </a:ext>
            </a:extLst>
          </p:cNvPr>
          <p:cNvCxnSpPr/>
          <p:nvPr/>
        </p:nvCxnSpPr>
        <p:spPr>
          <a:xfrm>
            <a:off x="2528068" y="2886662"/>
            <a:ext cx="1052254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3DD9FD65-EC8B-6042-8F6E-7A6842B39FA9}"/>
              </a:ext>
            </a:extLst>
          </p:cNvPr>
          <p:cNvCxnSpPr/>
          <p:nvPr/>
        </p:nvCxnSpPr>
        <p:spPr>
          <a:xfrm>
            <a:off x="5559588" y="2886662"/>
            <a:ext cx="1052254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583666-EE8E-3D40-A094-763DB21BF9F8}"/>
              </a:ext>
            </a:extLst>
          </p:cNvPr>
          <p:cNvSpPr txBox="1"/>
          <p:nvPr/>
        </p:nvSpPr>
        <p:spPr>
          <a:xfrm>
            <a:off x="760987" y="1700703"/>
            <a:ext cx="159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2"/>
                </a:solidFill>
                <a:latin typeface="Calibri"/>
                <a:cs typeface="Calibri"/>
              </a:rPr>
              <a:t>Development</a:t>
            </a:r>
            <a:endParaRPr kumimoji="1" lang="zh-TW" altLang="en-US" sz="2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AA5D36-D29D-E348-9E97-D619BC31FA0D}"/>
              </a:ext>
            </a:extLst>
          </p:cNvPr>
          <p:cNvSpPr txBox="1"/>
          <p:nvPr/>
        </p:nvSpPr>
        <p:spPr>
          <a:xfrm>
            <a:off x="4057051" y="1700703"/>
            <a:ext cx="103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2"/>
                </a:solidFill>
                <a:latin typeface="Calibri"/>
                <a:cs typeface="Calibri"/>
              </a:rPr>
              <a:t>Delivery</a:t>
            </a:r>
            <a:endParaRPr kumimoji="1" lang="zh-TW" altLang="en-US" sz="2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F8B47A-1905-FD44-B13B-1530EEC68577}"/>
              </a:ext>
            </a:extLst>
          </p:cNvPr>
          <p:cNvSpPr txBox="1"/>
          <p:nvPr/>
        </p:nvSpPr>
        <p:spPr>
          <a:xfrm>
            <a:off x="7006612" y="1700703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2"/>
                </a:solidFill>
                <a:latin typeface="Calibri"/>
                <a:cs typeface="Calibri"/>
              </a:rPr>
              <a:t>Feedback</a:t>
            </a:r>
            <a:endParaRPr kumimoji="1" lang="zh-TW" altLang="en-US" sz="2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49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CB482-B87D-4744-A2ED-E776638D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Official site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963C7-9FFF-F34B-A274-4A33AE04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dirty="0">
                <a:hlinkClick r:id="rId2"/>
              </a:rPr>
              <a:t>https://wiki.jarvis.trendmicro.com/display/TISS</a:t>
            </a:r>
            <a:endParaRPr kumimoji="1" lang="en-US" altLang="zh-TW" sz="2000" dirty="0"/>
          </a:p>
          <a:p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C0977-4E6B-1B41-8040-19CF08E5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5" y="1434312"/>
            <a:ext cx="6244401" cy="33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9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4DF4F-88BE-3E4D-A0B7-FB2201E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Resources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66980-254F-C64F-BCD9-9AAAC79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Enhanced sample bot</a:t>
            </a:r>
          </a:p>
          <a:p>
            <a:r>
              <a:rPr kumimoji="1" lang="en-US" altLang="zh-TW" dirty="0"/>
              <a:t>Traffic sign detection library</a:t>
            </a:r>
          </a:p>
          <a:p>
            <a:r>
              <a:rPr kumimoji="1" lang="en-US" altLang="zh-TW" dirty="0"/>
              <a:t>Datasets</a:t>
            </a:r>
          </a:p>
          <a:p>
            <a:pPr lvl="1"/>
            <a:r>
              <a:rPr kumimoji="1" lang="en-US" altLang="zh-TW" dirty="0"/>
              <a:t>Traffic signs with labels</a:t>
            </a:r>
          </a:p>
          <a:p>
            <a:pPr lvl="1"/>
            <a:r>
              <a:rPr kumimoji="1" lang="en-US" altLang="zh-TW" dirty="0"/>
              <a:t>Driving records</a:t>
            </a:r>
          </a:p>
          <a:p>
            <a:r>
              <a:rPr kumimoji="1" lang="en-US" altLang="zh-TW" dirty="0"/>
              <a:t>Labeling tool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3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15C59-CD93-5E43-A123-A496B32B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Enhanced bot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9A49A3-FAF5-B44D-AF35-E0773D67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991" y="1142971"/>
            <a:ext cx="3610818" cy="2708998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E78EA77-DD4D-4943-9262-C043DB202653}"/>
              </a:ext>
            </a:extLst>
          </p:cNvPr>
          <p:cNvSpPr txBox="1">
            <a:spLocks/>
          </p:cNvSpPr>
          <p:nvPr/>
        </p:nvSpPr>
        <p:spPr bwMode="auto">
          <a:xfrm>
            <a:off x="573088" y="1006046"/>
            <a:ext cx="8004175" cy="366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Wall detection</a:t>
            </a:r>
          </a:p>
          <a:p>
            <a:r>
              <a:rPr kumimoji="1" lang="en-US" altLang="zh-TW" dirty="0"/>
              <a:t>PID enhancement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56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9F17B-DF1B-F847-9981-D9B2CE1C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Traffic sign detection library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CD190-FD37-634D-861B-C86411DF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787927-BA78-1E4C-8C7A-86EE149A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9626" y="1006475"/>
            <a:ext cx="4891099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277366359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Trend Micro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F" id="{A6228411-CA08-904C-B2BB-38EC0B987854}" vid="{C9DF519D-B181-0F46-B6FA-BEE105BE2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50AA7638A31439625F668A65AFCC5" ma:contentTypeVersion="0" ma:contentTypeDescription="Create a new document." ma:contentTypeScope="" ma:versionID="ccaad21bcbe74db098a454e6cbbb86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D75C5B-1171-426B-9CBB-5DDC00FF890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F28746-509C-43DF-942F-6BD74A201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FD5B30-D8EF-453C-8484-DE9478F99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IoT strategy snc meeting draft_V1</Template>
  <TotalTime>27688</TotalTime>
  <Words>346</Words>
  <Application>Microsoft Macintosh PowerPoint</Application>
  <PresentationFormat>如螢幕大小 (16:9)</PresentationFormat>
  <Paragraphs>110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メイリオ</vt:lpstr>
      <vt:lpstr>ＭＳ Ｐゴシック</vt:lpstr>
      <vt:lpstr>Arial</vt:lpstr>
      <vt:lpstr>Calibri</vt:lpstr>
      <vt:lpstr>Consolas</vt:lpstr>
      <vt:lpstr>PPT_Corporate_Template_150506</vt:lpstr>
      <vt:lpstr>武器/密技傳授 Formula Trend  Eddie S Hsieh (Consumer NBA team)</vt:lpstr>
      <vt:lpstr>Outlines</vt:lpstr>
      <vt:lpstr>Collaboration in TW site</vt:lpstr>
      <vt:lpstr>Collaboration in TW site</vt:lpstr>
      <vt:lpstr>Collaboration in TW site</vt:lpstr>
      <vt:lpstr>Official site</vt:lpstr>
      <vt:lpstr>Resources</vt:lpstr>
      <vt:lpstr>Enhanced bot</vt:lpstr>
      <vt:lpstr>Traffic sign detection library</vt:lpstr>
      <vt:lpstr>Environments</vt:lpstr>
      <vt:lpstr>Folder structure</vt:lpstr>
      <vt:lpstr>Usage</vt:lpstr>
      <vt:lpstr>Datasets: traffic signs</vt:lpstr>
      <vt:lpstr>Dataset: driving records</vt:lpstr>
      <vt:lpstr>Labeling tool: LabelImg</vt:lpstr>
      <vt:lpstr>Recap</vt:lpstr>
      <vt:lpstr>PowerPoint 簡報</vt:lpstr>
      <vt:lpstr>Q&amp;A </vt:lpstr>
    </vt:vector>
  </TitlesOfParts>
  <Company>Trend Micro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mwaki</dc:creator>
  <cp:lastModifiedBy>Eddie S Hsieh (RD-TW)</cp:lastModifiedBy>
  <cp:revision>863</cp:revision>
  <cp:lastPrinted>2016-03-28T00:01:56Z</cp:lastPrinted>
  <dcterms:created xsi:type="dcterms:W3CDTF">2016-11-07T02:37:20Z</dcterms:created>
  <dcterms:modified xsi:type="dcterms:W3CDTF">2018-09-11T02:04:14Z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0x0101009A750AA7638A31439625F668A65AFCC5</vt:lpwstr>
  </property>
  <property fmtid="{D5CDD505-2E9C-101B-9397-08002B2CF9AE}" pid="3" name="_dlc_DocIdItemGuid">
    <vt:lpwstr>2696db12-7ef4-44c0-b15a-9378fface424</vt:lpwstr>
  </property>
</Properties>
</file>