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C"/>
    <a:srgbClr val="035C92"/>
    <a:srgbClr val="044871"/>
    <a:srgbClr val="636466"/>
    <a:srgbClr val="505153"/>
    <a:srgbClr val="792205"/>
    <a:srgbClr val="940010"/>
    <a:srgbClr val="380221"/>
    <a:srgbClr val="063C64"/>
    <a:srgbClr val="CFD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 autoAdjust="0"/>
    <p:restoredTop sz="96405" autoAdjust="0"/>
  </p:normalViewPr>
  <p:slideViewPr>
    <p:cSldViewPr snapToGrid="0" showGuides="1">
      <p:cViewPr varScale="1">
        <p:scale>
          <a:sx n="129" d="100"/>
          <a:sy n="129" d="100"/>
        </p:scale>
        <p:origin x="144" y="41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AEA3F34-D608-9B45-9515-8294AFD5FCED}" type="datetimeFigureOut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E336447-6DB0-0540-9ABE-EC13206E9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94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12C7F38-5E21-E34B-9E19-C845B34FFFAE}" type="datetimeFigureOut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9953C0A-3EDA-BF4A-885C-A67518CE7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1751921"/>
            <a:ext cx="47593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8063" y="277687"/>
            <a:ext cx="1466850" cy="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4251"/>
            <a:ext cx="5505896" cy="1423036"/>
          </a:xfrm>
        </p:spPr>
        <p:txBody>
          <a:bodyPr lIns="0" rIns="0" rtlCol="0" anchor="b">
            <a:noAutofit/>
          </a:bodyPr>
          <a:lstStyle>
            <a:lvl1pPr>
              <a:lnSpc>
                <a:spcPct val="80000"/>
              </a:lnSpc>
              <a:defRPr lang="en-US" baseline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35773"/>
            <a:ext cx="4758590" cy="320040"/>
          </a:xfrm>
        </p:spPr>
        <p:txBody>
          <a:bodyPr lIns="0" rIns="0" rtlCol="0">
            <a:normAutofit/>
          </a:bodyPr>
          <a:lstStyle>
            <a:lvl1pPr marL="0" indent="0">
              <a:buNone/>
              <a:defRPr lang="en-US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38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DividerP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6513" y="-36513"/>
            <a:ext cx="9210676" cy="519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-36513" y="4700588"/>
            <a:ext cx="9236076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711200" y="4830763"/>
            <a:ext cx="0" cy="184150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457200" y="4779963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F4AD40E4-0F87-D445-B970-ED7045192DE5}" type="slidenum">
              <a:rPr lang="en-US" sz="800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93265" y="3216516"/>
            <a:ext cx="77724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rend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9263" y="4749800"/>
            <a:ext cx="8715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65" y="1439863"/>
            <a:ext cx="6858000" cy="1784012"/>
          </a:xfrm>
        </p:spPr>
        <p:txBody>
          <a:bodyPr bIns="91440" anchor="b"/>
          <a:lstStyle>
            <a:lvl1pPr algn="l">
              <a:defRPr sz="36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265" y="3223875"/>
            <a:ext cx="6858000" cy="755454"/>
          </a:xfrm>
        </p:spPr>
        <p:txBody>
          <a:bodyPr tIns="91440">
            <a:normAutofit/>
          </a:bodyPr>
          <a:lstStyle>
            <a:lvl1pPr marL="0" indent="0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35025" y="4779959"/>
            <a:ext cx="15303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7F7F7F"/>
                </a:solidFill>
                <a:cs typeface="+mn-cs"/>
              </a:rPr>
              <a:t>Copyright 2017 Trend Micro Inc.</a:t>
            </a:r>
          </a:p>
        </p:txBody>
      </p:sp>
    </p:spTree>
    <p:extLst>
      <p:ext uri="{BB962C8B-B14F-4D97-AF65-F5344CB8AC3E}">
        <p14:creationId xmlns:p14="http://schemas.microsoft.com/office/powerpoint/2010/main" val="43676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86300"/>
            <a:ext cx="9140825" cy="452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Arrow Connector 3"/>
          <p:cNvCxnSpPr/>
          <p:nvPr userDrawn="1"/>
        </p:nvCxnSpPr>
        <p:spPr>
          <a:xfrm>
            <a:off x="711200" y="4830763"/>
            <a:ext cx="0" cy="184150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57200" y="4779963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54965D2-80C0-1A45-9A24-F6B60E31FA3F}" type="slidenum">
              <a:rPr lang="en-US" sz="800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8875712" cy="531359"/>
          </a:xfrm>
        </p:spPr>
        <p:txBody>
          <a:bodyPr lIns="0" tIns="0" rIns="0" bIns="91440" anchor="b"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35025" y="4779959"/>
            <a:ext cx="15303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7F7F7F"/>
                </a:solidFill>
                <a:cs typeface="+mn-cs"/>
              </a:rPr>
              <a:t>Copyright 2017 Trend Micro Inc.</a:t>
            </a:r>
          </a:p>
        </p:txBody>
      </p:sp>
      <p:pic>
        <p:nvPicPr>
          <p:cNvPr id="9" name="Picture 8" descr="Trend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9263" y="4749800"/>
            <a:ext cx="8715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14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686300"/>
            <a:ext cx="9140825" cy="452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" name="Straight Arrow Connector 4"/>
          <p:cNvCxnSpPr/>
          <p:nvPr userDrawn="1"/>
        </p:nvCxnSpPr>
        <p:spPr>
          <a:xfrm>
            <a:off x="711200" y="4830763"/>
            <a:ext cx="0" cy="184150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57200" y="4779963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97D2F0C-4A77-AD41-AF9F-264D887F88E7}" type="slidenum">
              <a:rPr lang="en-US" sz="800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42" y="0"/>
            <a:ext cx="8795657" cy="531360"/>
          </a:xfrm>
        </p:spPr>
        <p:txBody>
          <a:bodyPr lIns="0" tIns="0" rIns="0" bIns="9144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45142" y="675822"/>
            <a:ext cx="8795657" cy="3959775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835025" y="4779959"/>
            <a:ext cx="15303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7F7F7F"/>
                </a:solidFill>
                <a:cs typeface="+mn-cs"/>
              </a:rPr>
              <a:t>Copyright 2017 Trend Micro Inc.</a:t>
            </a:r>
          </a:p>
        </p:txBody>
      </p:sp>
      <p:pic>
        <p:nvPicPr>
          <p:cNvPr id="10" name="Picture 9" descr="Trend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9263" y="4749800"/>
            <a:ext cx="8715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66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86300"/>
            <a:ext cx="9140825" cy="452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" name="Straight Arrow Connector 2"/>
          <p:cNvCxnSpPr/>
          <p:nvPr userDrawn="1"/>
        </p:nvCxnSpPr>
        <p:spPr>
          <a:xfrm>
            <a:off x="711200" y="4830763"/>
            <a:ext cx="0" cy="184150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457200" y="4779963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AE3BCBD-32E3-9B4D-B998-977141E63401}" type="slidenum">
              <a:rPr lang="en-US" sz="800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835025" y="4779959"/>
            <a:ext cx="15303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7F7F7F"/>
                </a:solidFill>
                <a:cs typeface="+mn-cs"/>
              </a:rPr>
              <a:t>Copyright 2017 Trend Micro Inc.</a:t>
            </a:r>
          </a:p>
        </p:txBody>
      </p:sp>
      <p:pic>
        <p:nvPicPr>
          <p:cNvPr id="8" name="Picture 7" descr="Trend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9263" y="4749800"/>
            <a:ext cx="8715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70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6114" y="0"/>
            <a:ext cx="888274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114" y="666296"/>
            <a:ext cx="8882743" cy="419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23" r:id="rId2"/>
    <p:sldLayoutId id="2147483824" r:id="rId3"/>
    <p:sldLayoutId id="2147483825" r:id="rId4"/>
    <p:sldLayoutId id="214748382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baseline="0">
          <a:solidFill>
            <a:schemeClr val="tx2"/>
          </a:solidFill>
          <a:latin typeface="Calibri"/>
          <a:ea typeface="微軟正黑體" panose="020B0604030504040204" pitchFamily="34" charset="-120"/>
          <a:cs typeface="Calibri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•"/>
        <a:defRPr sz="2400" kern="1200" baseline="0">
          <a:solidFill>
            <a:schemeClr val="tx1"/>
          </a:solidFill>
          <a:latin typeface="Calibri"/>
          <a:ea typeface="微軟正黑體" panose="020B0604030504040204" pitchFamily="34" charset="-120"/>
          <a:cs typeface="Calibri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–"/>
        <a:defRPr sz="2000" kern="1200" baseline="0">
          <a:solidFill>
            <a:schemeClr val="tx1"/>
          </a:solidFill>
          <a:latin typeface="Calibri"/>
          <a:ea typeface="微軟正黑體" panose="020B0604030504040204" pitchFamily="34" charset="-120"/>
          <a:cs typeface="Calibri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•"/>
        <a:defRPr sz="1600" kern="1200" baseline="0">
          <a:solidFill>
            <a:schemeClr val="tx1"/>
          </a:solidFill>
          <a:latin typeface="Calibri"/>
          <a:ea typeface="微軟正黑體" panose="020B0604030504040204" pitchFamily="34" charset="-120"/>
          <a:cs typeface="Calibri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–"/>
        <a:defRPr sz="1600" kern="1200" baseline="0">
          <a:solidFill>
            <a:schemeClr val="tx1"/>
          </a:solidFill>
          <a:latin typeface="Calibri"/>
          <a:ea typeface="微軟正黑體" panose="020B0604030504040204" pitchFamily="34" charset="-120"/>
          <a:cs typeface="Calibri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»"/>
        <a:defRPr sz="1600" kern="1200" baseline="0">
          <a:solidFill>
            <a:schemeClr val="tx1"/>
          </a:solidFill>
          <a:latin typeface="Calibri"/>
          <a:ea typeface="微軟正黑體" panose="020B0604030504040204" pitchFamily="34" charset="-120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adc.github.trendmicro.com/jerry-p-chen/AI_Car_Q_team/tree/master/sign_detec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dc.github.trendmicro.com/jerry-p-chen/AI_Car_Q_team/blob/master/sample_bot_py3.py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457200" y="264251"/>
            <a:ext cx="6070600" cy="1423036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</a:rPr>
              <a:t>AI Car Traffic Sign Detection</a:t>
            </a:r>
            <a:endParaRPr dirty="0">
              <a:solidFill>
                <a:schemeClr val="tx2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19458" name="Subtitle 2"/>
          <p:cNvSpPr>
            <a:spLocks noGrp="1"/>
          </p:cNvSpPr>
          <p:nvPr>
            <p:ph type="subTitle" idx="1"/>
          </p:nvPr>
        </p:nvSpPr>
        <p:spPr>
          <a:xfrm>
            <a:off x="457200" y="1835773"/>
            <a:ext cx="4758590" cy="595204"/>
          </a:xfrm>
        </p:spPr>
        <p:txBody>
          <a:bodyPr>
            <a:noAutofit/>
          </a:bodyPr>
          <a:lstStyle/>
          <a:p>
            <a:pPr eaLnBrk="1" hangingPunct="1"/>
            <a:r>
              <a:rPr lang="en-US" sz="1100" b="1" dirty="0" smtClean="0">
                <a:latin typeface="Calibri" charset="0"/>
                <a:ea typeface="ＭＳ Ｐゴシック" charset="0"/>
              </a:rPr>
              <a:t>AI Contest 2018 TW site Q Team</a:t>
            </a:r>
          </a:p>
          <a:p>
            <a:pPr eaLnBrk="1" hangingPunct="1"/>
            <a:endParaRPr lang="en-US" sz="1100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sz="1100" dirty="0" smtClean="0">
                <a:latin typeface="Calibri" charset="0"/>
                <a:ea typeface="ＭＳ Ｐゴシック" charset="0"/>
              </a:rPr>
              <a:t>Jessee Kung, Ken Chang</a:t>
            </a:r>
            <a:endParaRPr sz="11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Traffic sign detection based on YOLO v3</a:t>
            </a:r>
          </a:p>
          <a:p>
            <a:pPr lvl="1"/>
            <a:r>
              <a:rPr lang="en-US" dirty="0" smtClean="0"/>
              <a:t>Implementation:</a:t>
            </a:r>
          </a:p>
          <a:p>
            <a:pPr lvl="2"/>
            <a:r>
              <a:rPr lang="en-US" dirty="0" smtClean="0">
                <a:hlinkClick r:id="rId2"/>
              </a:rPr>
              <a:t>https://adc.github.trendmicro.com/jerry-p-chen/AI_Car_Q_team/tree/master/sign_detect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61" y="1858875"/>
            <a:ext cx="3048000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04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Python </a:t>
            </a:r>
            <a:r>
              <a:rPr lang="en-US" b="1" dirty="0" smtClean="0">
                <a:solidFill>
                  <a:schemeClr val="bg2"/>
                </a:solidFill>
              </a:rPr>
              <a:t>3.6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Due to original YOLO algorithm are implemented on Pytho</a:t>
            </a:r>
            <a:r>
              <a:rPr lang="en-US" dirty="0" smtClean="0"/>
              <a:t>n 3</a:t>
            </a:r>
          </a:p>
          <a:p>
            <a:pPr lvl="1"/>
            <a:r>
              <a:rPr lang="en-US" dirty="0" smtClean="0"/>
              <a:t>You can have a Python 3 sample bot here: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adc.github.trendmicro.com/jerry-p-chen/AI_Car_Q_team/blob/master/sample_bot_py3.py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Other pre-requisites:</a:t>
            </a:r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Protobuf</a:t>
            </a:r>
            <a:r>
              <a:rPr lang="en-US" dirty="0" smtClean="0"/>
              <a:t>, HDF5, </a:t>
            </a:r>
            <a:r>
              <a:rPr lang="en-US" dirty="0" err="1" smtClean="0"/>
              <a:t>OpenCV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/>
              <a:t>Please setup your environment based on command provided on </a:t>
            </a:r>
            <a:r>
              <a:rPr lang="en-US" b="1" dirty="0" smtClean="0"/>
              <a:t>README.md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941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Folder structure: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13735"/>
              </p:ext>
            </p:extLst>
          </p:nvPr>
        </p:nvGraphicFramePr>
        <p:xfrm>
          <a:off x="1628503" y="1145637"/>
          <a:ext cx="3172097" cy="3489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72097">
                  <a:extLst>
                    <a:ext uri="{9D8B030D-6E8A-4147-A177-3AD203B41FA5}">
                      <a16:colId xmlns:a16="http://schemas.microsoft.com/office/drawing/2014/main" val="50084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9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Model</a:t>
                      </a:r>
                    </a:p>
                    <a:p>
                      <a:r>
                        <a:rPr lang="en-US" dirty="0" smtClean="0"/>
                        <a:t>	tiny_yolo_anchors.txt</a:t>
                      </a:r>
                    </a:p>
                    <a:p>
                      <a:r>
                        <a:rPr lang="en-US" dirty="0" smtClean="0"/>
                        <a:t>	</a:t>
                      </a:r>
                      <a:r>
                        <a:rPr lang="en-US" dirty="0" smtClean="0"/>
                        <a:t>tiny_yolo_tf.h5</a:t>
                      </a:r>
                    </a:p>
                    <a:p>
                      <a:r>
                        <a:rPr lang="en-US" dirty="0" smtClean="0"/>
                        <a:t>	</a:t>
                      </a:r>
                      <a:r>
                        <a:rPr lang="en-US" dirty="0" smtClean="0"/>
                        <a:t>traffic_sign_classes.txt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yolo3</a:t>
                      </a:r>
                    </a:p>
                    <a:p>
                      <a:r>
                        <a:rPr lang="en-US" dirty="0" smtClean="0"/>
                        <a:t>	__init__.py</a:t>
                      </a:r>
                    </a:p>
                    <a:p>
                      <a:r>
                        <a:rPr lang="en-US" dirty="0" smtClean="0"/>
                        <a:t>	model.py</a:t>
                      </a:r>
                    </a:p>
                    <a:p>
                      <a:r>
                        <a:rPr lang="en-US" dirty="0" smtClean="0"/>
                        <a:t>	util.py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2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yoloSignDetection.py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97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sample_bot_py3.py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49462"/>
                  </a:ext>
                </a:extLst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>
            <a:off x="4911634" y="1342892"/>
            <a:ext cx="3436911" cy="1312817"/>
          </a:xfrm>
          <a:prstGeom prst="wedgeEllipseCallout">
            <a:avLst>
              <a:gd name="adj1" fmla="val -60523"/>
              <a:gd name="adj2" fmla="val 31654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the </a:t>
            </a:r>
            <a:r>
              <a:rPr lang="en-US" b="1" u="sng" dirty="0" smtClean="0"/>
              <a:t>pre-trained model</a:t>
            </a:r>
            <a:r>
              <a:rPr lang="en-US" dirty="0" smtClean="0"/>
              <a:t>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2" y="453484"/>
            <a:ext cx="8795657" cy="4182114"/>
          </a:xfrm>
        </p:spPr>
        <p:txBody>
          <a:bodyPr/>
          <a:lstStyle/>
          <a:p>
            <a:r>
              <a:rPr lang="en-US" dirty="0" smtClean="0"/>
              <a:t>Sample code: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 err="1" smtClean="0"/>
              <a:t>out_boxes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Array </a:t>
            </a:r>
            <a:r>
              <a:rPr lang="en-US" dirty="0"/>
              <a:t>of bounding </a:t>
            </a:r>
            <a:r>
              <a:rPr lang="en-US" dirty="0" smtClean="0"/>
              <a:t>boxes</a:t>
            </a:r>
          </a:p>
          <a:p>
            <a:pPr lvl="1"/>
            <a:r>
              <a:rPr lang="en-US" b="1" dirty="0" err="1" smtClean="0"/>
              <a:t>out_scores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Array </a:t>
            </a:r>
            <a:r>
              <a:rPr lang="en-US" dirty="0"/>
              <a:t>of </a:t>
            </a:r>
            <a:r>
              <a:rPr lang="en-US" dirty="0" smtClean="0"/>
              <a:t>scores</a:t>
            </a:r>
            <a:endParaRPr lang="en-US" dirty="0"/>
          </a:p>
          <a:p>
            <a:pPr lvl="1"/>
            <a:r>
              <a:rPr lang="en-US" b="1" dirty="0" err="1" smtClean="0"/>
              <a:t>out_classes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Array </a:t>
            </a:r>
            <a:r>
              <a:rPr lang="en-US" dirty="0"/>
              <a:t>of classes which indicate the </a:t>
            </a:r>
            <a:r>
              <a:rPr lang="en-US" b="1" dirty="0">
                <a:solidFill>
                  <a:srgbClr val="E6001C"/>
                </a:solidFill>
              </a:rPr>
              <a:t>class name</a:t>
            </a:r>
            <a:r>
              <a:rPr lang="en-US" dirty="0"/>
              <a:t> of the detected traffic sign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0038" y="864327"/>
            <a:ext cx="8079377" cy="1968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yoloSignDetection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YOLOSignDetection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AutoDrive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2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record_folder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traffic_sign_detect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E6001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YOLOSignDetection</a:t>
            </a:r>
            <a:r>
              <a:rPr lang="en-US" sz="1200" b="1" dirty="0">
                <a:solidFill>
                  <a:srgbClr val="E6001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on_dashboard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src_img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last_steering_angle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speed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throttle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out_boxes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out_scores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out_classes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E6001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self._</a:t>
            </a:r>
            <a:r>
              <a:rPr lang="en-US" sz="1200" b="1" dirty="0" err="1">
                <a:solidFill>
                  <a:srgbClr val="E6001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traffic_sign_detect.detect_image</a:t>
            </a:r>
            <a:r>
              <a:rPr lang="en-US" sz="1200" b="1" dirty="0">
                <a:solidFill>
                  <a:srgbClr val="E6001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E6001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src_img</a:t>
            </a:r>
            <a:r>
              <a:rPr lang="en-US" sz="1200" b="1" dirty="0">
                <a:solidFill>
                  <a:srgbClr val="E6001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b="1" dirty="0">
              <a:solidFill>
                <a:srgbClr val="E600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2" y="460918"/>
            <a:ext cx="8795657" cy="4174680"/>
          </a:xfrm>
        </p:spPr>
        <p:txBody>
          <a:bodyPr/>
          <a:lstStyle/>
          <a:p>
            <a:r>
              <a:rPr lang="en-US" dirty="0" smtClean="0"/>
              <a:t>Draw the captured traffic sign: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0038" y="864327"/>
            <a:ext cx="8370761" cy="34177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'Found %d traffic sign'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out_boxes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reversed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out_classes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predicted_class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traffic_sign_detect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class_names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			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out_boxes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			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out_scores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top  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left 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bottom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src_img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]-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right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src_img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]-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"%s detected score %.2f =&gt; Position (Left, Top, Right, Bottom) = (%d, %d, %d, %d)"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predicted_class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score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left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right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bottom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cv2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src_img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bottom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255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cv2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putText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src_img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"%s %.2f"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predicted_class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score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bottom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cv2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FONT_HERSHEY_PLAIN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0.8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255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b="1" dirty="0">
              <a:solidFill>
                <a:srgbClr val="E6001C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51571" y="2044391"/>
            <a:ext cx="6408234" cy="765716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51570" y="3430859"/>
            <a:ext cx="6408235" cy="851209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51571" y="1228621"/>
            <a:ext cx="7597696" cy="644784"/>
            <a:chOff x="951571" y="1228621"/>
            <a:chExt cx="7597696" cy="644784"/>
          </a:xfrm>
        </p:grpSpPr>
        <p:sp>
          <p:nvSpPr>
            <p:cNvPr id="5" name="Rounded Rectangle 4"/>
            <p:cNvSpPr/>
            <p:nvPr/>
          </p:nvSpPr>
          <p:spPr>
            <a:xfrm>
              <a:off x="951571" y="1293541"/>
              <a:ext cx="5122127" cy="579864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6187686" y="1228621"/>
              <a:ext cx="2361581" cy="612648"/>
            </a:xfrm>
            <a:prstGeom prst="wedgeRoundRectCallout">
              <a:avLst>
                <a:gd name="adj1" fmla="val -60695"/>
                <a:gd name="adj2" fmla="val 33377"/>
                <a:gd name="adj3" fmla="val 16667"/>
              </a:avLst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Captured traffic sign information</a:t>
              </a:r>
              <a:endParaRPr lang="en-US" dirty="0"/>
            </a:p>
          </p:txBody>
        </p:sp>
      </p:grpSp>
      <p:sp>
        <p:nvSpPr>
          <p:cNvPr id="11" name="Rounded Rectangular Callout 10"/>
          <p:cNvSpPr/>
          <p:nvPr/>
        </p:nvSpPr>
        <p:spPr>
          <a:xfrm>
            <a:off x="4170556" y="4355917"/>
            <a:ext cx="3709639" cy="612648"/>
          </a:xfrm>
          <a:prstGeom prst="wedgeRoundRectCallout">
            <a:avLst>
              <a:gd name="adj1" fmla="val -17957"/>
              <a:gd name="adj2" fmla="val -70979"/>
              <a:gd name="adj3" fmla="val 16667"/>
            </a:avLst>
          </a:prstGeom>
          <a:gradFill>
            <a:gsLst>
              <a:gs pos="0">
                <a:srgbClr val="0070C0"/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Bounding box information</a:t>
            </a:r>
            <a:br>
              <a:rPr lang="en-US" dirty="0" smtClean="0"/>
            </a:br>
            <a:r>
              <a:rPr lang="en-US" dirty="0" smtClean="0"/>
              <a:t>of the </a:t>
            </a:r>
            <a:r>
              <a:rPr lang="en-US" dirty="0" err="1" smtClean="0"/>
              <a:t>i-th</a:t>
            </a:r>
            <a:r>
              <a:rPr lang="en-US" dirty="0" smtClean="0"/>
              <a:t>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Corporate_Template_150506">
  <a:themeElements>
    <a:clrScheme name="TM Final">
      <a:dk1>
        <a:srgbClr val="4D4D4F"/>
      </a:dk1>
      <a:lt1>
        <a:srgbClr val="FFFFFF"/>
      </a:lt1>
      <a:dk2>
        <a:srgbClr val="D71920"/>
      </a:dk2>
      <a:lt2>
        <a:srgbClr val="B01116"/>
      </a:lt2>
      <a:accent1>
        <a:srgbClr val="E6E7E8"/>
      </a:accent1>
      <a:accent2>
        <a:srgbClr val="F57B20"/>
      </a:accent2>
      <a:accent3>
        <a:srgbClr val="D60C8C"/>
      </a:accent3>
      <a:accent4>
        <a:srgbClr val="00A4E4"/>
      </a:accent4>
      <a:accent5>
        <a:srgbClr val="00467F"/>
      </a:accent5>
      <a:accent6>
        <a:srgbClr val="00A94F"/>
      </a:accent6>
      <a:hlink>
        <a:srgbClr val="B01116"/>
      </a:hlink>
      <a:folHlink>
        <a:srgbClr val="D71920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BF" id="{A6228411-CA08-904C-B2BB-38EC0B987854}" vid="{C9DF519D-B181-0F46-B6FA-BEE105BE2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PPT_Corporate_Template_150506</Template>
  <TotalTime>41</TotalTime>
  <Words>214</Words>
  <Application>Microsoft Office PowerPoint</Application>
  <PresentationFormat>On-screen Show (16:9)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MS PGothic</vt:lpstr>
      <vt:lpstr>微軟正黑體</vt:lpstr>
      <vt:lpstr>Arial</vt:lpstr>
      <vt:lpstr>Calibri</vt:lpstr>
      <vt:lpstr>Consolas</vt:lpstr>
      <vt:lpstr>PPT_Corporate_Template_150506</vt:lpstr>
      <vt:lpstr>AI Car Traffic Sign Detection</vt:lpstr>
      <vt:lpstr>Overview</vt:lpstr>
      <vt:lpstr>Requirement</vt:lpstr>
      <vt:lpstr>Usage</vt:lpstr>
      <vt:lpstr>Usage</vt:lpstr>
      <vt:lpstr>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Bylina (MKT-US)</dc:creator>
  <cp:lastModifiedBy>Jessee Kung (RD-TW)</cp:lastModifiedBy>
  <cp:revision>19</cp:revision>
  <cp:lastPrinted>2014-12-02T16:05:38Z</cp:lastPrinted>
  <dcterms:created xsi:type="dcterms:W3CDTF">2015-06-29T14:08:57Z</dcterms:created>
  <dcterms:modified xsi:type="dcterms:W3CDTF">2018-09-07T06:55:30Z</dcterms:modified>
</cp:coreProperties>
</file>