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9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3748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8" roundtripDataSignature="AMtx7mgoy8PuIpwO5YCV+ZuXZy/sOS/i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E33FD1-054B-4E7A-B19F-E1222782CE41}">
  <a:tblStyle styleId="{DAE33FD1-054B-4E7A-B19F-E1222782CE41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/>
    <p:restoredTop sz="96860"/>
  </p:normalViewPr>
  <p:slideViewPr>
    <p:cSldViewPr snapToGrid="0">
      <p:cViewPr varScale="1">
        <p:scale>
          <a:sx n="124" d="100"/>
          <a:sy n="124" d="100"/>
        </p:scale>
        <p:origin x="720" y="168"/>
      </p:cViewPr>
      <p:guideLst>
        <p:guide pos="3840"/>
        <p:guide orient="horz"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ko-KR"/>
              <a:t>안녕하세요 웹프로그래밍 4주차 수업 시작하겠습니다.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글자태크 다음으로 목록 태그를 배웠습니다.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목록 태그는 목록를 표현 할 때 사용하는 태그입니다.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목록 태그는 ul, ol 태그가 있는데요.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Unordered list의 약자인 Ul 태그는 여기 보이는 것 처럼 순서가 없는 목록을 만들때 사용합니다.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Ordered list의 약자인 Ol 태크는 여기 보이는 것 처럼 순서가 있는 목적을 만들때 사용합니다.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UL 태그 또는 OL 태크 안에 list item의 약자인 li태그를 사용하여 목록 내용을 넣으면 됩니다. </a:t>
            </a:r>
            <a:endParaRPr/>
          </a:p>
        </p:txBody>
      </p:sp>
      <p:sp>
        <p:nvSpPr>
          <p:cNvPr id="159" name="Google Shape;15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지금까지 목로 태그 사용법에 대해 배웠습니다.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다음으로 테이블 태그 사용법에 대해 복습하겠습니다.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테이블 태그는 표를 표현할 때 사용합니다.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테이블 태그는 표를 생성하는 태그입니다.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다음으로 tr태드는 table row를 약자로 표의 행을 생성할 때 사용합니다.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Th는 table heading의 약자로 표의 제목을 생성할 때 사용합니다.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Td는 테이블 데이터의 약자로 표의  일반 셀을 생성할 대 사용합니다.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테이블 태그의 속성에 대해서도 배웠습니다.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테이블 태그의 Border속성을 사용하여 표의 테두리 두께를 지정할 수 있습니다.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그리고 th태그나 td태그의 colspan, rowspan 속성을 사용하여 셀의 너비나 높이를 지정할 수 있습니다. ㄴ</a:t>
            </a:r>
            <a:endParaRPr/>
          </a:p>
        </p:txBody>
      </p:sp>
      <p:sp>
        <p:nvSpPr>
          <p:cNvPr id="170" name="Google Shape;170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테이블 태그 다음으로 미디어 태그를 배웠습니다.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음악을 재생할 때는 audio 태그를 사용합니다.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비디오를 재생할 때는 video 태그를 사용합니다.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이미지를 보여줄때는 img 태그를 사용합니다.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 미디어 태그를 사용 시 SRC 속성을 파일 경로로 설정하면 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예를 들어 비디오 태그 사용 시 SRC 속성에 mp4파일 경로를 설정하면 됩니다.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 외 다른 속성 사용법에 대해 복습해보겠습니다.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img태그 속성…</a:t>
            </a:r>
            <a:endParaRPr/>
          </a:p>
        </p:txBody>
      </p:sp>
      <p:sp>
        <p:nvSpPr>
          <p:cNvPr id="179" name="Google Shape;179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이번 주 수업에서는ㄴ HTML5 입력 양식 태그와 구조화 태그에 대해 배우겠습니다.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학습 목표는 입력 양식별 특징 이해와 블록 형식과 인라인 형식의 차이 이해입니다.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ko-KR"/>
              <a:t>학습 내용는 입력양식 태그와 HTML5 문서 구조화입니다.</a:t>
            </a:r>
            <a:endParaRPr/>
          </a:p>
        </p:txBody>
      </p:sp>
      <p:sp>
        <p:nvSpPr>
          <p:cNvPr id="201" name="Google Shape;20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입력 양식 태그에 대해 배우겠습니다.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ko-KR"/>
              <a:t>입력 양식 태그는 사용자에게 정보를 입력 받을 때 사용하는 태그입니다.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ko-KR"/>
              <a:t>입력 양식 태그의 대표적인 사용 예로 회원가입 또는 검색입력창이 있습니다.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8" name="Google Shape;208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입력 양식 태그로 입력 양식을 만들 때는 슬라이드에 나와있는 순서대로 만드시면 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입력 영역을 생성하고, 다음으로 데이터 전달 방식을 설정한 후, 입력 양식을 생성하시면 됩니다.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그럼 각 순서별 방법을 자세히 설명드리겠습니다.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</a:t>
            </a:r>
            <a:endParaRPr/>
          </a:p>
        </p:txBody>
      </p:sp>
      <p:sp>
        <p:nvSpPr>
          <p:cNvPr id="216" name="Google Shape;21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그럼 가장 첫 순서인 “입력 영역 생성” 방법에 대해 설명드리겠습니다.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&lt;form&gt;태그는 입력 영역을 생성하는 코드입니다.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ko-KR"/>
              <a:t>원하는 위치에 &lt;form&gt;태그를 사용하여 입력 영역을 생성합니다.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ko-KR"/>
              <a:t>테이블 태그와 유사하게 &lt;form&gt;태그 안에 다른 입력 태그가 없으면 화면에는 아무 표시나 생기지 않습니다. ㄴ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입력 양식 태그는 사용자에게 정보를 입력 받을 때 사용하는 </a:t>
            </a:r>
            <a:r>
              <a:rPr lang="ko-KR" dirty="0" err="1"/>
              <a:t>태그라고</a:t>
            </a:r>
            <a:r>
              <a:rPr lang="ko-KR" dirty="0"/>
              <a:t> 말씀드렸습니다.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입력을 받았으면 어딘가로 입력된 정보를 전달해야 합니다.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따라서 입력 영역을 생성한 후에는 다음 순서로 데이터를 전달 받을 장소와 데이터 전달 방식을 설정해야 합니다.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ko-KR" dirty="0"/>
              <a:t>&lt;</a:t>
            </a:r>
            <a:r>
              <a:rPr lang="ko-KR" dirty="0" err="1"/>
              <a:t>form</a:t>
            </a:r>
            <a:r>
              <a:rPr lang="ko-KR" dirty="0"/>
              <a:t>&gt;태그는 </a:t>
            </a:r>
            <a:r>
              <a:rPr lang="ko-KR" dirty="0" err="1"/>
              <a:t>action</a:t>
            </a:r>
            <a:r>
              <a:rPr lang="ko-KR" dirty="0"/>
              <a:t> 속성 장소에 </a:t>
            </a:r>
            <a:r>
              <a:rPr lang="ko-KR" dirty="0" err="1"/>
              <a:t>method속성의</a:t>
            </a:r>
            <a:r>
              <a:rPr lang="ko-KR" dirty="0"/>
              <a:t> 방식으로 입력된 데이터를 전달합니다.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ko-KR" dirty="0"/>
              <a:t>풀어서 설명하면 </a:t>
            </a:r>
            <a:r>
              <a:rPr lang="ko-KR" dirty="0" err="1"/>
              <a:t>action</a:t>
            </a:r>
            <a:r>
              <a:rPr lang="ko-KR" dirty="0"/>
              <a:t> 속성을 사용하여 데이터를 전달 받을 장소를 설정하고 </a:t>
            </a:r>
            <a:r>
              <a:rPr lang="ko-KR" dirty="0" err="1"/>
              <a:t>method속성을</a:t>
            </a:r>
            <a:r>
              <a:rPr lang="ko-KR" dirty="0"/>
              <a:t> 사용하여 데이터를 전달하는 방식을 설정합니다.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ko-KR" dirty="0"/>
              <a:t> </a:t>
            </a:r>
            <a:r>
              <a:rPr lang="ko-KR" dirty="0" err="1"/>
              <a:t>action</a:t>
            </a:r>
            <a:r>
              <a:rPr lang="ko-KR" dirty="0"/>
              <a:t> 속성의 속성값으로 데이터를 전달 받는 서버의 URL 또는 IP 주소를 설정하면 해당 URL 또는 IP 주소로 입력된 정보가 전달합니다.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1" name="Google Shape;231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이번 주 수업에</a:t>
            </a:r>
            <a:r>
              <a:rPr lang="en-US" altLang="ko-KR" dirty="0"/>
              <a:t> </a:t>
            </a:r>
            <a:r>
              <a:rPr lang="ko-KR" altLang="en-US" dirty="0"/>
              <a:t>앞서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저번 주에 배웠던 강의 내용을 간략하게 복습을 한 후 이번 주차 수업 진행하겠습니다.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HTML5 기본 태그에는 글자 태그, 목록 태그, 테이블 태그, 미디어 태그가 있습니다. </a:t>
            </a:r>
            <a:endParaRPr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다음으로  method 속성을 설정하여 데이터 전달방식을 설정합니다.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속성값으로 get또는 post를 설정할 수 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method 속성값을 get으로 설정하면 GET 방식으로 데이터가 전달되며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method 속성값을 post으로 설정하면 POST 방식으로 데이터가 전달됩니다.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GET 방식은 URL 주소에 데이터를 입력해서 전달하는 방식이며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POST 방식은 주소 변경 없이 비밀스럽게 데이터 전달하는 방식입니다.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GET 방식과 POST 방식의 엽서와 편지로 비유해서 먼저 설명드리고 다음으로 실제 어떤식으로 전달되는지 간략하게 설명드리겠습니다.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요즘은  엽서와 편지를 잘 사용하지 않는데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예전에는 흔히 엽서와 편지를 사용해서 자신의 소식을 다른사람에게 전달했습니다.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GET 방식은 엽서를 사용해서 자신의 소식을 전달하는 것과 비슷하다고 생각하면 됩니다.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그리고 엽서는 편지와는 다르게 앞장의 주소 옆 또는 엽서 뒷장에 내용이 있습니다. 그래서 누구나내용을 읽을 수 있습니다.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Post방식은 편지를 사용해서 자신의 소식을 전달하는 것과 비슷합니다.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편지를 사용하면 내용이 편지 안 편지지에 적혀 있어 다른 사람이 볼 수 없습니다.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실제로 </a:t>
            </a:r>
            <a:r>
              <a:rPr lang="ko-KR" dirty="0" err="1"/>
              <a:t>겟과</a:t>
            </a:r>
            <a:r>
              <a:rPr lang="ko-KR" dirty="0"/>
              <a:t> 포스트 방식은 엽서와 편지 </a:t>
            </a:r>
            <a:r>
              <a:rPr lang="ko-KR" dirty="0" err="1"/>
              <a:t>방식와</a:t>
            </a:r>
            <a:r>
              <a:rPr lang="ko-KR" dirty="0"/>
              <a:t> 유사합니다.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err="1"/>
              <a:t>겟</a:t>
            </a:r>
            <a:r>
              <a:rPr lang="ko-KR" dirty="0"/>
              <a:t> 방식은 입력된 데이터를 </a:t>
            </a:r>
            <a:r>
              <a:rPr lang="ko-KR" dirty="0" err="1"/>
              <a:t>주소뒤에</a:t>
            </a:r>
            <a:r>
              <a:rPr lang="ko-KR" dirty="0"/>
              <a:t> 붙여서 보냅니다.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그래서 누구나 데이터를 중간에 가로채서 볼 수 있습니다.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이 와 다르게 포스트 방식은 </a:t>
            </a:r>
            <a:r>
              <a:rPr lang="ko-KR" dirty="0" err="1"/>
              <a:t>http</a:t>
            </a:r>
            <a:r>
              <a:rPr lang="ko-KR" dirty="0"/>
              <a:t> 또는 </a:t>
            </a:r>
            <a:r>
              <a:rPr lang="ko-KR" dirty="0" err="1"/>
              <a:t>HyperText</a:t>
            </a:r>
            <a:r>
              <a:rPr lang="ko-KR" dirty="0"/>
              <a:t> Transfer </a:t>
            </a:r>
            <a:r>
              <a:rPr lang="ko-KR" dirty="0" err="1"/>
              <a:t>Protocol의</a:t>
            </a:r>
            <a:r>
              <a:rPr lang="ko-KR" dirty="0"/>
              <a:t> </a:t>
            </a:r>
            <a:r>
              <a:rPr lang="ko-KR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 안에 </a:t>
            </a:r>
            <a:r>
              <a:rPr lang="ko-KR" dirty="0"/>
              <a:t>내용을 넣어 보냅니다. 그래서 아무나 내용을 볼 수 없습니다.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본 수업에서는 </a:t>
            </a:r>
            <a:r>
              <a:rPr lang="en-US" dirty="0"/>
              <a:t>HTTP</a:t>
            </a:r>
            <a:r>
              <a:rPr lang="ko-KR" altLang="en-US" dirty="0"/>
              <a:t>에 대한 자세한 설명을 생략하겠습니다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 </a:t>
            </a:r>
            <a:r>
              <a:rPr lang="en-US" altLang="ko-Kore-KR" dirty="0"/>
              <a:t>HTTP</a:t>
            </a:r>
            <a:r>
              <a:rPr lang="ko-KR" altLang="en-US" dirty="0"/>
              <a:t>에 대한 궁금하신 분들은 </a:t>
            </a:r>
            <a:r>
              <a:rPr lang="en-US" altLang="ko-KR" dirty="0"/>
              <a:t>3</a:t>
            </a:r>
            <a:r>
              <a:rPr lang="ko-KR" altLang="en-US" dirty="0"/>
              <a:t>학년 </a:t>
            </a:r>
            <a:r>
              <a:rPr lang="en-US" altLang="ko-KR" dirty="0"/>
              <a:t>2</a:t>
            </a:r>
            <a:r>
              <a:rPr lang="ko-KR" altLang="en-US" dirty="0"/>
              <a:t>학기 컴퓨터네트워크 과목을 한번 들어보세요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dirty="0"/>
          </a:p>
        </p:txBody>
      </p:sp>
      <p:sp>
        <p:nvSpPr>
          <p:cNvPr id="255" name="Google Shape;255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/>
              <a:t>데이터를 전달 받을 장소와 데이터 전달 방식을 설정이 끝났다면 마지막으로 원하는 입력 양식을 생성하면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입력</a:t>
            </a:r>
            <a:r>
              <a:rPr kumimoji="1" lang="ko-KR" altLang="en-US" dirty="0"/>
              <a:t> 양식을 생성할 때 사용하는 대표적인 태그로 </a:t>
            </a:r>
            <a:r>
              <a:rPr kumimoji="1" lang="en-US" altLang="ko-KR" dirty="0"/>
              <a:t>i</a:t>
            </a:r>
            <a:r>
              <a:rPr kumimoji="1" lang="en-US" altLang="ko-Kore-KR" dirty="0"/>
              <a:t>npu</a:t>
            </a:r>
            <a:r>
              <a:rPr kumimoji="1" lang="en-US" altLang="ko-KR" dirty="0"/>
              <a:t>t</a:t>
            </a:r>
            <a:r>
              <a:rPr kumimoji="1" lang="ko-KR" altLang="en-US" dirty="0"/>
              <a:t> 태그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textarea</a:t>
            </a:r>
            <a:r>
              <a:rPr kumimoji="1" lang="ko-KR" altLang="en-US" dirty="0"/>
              <a:t> 태그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select </a:t>
            </a:r>
            <a:r>
              <a:rPr kumimoji="1" lang="ko-KR" altLang="en-US" dirty="0"/>
              <a:t>태그가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이 태그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개와 추가로 </a:t>
            </a:r>
            <a:r>
              <a:rPr kumimoji="1" lang="en-US" altLang="ko-KR" dirty="0" err="1"/>
              <a:t>fieldset</a:t>
            </a:r>
            <a:r>
              <a:rPr kumimoji="1" lang="ko-KR" altLang="en-US" dirty="0"/>
              <a:t> 태그에 대해서 </a:t>
            </a:r>
            <a:r>
              <a:rPr kumimoji="1" lang="ko-KR" altLang="en-US" dirty="0" err="1"/>
              <a:t>설명드리겠습니다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ko-KR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26869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먼저 </a:t>
            </a:r>
            <a:r>
              <a:rPr lang="en-US" altLang="ko-KR" dirty="0"/>
              <a:t>form</a:t>
            </a:r>
            <a:r>
              <a:rPr lang="ko-KR" altLang="en-US" dirty="0"/>
              <a:t> 태그는 벌써 배웠는데 입력 </a:t>
            </a:r>
            <a:r>
              <a:rPr lang="ko-KR" altLang="en-US" dirty="0" err="1"/>
              <a:t>영력을</a:t>
            </a:r>
            <a:r>
              <a:rPr lang="ko-KR" altLang="en-US" dirty="0"/>
              <a:t> 생성할 때 사용합니다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다음으로 </a:t>
            </a:r>
            <a:r>
              <a:rPr lang="en-US" altLang="ko-KR" dirty="0"/>
              <a:t>input</a:t>
            </a:r>
            <a:r>
              <a:rPr lang="ko-KR" altLang="en-US" dirty="0"/>
              <a:t>태그는 태그의 </a:t>
            </a:r>
            <a:r>
              <a:rPr lang="en-US" altLang="ko-KR" dirty="0"/>
              <a:t>type</a:t>
            </a:r>
            <a:r>
              <a:rPr lang="ko-KR" altLang="en-US" dirty="0"/>
              <a:t> 속성값을 달리하여 여러 종류의 입력 양식을 생성할 때 사용합니다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 </a:t>
            </a:r>
            <a:r>
              <a:rPr lang="en-US" altLang="ko-KR" dirty="0"/>
              <a:t>type</a:t>
            </a:r>
            <a:r>
              <a:rPr lang="ko-KR" altLang="en-US" dirty="0"/>
              <a:t> 속성값으로 넣을 수 있는 값들은 다양한데요</a:t>
            </a:r>
            <a:r>
              <a:rPr lang="en-US" altLang="ko-KR" dirty="0"/>
              <a:t>.</a:t>
            </a:r>
            <a:r>
              <a:rPr lang="ko-KR" altLang="en-US" dirty="0"/>
              <a:t> 대표적인 속성값과 해당 속성값 설정 시 표시되는 입력 양식을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라디오 </a:t>
            </a:r>
            <a:r>
              <a:rPr lang="ko-KR" altLang="en-US" dirty="0" err="1"/>
              <a:t>버튼와</a:t>
            </a:r>
            <a:r>
              <a:rPr lang="ko-KR" altLang="en-US" dirty="0"/>
              <a:t> 일반 버튼의 차이를 모르시는 분들이 있을 것 같아 차이를 </a:t>
            </a:r>
            <a:r>
              <a:rPr lang="ko-KR" altLang="en-US" dirty="0" err="1"/>
              <a:t>설명드리면요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62" name="Google Shape;26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zxxz</a:t>
            </a:r>
            <a:endParaRPr/>
          </a:p>
        </p:txBody>
      </p:sp>
      <p:sp>
        <p:nvSpPr>
          <p:cNvPr id="287" name="Google Shape;28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글자 태크는 크게 제목 태그, 본문 태그, 글자 모양 태그, 하이터링크를 생성하는 앵커 태크로 구분 됩니다.</a:t>
            </a:r>
            <a:endParaRPr/>
          </a:p>
        </p:txBody>
      </p:sp>
      <p:sp>
        <p:nvSpPr>
          <p:cNvPr id="101" name="Google Shape;10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9" name="Google Shape;31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/>
              <a:t>다음으로 입력 양식 그룹 묶기에 대해 배우겠습니다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/>
              <a:t> </a:t>
            </a:r>
            <a:r>
              <a:rPr lang="en" altLang="ko-KR" dirty="0"/>
              <a:t>&lt;</a:t>
            </a:r>
            <a:r>
              <a:rPr lang="en" altLang="ko-KR" dirty="0" err="1"/>
              <a:t>fieldset</a:t>
            </a:r>
            <a:r>
              <a:rPr lang="en" altLang="ko-KR" dirty="0"/>
              <a:t>&gt; </a:t>
            </a:r>
            <a:r>
              <a:rPr lang="ko-KR" altLang="en-US" dirty="0"/>
              <a:t>태그와</a:t>
            </a:r>
            <a:r>
              <a:rPr lang="en-US" altLang="ko-KR" dirty="0"/>
              <a:t> &lt;</a:t>
            </a:r>
            <a:r>
              <a:rPr lang="en" altLang="ko-KR" dirty="0"/>
              <a:t>legend&gt; </a:t>
            </a:r>
            <a:r>
              <a:rPr lang="ko-KR" altLang="en-US" dirty="0"/>
              <a:t>태그 사용하면 입력 양식을 그룹으로 묶고 해당 그룹의 이름을 지정하여 표시할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&lt;</a:t>
            </a:r>
            <a:r>
              <a:rPr lang="en" altLang="ko-KR" dirty="0"/>
              <a:t>legend&gt; </a:t>
            </a:r>
            <a:r>
              <a:rPr lang="ko-KR" altLang="en-US" dirty="0"/>
              <a:t>태그는  </a:t>
            </a:r>
            <a:r>
              <a:rPr lang="en" altLang="ko-KR" dirty="0"/>
              <a:t>&lt;</a:t>
            </a:r>
            <a:r>
              <a:rPr lang="en" altLang="ko-KR" dirty="0" err="1"/>
              <a:t>fieldset</a:t>
            </a:r>
            <a:r>
              <a:rPr lang="en" altLang="ko-KR" dirty="0"/>
              <a:t>&gt; </a:t>
            </a:r>
            <a:r>
              <a:rPr lang="ko-KR" altLang="en-US" dirty="0"/>
              <a:t>태그 내부에서 사용합니다</a:t>
            </a:r>
            <a:r>
              <a:rPr lang="en-US" altLang="ko-KR" dirty="0"/>
              <a:t>.</a:t>
            </a:r>
            <a:r>
              <a:rPr lang="ko-KR" altLang="en-US" dirty="0"/>
              <a:t> 다른 곳에도 사용할 수 있지만 아무 효과도 없습니다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그럼 실제로 어떻게 되는지 </a:t>
            </a:r>
            <a:r>
              <a:rPr lang="ko-KR" altLang="en-US" dirty="0" err="1"/>
              <a:t>보여드겠습니다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지금까지 입력 양식 태그에 대해 배웠습니다</a:t>
            </a:r>
            <a:r>
              <a:rPr lang="en-US" altLang="ko-KR" dirty="0"/>
              <a:t>.</a:t>
            </a:r>
            <a:r>
              <a:rPr lang="ko-KR" altLang="en-US" dirty="0"/>
              <a:t> 아직은 서버 </a:t>
            </a:r>
            <a:r>
              <a:rPr lang="en-US" altLang="ko-KR" dirty="0"/>
              <a:t>–</a:t>
            </a:r>
            <a:r>
              <a:rPr lang="ko-KR" altLang="en-US" dirty="0"/>
              <a:t> 즉 </a:t>
            </a:r>
            <a:r>
              <a:rPr lang="ko-KR" altLang="en-US" dirty="0" err="1"/>
              <a:t>벤엔드</a:t>
            </a:r>
            <a:r>
              <a:rPr lang="ko-KR" altLang="en-US" dirty="0"/>
              <a:t> 관련 프로그래밍을 다루지 않아 이 입력 약시 태그를 실제로 사용할 기회를 가지지 못하였습니다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그러나 추후에 서버 관련 프로그래밍을 배우면 오늘 배운 </a:t>
            </a:r>
            <a:r>
              <a:rPr lang="ko-KR" altLang="en-US" dirty="0" err="1"/>
              <a:t>입력양식</a:t>
            </a:r>
            <a:r>
              <a:rPr lang="ko-KR" altLang="en-US" dirty="0"/>
              <a:t> 태그는 여러분에게 많은 도움이 될 것 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다음으로 문서 구조화에 대해 </a:t>
            </a:r>
            <a:r>
              <a:rPr lang="ko-KR" altLang="en-US" dirty="0" err="1"/>
              <a:t>배우겟습니다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웹 페이지는 레이아웃 구성을 위해 공간을 구분합니다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과거에는 테이블 태그를 사용하여 공간을 분할 하였는데요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근래에는 공간 분할 태그를 사용해서 </a:t>
            </a:r>
            <a:r>
              <a:rPr lang="ko-KR" altLang="en-US" dirty="0" err="1"/>
              <a:t>훨씬더</a:t>
            </a:r>
            <a:r>
              <a:rPr lang="ko-KR" altLang="en-US" dirty="0"/>
              <a:t> 자유롭게 공간을 분할한 후 레이아웃을 구성합니다</a:t>
            </a:r>
            <a:r>
              <a:rPr lang="en-US" altLang="ko-KR" dirty="0"/>
              <a:t>.</a:t>
            </a:r>
          </a:p>
        </p:txBody>
      </p:sp>
      <p:sp>
        <p:nvSpPr>
          <p:cNvPr id="335" name="Google Shape;33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HTML5</a:t>
            </a:r>
            <a:r>
              <a:rPr lang="ko-KR" altLang="en-US" dirty="0"/>
              <a:t>에서 대표적인 공간 분할 태그는 </a:t>
            </a:r>
            <a:r>
              <a:rPr lang="en-US" altLang="ko-KR" dirty="0"/>
              <a:t>div</a:t>
            </a:r>
            <a:r>
              <a:rPr lang="ko-KR" altLang="en-US" dirty="0"/>
              <a:t>태그와 </a:t>
            </a:r>
            <a:r>
              <a:rPr lang="en-US" altLang="ko-KR" dirty="0"/>
              <a:t>span</a:t>
            </a:r>
            <a:r>
              <a:rPr lang="ko-KR" altLang="en-US" dirty="0"/>
              <a:t> 태그가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DIV</a:t>
            </a:r>
            <a:r>
              <a:rPr lang="ko-KR" altLang="en-US" dirty="0"/>
              <a:t>태그는 공간을 블록형식으로 분할하고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SPAN</a:t>
            </a:r>
            <a:r>
              <a:rPr lang="ko-KR" altLang="en-US" dirty="0"/>
              <a:t> 태그는 공간을 인라인 형식으로 분할합니다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 </a:t>
            </a:r>
            <a:r>
              <a:rPr lang="ko-KR" altLang="en-US" dirty="0" err="1"/>
              <a:t>블록형식</a:t>
            </a:r>
            <a:r>
              <a:rPr lang="en-US" altLang="ko-KR" dirty="0"/>
              <a:t>,</a:t>
            </a:r>
            <a:r>
              <a:rPr lang="ko-KR" altLang="en-US" dirty="0"/>
              <a:t> 인라인 형식이라는 무엇인지 지금을 이해가 안 될 것 입니다</a:t>
            </a:r>
            <a:r>
              <a:rPr lang="en-US" altLang="ko-KR" dirty="0"/>
              <a:t>.</a:t>
            </a:r>
            <a:r>
              <a:rPr lang="ko-KR" altLang="en-US" dirty="0"/>
              <a:t> 그래서 뒤에 각각의 형식의 예시를 </a:t>
            </a:r>
            <a:r>
              <a:rPr lang="ko-KR" altLang="en-US" dirty="0" err="1"/>
              <a:t>보여드릴텐데요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예시를 보면 이해가 쉽게 될 것 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8" name="Google Shape;34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ore-KR" dirty="0"/>
              <a:t>블록 형식 분할</a:t>
            </a:r>
            <a:r>
              <a:rPr lang="ko-KR" altLang="en-US" dirty="0"/>
              <a:t>에 대해 먼저 </a:t>
            </a:r>
            <a:r>
              <a:rPr lang="ko-KR" altLang="en-US" dirty="0" err="1"/>
              <a:t>설명드릴께요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ore-KR" dirty="0"/>
              <a:t>블록 형식 분할</a:t>
            </a:r>
            <a:r>
              <a:rPr lang="ko-KR" altLang="en-US" dirty="0"/>
              <a:t>의 대표적인 태그는 </a:t>
            </a:r>
            <a:r>
              <a:rPr lang="en-US" altLang="ko-KR" dirty="0"/>
              <a:t>div</a:t>
            </a:r>
            <a:r>
              <a:rPr lang="ko-KR" altLang="en-US" dirty="0"/>
              <a:t>태그입니다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앞에 </a:t>
            </a:r>
            <a:r>
              <a:rPr lang="en-US" altLang="ko-KR" dirty="0"/>
              <a:t>DIV</a:t>
            </a:r>
            <a:r>
              <a:rPr lang="ko-KR" altLang="en-US" dirty="0"/>
              <a:t>태그 따른 </a:t>
            </a:r>
            <a:r>
              <a:rPr lang="ko-KR" altLang="en-US" dirty="0" err="1"/>
              <a:t>웹브라우져</a:t>
            </a:r>
            <a:r>
              <a:rPr lang="ko-KR" altLang="en-US" dirty="0"/>
              <a:t> 화면이 있는데요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각 태그가 한 행을 모두 차지하고 있습니다</a:t>
            </a:r>
            <a:r>
              <a:rPr lang="en-US" altLang="ko-KR" dirty="0"/>
              <a:t>.</a:t>
            </a:r>
            <a:r>
              <a:rPr lang="ko-KR" altLang="en-US" dirty="0"/>
              <a:t> 이를 블록 형식이라고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그럼 제가 코드를 작성해서 웹브라우저에서 실제로 보여드리겠습니다</a:t>
            </a:r>
            <a:r>
              <a:rPr lang="en-US" altLang="ko-KR" dirty="0"/>
              <a:t>.</a:t>
            </a:r>
          </a:p>
        </p:txBody>
      </p:sp>
      <p:sp>
        <p:nvSpPr>
          <p:cNvPr id="355" name="Google Shape;35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다음으로 인라인 형식 분할에 대해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/>
              <a:t>인라인 형식은 자신의 글자 크기만큼 영역을 차지하고 왼쪽에서 오른쪽으로 영역을 차지합니다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/>
              <a:t>인라인 형식의 대표적인 태그는 </a:t>
            </a:r>
            <a:r>
              <a:rPr lang="en-US" altLang="ko-KR" dirty="0"/>
              <a:t>SPAN</a:t>
            </a:r>
            <a:r>
              <a:rPr lang="ko-KR" altLang="en-US" dirty="0"/>
              <a:t> 태그인데요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ore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/>
              <a:t>왼쪽에 보면 앞의 </a:t>
            </a:r>
            <a:r>
              <a:rPr lang="en-US" altLang="ko-KR" dirty="0"/>
              <a:t>HTML</a:t>
            </a:r>
            <a:r>
              <a:rPr lang="ko-KR" altLang="en-US" dirty="0"/>
              <a:t>코드에서 </a:t>
            </a:r>
            <a:r>
              <a:rPr lang="en-US" altLang="ko-KR" dirty="0"/>
              <a:t>DIV</a:t>
            </a:r>
            <a:r>
              <a:rPr lang="ko-KR" altLang="en-US" dirty="0"/>
              <a:t>태그를 </a:t>
            </a:r>
            <a:r>
              <a:rPr lang="en-US" altLang="ko-KR" dirty="0"/>
              <a:t>SPAN</a:t>
            </a:r>
            <a:r>
              <a:rPr lang="ko-KR" altLang="en-US" dirty="0"/>
              <a:t> 태그 수정한 코드와 이 코드의 </a:t>
            </a:r>
            <a:r>
              <a:rPr lang="ko-KR" altLang="en-US" dirty="0" err="1"/>
              <a:t>웹브라우져</a:t>
            </a:r>
            <a:r>
              <a:rPr lang="ko-KR" altLang="en-US" dirty="0"/>
              <a:t> 화면이 보입니다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/>
              <a:t>해당 </a:t>
            </a:r>
            <a:r>
              <a:rPr lang="ko-KR" altLang="en-US" dirty="0" err="1"/>
              <a:t>웹브라우져</a:t>
            </a:r>
            <a:r>
              <a:rPr lang="ko-KR" altLang="en-US" dirty="0"/>
              <a:t> 화면을 보면 태그의 내용이 있는 부분만 공간을 차지하는 것을 알 수 잇습니다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/>
              <a:t>그럼 이것을 실제로 코드를 작성하여 </a:t>
            </a:r>
            <a:r>
              <a:rPr lang="ko-KR" altLang="en-US" dirty="0" err="1"/>
              <a:t>웹브라우져로</a:t>
            </a:r>
            <a:r>
              <a:rPr lang="ko-KR" altLang="en-US" dirty="0"/>
              <a:t> 보여드리겠습니다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3" name="Google Shape;36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제가 </a:t>
            </a:r>
            <a:r>
              <a:rPr lang="en-US" altLang="ko-KR" dirty="0"/>
              <a:t>DIV</a:t>
            </a:r>
            <a:r>
              <a:rPr lang="ko-KR" altLang="en-US" dirty="0"/>
              <a:t>태그와 </a:t>
            </a:r>
            <a:r>
              <a:rPr lang="en-US" altLang="ko-KR" dirty="0"/>
              <a:t>span </a:t>
            </a:r>
            <a:r>
              <a:rPr lang="ko-KR" altLang="en-US" dirty="0"/>
              <a:t>태그로 </a:t>
            </a:r>
            <a:r>
              <a:rPr lang="ko-KR" altLang="en-US" dirty="0" err="1"/>
              <a:t>블록형식과</a:t>
            </a:r>
            <a:r>
              <a:rPr lang="ko-KR" altLang="en-US" dirty="0"/>
              <a:t> 인라인형식으로 공간을 분할을 하는 것을 보여드렸습니다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그런데 사실 이러한 공간 분할은 일반 태그에도 적용됩니다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여기 나온 테이블은 이전에 저희가 배운 태그가 어떠한 형식으로 공간을 분할 하는지 보여주고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블록형식</a:t>
            </a:r>
            <a:r>
              <a:rPr lang="ko-KR" altLang="en-US" dirty="0"/>
              <a:t> 분할 태그는 </a:t>
            </a:r>
            <a:r>
              <a:rPr lang="en-US" altLang="ko-KR" dirty="0"/>
              <a:t>DIV</a:t>
            </a:r>
            <a:r>
              <a:rPr lang="ko-KR" altLang="en-US" dirty="0"/>
              <a:t>태그 외에도 제목 태그인 </a:t>
            </a:r>
            <a:r>
              <a:rPr lang="en-US" altLang="ko-KR" dirty="0"/>
              <a:t>h1~h6</a:t>
            </a:r>
            <a:r>
              <a:rPr lang="ko-KR" altLang="en-US" dirty="0"/>
              <a:t>태그</a:t>
            </a:r>
            <a:r>
              <a:rPr lang="en-US" altLang="ko-KR" dirty="0"/>
              <a:t>,</a:t>
            </a:r>
            <a:r>
              <a:rPr lang="ko-KR" altLang="en-US" dirty="0"/>
              <a:t> 본문 태그인 </a:t>
            </a:r>
            <a:r>
              <a:rPr lang="en-US" altLang="ko-KR" dirty="0"/>
              <a:t>p </a:t>
            </a:r>
            <a:r>
              <a:rPr lang="ko-KR" altLang="en-US" dirty="0"/>
              <a:t>태그 그리고 목록 태그 테이블 </a:t>
            </a:r>
            <a:r>
              <a:rPr lang="ko-KR" altLang="en-US" dirty="0" err="1"/>
              <a:t>테그가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인라인 형식 분할 태그로는 </a:t>
            </a:r>
            <a:r>
              <a:rPr lang="en-US" altLang="ko-KR" dirty="0"/>
              <a:t>span </a:t>
            </a:r>
            <a:r>
              <a:rPr lang="ko-KR" altLang="en-US" dirty="0"/>
              <a:t>태그에 </a:t>
            </a:r>
            <a:r>
              <a:rPr lang="ko-KR" altLang="en-US" dirty="0" err="1"/>
              <a:t>엥커택</a:t>
            </a:r>
            <a:r>
              <a:rPr lang="ko-KR" altLang="en-US" dirty="0"/>
              <a:t> </a:t>
            </a:r>
            <a:r>
              <a:rPr lang="ko-KR" altLang="en-US" dirty="0" err="1"/>
              <a:t>인풋태그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글자형식</a:t>
            </a:r>
            <a:r>
              <a:rPr lang="ko-KR" altLang="en-US" dirty="0"/>
              <a:t> 태그</a:t>
            </a:r>
            <a:r>
              <a:rPr lang="en-US" altLang="ko-KR" dirty="0"/>
              <a:t>,</a:t>
            </a:r>
            <a:r>
              <a:rPr lang="ko-KR" altLang="en-US" dirty="0"/>
              <a:t> 입력 양식 태그가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그럼 아래 예시처럼 실제로 코드를 작성한 후 공간이 어떻게 분할되는지 </a:t>
            </a:r>
            <a:r>
              <a:rPr lang="ko-KR" altLang="en-US" dirty="0" err="1"/>
              <a:t>보여드릴께요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1" name="Google Shape;37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HTML5</a:t>
            </a:r>
            <a:r>
              <a:rPr lang="ko-KR" altLang="en-US" dirty="0"/>
              <a:t>의 가장 큰 변화는 </a:t>
            </a:r>
            <a:r>
              <a:rPr lang="ko-KR" altLang="en-US" dirty="0" err="1"/>
              <a:t>시맨틱</a:t>
            </a:r>
            <a:r>
              <a:rPr lang="ko-KR" altLang="en-US" dirty="0"/>
              <a:t> 태그 지원입니다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시맨틱</a:t>
            </a:r>
            <a:r>
              <a:rPr lang="ko-KR" altLang="en-US" dirty="0"/>
              <a:t> 태그 지원이라는 것이 </a:t>
            </a:r>
            <a:r>
              <a:rPr lang="ko-KR" altLang="en-US" dirty="0" err="1"/>
              <a:t>무슨말인지</a:t>
            </a:r>
            <a:r>
              <a:rPr lang="ko-KR" altLang="en-US" dirty="0"/>
              <a:t> </a:t>
            </a:r>
            <a:r>
              <a:rPr lang="ko-KR" altLang="en-US" dirty="0" err="1"/>
              <a:t>설명드리면요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저희가 네이버 </a:t>
            </a:r>
            <a:r>
              <a:rPr lang="ko-KR" altLang="en-US" dirty="0" err="1"/>
              <a:t>웹페이지를</a:t>
            </a:r>
            <a:r>
              <a:rPr lang="ko-KR" altLang="en-US" dirty="0"/>
              <a:t> 보면 이것은 제목인지 이것은 본문인지</a:t>
            </a:r>
            <a:r>
              <a:rPr lang="en-US" altLang="ko-KR" dirty="0"/>
              <a:t>,</a:t>
            </a:r>
            <a:r>
              <a:rPr lang="ko-KR" altLang="en-US" dirty="0"/>
              <a:t> 이건은 메뉴인지 </a:t>
            </a:r>
            <a:r>
              <a:rPr lang="ko-KR" altLang="en-US" dirty="0" err="1"/>
              <a:t>말자나요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그러나 </a:t>
            </a:r>
            <a:r>
              <a:rPr lang="ko-KR" altLang="en-US" dirty="0" err="1"/>
              <a:t>검색엔지</a:t>
            </a:r>
            <a:r>
              <a:rPr lang="ko-KR" altLang="en-US" dirty="0"/>
              <a:t> 시스템은 저희처럼 무엇이 제목이고 무엇이 본문인지 구분을 하지 못합니다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그러나 검색 성능을 높이려면 </a:t>
            </a:r>
            <a:r>
              <a:rPr lang="ko-KR" altLang="en-US" dirty="0" err="1"/>
              <a:t>웹페이지의</a:t>
            </a:r>
            <a:r>
              <a:rPr lang="ko-KR" altLang="en-US" dirty="0"/>
              <a:t> 정보를 효율적으로 추출해야 하는데요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그래서 어떤 태그가 </a:t>
            </a:r>
            <a:r>
              <a:rPr lang="ko-KR" altLang="en-US" dirty="0" err="1"/>
              <a:t>어떤한</a:t>
            </a:r>
            <a:r>
              <a:rPr lang="ko-KR" altLang="en-US" dirty="0"/>
              <a:t> 정보 예를 들어 어떤 태그 내용이 제목 관련 내용이고 어떤 태그가 메뉴 관련 태그인지 표시할 필요가 </a:t>
            </a:r>
            <a:r>
              <a:rPr lang="ko-KR" altLang="en-US" dirty="0" err="1"/>
              <a:t>생김입니다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이때 </a:t>
            </a:r>
            <a:r>
              <a:rPr lang="ko-KR" altLang="en-US" dirty="0" err="1"/>
              <a:t>필요한게</a:t>
            </a:r>
            <a:r>
              <a:rPr lang="ko-KR" altLang="en-US" dirty="0"/>
              <a:t> </a:t>
            </a:r>
            <a:r>
              <a:rPr lang="ko-KR" altLang="en-US" dirty="0" err="1"/>
              <a:t>시맨틱</a:t>
            </a:r>
            <a:r>
              <a:rPr lang="ko-KR" altLang="en-US" dirty="0"/>
              <a:t> 태그입니다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시맨틱</a:t>
            </a:r>
            <a:r>
              <a:rPr lang="ko-KR" altLang="en-US" dirty="0"/>
              <a:t> 태그를 사용하면 컴퓨터가 코드를 </a:t>
            </a:r>
            <a:r>
              <a:rPr lang="ko-KR" altLang="en-US" dirty="0" err="1"/>
              <a:t>읽었을때</a:t>
            </a:r>
            <a:r>
              <a:rPr lang="ko-KR" altLang="en-US" dirty="0"/>
              <a:t> 의미를 인식할 수 있게 되는 거죠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8" name="Google Shape;37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현재 </a:t>
            </a:r>
            <a:r>
              <a:rPr lang="en-US" altLang="ko-KR" dirty="0"/>
              <a:t>HTML5</a:t>
            </a:r>
            <a:r>
              <a:rPr lang="ko-KR" altLang="en-US" dirty="0"/>
              <a:t>에서 지원하는 </a:t>
            </a:r>
            <a:r>
              <a:rPr lang="ko-KR" altLang="en-US" dirty="0" err="1"/>
              <a:t>시맨틱</a:t>
            </a:r>
            <a:r>
              <a:rPr lang="ko-KR" altLang="en-US" dirty="0"/>
              <a:t> 태그는 화면의 테이블과 같습니다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설명</a:t>
            </a:r>
            <a:r>
              <a:rPr lang="en-US" altLang="ko-KR" dirty="0"/>
              <a:t>~~</a:t>
            </a:r>
            <a:endParaRPr dirty="0"/>
          </a:p>
        </p:txBody>
      </p:sp>
      <p:sp>
        <p:nvSpPr>
          <p:cNvPr id="386" name="Google Shape;38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ko-KR"/>
              <a:t>먼저 글자 태그에 관해 복습을 해보겠습니다.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글자 태그는 제목 태그와 본문 태그로 나누어 집니다.</a:t>
            </a:r>
            <a:endParaRPr/>
          </a:p>
        </p:txBody>
      </p:sp>
      <p:sp>
        <p:nvSpPr>
          <p:cNvPr id="108" name="Google Shape;10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그럼 실제 </a:t>
            </a:r>
            <a:r>
              <a:rPr lang="ko-KR" altLang="en-US" dirty="0" err="1"/>
              <a:t>시멘틱</a:t>
            </a:r>
            <a:r>
              <a:rPr lang="ko-KR" altLang="en-US" dirty="0"/>
              <a:t> 태그를 이용하여 레이아웃을 구성하여 보겠습니다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왼쪽이 </a:t>
            </a:r>
            <a:r>
              <a:rPr lang="ko-KR" altLang="en-US" dirty="0" err="1"/>
              <a:t>시멘틱</a:t>
            </a:r>
            <a:r>
              <a:rPr lang="ko-KR" altLang="en-US" dirty="0"/>
              <a:t> 태그 적용 전인데요</a:t>
            </a:r>
            <a:r>
              <a:rPr lang="en-US" altLang="ko-KR" dirty="0"/>
              <a:t>.</a:t>
            </a:r>
            <a:r>
              <a:rPr lang="ko-KR" altLang="en-US" dirty="0"/>
              <a:t> 먼저 외쪽 코드를 작성한 후 </a:t>
            </a:r>
            <a:r>
              <a:rPr lang="ko-KR" altLang="en-US" dirty="0" err="1"/>
              <a:t>웹브라우져로</a:t>
            </a:r>
            <a:r>
              <a:rPr lang="ko-KR" altLang="en-US" dirty="0"/>
              <a:t> </a:t>
            </a:r>
            <a:r>
              <a:rPr lang="ko-KR" altLang="en-US" dirty="0" err="1"/>
              <a:t>본후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다음으로 오른쪽 코드를 대상으로 유사하게 </a:t>
            </a:r>
            <a:r>
              <a:rPr lang="ko-KR" altLang="en-US" dirty="0" err="1"/>
              <a:t>해보겟습니다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dirty="0"/>
          </a:p>
        </p:txBody>
      </p:sp>
      <p:sp>
        <p:nvSpPr>
          <p:cNvPr id="394" name="Google Shape;39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HTML5 기본 용어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HTML5 페이지 구조와 작성법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오류 확인 및 검증 방법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41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제목 태그는 문서의 제목을 펴현할 때 사용하는 태그죠.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H1부터 h6까지 있습니다. H 다음에 오는 숫자가 커질 수록 글자의 크기가 작아집니다. 다르게 표현하면 숫자가 작아질 수록 글자 크기가 커집니다. </a:t>
            </a:r>
            <a:endParaRPr/>
          </a:p>
        </p:txBody>
      </p:sp>
      <p:sp>
        <p:nvSpPr>
          <p:cNvPr id="115" name="Google Shape;11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다음으로 본문 태그에 대해 복습하겠습니다.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본문 태그는 본문의 글자를 표현할 때 사용하는 태그입니다.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배운 본문 태그로는 p태그 , br태그, hr 태그가 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p태그는 paragraph의 약자로 문단을 글로 생성할 때 사용합니다.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ko-KR"/>
              <a:t>br태그는 break를 약자로 줄 바꿈을 사고 싶을 때 사용합니다. 예를 들어 줄을 바꿈에 br태그 한번 사용하고 글 사이에 한줄을 띄우고 싶으면 br태그 를 두번 사용하여 줄바꿈을 두번하면 됩니다.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ko-KR"/>
              <a:t>다음으로 hr태그는 horizontal rule의 약자로 수평 줄을 삽입할 때 사용합니다.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4" name="Google Shape;12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글자에 공백, </a:t>
            </a:r>
            <a:r>
              <a:rPr lang="ko-KR" dirty="0" err="1"/>
              <a:t>괄도</a:t>
            </a:r>
            <a:r>
              <a:rPr lang="ko-KR" dirty="0"/>
              <a:t> 등을 특수 문자를 사용해서 화면에 표시 할 수 있습니다.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공백 등을 표현 할 때 특수 문자를 사용하는 </a:t>
            </a:r>
            <a:r>
              <a:rPr lang="ko-KR" altLang="en-US" dirty="0"/>
              <a:t>이유에 대해서도 </a:t>
            </a:r>
            <a:r>
              <a:rPr lang="ko-KR" altLang="en-US" dirty="0" err="1"/>
              <a:t>말씀드렸니데요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이유는요.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컴퓨터가 문서를 </a:t>
            </a:r>
            <a:r>
              <a:rPr lang="ko-KR" dirty="0" err="1"/>
              <a:t>읽어들일</a:t>
            </a:r>
            <a:r>
              <a:rPr lang="ko-KR" dirty="0"/>
              <a:t> 때 </a:t>
            </a:r>
            <a:r>
              <a:rPr lang="ko-KR" dirty="0" err="1"/>
              <a:t>예약문자와</a:t>
            </a:r>
            <a:r>
              <a:rPr lang="ko-KR" dirty="0"/>
              <a:t> 문서내용을 구분하지 못해 생기는 문제를 해결하기 </a:t>
            </a:r>
            <a:r>
              <a:rPr lang="ko-KR" dirty="0" err="1"/>
              <a:t>위해서러고</a:t>
            </a:r>
            <a:r>
              <a:rPr lang="ko-KR" dirty="0"/>
              <a:t> 저번 시간에 말씀드렸습니다.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err="1"/>
              <a:t>HTML에서는</a:t>
            </a:r>
            <a:r>
              <a:rPr lang="ko-KR" dirty="0"/>
              <a:t> 자주 사용하는 </a:t>
            </a:r>
            <a:r>
              <a:rPr lang="ko-KR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특수 문자는 </a:t>
            </a:r>
            <a:r>
              <a:rPr lang="ko-KR" dirty="0"/>
              <a:t> 여기 보이는 4개가 있습니다.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err="1"/>
              <a:t>HTML에서는</a:t>
            </a:r>
            <a:r>
              <a:rPr lang="ko-KR" dirty="0"/>
              <a:t> 사용 가능한 다양한 특수 문자 및 기호 코드는 여기 사이트에서 확인 가능함</a:t>
            </a:r>
            <a:endParaRPr dirty="0"/>
          </a:p>
        </p:txBody>
      </p:sp>
      <p:sp>
        <p:nvSpPr>
          <p:cNvPr id="133" name="Google Shape;13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지금까지 제목, 본문 태그에 대해 복습했습니다.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다음으로 글자 모양 태크에 대해 복습하겠습니다.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글자 모양 태크는 글자의 형태 및 크기 설정 시 사용하는 태그 입니다.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대표 적인 글자 모양 태그는 여기 이 표와 같습니다.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비 태크는 볼드를 의미하는 태크로 굵은 글자를 표현할 때 사용하는 태그입니다.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아이 태그는 이텔릭을 의미하는 태크로 기울어직 글자를 표현 할 때 사용하는 태그 입니다.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스몰 태크는 작은을 의미하는 태크로 작은 글자를 표현할 때 사용하는 태그 입니다.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서브 태크는 서브스크립트를 의미하는 태그로 아래첨자를 표현할 때 사용하는 태그 입니다.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섯 태크는 슈터스크립트를 의미하는 태그로 위 첨자를 표현 할 때 사용하는 태그입니다.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인스 태크는 인설트를 의미하는 태크로 밑줄 그자를 표현 할 때 사용하는 태크 입니다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델 태그는 델리트를 의미하는 태크로 쉬소선이 그어진 글자를 표현 할 때 사용하는 태크 입니다.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참고로 이러한 태그를 사용할 때 글자 모양 태그 내부에 제목 글자 태그 또는 본문 글자 태그를 넣을 수 없습니다. </a:t>
            </a:r>
            <a:endParaRPr/>
          </a:p>
        </p:txBody>
      </p:sp>
      <p:sp>
        <p:nvSpPr>
          <p:cNvPr id="141" name="Google Shape;141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글자 모양 태그 다음으로 앵커 태그에 대해  복습하겠습니다.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앵커 태그는 하이퍼텍스트를 생성하여 다른 웹 페이지나 웹 페이지 내부의 특정 위치로 이동 가능하게 하게 하는 태그 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하이퍼텍스트 클릭 시 이동하는 위치는 Hyper Reference의 약자인 href 속성을 사용하여 설정합니다.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3가지 방법의 설정법을 배웠습니다.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특정 웹 파일로 이동하기 위한 설정을 배웠는데요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이동하고자 하는 특정 파일이 있는 위치를 절대 경로 또는 상대 경로로 설정하는 것에 대해 배웠습니다.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다음으로 웹 페이지 내부로 이동하기 위해 href를 설정하는 법을 배웠는데요.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이동하고자 하는 위치의 ID를 가져와서 샵 ID를  href 속성의 설정값으로 하면 됩니다.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마지막으로 이메일 보내기를 배웠습니다.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 경우에는 mailto:이메일주소를  href 속성의 설정값으로 하면 됩니다. </a:t>
            </a:r>
            <a:endParaRPr/>
          </a:p>
        </p:txBody>
      </p:sp>
      <p:sp>
        <p:nvSpPr>
          <p:cNvPr id="152" name="Google Shape;152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5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5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529">
          <p15:clr>
            <a:srgbClr val="F26B43"/>
          </p15:clr>
        </p15:guide>
        <p15:guide id="3" pos="7174">
          <p15:clr>
            <a:srgbClr val="F26B43"/>
          </p15:clr>
        </p15:guide>
        <p15:guide id="4" orient="horz" pos="232">
          <p15:clr>
            <a:srgbClr val="F26B43"/>
          </p15:clr>
        </p15:guide>
        <p15:guide id="5" orient="horz" pos="1071">
          <p15:clr>
            <a:srgbClr val="F26B43"/>
          </p15:clr>
        </p15:guide>
        <p15:guide id="6" orient="horz" pos="3884">
          <p15:clr>
            <a:srgbClr val="F26B43"/>
          </p15:clr>
        </p15:guide>
        <p15:guide id="7" orient="horz" pos="1139">
          <p15:clr>
            <a:srgbClr val="F26B43"/>
          </p15:clr>
        </p15:guide>
        <p15:guide id="8" orient="horz" pos="252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signers/htmlarrows/symbol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웹프로그래밍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4</a:t>
            </a:r>
            <a:r>
              <a:rPr lang="ko-KR" dirty="0"/>
              <a:t>주차 강의자료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dirty="0" err="1"/>
              <a:t>김아욱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목록 태그</a:t>
            </a:r>
            <a:endParaRPr/>
          </a:p>
        </p:txBody>
      </p:sp>
      <p:sp>
        <p:nvSpPr>
          <p:cNvPr id="162" name="Google Shape;162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목록을 표현할 때 사용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endParaRPr/>
          </a:p>
        </p:txBody>
      </p:sp>
      <p:pic>
        <p:nvPicPr>
          <p:cNvPr id="163" name="Google Shape;163;p10" descr="C:\Users\acauser2\Desktop\강의교안 작업\fig_4455\ch03_샘플\표 3-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9504" y="3353200"/>
            <a:ext cx="4219576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0"/>
          <p:cNvSpPr/>
          <p:nvPr/>
        </p:nvSpPr>
        <p:spPr>
          <a:xfrm>
            <a:off x="7682154" y="3543598"/>
            <a:ext cx="2505307" cy="92333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순서가 없는 목록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순서가 없는 목록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순서가 없는 목록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10"/>
          <p:cNvSpPr/>
          <p:nvPr/>
        </p:nvSpPr>
        <p:spPr>
          <a:xfrm>
            <a:off x="7682154" y="4695012"/>
            <a:ext cx="2562101" cy="92333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순서가 있는 목록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순서가 있는 목록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순서가 있는 목록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10"/>
          <p:cNvSpPr/>
          <p:nvPr/>
        </p:nvSpPr>
        <p:spPr>
          <a:xfrm>
            <a:off x="8339932" y="3059668"/>
            <a:ext cx="15135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&lt;목록 종류&gt;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테이블 태그</a:t>
            </a:r>
            <a:endParaRPr/>
          </a:p>
        </p:txBody>
      </p:sp>
      <p:sp>
        <p:nvSpPr>
          <p:cNvPr id="173" name="Google Shape;173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표를 표현할 때 사용</a:t>
            </a:r>
            <a:endParaRPr/>
          </a:p>
        </p:txBody>
      </p:sp>
      <p:pic>
        <p:nvPicPr>
          <p:cNvPr id="174" name="Google Shape;174;p11" descr="C:\Users\acauser2\Desktop\강의교안 작업\fig_4455\ch03_샘플\표 3-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0172" y="2606377"/>
            <a:ext cx="4200525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1" descr="C:\Users\acauser2\Desktop\강의교안 작업\fig_4455\ch03_샘플\표 3-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17213" y="2490597"/>
            <a:ext cx="4971512" cy="2520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미디어 태그</a:t>
            </a:r>
            <a:endParaRPr/>
          </a:p>
        </p:txBody>
      </p:sp>
      <p:pic>
        <p:nvPicPr>
          <p:cNvPr id="182" name="Google Shape;182;p12" descr="C:\Users\acauser2\Desktop\강의교안 작업\fig_4455\ch03_샘플\표 3-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1734" y="1808163"/>
            <a:ext cx="6286991" cy="4176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2" descr="C:\Users\acauser2\Desktop\강의교안 작업\fig_4455\ch03_샘플\표 3-7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9788" y="1844824"/>
            <a:ext cx="4146238" cy="158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HTML5 입력 양식 태그와 구조화 태그</a:t>
            </a:r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학습 목표</a:t>
            </a:r>
            <a:endParaRPr/>
          </a:p>
        </p:txBody>
      </p:sp>
      <p:sp>
        <p:nvSpPr>
          <p:cNvPr id="197" name="Google Shape;19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입력 양식별 특징 이해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블록 형식과 인라인 형식의 차이 이해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학습 내용</a:t>
            </a:r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입력 양식 태그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HTML5 문서 구조화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입력 양식 태그</a:t>
            </a:r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사용자에게 정보를 입력 받을 때 사용하는 태그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대표적인 사용 예로 회원가입 또는 검색입력창이 있음</a:t>
            </a:r>
            <a:endParaRPr/>
          </a:p>
        </p:txBody>
      </p:sp>
      <p:pic>
        <p:nvPicPr>
          <p:cNvPr id="212" name="Google Shape;212;p16" descr="C:\Users\acauser2\Desktop\강의교안 작업\fig_4455\ch04_샘플\그림 4-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9309" y="3735310"/>
            <a:ext cx="4844355" cy="1999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입력 양식 태그</a:t>
            </a: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입력 양식은 다음 순서대로 생성함: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입력 영역 생성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데이터 전달 방식 설정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입력 양식 생성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입력 양식 태그 &gt; 입력 영역 생성</a:t>
            </a:r>
            <a:endParaRPr/>
          </a:p>
        </p:txBody>
      </p:sp>
      <p:sp>
        <p:nvSpPr>
          <p:cNvPr id="226" name="Google Shape;226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&lt;form&gt;태그: 영역 생성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227" name="Google Shape;227;p18" descr="C:\Users\acauser2\Desktop\강의교안 작업\fig_4455\ch04_샘플\그림 4-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2637" y="2688334"/>
            <a:ext cx="808672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입력 양식 태그 &gt; 데이터 전달 방식 설정</a:t>
            </a:r>
            <a:endParaRPr/>
          </a:p>
        </p:txBody>
      </p:sp>
      <p:sp>
        <p:nvSpPr>
          <p:cNvPr id="234" name="Google Shape;234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81482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&lt;form&gt;태그는 action 속성 장소에 method속성의 방식으로 데이터를 전달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action 속성: 데이터를 전달 받는 서버의 URL 또는 IP 주소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/>
              <a:t>URL 주소: https://www.kimauk.com/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/>
              <a:t>IP주소: 143.248.90.74:8080/ 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235" name="Google Shape;235;p19" descr="C:\Users\acauser2\Desktop\강의교안 작업\fig_4455\ch04_샘플\그림 4-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7194" y="4305057"/>
            <a:ext cx="6662444" cy="129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학습 내용 복습: HTML5 기본 태그</a:t>
            </a: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글자 태그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목록 태그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테이블 태그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미디어 태그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입력 양식 태그 &gt; 데이터 전달 방식 설정</a:t>
            </a:r>
            <a:endParaRPr/>
          </a:p>
        </p:txBody>
      </p:sp>
      <p:sp>
        <p:nvSpPr>
          <p:cNvPr id="242" name="Google Shape;242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method 속성: 데이터를 전달 하는 방식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ko-KR"/>
              <a:t>GET 방식 – 주소에 데이터를 입력해서 전달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ko-KR"/>
              <a:t>POST 방식 – 주소 변경 없이 비밀스럽게 데이터 전달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pic>
        <p:nvPicPr>
          <p:cNvPr id="243" name="Google Shape;243;p20" descr="C:\Users\acauser2\Desktop\강의교안 작업\fig_4455\ch04_샘플\그림 4-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2038" y="3429000"/>
            <a:ext cx="6980752" cy="267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dirty="0"/>
              <a:t>GET 방식 </a:t>
            </a:r>
            <a:r>
              <a:rPr lang="ko-KR" dirty="0" err="1"/>
              <a:t>vs</a:t>
            </a:r>
            <a:r>
              <a:rPr lang="ko-KR" dirty="0"/>
              <a:t>. POST 방식</a:t>
            </a:r>
            <a:endParaRPr dirty="0"/>
          </a:p>
        </p:txBody>
      </p:sp>
      <p:sp>
        <p:nvSpPr>
          <p:cNvPr id="250" name="Google Shape;250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251" name="Google Shape;251;p21" descr="너무 많아”...5년간 우편물 2만 통 배달않고 빼돌린 우체부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4000" y="1839571"/>
            <a:ext cx="6501922" cy="4326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dirty="0"/>
              <a:t>GET 방식 </a:t>
            </a:r>
            <a:r>
              <a:rPr lang="ko-KR" dirty="0" err="1"/>
              <a:t>vs</a:t>
            </a:r>
            <a:r>
              <a:rPr lang="ko-KR" dirty="0"/>
              <a:t>. POST 방식</a:t>
            </a:r>
            <a:endParaRPr dirty="0"/>
          </a:p>
        </p:txBody>
      </p:sp>
      <p:sp>
        <p:nvSpPr>
          <p:cNvPr id="258" name="Google Shape;258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259" name="Google Shape;259;p22"/>
          <p:cNvPicPr preferRelativeResize="0"/>
          <p:nvPr/>
        </p:nvPicPr>
        <p:blipFill rotWithShape="1">
          <a:blip r:embed="rId3">
            <a:alphaModFix/>
          </a:blip>
          <a:srcRect l="17335" t="27342" r="25811" b="3858"/>
          <a:stretch/>
        </p:blipFill>
        <p:spPr>
          <a:xfrm>
            <a:off x="3298785" y="1991573"/>
            <a:ext cx="5903087" cy="4019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B601C-E456-5745-8C6E-18EB389B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ore-KR" dirty="0"/>
              <a:t>입력 양식 태그 &gt;</a:t>
            </a:r>
            <a:r>
              <a:rPr lang="ko-Kore-KR" altLang="en-US" dirty="0"/>
              <a:t> 입력</a:t>
            </a:r>
            <a:r>
              <a:rPr lang="ko-KR" altLang="en-US" dirty="0"/>
              <a:t> 양식 생성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0DEAE-AC33-564E-AB92-90F9B3CA81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kumimoji="1" lang="ko-KR" altLang="en-US" dirty="0"/>
              <a:t>다음과 같은 태그를 사용하여 입력 양식 생성</a:t>
            </a:r>
            <a:endParaRPr kumimoji="1" lang="en-US" altLang="ko-KR" dirty="0"/>
          </a:p>
          <a:p>
            <a:pPr marL="114300" indent="0">
              <a:buNone/>
            </a:pPr>
            <a:endParaRPr kumimoji="1" lang="en-US" altLang="ko-Kore-KR" dirty="0"/>
          </a:p>
          <a:p>
            <a:r>
              <a:rPr kumimoji="1" lang="en-US" altLang="ko-KR" dirty="0"/>
              <a:t>i</a:t>
            </a:r>
            <a:r>
              <a:rPr kumimoji="1" lang="en-US" altLang="ko-Kore-KR" dirty="0"/>
              <a:t>npu</a:t>
            </a:r>
            <a:r>
              <a:rPr kumimoji="1" lang="en-US" altLang="ko-KR" dirty="0"/>
              <a:t>t</a:t>
            </a:r>
            <a:r>
              <a:rPr kumimoji="1" lang="ko-KR" altLang="en-US" dirty="0"/>
              <a:t> 태그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 err="1"/>
              <a:t>textarea</a:t>
            </a:r>
            <a:r>
              <a:rPr kumimoji="1" lang="ko-KR" altLang="en-US" dirty="0"/>
              <a:t> 태그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select </a:t>
            </a:r>
            <a:r>
              <a:rPr kumimoji="1" lang="ko-KR" altLang="en-US" dirty="0"/>
              <a:t>태그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73411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ko-Kore-KR" altLang="en-US" dirty="0"/>
              <a:t>입력</a:t>
            </a:r>
            <a:r>
              <a:rPr lang="ko-KR" altLang="en-US" dirty="0"/>
              <a:t> 양식 생성</a:t>
            </a:r>
            <a:r>
              <a:rPr lang="ko-KR" dirty="0"/>
              <a:t> &gt; 입력 양식 종류</a:t>
            </a:r>
            <a:endParaRPr dirty="0"/>
          </a:p>
        </p:txBody>
      </p:sp>
      <p:sp>
        <p:nvSpPr>
          <p:cNvPr id="265" name="Google Shape;265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266" name="Google Shape;266;p23" descr="C:\Users\acauser2\Desktop\강의교안 작업\fig_4455\ch04_샘플\표 4-1.jpg"/>
          <p:cNvPicPr preferRelativeResize="0"/>
          <p:nvPr/>
        </p:nvPicPr>
        <p:blipFill rotWithShape="1">
          <a:blip r:embed="rId3">
            <a:alphaModFix/>
          </a:blip>
          <a:srcRect t="4319" b="11133"/>
          <a:stretch/>
        </p:blipFill>
        <p:spPr>
          <a:xfrm>
            <a:off x="839788" y="1800543"/>
            <a:ext cx="6566506" cy="4692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ko-Kore-KR" altLang="en-US" dirty="0"/>
              <a:t>입력</a:t>
            </a:r>
            <a:r>
              <a:rPr lang="ko-KR" altLang="en-US" dirty="0"/>
              <a:t> 양식 생성</a:t>
            </a:r>
            <a:r>
              <a:rPr lang="ko-KR" dirty="0"/>
              <a:t> &gt; 입력 양식 종류</a:t>
            </a:r>
            <a:endParaRPr dirty="0"/>
          </a:p>
        </p:txBody>
      </p:sp>
      <p:grpSp>
        <p:nvGrpSpPr>
          <p:cNvPr id="272" name="Google Shape;272;p24"/>
          <p:cNvGrpSpPr/>
          <p:nvPr/>
        </p:nvGrpSpPr>
        <p:grpSpPr>
          <a:xfrm>
            <a:off x="839788" y="1825625"/>
            <a:ext cx="6566506" cy="2562543"/>
            <a:chOff x="839788" y="1825625"/>
            <a:chExt cx="6566506" cy="2562543"/>
          </a:xfrm>
        </p:grpSpPr>
        <p:pic>
          <p:nvPicPr>
            <p:cNvPr id="273" name="Google Shape;273;p24" descr="C:\Users\acauser2\Desktop\강의교안 작업\fig_4455\ch04_샘플\표 4-1(b).jpg"/>
            <p:cNvPicPr preferRelativeResize="0"/>
            <p:nvPr/>
          </p:nvPicPr>
          <p:blipFill rotWithShape="1">
            <a:blip r:embed="rId3">
              <a:alphaModFix/>
            </a:blip>
            <a:srcRect b="82569"/>
            <a:stretch/>
          </p:blipFill>
          <p:spPr>
            <a:xfrm>
              <a:off x="839788" y="1825625"/>
              <a:ext cx="6566506" cy="3765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" name="Google Shape;274;p24" descr="C:\Users\acauser2\Desktop\강의교안 작업\fig_4455\ch04_샘플\표 4-1.jpg"/>
            <p:cNvPicPr preferRelativeResize="0"/>
            <p:nvPr/>
          </p:nvPicPr>
          <p:blipFill rotWithShape="1">
            <a:blip r:embed="rId4">
              <a:alphaModFix/>
            </a:blip>
            <a:srcRect l="24" t="88686" r="-23" b="463"/>
            <a:stretch/>
          </p:blipFill>
          <p:spPr>
            <a:xfrm>
              <a:off x="839788" y="2139949"/>
              <a:ext cx="6566506" cy="602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24" descr="C:\Users\acauser2\Desktop\강의교안 작업\fig_4455\ch04_샘플\표 4-1(b).jpg"/>
            <p:cNvPicPr preferRelativeResize="0"/>
            <p:nvPr/>
          </p:nvPicPr>
          <p:blipFill rotWithShape="1">
            <a:blip r:embed="rId3">
              <a:alphaModFix/>
            </a:blip>
            <a:srcRect t="15949"/>
            <a:stretch/>
          </p:blipFill>
          <p:spPr>
            <a:xfrm>
              <a:off x="839788" y="2704148"/>
              <a:ext cx="6566506" cy="16840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ko-Kore-KR" altLang="en-US" dirty="0"/>
              <a:t>입력</a:t>
            </a:r>
            <a:r>
              <a:rPr lang="ko-KR" altLang="en-US" dirty="0"/>
              <a:t> 양식 생성</a:t>
            </a:r>
            <a:r>
              <a:rPr lang="ko-KR" dirty="0"/>
              <a:t> &gt; </a:t>
            </a:r>
            <a:r>
              <a:rPr lang="ko-KR" dirty="0" err="1"/>
              <a:t>input</a:t>
            </a:r>
            <a:r>
              <a:rPr lang="ko-KR" dirty="0"/>
              <a:t> 태그</a:t>
            </a:r>
            <a:endParaRPr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05505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&lt;input&gt; 태그의 type 속성을 이용해 다양한 기본 입력 양식 생성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282" name="Google Shape;282;p25" descr="C:\Users\acauser2\Desktop\강의교안 작업\fig_4455\ch04_샘플\표 4-1.jpg"/>
          <p:cNvPicPr preferRelativeResize="0"/>
          <p:nvPr/>
        </p:nvPicPr>
        <p:blipFill rotWithShape="1">
          <a:blip r:embed="rId3">
            <a:alphaModFix/>
          </a:blip>
          <a:srcRect t="4319" b="11133"/>
          <a:stretch/>
        </p:blipFill>
        <p:spPr>
          <a:xfrm>
            <a:off x="1078327" y="2343092"/>
            <a:ext cx="4858648" cy="3471921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5"/>
          <p:cNvSpPr/>
          <p:nvPr/>
        </p:nvSpPr>
        <p:spPr>
          <a:xfrm>
            <a:off x="980661" y="2753070"/>
            <a:ext cx="4982818" cy="3196880"/>
          </a:xfrm>
          <a:custGeom>
            <a:avLst/>
            <a:gdLst/>
            <a:ahLst/>
            <a:cxnLst/>
            <a:rect l="l" t="t" r="r" b="b"/>
            <a:pathLst>
              <a:path w="4982818" h="3196880" extrusionOk="0">
                <a:moveTo>
                  <a:pt x="0" y="148847"/>
                </a:moveTo>
                <a:cubicBezTo>
                  <a:pt x="-14635" y="57614"/>
                  <a:pt x="61761" y="1831"/>
                  <a:pt x="148847" y="0"/>
                </a:cubicBezTo>
                <a:cubicBezTo>
                  <a:pt x="311843" y="15223"/>
                  <a:pt x="674353" y="15955"/>
                  <a:pt x="911853" y="0"/>
                </a:cubicBezTo>
                <a:cubicBezTo>
                  <a:pt x="1149353" y="-15955"/>
                  <a:pt x="1312112" y="-12001"/>
                  <a:pt x="1534305" y="0"/>
                </a:cubicBezTo>
                <a:cubicBezTo>
                  <a:pt x="1756498" y="12001"/>
                  <a:pt x="1978359" y="11911"/>
                  <a:pt x="2109906" y="0"/>
                </a:cubicBezTo>
                <a:cubicBezTo>
                  <a:pt x="2241453" y="-11911"/>
                  <a:pt x="2541064" y="8123"/>
                  <a:pt x="2826061" y="0"/>
                </a:cubicBezTo>
                <a:cubicBezTo>
                  <a:pt x="3111058" y="-8123"/>
                  <a:pt x="3222800" y="-4375"/>
                  <a:pt x="3448513" y="0"/>
                </a:cubicBezTo>
                <a:cubicBezTo>
                  <a:pt x="3674226" y="4375"/>
                  <a:pt x="3973894" y="35701"/>
                  <a:pt x="4211519" y="0"/>
                </a:cubicBezTo>
                <a:cubicBezTo>
                  <a:pt x="4449144" y="-35701"/>
                  <a:pt x="4640393" y="-21882"/>
                  <a:pt x="4833971" y="0"/>
                </a:cubicBezTo>
                <a:cubicBezTo>
                  <a:pt x="4909501" y="11043"/>
                  <a:pt x="4981542" y="65161"/>
                  <a:pt x="4982818" y="148847"/>
                </a:cubicBezTo>
                <a:cubicBezTo>
                  <a:pt x="4992832" y="407162"/>
                  <a:pt x="5006324" y="474726"/>
                  <a:pt x="4982818" y="670700"/>
                </a:cubicBezTo>
                <a:cubicBezTo>
                  <a:pt x="4959312" y="866674"/>
                  <a:pt x="4970277" y="1035797"/>
                  <a:pt x="4982818" y="1250538"/>
                </a:cubicBezTo>
                <a:cubicBezTo>
                  <a:pt x="4995359" y="1465279"/>
                  <a:pt x="4959853" y="1536013"/>
                  <a:pt x="4982818" y="1801383"/>
                </a:cubicBezTo>
                <a:cubicBezTo>
                  <a:pt x="5005783" y="2066754"/>
                  <a:pt x="4996401" y="2202245"/>
                  <a:pt x="4982818" y="2439204"/>
                </a:cubicBezTo>
                <a:cubicBezTo>
                  <a:pt x="4969235" y="2676163"/>
                  <a:pt x="4956112" y="2802461"/>
                  <a:pt x="4982818" y="3048033"/>
                </a:cubicBezTo>
                <a:cubicBezTo>
                  <a:pt x="4976591" y="3131261"/>
                  <a:pt x="4902843" y="3187680"/>
                  <a:pt x="4833971" y="3196880"/>
                </a:cubicBezTo>
                <a:cubicBezTo>
                  <a:pt x="4606265" y="3192691"/>
                  <a:pt x="4288061" y="3190350"/>
                  <a:pt x="4117816" y="3196880"/>
                </a:cubicBezTo>
                <a:cubicBezTo>
                  <a:pt x="3947571" y="3203410"/>
                  <a:pt x="3586741" y="3214898"/>
                  <a:pt x="3448513" y="3196880"/>
                </a:cubicBezTo>
                <a:cubicBezTo>
                  <a:pt x="3310285" y="3178862"/>
                  <a:pt x="3109812" y="3194445"/>
                  <a:pt x="2919763" y="3196880"/>
                </a:cubicBezTo>
                <a:cubicBezTo>
                  <a:pt x="2729714" y="3199316"/>
                  <a:pt x="2477533" y="3192863"/>
                  <a:pt x="2344162" y="3196880"/>
                </a:cubicBezTo>
                <a:cubicBezTo>
                  <a:pt x="2210791" y="3200897"/>
                  <a:pt x="1871041" y="3216400"/>
                  <a:pt x="1581156" y="3196880"/>
                </a:cubicBezTo>
                <a:cubicBezTo>
                  <a:pt x="1291271" y="3177360"/>
                  <a:pt x="1196531" y="3218356"/>
                  <a:pt x="911853" y="3196880"/>
                </a:cubicBezTo>
                <a:cubicBezTo>
                  <a:pt x="627175" y="3175404"/>
                  <a:pt x="377157" y="3171712"/>
                  <a:pt x="148847" y="3196880"/>
                </a:cubicBezTo>
                <a:cubicBezTo>
                  <a:pt x="66306" y="3187844"/>
                  <a:pt x="9471" y="3132214"/>
                  <a:pt x="0" y="3048033"/>
                </a:cubicBezTo>
                <a:cubicBezTo>
                  <a:pt x="1884" y="2836570"/>
                  <a:pt x="17605" y="2642964"/>
                  <a:pt x="0" y="2468196"/>
                </a:cubicBezTo>
                <a:cubicBezTo>
                  <a:pt x="-17605" y="2293428"/>
                  <a:pt x="-19475" y="2110745"/>
                  <a:pt x="0" y="1888359"/>
                </a:cubicBezTo>
                <a:cubicBezTo>
                  <a:pt x="19475" y="1665973"/>
                  <a:pt x="-6139" y="1490207"/>
                  <a:pt x="0" y="1366505"/>
                </a:cubicBezTo>
                <a:cubicBezTo>
                  <a:pt x="6139" y="1242803"/>
                  <a:pt x="-27667" y="1048198"/>
                  <a:pt x="0" y="757676"/>
                </a:cubicBezTo>
                <a:cubicBezTo>
                  <a:pt x="27667" y="467154"/>
                  <a:pt x="-15590" y="370437"/>
                  <a:pt x="0" y="148847"/>
                </a:cubicBez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4" name="Google Shape;284;p25" descr="C:\Users\acauser2\Desktop\강의교안 작업\fig_4455\ch04_샘플\코드 4-1.jpg"/>
          <p:cNvPicPr preferRelativeResize="0"/>
          <p:nvPr/>
        </p:nvPicPr>
        <p:blipFill rotWithShape="1">
          <a:blip r:embed="rId4">
            <a:alphaModFix/>
          </a:blip>
          <a:srcRect r="7062" b="3554"/>
          <a:stretch/>
        </p:blipFill>
        <p:spPr>
          <a:xfrm>
            <a:off x="6177104" y="2204353"/>
            <a:ext cx="5034236" cy="3961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ko-Kore-KR" altLang="en-US" dirty="0"/>
              <a:t>입력</a:t>
            </a:r>
            <a:r>
              <a:rPr lang="ko-KR" altLang="en-US" dirty="0"/>
              <a:t> 양식 생성</a:t>
            </a:r>
            <a:r>
              <a:rPr lang="ko-KR" dirty="0"/>
              <a:t> &gt; 간단한 입력 양식 생성</a:t>
            </a:r>
            <a:endParaRPr dirty="0"/>
          </a:p>
        </p:txBody>
      </p:sp>
      <p:sp>
        <p:nvSpPr>
          <p:cNvPr id="290" name="Google Shape;290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291" name="Google Shape;291;p26" descr="C:\Users\acauser2\Desktop\강의교안 작업\fig_4455\ch04_샘플\코드 4-3.jpg"/>
          <p:cNvPicPr preferRelativeResize="0"/>
          <p:nvPr/>
        </p:nvPicPr>
        <p:blipFill rotWithShape="1">
          <a:blip r:embed="rId3">
            <a:alphaModFix/>
          </a:blip>
          <a:srcRect b="3166"/>
          <a:stretch/>
        </p:blipFill>
        <p:spPr>
          <a:xfrm>
            <a:off x="839788" y="1825625"/>
            <a:ext cx="6472078" cy="486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ko-Kore-KR" altLang="en-US" dirty="0"/>
              <a:t>입력</a:t>
            </a:r>
            <a:r>
              <a:rPr lang="ko-KR" altLang="en-US" dirty="0"/>
              <a:t> 양식 생성</a:t>
            </a:r>
            <a:r>
              <a:rPr lang="ko-KR" dirty="0"/>
              <a:t> &gt; 선택 가능 입력 양식</a:t>
            </a:r>
            <a:endParaRPr dirty="0"/>
          </a:p>
        </p:txBody>
      </p:sp>
      <p:sp>
        <p:nvSpPr>
          <p:cNvPr id="297" name="Google Shape;297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한 항목만 선택하기: &lt;select&gt; 태그만 사용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여러 항목 선택하기: &lt;select&gt; 태그 + multiple 속성 사용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298" name="Google Shape;29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50085" y="1808163"/>
            <a:ext cx="1002407" cy="1309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57003" y="4005263"/>
            <a:ext cx="995489" cy="111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선택 가능 입력 양식 &gt; 한 항목만 선택</a:t>
            </a:r>
            <a:endParaRPr/>
          </a:p>
        </p:txBody>
      </p:sp>
      <p:sp>
        <p:nvSpPr>
          <p:cNvPr id="306" name="Google Shape;306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목록으로 보여 주는 항목 중 하나만 선택할 때: &lt;select&gt; 태그만 사용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&lt;optgroup&gt;, &lt;option&gt; 태그를 함께 사용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307" name="Google Shape;307;p28" descr="C:\Users\acauser2\Desktop\강의교안 작업\fig_4455\ch04_샘플\코드 4-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788" y="3429000"/>
            <a:ext cx="8067675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62189" y="4343214"/>
            <a:ext cx="1002407" cy="1309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HTML5 기본 태그</a:t>
            </a:r>
            <a:endParaRPr/>
          </a:p>
        </p:txBody>
      </p:sp>
      <p:graphicFrame>
        <p:nvGraphicFramePr>
          <p:cNvPr id="104" name="Google Shape;104;p3"/>
          <p:cNvGraphicFramePr/>
          <p:nvPr/>
        </p:nvGraphicFramePr>
        <p:xfrm>
          <a:off x="838201" y="1808162"/>
          <a:ext cx="10515600" cy="4357600"/>
        </p:xfrm>
        <a:graphic>
          <a:graphicData uri="http://schemas.openxmlformats.org/drawingml/2006/table">
            <a:tbl>
              <a:tblPr firstRow="1" bandRow="1">
                <a:noFill/>
                <a:tableStyleId>{DAE33FD1-054B-4E7A-B19F-E1222782CE41}</a:tableStyleId>
              </a:tblPr>
              <a:tblGrid>
                <a:gridCol w="209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4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u="none" strike="noStrike" cap="none"/>
                        <a:t>구분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u="none" strike="noStrike" cap="none"/>
                        <a:t>태그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u="none" strike="noStrike" cap="none"/>
                        <a:t>설명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글자 태그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h1~h6</a:t>
                      </a:r>
                      <a:endParaRPr sz="1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제목 글자 생성</a:t>
                      </a:r>
                      <a:endParaRPr sz="1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p, br, hr</a:t>
                      </a:r>
                      <a:endParaRPr sz="1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본문 생성</a:t>
                      </a:r>
                      <a:endParaRPr sz="1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b, i, small, sub, sup, ins, del</a:t>
                      </a:r>
                      <a:endParaRPr sz="1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글자 모양 지정</a:t>
                      </a:r>
                      <a:endParaRPr sz="1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a</a:t>
                      </a:r>
                      <a:endParaRPr sz="1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하이퍼링크 생성</a:t>
                      </a:r>
                      <a:endParaRPr sz="1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/>
                        <a:t>목록 태그</a:t>
                      </a:r>
                      <a:endParaRPr sz="1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ul/ol, li</a:t>
                      </a:r>
                      <a:endParaRPr sz="1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순서가 없는.있는 목록 생선, 목록 요소 생성</a:t>
                      </a:r>
                      <a:endParaRPr sz="1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4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테이블 태그</a:t>
                      </a:r>
                      <a:endParaRPr sz="1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table,tr, th, td</a:t>
                      </a:r>
                      <a:endParaRPr sz="1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표 생성</a:t>
                      </a:r>
                      <a:endParaRPr sz="1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4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미디어 태그</a:t>
                      </a:r>
                      <a:endParaRPr sz="1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img, audio, video</a:t>
                      </a:r>
                      <a:endParaRPr sz="1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이미지, 오디오, 비디오 삽입</a:t>
                      </a:r>
                      <a:endParaRPr sz="1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선택 가능 입력 양식 &gt; 여러 항목 선택</a:t>
            </a:r>
            <a:endParaRPr/>
          </a:p>
        </p:txBody>
      </p:sp>
      <p:sp>
        <p:nvSpPr>
          <p:cNvPr id="314" name="Google Shape;314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목록으로 보여 주는 항목 중 여러 개를 선택할 때: &lt;select&gt; 태그 + multiple 속성 사용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315" name="Google Shape;315;p29" descr="C:\Users\acauser2\Desktop\강의교안 작업\fig_4455\ch04_샘플\코드 4-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4157" y="2966983"/>
            <a:ext cx="4949387" cy="3198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46853" y="3893910"/>
            <a:ext cx="995489" cy="111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ko-Kore-KR" altLang="en-US" dirty="0"/>
              <a:t>입력</a:t>
            </a:r>
            <a:r>
              <a:rPr lang="ko-KR" altLang="en-US" dirty="0"/>
              <a:t> 양식 생성</a:t>
            </a:r>
            <a:r>
              <a:rPr lang="ko-KR" dirty="0"/>
              <a:t> &gt; 선택 가능 입력 양식</a:t>
            </a:r>
            <a:endParaRPr dirty="0"/>
          </a:p>
        </p:txBody>
      </p:sp>
      <p:sp>
        <p:nvSpPr>
          <p:cNvPr id="322" name="Google Shape;322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b="1"/>
              <a:t>선택 옵션 묶기 : </a:t>
            </a:r>
            <a:r>
              <a:rPr lang="ko-KR"/>
              <a:t>&lt;optgroup&gt; 태그 사용</a:t>
            </a:r>
            <a:endParaRPr/>
          </a:p>
        </p:txBody>
      </p:sp>
      <p:grpSp>
        <p:nvGrpSpPr>
          <p:cNvPr id="323" name="Google Shape;323;p30"/>
          <p:cNvGrpSpPr/>
          <p:nvPr/>
        </p:nvGrpSpPr>
        <p:grpSpPr>
          <a:xfrm>
            <a:off x="1081696" y="2356883"/>
            <a:ext cx="7908264" cy="4258296"/>
            <a:chOff x="539552" y="2192367"/>
            <a:chExt cx="7908264" cy="4258296"/>
          </a:xfrm>
        </p:grpSpPr>
        <p:pic>
          <p:nvPicPr>
            <p:cNvPr id="324" name="Google Shape;324;p30" descr="C:\Users\acauser2\Desktop\강의교안 작업\fig_4455\ch04_샘플\코드 4-6.jp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9552" y="2192367"/>
              <a:ext cx="7908264" cy="4258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588223" y="2708920"/>
              <a:ext cx="1612980" cy="15121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ko-Kore-KR" altLang="en-US" dirty="0"/>
              <a:t>입력</a:t>
            </a:r>
            <a:r>
              <a:rPr lang="ko-KR" altLang="en-US" dirty="0"/>
              <a:t> 양식 생성</a:t>
            </a:r>
            <a:r>
              <a:rPr lang="ko-KR" dirty="0"/>
              <a:t> &gt; 입력 양식 그룹 묶기</a:t>
            </a:r>
            <a:endParaRPr dirty="0"/>
          </a:p>
        </p:txBody>
      </p:sp>
      <p:sp>
        <p:nvSpPr>
          <p:cNvPr id="331" name="Google Shape;33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2578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dirty="0"/>
              <a:t>&lt;</a:t>
            </a:r>
            <a:r>
              <a:rPr lang="ko-KR" dirty="0" err="1"/>
              <a:t>fieldset</a:t>
            </a:r>
            <a:r>
              <a:rPr lang="ko-KR" dirty="0"/>
              <a:t>&gt; 태그, &lt;</a:t>
            </a:r>
            <a:r>
              <a:rPr lang="ko-KR" dirty="0" err="1"/>
              <a:t>legend</a:t>
            </a:r>
            <a:r>
              <a:rPr lang="ko-KR" dirty="0"/>
              <a:t>&gt; 태그 사용</a:t>
            </a: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dirty="0"/>
              <a:t>&lt;</a:t>
            </a:r>
            <a:r>
              <a:rPr lang="ko-KR" dirty="0" err="1"/>
              <a:t>fieldset</a:t>
            </a:r>
            <a:r>
              <a:rPr lang="ko-KR" dirty="0"/>
              <a:t>&gt; 태그: 안에 들어오는 모든 태그가 그룹으로 묶임</a:t>
            </a: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dirty="0"/>
              <a:t>&lt;</a:t>
            </a:r>
            <a:r>
              <a:rPr lang="ko-KR" dirty="0" err="1"/>
              <a:t>legend</a:t>
            </a:r>
            <a:r>
              <a:rPr lang="ko-KR" dirty="0"/>
              <a:t>&gt; 태그: 그룹의 제목을 표시</a:t>
            </a: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332" name="Google Shape;332;p31" descr="C:\Users\acauser2\Desktop\강의교안 작업\fig_4455\ch04_샘플\코드 4-7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2490" y="2056591"/>
            <a:ext cx="5200397" cy="368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HTML5 문서 구조화 &gt; 공간 분할 태그</a:t>
            </a:r>
            <a:endParaRPr/>
          </a:p>
        </p:txBody>
      </p:sp>
      <p:sp>
        <p:nvSpPr>
          <p:cNvPr id="338" name="Google Shape;338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339" name="Google Shape;339;p32" descr="C:\Users\acauser2\Desktop\강의교안 작업\fig_4455\ch04_샘플\그림 4-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2517" y="1825625"/>
            <a:ext cx="7266966" cy="4536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HTML5 문서 구조화 &gt; 공간 분할 태그</a:t>
            </a:r>
            <a:endParaRPr/>
          </a:p>
        </p:txBody>
      </p:sp>
      <p:sp>
        <p:nvSpPr>
          <p:cNvPr id="351" name="Google Shape;351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블록 형식 분할 (div 태그)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인라인 형식 분할 (span 태그)</a:t>
            </a:r>
            <a:endParaRPr/>
          </a:p>
        </p:txBody>
      </p:sp>
      <p:pic>
        <p:nvPicPr>
          <p:cNvPr id="352" name="Google Shape;352;p34" descr="C:\Users\acauser2\Desktop\강의교안 작업\fig_4455\ch04_샘플\표 4-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0673" y="3847660"/>
            <a:ext cx="376237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dirty="0"/>
              <a:t>공간 분할 태그 &gt; 블록 형식 분할</a:t>
            </a:r>
            <a:endParaRPr dirty="0"/>
          </a:p>
        </p:txBody>
      </p:sp>
      <p:sp>
        <p:nvSpPr>
          <p:cNvPr id="358" name="Google Shape;358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공간을 블록 형식으로 분할하기</a:t>
            </a:r>
            <a:endParaRPr/>
          </a:p>
        </p:txBody>
      </p:sp>
      <p:pic>
        <p:nvPicPr>
          <p:cNvPr id="359" name="Google Shape;359;p35" descr="C:\Users\acauser2\Desktop\강의교안 작업\fig_4455\ch04_샘플\코드 4-9.jpg"/>
          <p:cNvPicPr preferRelativeResize="0"/>
          <p:nvPr/>
        </p:nvPicPr>
        <p:blipFill rotWithShape="1">
          <a:blip r:embed="rId3">
            <a:alphaModFix/>
          </a:blip>
          <a:srcRect b="6074"/>
          <a:stretch/>
        </p:blipFill>
        <p:spPr>
          <a:xfrm>
            <a:off x="1422182" y="3264591"/>
            <a:ext cx="7696869" cy="2364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5" descr="C:\Users\acauser2\Desktop\강의교안 작업\fig_4455\ch04_샘플\코드 4-9 결과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27565" y="3299987"/>
            <a:ext cx="4555582" cy="1738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공간 분할 태그 &gt; 인라인 형식 분할</a:t>
            </a:r>
            <a:endParaRPr/>
          </a:p>
        </p:txBody>
      </p:sp>
      <p:sp>
        <p:nvSpPr>
          <p:cNvPr id="366" name="Google Shape;366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dirty="0"/>
              <a:t>공간을 인라인 형식으로 분할하기</a:t>
            </a: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dirty="0"/>
              <a:t>자신의 글자 크기만큼 영역 차지</a:t>
            </a: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dirty="0"/>
              <a:t>왼쪽에서 오른쪽으로 쌓임</a:t>
            </a: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367" name="Google Shape;367;p36" descr="C:\Users\acauser2\Desktop\강의교안 작업\fig_4455\ch04_샘플\코드 4-10.jpg"/>
          <p:cNvPicPr preferRelativeResize="0"/>
          <p:nvPr/>
        </p:nvPicPr>
        <p:blipFill rotWithShape="1">
          <a:blip r:embed="rId3">
            <a:alphaModFix/>
          </a:blip>
          <a:srcRect r="47561"/>
          <a:stretch/>
        </p:blipFill>
        <p:spPr>
          <a:xfrm>
            <a:off x="6096000" y="1794858"/>
            <a:ext cx="4058952" cy="2552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6" descr="C:\Users\acauser2\Desktop\강의교안 작업\fig_4455\ch04_샘플\코드 4-10 결과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4414996"/>
            <a:ext cx="5580112" cy="2151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HTML5 문서 구조화 &gt; 공간 분할 태그</a:t>
            </a:r>
            <a:endParaRPr/>
          </a:p>
        </p:txBody>
      </p:sp>
      <p:pic>
        <p:nvPicPr>
          <p:cNvPr id="374" name="Google Shape;37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3288" y="4187992"/>
            <a:ext cx="5837030" cy="197799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5" name="Google Shape;375;p37"/>
          <p:cNvGraphicFramePr/>
          <p:nvPr>
            <p:extLst>
              <p:ext uri="{D42A27DB-BD31-4B8C-83A1-F6EECF244321}">
                <p14:modId xmlns:p14="http://schemas.microsoft.com/office/powerpoint/2010/main" val="160357297"/>
              </p:ext>
            </p:extLst>
          </p:nvPr>
        </p:nvGraphicFramePr>
        <p:xfrm>
          <a:off x="3029778" y="1826820"/>
          <a:ext cx="6132450" cy="2225100"/>
        </p:xfrm>
        <a:graphic>
          <a:graphicData uri="http://schemas.openxmlformats.org/drawingml/2006/table">
            <a:tbl>
              <a:tblPr firstRow="1" bandRow="1">
                <a:noFill/>
                <a:tableStyleId>{DAE33FD1-054B-4E7A-B19F-E1222782CE41}</a:tableStyleId>
              </a:tblPr>
              <a:tblGrid>
                <a:gridCol w="306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/>
                        <a:t>블록 형식 분할 태그</a:t>
                      </a:r>
                      <a:endParaRPr sz="180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dirty="0"/>
                        <a:t>인라인 형식 분할 태그</a:t>
                      </a:r>
                      <a:endParaRPr sz="1800" b="1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div 태그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span  태그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dirty="0"/>
                        <a:t>h1~ h6 태그</a:t>
                      </a: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a 태그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p 태그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input 태그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목록 태그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글자 형식 태그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테이블 태그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dirty="0"/>
                        <a:t>입력 양식 태</a:t>
                      </a:r>
                      <a:r>
                        <a:rPr lang="ko-KR" altLang="en-US" sz="1800" dirty="0"/>
                        <a:t>그</a:t>
                      </a: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HTML5 문서 구조화 &gt;시맨틱 태그</a:t>
            </a:r>
            <a:endParaRPr/>
          </a:p>
        </p:txBody>
      </p:sp>
      <p:sp>
        <p:nvSpPr>
          <p:cNvPr id="381" name="Google Shape;381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시맥틱 웹을 만들 때 사용함. 그럼 시맥틱 웹이란?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/>
              <a:t>특정 태그에 의미를 부여한 웹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/>
              <a:t>프로그램이 코드를 읽고 의미를 인식할 수 있는 지능형 웹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382" name="Google Shape;382;p38" descr="C:\Users\acauser2\Desktop\강의교안 작업\fig_4455\ch04_샘플\그림 4-6(b)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3233638"/>
            <a:ext cx="4457560" cy="307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8" descr="C:\Users\acauser2\Desktop\강의교안 작업\fig_4455\ch04_샘플\그림 4-6(a)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74214" y="3217936"/>
            <a:ext cx="4536504" cy="2921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HTML5 문서 구조화 &gt;시맨틱 태그</a:t>
            </a:r>
            <a:endParaRPr/>
          </a:p>
        </p:txBody>
      </p:sp>
      <p:sp>
        <p:nvSpPr>
          <p:cNvPr id="389" name="Google Shape;389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390" name="Google Shape;390;p39" descr="C:\Users\acauser2\Desktop\강의교안 작업\fig_4455\ch04_샘플\그림 4-7(a)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8369" y="2164634"/>
            <a:ext cx="5841999" cy="3427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9" descr="C:\Users\acauser2\Desktop\강의교안 작업\fig_4455\ch04_샘플\그림 4-7(b)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26898" y="2664912"/>
            <a:ext cx="3672408" cy="2680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글자 태그</a:t>
            </a:r>
            <a:endParaRPr/>
          </a:p>
        </p:txBody>
      </p:sp>
      <p:pic>
        <p:nvPicPr>
          <p:cNvPr id="111" name="Google Shape;11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788" y="1877058"/>
            <a:ext cx="3930334" cy="4248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시맨틱 태그를 이용한 레이아웃 구성</a:t>
            </a:r>
            <a:endParaRPr/>
          </a:p>
        </p:txBody>
      </p:sp>
      <p:pic>
        <p:nvPicPr>
          <p:cNvPr id="397" name="Google Shape;397;p40" descr="C:\Users\acauser2\Desktop\강의교안 작업\fig_4455\ch04_샘플\코드 4-1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79252" y="1679575"/>
            <a:ext cx="4709473" cy="44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A2E70A7-41EB-4744-8767-E91E6BE0B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8" y="1679575"/>
            <a:ext cx="4723960" cy="4486276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1"/>
          <p:cNvSpPr txBox="1">
            <a:spLocks noGrp="1"/>
          </p:cNvSpPr>
          <p:nvPr>
            <p:ph type="body" idx="1"/>
          </p:nvPr>
        </p:nvSpPr>
        <p:spPr>
          <a:xfrm>
            <a:off x="838200" y="368300"/>
            <a:ext cx="10515600" cy="580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None/>
            </a:pPr>
            <a:r>
              <a:rPr lang="ko-KR" sz="8800"/>
              <a:t>감사합니다.</a:t>
            </a:r>
            <a:endParaRPr sz="8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글자 태그 &gt; 제목 태그</a:t>
            </a:r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body" idx="1"/>
          </p:nvPr>
        </p:nvSpPr>
        <p:spPr>
          <a:xfrm>
            <a:off x="5034844" y="1825625"/>
            <a:ext cx="631895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문서의 제목을 표현할 때 사용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h&lt;숫자&gt;: 숫자가 작을 수록 글자의 크기가 커짐</a:t>
            </a:r>
            <a:endParaRPr/>
          </a:p>
        </p:txBody>
      </p:sp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788" y="1877058"/>
            <a:ext cx="3930334" cy="424847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/>
          <p:nvPr/>
        </p:nvSpPr>
        <p:spPr>
          <a:xfrm>
            <a:off x="581790" y="2388289"/>
            <a:ext cx="4453054" cy="2542478"/>
          </a:xfrm>
          <a:custGeom>
            <a:avLst/>
            <a:gdLst/>
            <a:ahLst/>
            <a:cxnLst/>
            <a:rect l="l" t="t" r="r" b="b"/>
            <a:pathLst>
              <a:path w="4453054" h="2542478" extrusionOk="0">
                <a:moveTo>
                  <a:pt x="0" y="68291"/>
                </a:moveTo>
                <a:cubicBezTo>
                  <a:pt x="-1083" y="29907"/>
                  <a:pt x="27655" y="1096"/>
                  <a:pt x="68291" y="0"/>
                </a:cubicBezTo>
                <a:cubicBezTo>
                  <a:pt x="317465" y="4200"/>
                  <a:pt x="612223" y="31249"/>
                  <a:pt x="771259" y="0"/>
                </a:cubicBezTo>
                <a:cubicBezTo>
                  <a:pt x="930295" y="-31249"/>
                  <a:pt x="1089951" y="-19245"/>
                  <a:pt x="1344733" y="0"/>
                </a:cubicBezTo>
                <a:cubicBezTo>
                  <a:pt x="1599515" y="19245"/>
                  <a:pt x="1640403" y="1288"/>
                  <a:pt x="1875043" y="0"/>
                </a:cubicBezTo>
                <a:cubicBezTo>
                  <a:pt x="2109683" y="-1288"/>
                  <a:pt x="2375780" y="-5109"/>
                  <a:pt x="2534846" y="0"/>
                </a:cubicBezTo>
                <a:cubicBezTo>
                  <a:pt x="2693912" y="5109"/>
                  <a:pt x="2884579" y="14867"/>
                  <a:pt x="3108321" y="0"/>
                </a:cubicBezTo>
                <a:cubicBezTo>
                  <a:pt x="3332064" y="-14867"/>
                  <a:pt x="3555136" y="-13709"/>
                  <a:pt x="3811289" y="0"/>
                </a:cubicBezTo>
                <a:cubicBezTo>
                  <a:pt x="4067442" y="13709"/>
                  <a:pt x="4214926" y="24075"/>
                  <a:pt x="4384763" y="0"/>
                </a:cubicBezTo>
                <a:cubicBezTo>
                  <a:pt x="4418672" y="6298"/>
                  <a:pt x="4452161" y="29539"/>
                  <a:pt x="4453054" y="68291"/>
                </a:cubicBezTo>
                <a:cubicBezTo>
                  <a:pt x="4459457" y="340548"/>
                  <a:pt x="4434094" y="431918"/>
                  <a:pt x="4453054" y="621647"/>
                </a:cubicBezTo>
                <a:cubicBezTo>
                  <a:pt x="4472014" y="811376"/>
                  <a:pt x="4467375" y="1079224"/>
                  <a:pt x="4453054" y="1223121"/>
                </a:cubicBezTo>
                <a:cubicBezTo>
                  <a:pt x="4438733" y="1367018"/>
                  <a:pt x="4441693" y="1674096"/>
                  <a:pt x="4453054" y="1800536"/>
                </a:cubicBezTo>
                <a:cubicBezTo>
                  <a:pt x="4464415" y="1926977"/>
                  <a:pt x="4471536" y="2335581"/>
                  <a:pt x="4453054" y="2474187"/>
                </a:cubicBezTo>
                <a:cubicBezTo>
                  <a:pt x="4456432" y="2507710"/>
                  <a:pt x="4416325" y="2540099"/>
                  <a:pt x="4384763" y="2542478"/>
                </a:cubicBezTo>
                <a:cubicBezTo>
                  <a:pt x="4207089" y="2525911"/>
                  <a:pt x="3925086" y="2518750"/>
                  <a:pt x="3768124" y="2542478"/>
                </a:cubicBezTo>
                <a:cubicBezTo>
                  <a:pt x="3611162" y="2566206"/>
                  <a:pt x="3267238" y="2517923"/>
                  <a:pt x="3065156" y="2542478"/>
                </a:cubicBezTo>
                <a:cubicBezTo>
                  <a:pt x="2863074" y="2567033"/>
                  <a:pt x="2624726" y="2555426"/>
                  <a:pt x="2448517" y="2542478"/>
                </a:cubicBezTo>
                <a:cubicBezTo>
                  <a:pt x="2272308" y="2529530"/>
                  <a:pt x="2080279" y="2553887"/>
                  <a:pt x="1961372" y="2542478"/>
                </a:cubicBezTo>
                <a:cubicBezTo>
                  <a:pt x="1842466" y="2531069"/>
                  <a:pt x="1583761" y="2532073"/>
                  <a:pt x="1431063" y="2542478"/>
                </a:cubicBezTo>
                <a:cubicBezTo>
                  <a:pt x="1278365" y="2552883"/>
                  <a:pt x="947921" y="2536249"/>
                  <a:pt x="728095" y="2542478"/>
                </a:cubicBezTo>
                <a:cubicBezTo>
                  <a:pt x="508269" y="2548707"/>
                  <a:pt x="370539" y="2552054"/>
                  <a:pt x="68291" y="2542478"/>
                </a:cubicBezTo>
                <a:cubicBezTo>
                  <a:pt x="34220" y="2549696"/>
                  <a:pt x="-3751" y="2513881"/>
                  <a:pt x="0" y="2474187"/>
                </a:cubicBezTo>
                <a:cubicBezTo>
                  <a:pt x="-18693" y="2291139"/>
                  <a:pt x="-810" y="2050804"/>
                  <a:pt x="0" y="1848654"/>
                </a:cubicBezTo>
                <a:cubicBezTo>
                  <a:pt x="810" y="1646504"/>
                  <a:pt x="-7541" y="1546652"/>
                  <a:pt x="0" y="1319357"/>
                </a:cubicBezTo>
                <a:cubicBezTo>
                  <a:pt x="7541" y="1092062"/>
                  <a:pt x="-15466" y="910282"/>
                  <a:pt x="0" y="717883"/>
                </a:cubicBezTo>
                <a:cubicBezTo>
                  <a:pt x="15466" y="525484"/>
                  <a:pt x="30843" y="335529"/>
                  <a:pt x="0" y="68291"/>
                </a:cubicBez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글자 태그 &gt; 본문 태그</a:t>
            </a:r>
            <a:endParaRPr/>
          </a:p>
        </p:txBody>
      </p:sp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5034844" y="1825625"/>
            <a:ext cx="631895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본문의 글자를 표현할 때 사용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p는 paragraph를 의미함. 문단 생성함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br는 break를 의미함. 줄 바꿈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hr는 horizontal rule를 의미함. 수평 줄을 삽입</a:t>
            </a:r>
            <a:endParaRPr/>
          </a:p>
        </p:txBody>
      </p:sp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788" y="1877058"/>
            <a:ext cx="3930334" cy="424847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6"/>
          <p:cNvSpPr/>
          <p:nvPr/>
        </p:nvSpPr>
        <p:spPr>
          <a:xfrm>
            <a:off x="578428" y="4851399"/>
            <a:ext cx="4453054" cy="1325564"/>
          </a:xfrm>
          <a:custGeom>
            <a:avLst/>
            <a:gdLst/>
            <a:ahLst/>
            <a:cxnLst/>
            <a:rect l="l" t="t" r="r" b="b"/>
            <a:pathLst>
              <a:path w="4453054" h="1325564" extrusionOk="0">
                <a:moveTo>
                  <a:pt x="0" y="35605"/>
                </a:moveTo>
                <a:cubicBezTo>
                  <a:pt x="-840" y="15423"/>
                  <a:pt x="12570" y="1265"/>
                  <a:pt x="35605" y="0"/>
                </a:cubicBezTo>
                <a:cubicBezTo>
                  <a:pt x="355995" y="-20859"/>
                  <a:pt x="460885" y="14978"/>
                  <a:pt x="749220" y="0"/>
                </a:cubicBezTo>
                <a:cubicBezTo>
                  <a:pt x="1037556" y="-14978"/>
                  <a:pt x="1179290" y="-9394"/>
                  <a:pt x="1331379" y="0"/>
                </a:cubicBezTo>
                <a:cubicBezTo>
                  <a:pt x="1483468" y="9394"/>
                  <a:pt x="1631145" y="-6722"/>
                  <a:pt x="1869720" y="0"/>
                </a:cubicBezTo>
                <a:cubicBezTo>
                  <a:pt x="2108295" y="6722"/>
                  <a:pt x="2226589" y="-3034"/>
                  <a:pt x="2539516" y="0"/>
                </a:cubicBezTo>
                <a:cubicBezTo>
                  <a:pt x="2852443" y="3034"/>
                  <a:pt x="2924277" y="28091"/>
                  <a:pt x="3121675" y="0"/>
                </a:cubicBezTo>
                <a:cubicBezTo>
                  <a:pt x="3319073" y="-28091"/>
                  <a:pt x="3542272" y="-8210"/>
                  <a:pt x="3835290" y="0"/>
                </a:cubicBezTo>
                <a:cubicBezTo>
                  <a:pt x="4128309" y="8210"/>
                  <a:pt x="4204427" y="17556"/>
                  <a:pt x="4417449" y="0"/>
                </a:cubicBezTo>
                <a:cubicBezTo>
                  <a:pt x="4435774" y="2215"/>
                  <a:pt x="4450606" y="13101"/>
                  <a:pt x="4453054" y="35605"/>
                </a:cubicBezTo>
                <a:cubicBezTo>
                  <a:pt x="4450669" y="208550"/>
                  <a:pt x="4457044" y="508487"/>
                  <a:pt x="4453054" y="637695"/>
                </a:cubicBezTo>
                <a:cubicBezTo>
                  <a:pt x="4449065" y="766903"/>
                  <a:pt x="4470300" y="1085805"/>
                  <a:pt x="4453054" y="1289959"/>
                </a:cubicBezTo>
                <a:cubicBezTo>
                  <a:pt x="4455122" y="1307580"/>
                  <a:pt x="4440643" y="1323288"/>
                  <a:pt x="4417449" y="1325564"/>
                </a:cubicBezTo>
                <a:cubicBezTo>
                  <a:pt x="4254557" y="1325172"/>
                  <a:pt x="4086641" y="1353566"/>
                  <a:pt x="3791471" y="1325564"/>
                </a:cubicBezTo>
                <a:cubicBezTo>
                  <a:pt x="3496301" y="1297562"/>
                  <a:pt x="3412194" y="1300937"/>
                  <a:pt x="3253130" y="1325564"/>
                </a:cubicBezTo>
                <a:cubicBezTo>
                  <a:pt x="3094066" y="1350191"/>
                  <a:pt x="2929780" y="1318747"/>
                  <a:pt x="2627153" y="1325564"/>
                </a:cubicBezTo>
                <a:cubicBezTo>
                  <a:pt x="2324526" y="1332381"/>
                  <a:pt x="2187701" y="1334313"/>
                  <a:pt x="1913538" y="1325564"/>
                </a:cubicBezTo>
                <a:cubicBezTo>
                  <a:pt x="1639375" y="1316815"/>
                  <a:pt x="1524216" y="1346925"/>
                  <a:pt x="1287560" y="1325564"/>
                </a:cubicBezTo>
                <a:cubicBezTo>
                  <a:pt x="1050904" y="1304203"/>
                  <a:pt x="1012593" y="1310632"/>
                  <a:pt x="793038" y="1325564"/>
                </a:cubicBezTo>
                <a:cubicBezTo>
                  <a:pt x="573483" y="1340496"/>
                  <a:pt x="357200" y="1312299"/>
                  <a:pt x="35605" y="1325564"/>
                </a:cubicBezTo>
                <a:cubicBezTo>
                  <a:pt x="18911" y="1323802"/>
                  <a:pt x="-1613" y="1312184"/>
                  <a:pt x="0" y="1289959"/>
                </a:cubicBezTo>
                <a:cubicBezTo>
                  <a:pt x="-14161" y="1099509"/>
                  <a:pt x="27910" y="919030"/>
                  <a:pt x="0" y="675326"/>
                </a:cubicBezTo>
                <a:cubicBezTo>
                  <a:pt x="-27910" y="431622"/>
                  <a:pt x="-31491" y="315496"/>
                  <a:pt x="0" y="35605"/>
                </a:cubicBez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글자 태그 &gt; 특수 문자 및 기호</a:t>
            </a:r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1"/>
          </p:nvPr>
        </p:nvSpPr>
        <p:spPr>
          <a:xfrm>
            <a:off x="838200" y="182959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공백, 괄호 등은 다음 특수 문자를 사용해 화면에 표시 할 수 있음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다양한 특수 문자 및 기호 코드는 다음 사이트에서 확인 가능함: </a:t>
            </a:r>
            <a:r>
              <a:rPr lang="ko-KR" u="sng">
                <a:solidFill>
                  <a:schemeClr val="hlink"/>
                </a:solidFill>
                <a:hlinkClick r:id="rId3"/>
              </a:rPr>
              <a:t>https://www.toptal.com/designers/htmlarrows/symbols/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graphicFrame>
        <p:nvGraphicFramePr>
          <p:cNvPr id="137" name="Google Shape;137;p7"/>
          <p:cNvGraphicFramePr/>
          <p:nvPr/>
        </p:nvGraphicFramePr>
        <p:xfrm>
          <a:off x="4216037" y="2501423"/>
          <a:ext cx="3759950" cy="2119375"/>
        </p:xfrm>
        <a:graphic>
          <a:graphicData uri="http://schemas.openxmlformats.org/drawingml/2006/table">
            <a:tbl>
              <a:tblPr firstRow="1" bandRow="1">
                <a:noFill/>
                <a:tableStyleId>{DAE33FD1-054B-4E7A-B19F-E1222782CE41}</a:tableStyleId>
              </a:tblPr>
              <a:tblGrid>
                <a:gridCol w="187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/>
                        <a:t>특수 문자</a:t>
                      </a:r>
                      <a:endParaRPr sz="180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/>
                        <a:t>화면 표시 문자</a:t>
                      </a:r>
                      <a:endParaRPr sz="180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&amp;nbsp;</a:t>
                      </a:r>
                      <a:endParaRPr sz="1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공백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&amp;lt;</a:t>
                      </a:r>
                      <a:endParaRPr sz="1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&lt;</a:t>
                      </a:r>
                      <a:endParaRPr sz="1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&amp;gt;</a:t>
                      </a:r>
                      <a:endParaRPr sz="1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&gt;</a:t>
                      </a:r>
                      <a:endParaRPr sz="1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&amp;amp;</a:t>
                      </a:r>
                      <a:endParaRPr sz="1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/>
                        <a:t>&amp;</a:t>
                      </a:r>
                      <a:endParaRPr sz="1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글자 태그 &gt; 글자 모양 태그</a:t>
            </a:r>
            <a:endParaRPr/>
          </a:p>
        </p:txBody>
      </p:sp>
      <p:sp>
        <p:nvSpPr>
          <p:cNvPr id="144" name="Google Shape;144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80113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글자의 형태 및 크기 설정 시 사용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글자 모양 태그 내부에 제목 글자 태그와 본문 글자 태그는 넣을 수 없음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grpSp>
        <p:nvGrpSpPr>
          <p:cNvPr id="145" name="Google Shape;145;p8"/>
          <p:cNvGrpSpPr/>
          <p:nvPr/>
        </p:nvGrpSpPr>
        <p:grpSpPr>
          <a:xfrm>
            <a:off x="6834954" y="2107656"/>
            <a:ext cx="4229100" cy="3787276"/>
            <a:chOff x="1088192" y="1938012"/>
            <a:chExt cx="4229100" cy="3787276"/>
          </a:xfrm>
        </p:grpSpPr>
        <p:pic>
          <p:nvPicPr>
            <p:cNvPr id="146" name="Google Shape;146;p8" descr="C:\Users\acauser2\Desktop\강의교안 작업\fig_4455\ch03_샘플\표 3-3(a).jp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88192" y="1938012"/>
              <a:ext cx="4229100" cy="16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8" descr="C:\Users\acauser2\Desktop\강의교안 작업\fig_4455\ch03_샘플\표 3-3(b).jpg"/>
            <p:cNvPicPr preferRelativeResize="0"/>
            <p:nvPr/>
          </p:nvPicPr>
          <p:blipFill rotWithShape="1">
            <a:blip r:embed="rId4">
              <a:alphaModFix/>
            </a:blip>
            <a:srcRect t="16739"/>
            <a:stretch/>
          </p:blipFill>
          <p:spPr>
            <a:xfrm>
              <a:off x="1097717" y="3544389"/>
              <a:ext cx="4210050" cy="21808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8" name="Google Shape;148;p8" descr="C:\Users\acauser2\Desktop\강의교안 작업\fig_4455\ch03_샘플\그림 3-3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29375" y="4001294"/>
            <a:ext cx="3418788" cy="198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글자 태그 &gt; 앵커(Anchor) 태그</a:t>
            </a:r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특정 웹 파일에 이동하기: 절대/상대 경로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/>
              <a:t>절대 경로: href=“</a:t>
            </a:r>
            <a:r>
              <a:rPr lang="ko-KR" i="1"/>
              <a:t>www.kimauk.com/page1.html</a:t>
            </a:r>
            <a:r>
              <a:rPr lang="ko-KR"/>
              <a:t>”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/>
              <a:t>상대 경로: href=“</a:t>
            </a:r>
            <a:r>
              <a:rPr lang="ko-KR" i="1"/>
              <a:t>../page1.html</a:t>
            </a:r>
            <a:r>
              <a:rPr lang="ko-KR"/>
              <a:t>” ⇨ href=“</a:t>
            </a:r>
            <a:r>
              <a:rPr lang="ko-KR" i="1"/>
              <a:t>www.kimauk.com/page1.html</a:t>
            </a:r>
            <a:r>
              <a:rPr lang="ko-KR"/>
              <a:t>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웹 페이지 내부로 이동하기: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/>
              <a:t>href=“#ID”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/>
              <a:t>이메일 보내기: 메일 경로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/>
              <a:t>href=“mailto:kimauk@kangwon.ac.kr”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rma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2761</Words>
  <Application>Microsoft Macintosh PowerPoint</Application>
  <PresentationFormat>와이드스크린</PresentationFormat>
  <Paragraphs>533</Paragraphs>
  <Slides>41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5" baseType="lpstr">
      <vt:lpstr>Malgun Gothic</vt:lpstr>
      <vt:lpstr>Arial</vt:lpstr>
      <vt:lpstr>Calibri</vt:lpstr>
      <vt:lpstr>format</vt:lpstr>
      <vt:lpstr>웹프로그래밍</vt:lpstr>
      <vt:lpstr>학습 내용 복습: HTML5 기본 태그</vt:lpstr>
      <vt:lpstr>HTML5 기본 태그</vt:lpstr>
      <vt:lpstr>글자 태그</vt:lpstr>
      <vt:lpstr>글자 태그 &gt; 제목 태그</vt:lpstr>
      <vt:lpstr>글자 태그 &gt; 본문 태그</vt:lpstr>
      <vt:lpstr>글자 태그 &gt; 특수 문자 및 기호</vt:lpstr>
      <vt:lpstr>글자 태그 &gt; 글자 모양 태그</vt:lpstr>
      <vt:lpstr>글자 태그 &gt; 앵커(Anchor) 태그</vt:lpstr>
      <vt:lpstr>목록 태그</vt:lpstr>
      <vt:lpstr>테이블 태그</vt:lpstr>
      <vt:lpstr>미디어 태그</vt:lpstr>
      <vt:lpstr>HTML5 입력 양식 태그와 구조화 태그</vt:lpstr>
      <vt:lpstr>학습 목표</vt:lpstr>
      <vt:lpstr>학습 내용</vt:lpstr>
      <vt:lpstr>입력 양식 태그</vt:lpstr>
      <vt:lpstr>입력 양식 태그</vt:lpstr>
      <vt:lpstr>입력 양식 태그 &gt; 입력 영역 생성</vt:lpstr>
      <vt:lpstr>입력 양식 태그 &gt; 데이터 전달 방식 설정</vt:lpstr>
      <vt:lpstr>입력 양식 태그 &gt; 데이터 전달 방식 설정</vt:lpstr>
      <vt:lpstr>GET 방식 vs. POST 방식</vt:lpstr>
      <vt:lpstr>GET 방식 vs. POST 방식</vt:lpstr>
      <vt:lpstr>입력 양식 태그 &gt; 입력 양식 생성</vt:lpstr>
      <vt:lpstr>입력 양식 생성 &gt; 입력 양식 종류</vt:lpstr>
      <vt:lpstr>입력 양식 생성 &gt; 입력 양식 종류</vt:lpstr>
      <vt:lpstr>입력 양식 생성 &gt; input 태그</vt:lpstr>
      <vt:lpstr>입력 양식 생성 &gt; 간단한 입력 양식 생성</vt:lpstr>
      <vt:lpstr>입력 양식 생성 &gt; 선택 가능 입력 양식</vt:lpstr>
      <vt:lpstr>선택 가능 입력 양식 &gt; 한 항목만 선택</vt:lpstr>
      <vt:lpstr>선택 가능 입력 양식 &gt; 여러 항목 선택</vt:lpstr>
      <vt:lpstr>입력 양식 생성 &gt; 선택 가능 입력 양식</vt:lpstr>
      <vt:lpstr>입력 양식 생성 &gt; 입력 양식 그룹 묶기</vt:lpstr>
      <vt:lpstr>HTML5 문서 구조화 &gt; 공간 분할 태그</vt:lpstr>
      <vt:lpstr>HTML5 문서 구조화 &gt; 공간 분할 태그</vt:lpstr>
      <vt:lpstr>공간 분할 태그 &gt; 블록 형식 분할</vt:lpstr>
      <vt:lpstr>공간 분할 태그 &gt; 인라인 형식 분할</vt:lpstr>
      <vt:lpstr>HTML5 문서 구조화 &gt; 공간 분할 태그</vt:lpstr>
      <vt:lpstr>HTML5 문서 구조화 &gt;시맨틱 태그</vt:lpstr>
      <vt:lpstr>HTML5 문서 구조화 &gt;시맨틱 태그</vt:lpstr>
      <vt:lpstr>시맨틱 태그를 이용한 레이아웃 구성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</dc:title>
  <dc:creator>Microsoft Office User</dc:creator>
  <cp:lastModifiedBy>Auk Kim</cp:lastModifiedBy>
  <cp:revision>23</cp:revision>
  <dcterms:created xsi:type="dcterms:W3CDTF">2021-03-11T05:03:13Z</dcterms:created>
  <dcterms:modified xsi:type="dcterms:W3CDTF">2022-02-14T04:58:34Z</dcterms:modified>
</cp:coreProperties>
</file>