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612" r:id="rId2"/>
    <p:sldId id="614" r:id="rId3"/>
    <p:sldId id="625" r:id="rId4"/>
    <p:sldId id="615" r:id="rId5"/>
    <p:sldId id="616" r:id="rId6"/>
    <p:sldId id="617" r:id="rId7"/>
    <p:sldId id="618" r:id="rId8"/>
    <p:sldId id="619" r:id="rId9"/>
    <p:sldId id="620" r:id="rId10"/>
    <p:sldId id="622" r:id="rId11"/>
    <p:sldId id="623" r:id="rId12"/>
    <p:sldId id="624" r:id="rId1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839" initials="4" lastIdx="2" clrIdx="0">
    <p:extLst>
      <p:ext uri="{19B8F6BF-5375-455C-9EA6-DF929625EA0E}">
        <p15:presenceInfo xmlns:p15="http://schemas.microsoft.com/office/powerpoint/2012/main" userId="S::S4839@atlanti.me::0c7e0b6c-2eec-4f20-8197-1968f640e3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408"/>
    <a:srgbClr val="FD1C1C"/>
    <a:srgbClr val="2F5597"/>
    <a:srgbClr val="262626"/>
    <a:srgbClr val="00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814" autoAdjust="0"/>
  </p:normalViewPr>
  <p:slideViewPr>
    <p:cSldViewPr snapToGrid="0">
      <p:cViewPr varScale="1">
        <p:scale>
          <a:sx n="78" d="100"/>
          <a:sy n="78" d="100"/>
        </p:scale>
        <p:origin x="372" y="96"/>
      </p:cViewPr>
      <p:guideLst>
        <p:guide pos="3120"/>
        <p:guide orient="horz" pos="2160"/>
        <p:guide pos="217"/>
        <p:guide pos="60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057F4E04-DCE1-46E3-A1B3-23249DE7617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F1AC023E-E0A1-4A0E-86DB-9E8CC3FB7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6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9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4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8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31D32-8B24-486A-9DE2-6678CED89FA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8DE8-8451-451B-9339-BD4337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0F6AE-6CA2-412E-ACA8-56EE0B0E0459}"/>
              </a:ext>
            </a:extLst>
          </p:cNvPr>
          <p:cNvSpPr txBox="1"/>
          <p:nvPr/>
        </p:nvSpPr>
        <p:spPr>
          <a:xfrm>
            <a:off x="3019295" y="1666104"/>
            <a:ext cx="38674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Monster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Escape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B8472-8017-4DD0-B633-38866D1269B9}"/>
              </a:ext>
            </a:extLst>
          </p:cNvPr>
          <p:cNvSpPr txBox="1"/>
          <p:nvPr/>
        </p:nvSpPr>
        <p:spPr>
          <a:xfrm>
            <a:off x="6738774" y="3796417"/>
            <a:ext cx="3041217" cy="27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및 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양원석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정영진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김강원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6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4" y="228600"/>
            <a:ext cx="447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메인 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4B476-F2C4-4AFD-A714-B3F419F98998}"/>
              </a:ext>
            </a:extLst>
          </p:cNvPr>
          <p:cNvSpPr txBox="1"/>
          <p:nvPr/>
        </p:nvSpPr>
        <p:spPr>
          <a:xfrm>
            <a:off x="200024" y="1069245"/>
            <a:ext cx="2867487" cy="37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메인 화면 컨셉 아트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088D8-7D40-4BEA-A2D4-9035135A49DE}"/>
              </a:ext>
            </a:extLst>
          </p:cNvPr>
          <p:cNvSpPr txBox="1"/>
          <p:nvPr/>
        </p:nvSpPr>
        <p:spPr>
          <a:xfrm>
            <a:off x="200024" y="1442101"/>
            <a:ext cx="14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모드 선택 </a:t>
            </a:r>
          </a:p>
        </p:txBody>
      </p:sp>
      <p:pic>
        <p:nvPicPr>
          <p:cNvPr id="1026" name="Picture 2" descr="액션쾌감!!! 던전앤파이터">
            <a:extLst>
              <a:ext uri="{FF2B5EF4-FFF2-40B4-BE49-F238E27FC236}">
                <a16:creationId xmlns:a16="http://schemas.microsoft.com/office/drawing/2014/main" id="{21E1422E-C4B5-4C9E-9EC0-F70FEE13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1" y="2032988"/>
            <a:ext cx="8691239" cy="33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34C260-8017-44FE-B380-B007938792FB}"/>
              </a:ext>
            </a:extLst>
          </p:cNvPr>
          <p:cNvSpPr txBox="1"/>
          <p:nvPr/>
        </p:nvSpPr>
        <p:spPr>
          <a:xfrm>
            <a:off x="257727" y="5482933"/>
            <a:ext cx="34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rgbClr val="DADCE0"/>
                </a:solidFill>
                <a:latin typeface="Roboto" panose="020B0604020202020204" pitchFamily="2" charset="0"/>
              </a:rPr>
              <a:t>던전 앤 파이터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Google Sans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17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5" y="228600"/>
            <a:ext cx="500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E68194-EAE5-42D5-BB15-C529FC62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2032987"/>
            <a:ext cx="4615650" cy="3382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1F1F26-2256-4EFB-997D-FD5FC0C6870F}"/>
              </a:ext>
            </a:extLst>
          </p:cNvPr>
          <p:cNvSpPr txBox="1"/>
          <p:nvPr/>
        </p:nvSpPr>
        <p:spPr>
          <a:xfrm>
            <a:off x="200024" y="1069245"/>
            <a:ext cx="2867487" cy="37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게임 화면 컨셉 아트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FF271-3476-4572-9922-D111E8137829}"/>
              </a:ext>
            </a:extLst>
          </p:cNvPr>
          <p:cNvSpPr txBox="1"/>
          <p:nvPr/>
        </p:nvSpPr>
        <p:spPr>
          <a:xfrm>
            <a:off x="200023" y="1442101"/>
            <a:ext cx="19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게임 진행 화면 </a:t>
            </a:r>
          </a:p>
        </p:txBody>
      </p:sp>
      <p:pic>
        <p:nvPicPr>
          <p:cNvPr id="14" name="Picture 4" descr="대한조정협회 :::::">
            <a:extLst>
              <a:ext uri="{FF2B5EF4-FFF2-40B4-BE49-F238E27FC236}">
                <a16:creationId xmlns:a16="http://schemas.microsoft.com/office/drawing/2014/main" id="{4590AF7D-668D-4893-A5D5-B3DF7A5B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32986"/>
            <a:ext cx="4066713" cy="33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FA2E5B-9D0C-44FB-93D0-0AC136F77813}"/>
              </a:ext>
            </a:extLst>
          </p:cNvPr>
          <p:cNvSpPr txBox="1"/>
          <p:nvPr/>
        </p:nvSpPr>
        <p:spPr>
          <a:xfrm>
            <a:off x="257727" y="5482933"/>
            <a:ext cx="34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rgbClr val="DADCE0"/>
                </a:solidFill>
                <a:latin typeface="Roboto" panose="020B0604020202020204" pitchFamily="2" charset="0"/>
              </a:rPr>
              <a:t> </a:t>
            </a:r>
            <a:r>
              <a:rPr lang="ko-KR" altLang="en-US" dirty="0" err="1">
                <a:solidFill>
                  <a:srgbClr val="DADCE0"/>
                </a:solidFill>
                <a:latin typeface="Roboto" panose="020B0604020202020204" pitchFamily="2" charset="0"/>
              </a:rPr>
              <a:t>테일즈런너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Google Sans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8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5" y="228600"/>
            <a:ext cx="676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61BBA6-B78C-49DB-9EDC-36AFEA3F8BA0}"/>
              </a:ext>
            </a:extLst>
          </p:cNvPr>
          <p:cNvSpPr txBox="1"/>
          <p:nvPr/>
        </p:nvSpPr>
        <p:spPr>
          <a:xfrm>
            <a:off x="200024" y="1069245"/>
            <a:ext cx="2867487" cy="37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게임 화면 컨셉 아트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98A96-C0C0-436B-9B67-4101D3EACB5E}"/>
              </a:ext>
            </a:extLst>
          </p:cNvPr>
          <p:cNvSpPr txBox="1"/>
          <p:nvPr/>
        </p:nvSpPr>
        <p:spPr>
          <a:xfrm>
            <a:off x="200023" y="1442101"/>
            <a:ext cx="19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게임 종료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74" name="Picture 2" descr="카트라이더 기록 경신 리턴즈 2편 - YouTube">
            <a:extLst>
              <a:ext uri="{FF2B5EF4-FFF2-40B4-BE49-F238E27FC236}">
                <a16:creationId xmlns:a16="http://schemas.microsoft.com/office/drawing/2014/main" id="{DD64EC5F-8E87-4A47-ABC1-3113A4EC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689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12A08-66B9-4238-927A-F8DA159B68DD}"/>
              </a:ext>
            </a:extLst>
          </p:cNvPr>
          <p:cNvSpPr txBox="1"/>
          <p:nvPr/>
        </p:nvSpPr>
        <p:spPr>
          <a:xfrm>
            <a:off x="5441258" y="1438851"/>
            <a:ext cx="191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게임 종료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CBF177-797A-4988-B67A-DC2885FF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986899"/>
            <a:ext cx="4389783" cy="34289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4AB2A4-88C6-4A1F-ABAD-68988CB70EE2}"/>
              </a:ext>
            </a:extLst>
          </p:cNvPr>
          <p:cNvSpPr txBox="1"/>
          <p:nvPr/>
        </p:nvSpPr>
        <p:spPr>
          <a:xfrm>
            <a:off x="257727" y="5482933"/>
            <a:ext cx="34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rgbClr val="DADCE0"/>
                </a:solidFill>
                <a:latin typeface="Roboto" panose="020B0604020202020204" pitchFamily="2" charset="0"/>
              </a:rPr>
              <a:t> 카트라이더 모바일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Google San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0FF34-9A82-4ABE-886A-39AFEC8B8BC0}"/>
              </a:ext>
            </a:extLst>
          </p:cNvPr>
          <p:cNvSpPr txBox="1"/>
          <p:nvPr/>
        </p:nvSpPr>
        <p:spPr>
          <a:xfrm>
            <a:off x="4952999" y="5482933"/>
            <a:ext cx="34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rgbClr val="DADCE0"/>
                </a:solidFill>
                <a:latin typeface="Roboto" panose="020B0604020202020204" pitchFamily="2" charset="0"/>
              </a:rPr>
              <a:t> </a:t>
            </a:r>
            <a:r>
              <a:rPr lang="en-US" altLang="ko-KR" dirty="0">
                <a:solidFill>
                  <a:srgbClr val="DADCE0"/>
                </a:solidFill>
                <a:latin typeface="Roboto" panose="020B0604020202020204" pitchFamily="2" charset="0"/>
              </a:rPr>
              <a:t>Pin</a:t>
            </a:r>
            <a:r>
              <a:rPr lang="ko-KR" altLang="en-US" dirty="0">
                <a:solidFill>
                  <a:srgbClr val="DADCE0"/>
                </a:solidFill>
                <a:latin typeface="Roboto" panose="020B0604020202020204" pitchFamily="2" charset="0"/>
              </a:rPr>
              <a:t> </a:t>
            </a:r>
            <a:r>
              <a:rPr lang="en-US" altLang="ko-KR" dirty="0">
                <a:solidFill>
                  <a:srgbClr val="DADCE0"/>
                </a:solidFill>
                <a:latin typeface="Roboto" panose="020B0604020202020204" pitchFamily="2" charset="0"/>
              </a:rPr>
              <a:t>On</a:t>
            </a:r>
            <a:r>
              <a:rPr lang="ko-KR" altLang="en-US" dirty="0">
                <a:solidFill>
                  <a:srgbClr val="DADCE0"/>
                </a:solidFill>
                <a:latin typeface="Roboto" panose="020B0604020202020204" pitchFamily="2" charset="0"/>
              </a:rPr>
              <a:t> </a:t>
            </a:r>
            <a:r>
              <a:rPr lang="en-US" altLang="ko-KR" dirty="0">
                <a:solidFill>
                  <a:srgbClr val="DADCE0"/>
                </a:solidFill>
                <a:latin typeface="Roboto" panose="020B0604020202020204" pitchFamily="2" charset="0"/>
              </a:rPr>
              <a:t>Game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Google Sans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6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4" y="228600"/>
            <a:ext cx="522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469B9-94E0-40DD-A38D-B91C02B8460B}"/>
              </a:ext>
            </a:extLst>
          </p:cNvPr>
          <p:cNvSpPr/>
          <p:nvPr/>
        </p:nvSpPr>
        <p:spPr>
          <a:xfrm>
            <a:off x="479394" y="1313895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개발 목적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4E0D6B-E62B-4106-88D8-CDCD2E103B3D}"/>
              </a:ext>
            </a:extLst>
          </p:cNvPr>
          <p:cNvSpPr/>
          <p:nvPr/>
        </p:nvSpPr>
        <p:spPr>
          <a:xfrm>
            <a:off x="1873189" y="2545714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 게임 조직도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53D8CD-868E-43B1-8B07-DE621B6DE4A8}"/>
              </a:ext>
            </a:extLst>
          </p:cNvPr>
          <p:cNvSpPr/>
          <p:nvPr/>
        </p:nvSpPr>
        <p:spPr>
          <a:xfrm>
            <a:off x="3382393" y="3777533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메인 화면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B6EA3D-E9CA-4EC5-A112-2F6254C63593}"/>
              </a:ext>
            </a:extLst>
          </p:cNvPr>
          <p:cNvSpPr/>
          <p:nvPr/>
        </p:nvSpPr>
        <p:spPr>
          <a:xfrm>
            <a:off x="4724400" y="5009352"/>
            <a:ext cx="3915053" cy="798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4. </a:t>
            </a:r>
            <a:r>
              <a:rPr lang="ko-KR" altLang="en-US" sz="2400" b="1" dirty="0"/>
              <a:t>게임 화면</a:t>
            </a:r>
          </a:p>
        </p:txBody>
      </p:sp>
    </p:spTree>
    <p:extLst>
      <p:ext uri="{BB962C8B-B14F-4D97-AF65-F5344CB8AC3E}">
        <p14:creationId xmlns:p14="http://schemas.microsoft.com/office/powerpoint/2010/main" val="20919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18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90A4B-A675-4527-AC2F-B79C85F04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6" y="1056373"/>
            <a:ext cx="3554628" cy="1777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CF50BA-135B-4679-B472-5EBDF13B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4" y="2441866"/>
            <a:ext cx="3554628" cy="17773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CA6217-076D-48BF-BC40-3D650181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4" y="4371456"/>
            <a:ext cx="3781168" cy="1890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34EF6D-B509-4898-9303-CCC2052AB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22" y="2688625"/>
            <a:ext cx="3258064" cy="21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18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목적</a:t>
            </a:r>
          </a:p>
        </p:txBody>
      </p:sp>
      <p:pic>
        <p:nvPicPr>
          <p:cNvPr id="29" name="Picture 4" descr="대한조정협회 :::::">
            <a:extLst>
              <a:ext uri="{FF2B5EF4-FFF2-40B4-BE49-F238E27FC236}">
                <a16:creationId xmlns:a16="http://schemas.microsoft.com/office/drawing/2014/main" id="{71FA2156-4EA5-4A17-B6D5-ED80445A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74" y="1562378"/>
            <a:ext cx="3538531" cy="222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796600-E7D3-44FB-8889-E3AC98C39A5D}"/>
              </a:ext>
            </a:extLst>
          </p:cNvPr>
          <p:cNvGrpSpPr/>
          <p:nvPr/>
        </p:nvGrpSpPr>
        <p:grpSpPr>
          <a:xfrm>
            <a:off x="4162150" y="1964615"/>
            <a:ext cx="1390146" cy="1026193"/>
            <a:chOff x="3981954" y="3893836"/>
            <a:chExt cx="1390146" cy="1026193"/>
          </a:xfrm>
        </p:grpSpPr>
        <p:sp>
          <p:nvSpPr>
            <p:cNvPr id="31" name="화살표: 톱니 모양의 오른쪽 30">
              <a:extLst>
                <a:ext uri="{FF2B5EF4-FFF2-40B4-BE49-F238E27FC236}">
                  <a16:creationId xmlns:a16="http://schemas.microsoft.com/office/drawing/2014/main" id="{3349BC96-4A2B-41A3-ABDF-FF43F2BB7862}"/>
                </a:ext>
              </a:extLst>
            </p:cNvPr>
            <p:cNvSpPr/>
            <p:nvPr/>
          </p:nvSpPr>
          <p:spPr>
            <a:xfrm>
              <a:off x="3981954" y="3893836"/>
              <a:ext cx="1390146" cy="1026193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6" descr="VIVE™ | VIVE Pro HMD 설치 가이드">
              <a:extLst>
                <a:ext uri="{FF2B5EF4-FFF2-40B4-BE49-F238E27FC236}">
                  <a16:creationId xmlns:a16="http://schemas.microsoft.com/office/drawing/2014/main" id="{50EAE5D2-6AC1-4023-982B-C95588D7E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818" y="4161785"/>
              <a:ext cx="772417" cy="490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그림 32" descr="하늘, 실외, 사람, 스포츠이(가) 표시된 사진&#10;&#10;자동 생성된 설명">
            <a:extLst>
              <a:ext uri="{FF2B5EF4-FFF2-40B4-BE49-F238E27FC236}">
                <a16:creationId xmlns:a16="http://schemas.microsoft.com/office/drawing/2014/main" id="{4D04DC45-95CA-4470-BE84-7511BCE05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3" y="1530820"/>
            <a:ext cx="3222689" cy="2114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77F70-0EFF-42A3-8E99-A624057A8635}"/>
              </a:ext>
            </a:extLst>
          </p:cNvPr>
          <p:cNvSpPr txBox="1"/>
          <p:nvPr/>
        </p:nvSpPr>
        <p:spPr>
          <a:xfrm>
            <a:off x="697583" y="3912809"/>
            <a:ext cx="8635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1) </a:t>
            </a:r>
            <a:r>
              <a:rPr lang="ko-KR" altLang="en-US" sz="1400" dirty="0">
                <a:solidFill>
                  <a:schemeClr val="bg1"/>
                </a:solidFill>
              </a:rPr>
              <a:t>세 종류의  </a:t>
            </a:r>
            <a:r>
              <a:rPr lang="ko-KR" altLang="en-US" sz="1400" dirty="0" err="1">
                <a:solidFill>
                  <a:schemeClr val="bg1"/>
                </a:solidFill>
              </a:rPr>
              <a:t>몬스터들이</a:t>
            </a:r>
            <a:r>
              <a:rPr lang="ko-KR" altLang="en-US" sz="1400" dirty="0">
                <a:solidFill>
                  <a:schemeClr val="bg1"/>
                </a:solidFill>
              </a:rPr>
              <a:t> 등장하고 </a:t>
            </a:r>
            <a:r>
              <a:rPr lang="en-US" altLang="ko-KR" sz="1400" dirty="0">
                <a:solidFill>
                  <a:schemeClr val="bg1"/>
                </a:solidFill>
              </a:rPr>
              <a:t>Rowing Machine</a:t>
            </a:r>
            <a:r>
              <a:rPr lang="ko-KR" altLang="en-US" sz="1400" dirty="0">
                <a:solidFill>
                  <a:schemeClr val="bg1"/>
                </a:solidFill>
              </a:rPr>
              <a:t>을 당겨 </a:t>
            </a:r>
            <a:r>
              <a:rPr lang="ko-KR" altLang="en-US" sz="1400" dirty="0" err="1">
                <a:solidFill>
                  <a:schemeClr val="bg1"/>
                </a:solidFill>
              </a:rPr>
              <a:t>몬스터로부터</a:t>
            </a:r>
            <a:r>
              <a:rPr lang="ko-KR" altLang="en-US" sz="1400" dirty="0">
                <a:solidFill>
                  <a:schemeClr val="bg1"/>
                </a:solidFill>
              </a:rPr>
              <a:t> 벗어나기 위한 게임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2) </a:t>
            </a:r>
            <a:r>
              <a:rPr lang="en-US" altLang="ko-KR" sz="1400" dirty="0" err="1">
                <a:solidFill>
                  <a:schemeClr val="bg1"/>
                </a:solidFill>
              </a:rPr>
              <a:t>Vive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tracker</a:t>
            </a:r>
            <a:r>
              <a:rPr lang="ko-KR" altLang="en-US" sz="1400" dirty="0">
                <a:solidFill>
                  <a:schemeClr val="bg1"/>
                </a:solidFill>
              </a:rPr>
              <a:t>를 부착한 </a:t>
            </a:r>
            <a:r>
              <a:rPr lang="en-US" altLang="ko-KR" sz="1400" dirty="0">
                <a:solidFill>
                  <a:schemeClr val="bg1"/>
                </a:solidFill>
              </a:rPr>
              <a:t>Rowing Machine</a:t>
            </a:r>
            <a:r>
              <a:rPr lang="ko-KR" altLang="en-US" sz="1400" dirty="0">
                <a:solidFill>
                  <a:schemeClr val="bg1"/>
                </a:solidFill>
              </a:rPr>
              <a:t>과 </a:t>
            </a:r>
            <a:r>
              <a:rPr lang="en-US" altLang="ko-KR" sz="1400" dirty="0">
                <a:solidFill>
                  <a:schemeClr val="bg1"/>
                </a:solidFill>
              </a:rPr>
              <a:t>VR</a:t>
            </a:r>
            <a:r>
              <a:rPr lang="ko-KR" altLang="en-US" sz="1400" dirty="0">
                <a:solidFill>
                  <a:schemeClr val="bg1"/>
                </a:solidFill>
              </a:rPr>
              <a:t>를 접목하여 실제로 보트를 타고 조정을 하며 움직이는 느낌을 낼 수 있도록 설계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3) </a:t>
            </a:r>
            <a:r>
              <a:rPr lang="ko-KR" altLang="en-US" sz="1400" dirty="0">
                <a:solidFill>
                  <a:schemeClr val="bg1"/>
                </a:solidFill>
              </a:rPr>
              <a:t>다소 정적인 느낌을 주지 않도록 게임 콘텐츠를 구성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긴박한 상황을 연출하여 왜 빠르게 </a:t>
            </a:r>
            <a:r>
              <a:rPr lang="en-US" altLang="ko-KR" sz="1400" dirty="0">
                <a:solidFill>
                  <a:schemeClr val="bg1"/>
                </a:solidFill>
              </a:rPr>
              <a:t>Rowing Machine</a:t>
            </a:r>
            <a:r>
              <a:rPr lang="ko-KR" altLang="en-US" sz="1400" dirty="0">
                <a:solidFill>
                  <a:schemeClr val="bg1"/>
                </a:solidFill>
              </a:rPr>
              <a:t>을 당기면서 나아가야 하는지 목표 제시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개발 플랫폼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유니티</a:t>
            </a:r>
            <a:r>
              <a:rPr lang="en-US" altLang="ko-KR" sz="1400" dirty="0">
                <a:solidFill>
                  <a:schemeClr val="bg1"/>
                </a:solidFill>
              </a:rPr>
              <a:t>/VR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게임장르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아케이드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6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49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000000-0008-0000-0000-000037010000}"/>
              </a:ext>
            </a:extLst>
          </p:cNvPr>
          <p:cNvGrpSpPr/>
          <p:nvPr/>
        </p:nvGrpSpPr>
        <p:grpSpPr>
          <a:xfrm>
            <a:off x="353627" y="1420910"/>
            <a:ext cx="4178300" cy="4706860"/>
            <a:chOff x="0" y="0"/>
            <a:chExt cx="4178300" cy="564515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0000000-0008-0000-0000-000038010000}"/>
                </a:ext>
              </a:extLst>
            </p:cNvPr>
            <p:cNvGrpSpPr/>
            <p:nvPr/>
          </p:nvGrpSpPr>
          <p:grpSpPr>
            <a:xfrm>
              <a:off x="1336675" y="0"/>
              <a:ext cx="1437640" cy="914400"/>
              <a:chOff x="1336675" y="0"/>
              <a:chExt cx="1437640" cy="914400"/>
            </a:xfrm>
          </p:grpSpPr>
          <p:sp>
            <p:nvSpPr>
              <p:cNvPr id="50" name="순서도: 수행의 시작/종료 49">
                <a:extLst>
                  <a:ext uri="{FF2B5EF4-FFF2-40B4-BE49-F238E27FC236}">
                    <a16:creationId xmlns:a16="http://schemas.microsoft.com/office/drawing/2014/main" id="{00000000-0008-0000-0000-00004A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6675" y="0"/>
                <a:ext cx="1437640" cy="91440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TextBox 3">
                <a:extLst>
                  <a:ext uri="{FF2B5EF4-FFF2-40B4-BE49-F238E27FC236}">
                    <a16:creationId xmlns:a16="http://schemas.microsoft.com/office/drawing/2014/main" id="{00000000-0008-0000-0000-00004B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080" y="315595"/>
                <a:ext cx="1052830" cy="1866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시 작</a:t>
                </a: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0000000-0008-0000-0000-000039010000}"/>
                </a:ext>
              </a:extLst>
            </p:cNvPr>
            <p:cNvCxnSpPr/>
            <p:nvPr/>
          </p:nvCxnSpPr>
          <p:spPr>
            <a:xfrm>
              <a:off x="2051050" y="902970"/>
              <a:ext cx="8255" cy="41783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0000000-0008-0000-0000-00003A010000}"/>
                </a:ext>
              </a:extLst>
            </p:cNvPr>
            <p:cNvGrpSpPr/>
            <p:nvPr/>
          </p:nvGrpSpPr>
          <p:grpSpPr>
            <a:xfrm>
              <a:off x="0" y="2766060"/>
              <a:ext cx="1537335" cy="1320800"/>
              <a:chOff x="0" y="2766060"/>
              <a:chExt cx="1537335" cy="1320800"/>
            </a:xfrm>
          </p:grpSpPr>
          <p:sp>
            <p:nvSpPr>
              <p:cNvPr id="48" name="순서도: 판단 47">
                <a:extLst>
                  <a:ext uri="{FF2B5EF4-FFF2-40B4-BE49-F238E27FC236}">
                    <a16:creationId xmlns:a16="http://schemas.microsoft.com/office/drawing/2014/main" id="{00000000-0008-0000-0000-000048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2766060"/>
                <a:ext cx="1537335" cy="132080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TextBox 107">
                <a:extLst>
                  <a:ext uri="{FF2B5EF4-FFF2-40B4-BE49-F238E27FC236}">
                    <a16:creationId xmlns:a16="http://schemas.microsoft.com/office/drawing/2014/main" id="{00000000-0008-0000-0000-000049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3228975"/>
                <a:ext cx="939800" cy="2597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모드 선택</a:t>
                </a:r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0000000-0008-0000-0000-00003B010000}"/>
                </a:ext>
              </a:extLst>
            </p:cNvPr>
            <p:cNvCxnSpPr/>
            <p:nvPr/>
          </p:nvCxnSpPr>
          <p:spPr>
            <a:xfrm flipH="1">
              <a:off x="760095" y="2099945"/>
              <a:ext cx="1299210" cy="67691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0000000-0008-0000-0000-00003C010000}"/>
                </a:ext>
              </a:extLst>
            </p:cNvPr>
            <p:cNvCxnSpPr/>
            <p:nvPr/>
          </p:nvCxnSpPr>
          <p:spPr>
            <a:xfrm flipH="1">
              <a:off x="760095" y="4075430"/>
              <a:ext cx="8255" cy="666115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000000-0008-0000-0000-00003D010000}"/>
                </a:ext>
              </a:extLst>
            </p:cNvPr>
            <p:cNvCxnSpPr/>
            <p:nvPr/>
          </p:nvCxnSpPr>
          <p:spPr>
            <a:xfrm>
              <a:off x="2051050" y="2099945"/>
              <a:ext cx="1061720" cy="694055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0000000-0008-0000-0000-00003E010000}"/>
                </a:ext>
              </a:extLst>
            </p:cNvPr>
            <p:cNvGrpSpPr/>
            <p:nvPr/>
          </p:nvGrpSpPr>
          <p:grpSpPr>
            <a:xfrm>
              <a:off x="985520" y="1332230"/>
              <a:ext cx="2139315" cy="778510"/>
              <a:chOff x="985520" y="1332230"/>
              <a:chExt cx="2139315" cy="778510"/>
            </a:xfrm>
          </p:grpSpPr>
          <p:sp>
            <p:nvSpPr>
              <p:cNvPr id="46" name="순서도: 처리 45">
                <a:extLst>
                  <a:ext uri="{FF2B5EF4-FFF2-40B4-BE49-F238E27FC236}">
                    <a16:creationId xmlns:a16="http://schemas.microsoft.com/office/drawing/2014/main" id="{00000000-0008-0000-0000-000046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5520" y="1332230"/>
                <a:ext cx="2139315" cy="77851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TextBox 111">
                <a:extLst>
                  <a:ext uri="{FF2B5EF4-FFF2-40B4-BE49-F238E27FC236}">
                    <a16:creationId xmlns:a16="http://schemas.microsoft.com/office/drawing/2014/main" id="{00000000-0008-0000-0000-000047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5390" y="1546225"/>
                <a:ext cx="1679575" cy="2597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게임 방법 설명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0000000-0008-0000-0000-00003F010000}"/>
                </a:ext>
              </a:extLst>
            </p:cNvPr>
            <p:cNvGrpSpPr/>
            <p:nvPr/>
          </p:nvGrpSpPr>
          <p:grpSpPr>
            <a:xfrm>
              <a:off x="45720" y="4730115"/>
              <a:ext cx="1437005" cy="915035"/>
              <a:chOff x="45720" y="4730115"/>
              <a:chExt cx="1437005" cy="915035"/>
            </a:xfrm>
          </p:grpSpPr>
          <p:sp>
            <p:nvSpPr>
              <p:cNvPr id="44" name="순서도: 수행의 시작/종료 43">
                <a:extLst>
                  <a:ext uri="{FF2B5EF4-FFF2-40B4-BE49-F238E27FC236}">
                    <a16:creationId xmlns:a16="http://schemas.microsoft.com/office/drawing/2014/main" id="{00000000-0008-0000-0000-000044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20" y="4730115"/>
                <a:ext cx="1437005" cy="915035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TextBox 3">
                <a:extLst>
                  <a:ext uri="{FF2B5EF4-FFF2-40B4-BE49-F238E27FC236}">
                    <a16:creationId xmlns:a16="http://schemas.microsoft.com/office/drawing/2014/main" id="{00000000-0008-0000-0000-000045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5" y="5046345"/>
                <a:ext cx="1052830" cy="2540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게임 스타트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0000000-0008-0000-0000-000040010000}"/>
                </a:ext>
              </a:extLst>
            </p:cNvPr>
            <p:cNvGrpSpPr/>
            <p:nvPr/>
          </p:nvGrpSpPr>
          <p:grpSpPr>
            <a:xfrm>
              <a:off x="2051050" y="2782570"/>
              <a:ext cx="2127250" cy="779145"/>
              <a:chOff x="2051050" y="2782570"/>
              <a:chExt cx="2127250" cy="779145"/>
            </a:xfrm>
          </p:grpSpPr>
          <p:sp>
            <p:nvSpPr>
              <p:cNvPr id="42" name="순서도: 처리 41">
                <a:extLst>
                  <a:ext uri="{FF2B5EF4-FFF2-40B4-BE49-F238E27FC236}">
                    <a16:creationId xmlns:a16="http://schemas.microsoft.com/office/drawing/2014/main" id="{00000000-0008-0000-0000-000042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51050" y="2782570"/>
                <a:ext cx="2127250" cy="77914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TextBox 111">
                <a:extLst>
                  <a:ext uri="{FF2B5EF4-FFF2-40B4-BE49-F238E27FC236}">
                    <a16:creationId xmlns:a16="http://schemas.microsoft.com/office/drawing/2014/main" id="{00000000-0008-0000-0000-000043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8220" y="3002915"/>
                <a:ext cx="1680210" cy="2540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랭 킹</a:t>
                </a:r>
              </a:p>
            </p:txBody>
          </p:sp>
        </p:grpSp>
        <p:sp>
          <p:nvSpPr>
            <p:cNvPr id="41" name="TextBox 99">
              <a:extLst>
                <a:ext uri="{FF2B5EF4-FFF2-40B4-BE49-F238E27FC236}">
                  <a16:creationId xmlns:a16="http://schemas.microsoft.com/office/drawing/2014/main" id="{00000000-0008-0000-0000-000041010000}"/>
                </a:ext>
              </a:extLst>
            </p:cNvPr>
            <p:cNvSpPr txBox="1">
              <a:spLocks/>
            </p:cNvSpPr>
            <p:nvPr/>
          </p:nvSpPr>
          <p:spPr>
            <a:xfrm>
              <a:off x="1073785" y="3877945"/>
              <a:ext cx="1433195" cy="86745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000" kern="1200" dirty="0">
                  <a:solidFill>
                    <a:schemeClr val="bg1"/>
                  </a:solidFill>
                  <a:latin typeface="Arial"/>
                  <a:ea typeface="Arial"/>
                </a:rPr>
                <a:t>모드1:★</a:t>
              </a:r>
            </a:p>
            <a:p>
              <a:pPr algn="l"/>
              <a:r>
                <a:rPr lang="ko-KR" altLang="en-US" sz="1000" kern="1200" dirty="0">
                  <a:solidFill>
                    <a:schemeClr val="bg1"/>
                  </a:solidFill>
                  <a:latin typeface="Arial"/>
                  <a:ea typeface="Arial"/>
                </a:rPr>
                <a:t>모드2:★★</a:t>
              </a:r>
            </a:p>
            <a:p>
              <a:pPr algn="l"/>
              <a:r>
                <a:rPr lang="ko-KR" altLang="en-US" sz="1000" kern="1200" dirty="0">
                  <a:solidFill>
                    <a:schemeClr val="bg1"/>
                  </a:solidFill>
                  <a:latin typeface="Arial"/>
                  <a:ea typeface="Arial"/>
                </a:rPr>
                <a:t>모드3:★★★</a:t>
              </a:r>
            </a:p>
            <a:p>
              <a:pPr algn="l"/>
              <a:endParaRPr lang="ko-KR" altLang="en-US" sz="1100" kern="1200" dirty="0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69D6C4-D7DA-454E-BA0B-45C0CE66A479}"/>
              </a:ext>
            </a:extLst>
          </p:cNvPr>
          <p:cNvSpPr txBox="1"/>
          <p:nvPr/>
        </p:nvSpPr>
        <p:spPr>
          <a:xfrm>
            <a:off x="4714043" y="1420910"/>
            <a:ext cx="48383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게임 실행 시 메인 화면 조직도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게임 실행 시 게임 로고와 함께 메인 화면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으로 이동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메인 화면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나타나면 동시에 게임 방법 설명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 활성화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모드 선택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랭킹 버튼을 통해 게임 시작 또는 랭킹 확인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76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GrpSpPr/>
          <p:nvPr/>
        </p:nvGrpSpPr>
        <p:grpSpPr>
          <a:xfrm>
            <a:off x="200026" y="1332600"/>
            <a:ext cx="4514018" cy="4621304"/>
            <a:chOff x="0" y="0"/>
            <a:chExt cx="5425440" cy="52609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000000-0008-0000-0000-00002A000000}"/>
                </a:ext>
              </a:extLst>
            </p:cNvPr>
            <p:cNvGrpSpPr/>
            <p:nvPr/>
          </p:nvGrpSpPr>
          <p:grpSpPr>
            <a:xfrm>
              <a:off x="102870" y="0"/>
              <a:ext cx="5110480" cy="1225550"/>
              <a:chOff x="102870" y="0"/>
              <a:chExt cx="5110480" cy="1225550"/>
            </a:xfrm>
          </p:grpSpPr>
          <p:sp>
            <p:nvSpPr>
              <p:cNvPr id="60" name="순서도: 수행의 시작/종료 59">
                <a:extLst>
                  <a:ext uri="{FF2B5EF4-FFF2-40B4-BE49-F238E27FC236}">
                    <a16:creationId xmlns:a16="http://schemas.microsoft.com/office/drawing/2014/main" id="{00000000-0008-0000-0000-00003D00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870" y="0"/>
                <a:ext cx="5110480" cy="122555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3">
                <a:extLst>
                  <a:ext uri="{FF2B5EF4-FFF2-40B4-BE49-F238E27FC236}">
                    <a16:creationId xmlns:a16="http://schemas.microsoft.com/office/drawing/2014/main" id="{00000000-0008-0000-0000-00003E00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30" y="420370"/>
                <a:ext cx="3743960" cy="3790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1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모드 선택</a:t>
                </a: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0000000-0008-0000-0000-00002B000000}"/>
                </a:ext>
              </a:extLst>
            </p:cNvPr>
            <p:cNvCxnSpPr/>
            <p:nvPr/>
          </p:nvCxnSpPr>
          <p:spPr>
            <a:xfrm flipH="1">
              <a:off x="1024890" y="1214755"/>
              <a:ext cx="1644015" cy="73660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000000-0008-0000-0000-00002C000000}"/>
                </a:ext>
              </a:extLst>
            </p:cNvPr>
            <p:cNvGrpSpPr/>
            <p:nvPr/>
          </p:nvGrpSpPr>
          <p:grpSpPr>
            <a:xfrm>
              <a:off x="0" y="1941195"/>
              <a:ext cx="1806575" cy="1262380"/>
              <a:chOff x="0" y="1941195"/>
              <a:chExt cx="1806575" cy="1262380"/>
            </a:xfrm>
          </p:grpSpPr>
          <p:sp>
            <p:nvSpPr>
              <p:cNvPr id="58" name="순서도: 데이터 57">
                <a:extLst>
                  <a:ext uri="{FF2B5EF4-FFF2-40B4-BE49-F238E27FC236}">
                    <a16:creationId xmlns:a16="http://schemas.microsoft.com/office/drawing/2014/main" id="{00000000-0008-0000-0000-00003B00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1941195"/>
                <a:ext cx="1719580" cy="1262380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TextBox 10">
                <a:extLst>
                  <a:ext uri="{FF2B5EF4-FFF2-40B4-BE49-F238E27FC236}">
                    <a16:creationId xmlns:a16="http://schemas.microsoft.com/office/drawing/2014/main" id="{00000000-0008-0000-0000-00003C00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351404"/>
                <a:ext cx="1806575" cy="3854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Arial"/>
                    <a:ea typeface="Arial"/>
                  </a:rPr>
                  <a:t>모드</a:t>
                </a:r>
                <a:r>
                  <a:rPr lang="ko-KR" altLang="en-US" sz="1600" b="1" kern="1200" dirty="0">
                    <a:solidFill>
                      <a:schemeClr val="bg1"/>
                    </a:solidFill>
                    <a:latin typeface="Arial"/>
                    <a:ea typeface="Arial"/>
                  </a:rPr>
                  <a:t>1(★)</a:t>
                </a:r>
              </a:p>
            </p:txBody>
          </p:sp>
        </p:grp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0000000-0008-0000-0000-00002D000000}"/>
                </a:ext>
              </a:extLst>
            </p:cNvPr>
            <p:cNvCxnSpPr/>
            <p:nvPr/>
          </p:nvCxnSpPr>
          <p:spPr>
            <a:xfrm>
              <a:off x="2653030" y="3177540"/>
              <a:ext cx="5080" cy="873125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0000000-0008-0000-0000-00002E000000}"/>
                </a:ext>
              </a:extLst>
            </p:cNvPr>
            <p:cNvGrpSpPr/>
            <p:nvPr/>
          </p:nvGrpSpPr>
          <p:grpSpPr>
            <a:xfrm>
              <a:off x="102870" y="4045585"/>
              <a:ext cx="5110480" cy="1215390"/>
              <a:chOff x="102870" y="4045585"/>
              <a:chExt cx="5110480" cy="1215390"/>
            </a:xfrm>
          </p:grpSpPr>
          <p:sp>
            <p:nvSpPr>
              <p:cNvPr id="56" name="순서도: 수행의 시작/종료 55">
                <a:extLst>
                  <a:ext uri="{FF2B5EF4-FFF2-40B4-BE49-F238E27FC236}">
                    <a16:creationId xmlns:a16="http://schemas.microsoft.com/office/drawing/2014/main" id="{00000000-0008-0000-0000-00003900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870" y="4045585"/>
                <a:ext cx="5110480" cy="121539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TextBox 68">
                <a:extLst>
                  <a:ext uri="{FF2B5EF4-FFF2-40B4-BE49-F238E27FC236}">
                    <a16:creationId xmlns:a16="http://schemas.microsoft.com/office/drawing/2014/main" id="{00000000-0008-0000-0000-00003A00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30" y="4460875"/>
                <a:ext cx="3743960" cy="3790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1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게임 시작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0000000-0008-0000-0000-00002F000000}"/>
                </a:ext>
              </a:extLst>
            </p:cNvPr>
            <p:cNvGrpSpPr/>
            <p:nvPr/>
          </p:nvGrpSpPr>
          <p:grpSpPr>
            <a:xfrm>
              <a:off x="1795780" y="1941195"/>
              <a:ext cx="1806575" cy="1262380"/>
              <a:chOff x="1795780" y="1941195"/>
              <a:chExt cx="1806575" cy="1262380"/>
            </a:xfrm>
          </p:grpSpPr>
          <p:sp>
            <p:nvSpPr>
              <p:cNvPr id="54" name="순서도: 데이터 53">
                <a:extLst>
                  <a:ext uri="{FF2B5EF4-FFF2-40B4-BE49-F238E27FC236}">
                    <a16:creationId xmlns:a16="http://schemas.microsoft.com/office/drawing/2014/main" id="{00000000-0008-0000-0000-00003700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5780" y="1941195"/>
                <a:ext cx="1719580" cy="1262380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TextBox 28">
                <a:extLst>
                  <a:ext uri="{FF2B5EF4-FFF2-40B4-BE49-F238E27FC236}">
                    <a16:creationId xmlns:a16="http://schemas.microsoft.com/office/drawing/2014/main" id="{00000000-0008-0000-0000-00003800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780" y="2351404"/>
                <a:ext cx="1806575" cy="3854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Arial"/>
                    <a:ea typeface="Arial"/>
                  </a:rPr>
                  <a:t>모드</a:t>
                </a:r>
                <a:r>
                  <a:rPr lang="ko-KR" altLang="en-US" sz="1600" b="1" kern="1200" dirty="0">
                    <a:solidFill>
                      <a:schemeClr val="bg1"/>
                    </a:solidFill>
                    <a:latin typeface="Arial"/>
                    <a:ea typeface="Arial"/>
                  </a:rPr>
                  <a:t>2(★★)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0000000-0008-0000-0000-000030000000}"/>
                </a:ext>
              </a:extLst>
            </p:cNvPr>
            <p:cNvGrpSpPr/>
            <p:nvPr/>
          </p:nvGrpSpPr>
          <p:grpSpPr>
            <a:xfrm>
              <a:off x="3607435" y="1941195"/>
              <a:ext cx="1818005" cy="1262380"/>
              <a:chOff x="3607435" y="1941195"/>
              <a:chExt cx="1818005" cy="1262380"/>
            </a:xfrm>
          </p:grpSpPr>
          <p:sp>
            <p:nvSpPr>
              <p:cNvPr id="52" name="순서도: 데이터 51">
                <a:extLst>
                  <a:ext uri="{FF2B5EF4-FFF2-40B4-BE49-F238E27FC236}">
                    <a16:creationId xmlns:a16="http://schemas.microsoft.com/office/drawing/2014/main" id="{00000000-0008-0000-0000-00003500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7435" y="1941195"/>
                <a:ext cx="1720215" cy="1262380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TextBox 31">
                <a:extLst>
                  <a:ext uri="{FF2B5EF4-FFF2-40B4-BE49-F238E27FC236}">
                    <a16:creationId xmlns:a16="http://schemas.microsoft.com/office/drawing/2014/main" id="{00000000-0008-0000-0000-00003600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7435" y="2351404"/>
                <a:ext cx="1818005" cy="3854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>
                    <a:solidFill>
                      <a:schemeClr val="bg1"/>
                    </a:solidFill>
                    <a:latin typeface="Arial"/>
                    <a:ea typeface="Arial"/>
                  </a:rPr>
                  <a:t>모드</a:t>
                </a:r>
                <a:r>
                  <a:rPr lang="ko-KR" altLang="en-US" sz="16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3</a:t>
                </a:r>
                <a:r>
                  <a:rPr lang="ko-KR" altLang="en-US" sz="1600" b="1" kern="1200" dirty="0">
                    <a:solidFill>
                      <a:schemeClr val="bg1"/>
                    </a:solidFill>
                    <a:latin typeface="Arial"/>
                    <a:ea typeface="Arial"/>
                  </a:rPr>
                  <a:t>(★★★)</a:t>
                </a:r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0000000-0008-0000-0000-000031000000}"/>
                </a:ext>
              </a:extLst>
            </p:cNvPr>
            <p:cNvCxnSpPr/>
            <p:nvPr/>
          </p:nvCxnSpPr>
          <p:spPr>
            <a:xfrm flipH="1">
              <a:off x="2653030" y="1214755"/>
              <a:ext cx="15875" cy="73660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0000000-0008-0000-0000-000032000000}"/>
                </a:ext>
              </a:extLst>
            </p:cNvPr>
            <p:cNvCxnSpPr/>
            <p:nvPr/>
          </p:nvCxnSpPr>
          <p:spPr>
            <a:xfrm>
              <a:off x="2658110" y="1214755"/>
              <a:ext cx="1817370" cy="73660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000000-0008-0000-0000-000033000000}"/>
                </a:ext>
              </a:extLst>
            </p:cNvPr>
            <p:cNvCxnSpPr/>
            <p:nvPr/>
          </p:nvCxnSpPr>
          <p:spPr>
            <a:xfrm>
              <a:off x="856615" y="3198495"/>
              <a:ext cx="1812290" cy="85217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0000000-0008-0000-0000-000034000000}"/>
                </a:ext>
              </a:extLst>
            </p:cNvPr>
            <p:cNvCxnSpPr/>
            <p:nvPr/>
          </p:nvCxnSpPr>
          <p:spPr>
            <a:xfrm flipH="1">
              <a:off x="2658110" y="3177540"/>
              <a:ext cx="1741805" cy="873125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BA736A2-19EC-488E-9DD8-E5014178C711}"/>
              </a:ext>
            </a:extLst>
          </p:cNvPr>
          <p:cNvSpPr txBox="1"/>
          <p:nvPr/>
        </p:nvSpPr>
        <p:spPr>
          <a:xfrm>
            <a:off x="4714043" y="1420910"/>
            <a:ext cx="4838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메인 화면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에서 모드 선택을 누른 경우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활성화 된 모드를 플레이어가 선택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모드가 선택되면 게임 실행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잠긴 모드는 특정 조건 만족되면 해금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D87C782-6D61-4CBD-AF79-77E1BD0C0828}"/>
              </a:ext>
            </a:extLst>
          </p:cNvPr>
          <p:cNvCxnSpPr>
            <a:cxnSpLocks/>
          </p:cNvCxnSpPr>
          <p:nvPr/>
        </p:nvCxnSpPr>
        <p:spPr>
          <a:xfrm>
            <a:off x="0" y="904096"/>
            <a:ext cx="9906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75A7E7-9A8A-4768-8D87-6B7A0EB019BE}"/>
              </a:ext>
            </a:extLst>
          </p:cNvPr>
          <p:cNvSpPr txBox="1"/>
          <p:nvPr/>
        </p:nvSpPr>
        <p:spPr>
          <a:xfrm>
            <a:off x="200025" y="228600"/>
            <a:ext cx="644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000000-0008-0000-0000-00004C010000}"/>
              </a:ext>
            </a:extLst>
          </p:cNvPr>
          <p:cNvGrpSpPr/>
          <p:nvPr/>
        </p:nvGrpSpPr>
        <p:grpSpPr>
          <a:xfrm>
            <a:off x="318989" y="1407375"/>
            <a:ext cx="3923665" cy="4646930"/>
            <a:chOff x="0" y="0"/>
            <a:chExt cx="3923665" cy="464693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0000000-0008-0000-0000-00004D010000}"/>
                </a:ext>
              </a:extLst>
            </p:cNvPr>
            <p:cNvGrpSpPr/>
            <p:nvPr/>
          </p:nvGrpSpPr>
          <p:grpSpPr>
            <a:xfrm>
              <a:off x="407670" y="3665855"/>
              <a:ext cx="1946275" cy="981075"/>
              <a:chOff x="407670" y="3665855"/>
              <a:chExt cx="1946275" cy="981075"/>
            </a:xfrm>
          </p:grpSpPr>
          <p:sp>
            <p:nvSpPr>
              <p:cNvPr id="68" name="순서도: 데이터 67">
                <a:extLst>
                  <a:ext uri="{FF2B5EF4-FFF2-40B4-BE49-F238E27FC236}">
                    <a16:creationId xmlns:a16="http://schemas.microsoft.com/office/drawing/2014/main" id="{00000000-0008-0000-0000-000065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7670" y="3665855"/>
                <a:ext cx="1946275" cy="98107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TextBox 98">
                <a:extLst>
                  <a:ext uri="{FF2B5EF4-FFF2-40B4-BE49-F238E27FC236}">
                    <a16:creationId xmlns:a16="http://schemas.microsoft.com/office/drawing/2014/main" id="{00000000-0008-0000-0000-000066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615" y="4000500"/>
                <a:ext cx="1302385" cy="2559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모드별 순위표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0000000-0008-0000-0000-00004E010000}"/>
                </a:ext>
              </a:extLst>
            </p:cNvPr>
            <p:cNvGrpSpPr/>
            <p:nvPr/>
          </p:nvGrpSpPr>
          <p:grpSpPr>
            <a:xfrm>
              <a:off x="1463040" y="0"/>
              <a:ext cx="1443990" cy="910590"/>
              <a:chOff x="1463040" y="0"/>
              <a:chExt cx="1443990" cy="910590"/>
            </a:xfrm>
          </p:grpSpPr>
          <p:sp>
            <p:nvSpPr>
              <p:cNvPr id="66" name="순서도: 수행의 시작/종료 65">
                <a:extLst>
                  <a:ext uri="{FF2B5EF4-FFF2-40B4-BE49-F238E27FC236}">
                    <a16:creationId xmlns:a16="http://schemas.microsoft.com/office/drawing/2014/main" id="{00000000-0008-0000-0000-000063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3040" y="0"/>
                <a:ext cx="1443990" cy="91059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TextBox 3">
                <a:extLst>
                  <a:ext uri="{FF2B5EF4-FFF2-40B4-BE49-F238E27FC236}">
                    <a16:creationId xmlns:a16="http://schemas.microsoft.com/office/drawing/2014/main" id="{00000000-0008-0000-0000-000064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3065" y="311150"/>
                <a:ext cx="1051560" cy="2603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랭 킹</a:t>
                </a: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0000000-0008-0000-0000-00004F010000}"/>
                </a:ext>
              </a:extLst>
            </p:cNvPr>
            <p:cNvCxnSpPr/>
            <p:nvPr/>
          </p:nvCxnSpPr>
          <p:spPr>
            <a:xfrm flipH="1">
              <a:off x="1075055" y="901065"/>
              <a:ext cx="1118235" cy="34417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0000000-0008-0000-0000-000050010000}"/>
                </a:ext>
              </a:extLst>
            </p:cNvPr>
            <p:cNvCxnSpPr/>
            <p:nvPr/>
          </p:nvCxnSpPr>
          <p:spPr>
            <a:xfrm>
              <a:off x="2185035" y="901065"/>
              <a:ext cx="977265" cy="31623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0000000-0008-0000-0000-000051010000}"/>
                </a:ext>
              </a:extLst>
            </p:cNvPr>
            <p:cNvGrpSpPr/>
            <p:nvPr/>
          </p:nvGrpSpPr>
          <p:grpSpPr>
            <a:xfrm>
              <a:off x="2385060" y="1207770"/>
              <a:ext cx="1538605" cy="1319530"/>
              <a:chOff x="2385060" y="1207770"/>
              <a:chExt cx="1538605" cy="1319530"/>
            </a:xfrm>
          </p:grpSpPr>
          <p:sp>
            <p:nvSpPr>
              <p:cNvPr id="64" name="순서도: 판단 63">
                <a:extLst>
                  <a:ext uri="{FF2B5EF4-FFF2-40B4-BE49-F238E27FC236}">
                    <a16:creationId xmlns:a16="http://schemas.microsoft.com/office/drawing/2014/main" id="{00000000-0008-0000-0000-000061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5060" y="1207770"/>
                <a:ext cx="1538605" cy="131953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TextBox 36">
                <a:extLst>
                  <a:ext uri="{FF2B5EF4-FFF2-40B4-BE49-F238E27FC236}">
                    <a16:creationId xmlns:a16="http://schemas.microsoft.com/office/drawing/2014/main" id="{00000000-0008-0000-0000-000062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7320" y="1691005"/>
                <a:ext cx="941705" cy="2559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나가기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0000000-0008-0000-0000-000052010000}"/>
                </a:ext>
              </a:extLst>
            </p:cNvPr>
            <p:cNvGrpSpPr/>
            <p:nvPr/>
          </p:nvGrpSpPr>
          <p:grpSpPr>
            <a:xfrm>
              <a:off x="2440305" y="3364230"/>
              <a:ext cx="1435735" cy="910590"/>
              <a:chOff x="2440305" y="3364230"/>
              <a:chExt cx="1435735" cy="910590"/>
            </a:xfrm>
          </p:grpSpPr>
          <p:sp>
            <p:nvSpPr>
              <p:cNvPr id="62" name="순서도: 수행의 시작/종료 61">
                <a:extLst>
                  <a:ext uri="{FF2B5EF4-FFF2-40B4-BE49-F238E27FC236}">
                    <a16:creationId xmlns:a16="http://schemas.microsoft.com/office/drawing/2014/main" id="{00000000-0008-0000-0000-00005F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0305" y="3364230"/>
                <a:ext cx="1435735" cy="91059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TextBox 40">
                <a:extLst>
                  <a:ext uri="{FF2B5EF4-FFF2-40B4-BE49-F238E27FC236}">
                    <a16:creationId xmlns:a16="http://schemas.microsoft.com/office/drawing/2014/main" id="{00000000-0008-0000-0000-000060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2710" y="3675380"/>
                <a:ext cx="1043305" cy="2603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메인 화면</a:t>
                </a:r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000000-0008-0000-0000-000053010000}"/>
                </a:ext>
              </a:extLst>
            </p:cNvPr>
            <p:cNvCxnSpPr/>
            <p:nvPr/>
          </p:nvCxnSpPr>
          <p:spPr>
            <a:xfrm flipH="1">
              <a:off x="3154045" y="2518410"/>
              <a:ext cx="8255" cy="85471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0000000-0008-0000-0000-000054010000}"/>
                </a:ext>
              </a:extLst>
            </p:cNvPr>
            <p:cNvCxnSpPr/>
            <p:nvPr/>
          </p:nvCxnSpPr>
          <p:spPr>
            <a:xfrm>
              <a:off x="1075055" y="2555240"/>
              <a:ext cx="7620" cy="817880"/>
            </a:xfrm>
            <a:prstGeom prst="straightConnector1">
              <a:avLst/>
            </a:prstGeom>
            <a:ln w="6350" cap="flat" cmpd="sng"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0000000-0008-0000-0000-000055010000}"/>
                </a:ext>
              </a:extLst>
            </p:cNvPr>
            <p:cNvGrpSpPr/>
            <p:nvPr/>
          </p:nvGrpSpPr>
          <p:grpSpPr>
            <a:xfrm>
              <a:off x="313690" y="1235710"/>
              <a:ext cx="1537970" cy="1319530"/>
              <a:chOff x="313690" y="1235710"/>
              <a:chExt cx="1537970" cy="1319530"/>
            </a:xfrm>
          </p:grpSpPr>
          <p:sp>
            <p:nvSpPr>
              <p:cNvPr id="60" name="순서도: 판단 59">
                <a:extLst>
                  <a:ext uri="{FF2B5EF4-FFF2-40B4-BE49-F238E27FC236}">
                    <a16:creationId xmlns:a16="http://schemas.microsoft.com/office/drawing/2014/main" id="{00000000-0008-0000-0000-00005D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3690" y="1235710"/>
                <a:ext cx="1537970" cy="131953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TextBox 52">
                <a:extLst>
                  <a:ext uri="{FF2B5EF4-FFF2-40B4-BE49-F238E27FC236}">
                    <a16:creationId xmlns:a16="http://schemas.microsoft.com/office/drawing/2014/main" id="{00000000-0008-0000-0000-00005E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95" y="1718945"/>
                <a:ext cx="941705" cy="2559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모드 선택</a:t>
                </a:r>
              </a:p>
            </p:txBody>
          </p:sp>
        </p:grp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id="{00000000-0008-0000-0000-00005601000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20645"/>
              <a:ext cx="1435735" cy="7232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000" kern="1200" dirty="0">
                  <a:solidFill>
                    <a:schemeClr val="bg1"/>
                  </a:solidFill>
                  <a:latin typeface="Arial"/>
                  <a:ea typeface="Arial"/>
                </a:rPr>
                <a:t>모드1:★</a:t>
              </a:r>
            </a:p>
            <a:p>
              <a:pPr algn="l"/>
              <a:r>
                <a:rPr lang="ko-KR" altLang="en-US" sz="1000" kern="1200" dirty="0">
                  <a:solidFill>
                    <a:schemeClr val="bg1"/>
                  </a:solidFill>
                  <a:latin typeface="Arial"/>
                  <a:ea typeface="Arial"/>
                </a:rPr>
                <a:t>모드2:★★</a:t>
              </a:r>
            </a:p>
            <a:p>
              <a:pPr algn="l"/>
              <a:r>
                <a:rPr lang="ko-KR" altLang="en-US" sz="1000" kern="1200" dirty="0">
                  <a:solidFill>
                    <a:schemeClr val="bg1"/>
                  </a:solidFill>
                  <a:latin typeface="Arial"/>
                  <a:ea typeface="Arial"/>
                </a:rPr>
                <a:t>모드3:★★★</a:t>
              </a:r>
            </a:p>
            <a:p>
              <a:pPr algn="l"/>
              <a:endParaRPr lang="ko-KR" altLang="en-US" sz="1100" kern="1200" dirty="0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0000000-0008-0000-0000-000057010000}"/>
                </a:ext>
              </a:extLst>
            </p:cNvPr>
            <p:cNvGrpSpPr/>
            <p:nvPr/>
          </p:nvGrpSpPr>
          <p:grpSpPr>
            <a:xfrm>
              <a:off x="254635" y="3517265"/>
              <a:ext cx="1950085" cy="975995"/>
              <a:chOff x="254635" y="3517265"/>
              <a:chExt cx="1950085" cy="975995"/>
            </a:xfrm>
          </p:grpSpPr>
          <p:sp>
            <p:nvSpPr>
              <p:cNvPr id="58" name="순서도: 데이터 57">
                <a:extLst>
                  <a:ext uri="{FF2B5EF4-FFF2-40B4-BE49-F238E27FC236}">
                    <a16:creationId xmlns:a16="http://schemas.microsoft.com/office/drawing/2014/main" id="{00000000-0008-0000-0000-00005B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4635" y="3517265"/>
                <a:ext cx="1950085" cy="97599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TextBox 95">
                <a:extLst>
                  <a:ext uri="{FF2B5EF4-FFF2-40B4-BE49-F238E27FC236}">
                    <a16:creationId xmlns:a16="http://schemas.microsoft.com/office/drawing/2014/main" id="{00000000-0008-0000-0000-00005C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390" y="3847465"/>
                <a:ext cx="1298575" cy="2552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모드별 순위표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000000-0008-0000-0000-000058010000}"/>
                </a:ext>
              </a:extLst>
            </p:cNvPr>
            <p:cNvGrpSpPr/>
            <p:nvPr/>
          </p:nvGrpSpPr>
          <p:grpSpPr>
            <a:xfrm>
              <a:off x="105410" y="3364230"/>
              <a:ext cx="1946275" cy="980440"/>
              <a:chOff x="105410" y="3364230"/>
              <a:chExt cx="1946275" cy="980440"/>
            </a:xfrm>
          </p:grpSpPr>
          <p:sp>
            <p:nvSpPr>
              <p:cNvPr id="56" name="순서도: 데이터 55">
                <a:extLst>
                  <a:ext uri="{FF2B5EF4-FFF2-40B4-BE49-F238E27FC236}">
                    <a16:creationId xmlns:a16="http://schemas.microsoft.com/office/drawing/2014/main" id="{00000000-0008-0000-0000-0000590100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410" y="3364230"/>
                <a:ext cx="1946275" cy="980440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TextBox 46">
                <a:extLst>
                  <a:ext uri="{FF2B5EF4-FFF2-40B4-BE49-F238E27FC236}">
                    <a16:creationId xmlns:a16="http://schemas.microsoft.com/office/drawing/2014/main" id="{00000000-0008-0000-0000-00005A0100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355" y="3698875"/>
                <a:ext cx="1302385" cy="2552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kern="1200">
                    <a:solidFill>
                      <a:schemeClr val="bg1"/>
                    </a:solidFill>
                    <a:latin typeface="Arial"/>
                    <a:ea typeface="Arial"/>
                  </a:rPr>
                  <a:t>모드별 순위표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2776183-53CB-4346-8487-EB25B91FC7D1}"/>
              </a:ext>
            </a:extLst>
          </p:cNvPr>
          <p:cNvSpPr txBox="1"/>
          <p:nvPr/>
        </p:nvSpPr>
        <p:spPr>
          <a:xfrm>
            <a:off x="4714043" y="1420910"/>
            <a:ext cx="4838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메인 화면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에서 랭킹을 누른 경우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랭킹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가 활성화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모드별로 버튼이 있어 각 모드 별 순위를 확인가능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나가기</a:t>
            </a:r>
            <a:r>
              <a:rPr lang="en-US" altLang="ko-KR" dirty="0">
                <a:solidFill>
                  <a:schemeClr val="bg1"/>
                </a:solidFill>
              </a:rPr>
              <a:t>(X) UI</a:t>
            </a:r>
            <a:r>
              <a:rPr lang="ko-KR" altLang="en-US" dirty="0">
                <a:solidFill>
                  <a:schemeClr val="bg1"/>
                </a:solidFill>
              </a:rPr>
              <a:t>를 활성화하면 랭킹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가 종료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6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5" y="228600"/>
            <a:ext cx="4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조직도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02529-C047-4372-AAED-3AC8B3646C66}"/>
              </a:ext>
            </a:extLst>
          </p:cNvPr>
          <p:cNvSpPr txBox="1"/>
          <p:nvPr/>
        </p:nvSpPr>
        <p:spPr>
          <a:xfrm>
            <a:off x="200025" y="1180730"/>
            <a:ext cx="31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게임 실행 시 화면 조직도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9F4D7A-D712-4256-B412-8A54532C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" y="1883066"/>
            <a:ext cx="9265458" cy="43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2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BC25026D-E8A7-4651-AFC7-A78BDB78264A}"/>
              </a:ext>
            </a:extLst>
          </p:cNvPr>
          <p:cNvSpPr txBox="1"/>
          <p:nvPr/>
        </p:nvSpPr>
        <p:spPr>
          <a:xfrm>
            <a:off x="200024" y="228600"/>
            <a:ext cx="360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1A6F96-8C04-4A9C-BEC2-D6C2C88B55E3}"/>
              </a:ext>
            </a:extLst>
          </p:cNvPr>
          <p:cNvCxnSpPr/>
          <p:nvPr/>
        </p:nvCxnSpPr>
        <p:spPr>
          <a:xfrm>
            <a:off x="0" y="847725"/>
            <a:ext cx="990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2E89C49-EF06-4B84-9F0D-ADA139BE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855433"/>
            <a:ext cx="4385228" cy="3462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BBBA8-A0DC-413E-92CD-8FA2E8571AC2}"/>
              </a:ext>
            </a:extLst>
          </p:cNvPr>
          <p:cNvSpPr txBox="1"/>
          <p:nvPr/>
        </p:nvSpPr>
        <p:spPr>
          <a:xfrm>
            <a:off x="257727" y="5482933"/>
            <a:ext cx="34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b="0" i="0" dirty="0" err="1">
                <a:solidFill>
                  <a:srgbClr val="DADCE0"/>
                </a:solidFill>
                <a:effectLst/>
                <a:latin typeface="Roboto" panose="020B0604020202020204" pitchFamily="2" charset="0"/>
              </a:rPr>
              <a:t>브로큰</a:t>
            </a:r>
            <a:r>
              <a:rPr lang="ko-KR" altLang="en-US" b="0" i="0" dirty="0">
                <a:solidFill>
                  <a:srgbClr val="DADCE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altLang="ko-KR" b="0" i="0" dirty="0">
                <a:solidFill>
                  <a:srgbClr val="DADCE0"/>
                </a:solidFill>
                <a:effectLst/>
                <a:latin typeface="Roboto" panose="020B0604020202020204" pitchFamily="2" charset="0"/>
              </a:rPr>
              <a:t>VR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Google Sans"/>
              </a:rPr>
              <a:t>낚시게임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Google Sans"/>
              </a:rPr>
              <a:t>BAIT! </a:t>
            </a:r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F29846-20DE-43F2-9C52-909CB44A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1855433"/>
            <a:ext cx="5009322" cy="34622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9884D7-2C00-4A2F-BF56-6991A564C53E}"/>
              </a:ext>
            </a:extLst>
          </p:cNvPr>
          <p:cNvSpPr txBox="1"/>
          <p:nvPr/>
        </p:nvSpPr>
        <p:spPr>
          <a:xfrm>
            <a:off x="4585252" y="5482933"/>
            <a:ext cx="34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아마추어 리그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Google Sans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16593-C41B-4B5E-8390-4A28309357BA}"/>
              </a:ext>
            </a:extLst>
          </p:cNvPr>
          <p:cNvSpPr txBox="1"/>
          <p:nvPr/>
        </p:nvSpPr>
        <p:spPr>
          <a:xfrm>
            <a:off x="200024" y="1069245"/>
            <a:ext cx="2867487" cy="37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메인 화면 컨셉 아트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7B5E6-4ECE-4669-B7CA-49F6375F6368}"/>
              </a:ext>
            </a:extLst>
          </p:cNvPr>
          <p:cNvSpPr txBox="1"/>
          <p:nvPr/>
        </p:nvSpPr>
        <p:spPr>
          <a:xfrm>
            <a:off x="200024" y="1442101"/>
            <a:ext cx="14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FA674-C333-4A36-AB8E-A9CDE524C52D}"/>
              </a:ext>
            </a:extLst>
          </p:cNvPr>
          <p:cNvSpPr txBox="1"/>
          <p:nvPr/>
        </p:nvSpPr>
        <p:spPr>
          <a:xfrm>
            <a:off x="4585252" y="1442101"/>
            <a:ext cx="14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랭킹</a:t>
            </a:r>
          </a:p>
        </p:txBody>
      </p:sp>
    </p:spTree>
    <p:extLst>
      <p:ext uri="{BB962C8B-B14F-4D97-AF65-F5344CB8AC3E}">
        <p14:creationId xmlns:p14="http://schemas.microsoft.com/office/powerpoint/2010/main" val="17211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9054</TotalTime>
  <Words>385</Words>
  <Application>Microsoft Office PowerPoint</Application>
  <PresentationFormat>A4 용지(210x297mm)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Google Sans</vt:lpstr>
      <vt:lpstr>나눔고딕</vt:lpstr>
      <vt:lpstr>나눔바른고딕</vt:lpstr>
      <vt:lpstr>맑은 고딕</vt:lpstr>
      <vt:lpstr>Arial</vt:lpstr>
      <vt:lpstr>Calibri</vt:lpstr>
      <vt:lpstr>Calibri Light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4839</dc:creator>
  <cp:lastModifiedBy>pnu</cp:lastModifiedBy>
  <cp:revision>628</cp:revision>
  <cp:lastPrinted>2021-08-20T00:49:18Z</cp:lastPrinted>
  <dcterms:created xsi:type="dcterms:W3CDTF">2021-01-24T23:15:17Z</dcterms:created>
  <dcterms:modified xsi:type="dcterms:W3CDTF">2021-08-30T06:28:17Z</dcterms:modified>
</cp:coreProperties>
</file>