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8"/>
  </p:notesMasterIdLst>
  <p:sldIdLst>
    <p:sldId id="256" r:id="rId2"/>
    <p:sldId id="291" r:id="rId3"/>
    <p:sldId id="295" r:id="rId4"/>
    <p:sldId id="293" r:id="rId5"/>
    <p:sldId id="296" r:id="rId6"/>
    <p:sldId id="29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autoAdjust="0"/>
    <p:restoredTop sz="83962" autoAdjust="0"/>
  </p:normalViewPr>
  <p:slideViewPr>
    <p:cSldViewPr snapToGrid="0">
      <p:cViewPr>
        <p:scale>
          <a:sx n="50" d="100"/>
          <a:sy n="50" d="100"/>
        </p:scale>
        <p:origin x="341" y="13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55D22-B2DE-4643-A625-7E5CF79C1286}" type="datetimeFigureOut">
              <a:rPr kumimoji="1" lang="ja-JP" altLang="en-US" smtClean="0"/>
              <a:t>2025/9/26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15635C-5080-408E-969F-D633DFBBC582}" type="slidenum">
              <a:rPr kumimoji="1" lang="ja-JP" altLang="en-US" smtClean="0"/>
              <a:t>‹#›</a:t>
            </a:fld>
            <a:endParaRPr kumimoji="1" lang="ja-JP" altLang="en-US"/>
          </a:p>
        </p:txBody>
      </p:sp>
    </p:spTree>
    <p:extLst>
      <p:ext uri="{BB962C8B-B14F-4D97-AF65-F5344CB8AC3E}">
        <p14:creationId xmlns:p14="http://schemas.microsoft.com/office/powerpoint/2010/main" val="9895094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5635C-5080-408E-969F-D633DFBBC582}" type="slidenum">
              <a:rPr kumimoji="1" lang="ja-JP" altLang="en-US" smtClean="0"/>
              <a:t>1</a:t>
            </a:fld>
            <a:endParaRPr kumimoji="1" lang="ja-JP" altLang="en-US"/>
          </a:p>
        </p:txBody>
      </p:sp>
    </p:spTree>
    <p:extLst>
      <p:ext uri="{BB962C8B-B14F-4D97-AF65-F5344CB8AC3E}">
        <p14:creationId xmlns:p14="http://schemas.microsoft.com/office/powerpoint/2010/main" val="259251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対話を通してスケジュールを管理するアプリを想定して作成</a:t>
            </a:r>
          </a:p>
        </p:txBody>
      </p:sp>
      <p:sp>
        <p:nvSpPr>
          <p:cNvPr id="4" name="スライド番号プレースホルダー 3"/>
          <p:cNvSpPr>
            <a:spLocks noGrp="1"/>
          </p:cNvSpPr>
          <p:nvPr>
            <p:ph type="sldNum" sz="quarter" idx="5"/>
          </p:nvPr>
        </p:nvSpPr>
        <p:spPr/>
        <p:txBody>
          <a:bodyPr/>
          <a:lstStyle/>
          <a:p>
            <a:fld id="{5015635C-5080-408E-969F-D633DFBBC582}" type="slidenum">
              <a:rPr kumimoji="1" lang="ja-JP" altLang="en-US" smtClean="0"/>
              <a:t>2</a:t>
            </a:fld>
            <a:endParaRPr kumimoji="1" lang="ja-JP" altLang="en-US"/>
          </a:p>
        </p:txBody>
      </p:sp>
    </p:spTree>
    <p:extLst>
      <p:ext uri="{BB962C8B-B14F-4D97-AF65-F5344CB8AC3E}">
        <p14:creationId xmlns:p14="http://schemas.microsoft.com/office/powerpoint/2010/main" val="878893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Elyza 2.7b</a:t>
            </a:r>
            <a:endParaRPr kumimoji="1" lang="ja-JP" altLang="en-US" dirty="0"/>
          </a:p>
        </p:txBody>
      </p:sp>
      <p:sp>
        <p:nvSpPr>
          <p:cNvPr id="4" name="スライド番号プレースホルダー 3"/>
          <p:cNvSpPr>
            <a:spLocks noGrp="1"/>
          </p:cNvSpPr>
          <p:nvPr>
            <p:ph type="sldNum" sz="quarter" idx="5"/>
          </p:nvPr>
        </p:nvSpPr>
        <p:spPr/>
        <p:txBody>
          <a:bodyPr/>
          <a:lstStyle/>
          <a:p>
            <a:fld id="{5015635C-5080-408E-969F-D633DFBBC582}" type="slidenum">
              <a:rPr kumimoji="1" lang="ja-JP" altLang="en-US" smtClean="0"/>
              <a:t>3</a:t>
            </a:fld>
            <a:endParaRPr kumimoji="1" lang="ja-JP" altLang="en-US"/>
          </a:p>
        </p:txBody>
      </p:sp>
    </p:spTree>
    <p:extLst>
      <p:ext uri="{BB962C8B-B14F-4D97-AF65-F5344CB8AC3E}">
        <p14:creationId xmlns:p14="http://schemas.microsoft.com/office/powerpoint/2010/main" val="2235900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015635C-5080-408E-969F-D633DFBBC582}" type="slidenum">
              <a:rPr kumimoji="1" lang="ja-JP" altLang="en-US" smtClean="0"/>
              <a:t>4</a:t>
            </a:fld>
            <a:endParaRPr kumimoji="1" lang="ja-JP" altLang="en-US"/>
          </a:p>
        </p:txBody>
      </p:sp>
    </p:spTree>
    <p:extLst>
      <p:ext uri="{BB962C8B-B14F-4D97-AF65-F5344CB8AC3E}">
        <p14:creationId xmlns:p14="http://schemas.microsoft.com/office/powerpoint/2010/main" val="258240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36918-5103-5487-0DAD-7E403ACCC3D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04A976B-013D-FF33-2F8A-5F31B0203F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8B03D9-132C-C130-9A42-92F406D792ED}"/>
              </a:ext>
            </a:extLst>
          </p:cNvPr>
          <p:cNvSpPr>
            <a:spLocks noGrp="1"/>
          </p:cNvSpPr>
          <p:nvPr>
            <p:ph type="body" idx="1"/>
          </p:nvPr>
        </p:nvSpPr>
        <p:spPr/>
        <p:txBody>
          <a:bodyPr/>
          <a:lstStyle/>
          <a:p>
            <a:r>
              <a:rPr kumimoji="1" lang="ja-JP" altLang="en-US" dirty="0"/>
              <a:t>パラメータの調整やプロンプトの調整が必要</a:t>
            </a:r>
          </a:p>
        </p:txBody>
      </p:sp>
      <p:sp>
        <p:nvSpPr>
          <p:cNvPr id="4" name="スライド番号プレースホルダー 3">
            <a:extLst>
              <a:ext uri="{FF2B5EF4-FFF2-40B4-BE49-F238E27FC236}">
                <a16:creationId xmlns:a16="http://schemas.microsoft.com/office/drawing/2014/main" id="{F8110E79-1442-1F65-0FBD-9909891E5393}"/>
              </a:ext>
            </a:extLst>
          </p:cNvPr>
          <p:cNvSpPr>
            <a:spLocks noGrp="1"/>
          </p:cNvSpPr>
          <p:nvPr>
            <p:ph type="sldNum" sz="quarter" idx="5"/>
          </p:nvPr>
        </p:nvSpPr>
        <p:spPr/>
        <p:txBody>
          <a:bodyPr/>
          <a:lstStyle/>
          <a:p>
            <a:fld id="{5015635C-5080-408E-969F-D633DFBBC582}" type="slidenum">
              <a:rPr kumimoji="1" lang="ja-JP" altLang="en-US" smtClean="0"/>
              <a:t>5</a:t>
            </a:fld>
            <a:endParaRPr kumimoji="1" lang="ja-JP" altLang="en-US"/>
          </a:p>
        </p:txBody>
      </p:sp>
    </p:spTree>
    <p:extLst>
      <p:ext uri="{BB962C8B-B14F-4D97-AF65-F5344CB8AC3E}">
        <p14:creationId xmlns:p14="http://schemas.microsoft.com/office/powerpoint/2010/main" val="583314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実用性を高める</a:t>
            </a:r>
            <a:endParaRPr kumimoji="1" lang="en-US" altLang="ja-JP" dirty="0"/>
          </a:p>
          <a:p>
            <a:r>
              <a:rPr kumimoji="1" lang="ja-JP" altLang="en-US" dirty="0"/>
              <a:t>・</a:t>
            </a:r>
            <a:r>
              <a:rPr kumimoji="1" lang="en-US" altLang="ja-JP" dirty="0"/>
              <a:t>RAG</a:t>
            </a:r>
            <a:r>
              <a:rPr kumimoji="1" lang="ja-JP" altLang="en-US" dirty="0"/>
              <a:t>を利用して外部サイトから天気やお店などの情報を得られるようにする</a:t>
            </a:r>
            <a:endParaRPr kumimoji="1" lang="en-US" altLang="ja-JP" dirty="0"/>
          </a:p>
          <a:p>
            <a:endParaRPr kumimoji="1" lang="en-US" altLang="ja-JP" dirty="0"/>
          </a:p>
          <a:p>
            <a:r>
              <a:rPr kumimoji="1" lang="ja-JP" altLang="en-US" dirty="0"/>
              <a:t>最後に、</a:t>
            </a:r>
            <a:r>
              <a:rPr kumimoji="1" lang="en-US" altLang="ja-JP" dirty="0"/>
              <a:t>AI</a:t>
            </a:r>
            <a:r>
              <a:rPr kumimoji="1" lang="ja-JP" altLang="en-US" dirty="0"/>
              <a:t>エンジニアについて</a:t>
            </a:r>
            <a:endParaRPr kumimoji="1" lang="en-US" altLang="ja-JP" dirty="0"/>
          </a:p>
          <a:p>
            <a:r>
              <a:rPr kumimoji="1" lang="ja-JP" altLang="en-US" dirty="0"/>
              <a:t>実際に生成</a:t>
            </a:r>
            <a:r>
              <a:rPr kumimoji="1" lang="en-US" altLang="ja-JP" dirty="0"/>
              <a:t>AI</a:t>
            </a:r>
            <a:r>
              <a:rPr kumimoji="1" lang="ja-JP" altLang="en-US" dirty="0"/>
              <a:t>を活用したコーディングを体感することで、</a:t>
            </a:r>
            <a:r>
              <a:rPr kumimoji="1" lang="en-US" altLang="ja-JP" dirty="0"/>
              <a:t>AI</a:t>
            </a:r>
            <a:r>
              <a:rPr kumimoji="1" lang="ja-JP" altLang="en-US" dirty="0"/>
              <a:t>エンジニアの面白さを感じることができました。</a:t>
            </a:r>
            <a:endParaRPr kumimoji="1" lang="en-US" altLang="ja-JP" dirty="0"/>
          </a:p>
          <a:p>
            <a:r>
              <a:rPr kumimoji="1" lang="ja-JP" altLang="en-US" dirty="0"/>
              <a:t>そのため、今後も選択肢の一つとして考えていきたい</a:t>
            </a:r>
          </a:p>
        </p:txBody>
      </p:sp>
      <p:sp>
        <p:nvSpPr>
          <p:cNvPr id="4" name="スライド番号プレースホルダー 3"/>
          <p:cNvSpPr>
            <a:spLocks noGrp="1"/>
          </p:cNvSpPr>
          <p:nvPr>
            <p:ph type="sldNum" sz="quarter" idx="5"/>
          </p:nvPr>
        </p:nvSpPr>
        <p:spPr/>
        <p:txBody>
          <a:bodyPr/>
          <a:lstStyle/>
          <a:p>
            <a:fld id="{5015635C-5080-408E-969F-D633DFBBC582}" type="slidenum">
              <a:rPr kumimoji="1" lang="ja-JP" altLang="en-US" smtClean="0"/>
              <a:t>6</a:t>
            </a:fld>
            <a:endParaRPr kumimoji="1" lang="ja-JP" altLang="en-US"/>
          </a:p>
        </p:txBody>
      </p:sp>
    </p:spTree>
    <p:extLst>
      <p:ext uri="{BB962C8B-B14F-4D97-AF65-F5344CB8AC3E}">
        <p14:creationId xmlns:p14="http://schemas.microsoft.com/office/powerpoint/2010/main" val="3207322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3197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235756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10058400" cy="1450757"/>
          </a:xfrm>
        </p:spPr>
        <p:txBody>
          <a:bodyPr/>
          <a:lstStyle/>
          <a:p>
            <a:r>
              <a:rPr lang="ja-JP" altLang="en-US" dirty="0"/>
              <a:t>マスター タイトルの書式設定</a:t>
            </a:r>
            <a:endParaRPr lang="en-US" dirty="0"/>
          </a:p>
        </p:txBody>
      </p:sp>
      <p:sp>
        <p:nvSpPr>
          <p:cNvPr id="3" name="Content Placeholder 2"/>
          <p:cNvSpPr>
            <a:spLocks noGrp="1"/>
          </p:cNvSpPr>
          <p:nvPr>
            <p:ph idx="1"/>
          </p:nvPr>
        </p:nvSpPr>
        <p:spPr>
          <a:xfrm>
            <a:off x="948193" y="2133969"/>
            <a:ext cx="1005840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2734438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736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4612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2760984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384474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A6471A3-4F33-4CF1-B279-C705C680FCEE}" type="datetimeFigureOut">
              <a:rPr kumimoji="1" lang="ja-JP" altLang="en-US" smtClean="0"/>
              <a:t>2025/9/26</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4728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1794324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6AA5F3E-31DE-42EF-9382-07A50EEBD411}" type="slidenum">
              <a:rPr kumimoji="1" lang="ja-JP" altLang="en-US" smtClean="0"/>
              <a:t>‹#›</a:t>
            </a:fld>
            <a:endParaRPr kumimoji="1" lang="ja-JP" altLang="en-US"/>
          </a:p>
        </p:txBody>
      </p:sp>
    </p:spTree>
    <p:extLst>
      <p:ext uri="{BB962C8B-B14F-4D97-AF65-F5344CB8AC3E}">
        <p14:creationId xmlns:p14="http://schemas.microsoft.com/office/powerpoint/2010/main" val="1140901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A6471A3-4F33-4CF1-B279-C705C680FCEE}" type="datetimeFigureOut">
              <a:rPr kumimoji="1" lang="ja-JP" altLang="en-US" smtClean="0"/>
              <a:t>2025/9/26</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AA5F3E-31DE-42EF-9382-07A50EEBD411}"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58713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1" r:id="rId6"/>
    <p:sldLayoutId id="2147483812" r:id="rId7"/>
    <p:sldLayoutId id="2147483813" r:id="rId8"/>
    <p:sldLayoutId id="2147483814" r:id="rId9"/>
    <p:sldLayoutId id="2147483815" r:id="rId10"/>
  </p:sldLayoutIdLst>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A15EB4DC-DF67-1B4B-33AC-A6A73F48A8EB}"/>
              </a:ext>
            </a:extLst>
          </p:cNvPr>
          <p:cNvSpPr>
            <a:spLocks noGrp="1"/>
          </p:cNvSpPr>
          <p:nvPr>
            <p:ph type="subTitle" idx="1"/>
          </p:nvPr>
        </p:nvSpPr>
        <p:spPr/>
        <p:txBody>
          <a:bodyPr/>
          <a:lstStyle/>
          <a:p>
            <a:r>
              <a:rPr lang="ja-JP" altLang="en-US" sz="2800" dirty="0">
                <a:solidFill>
                  <a:schemeClr val="tx1"/>
                </a:solidFill>
              </a:rPr>
              <a:t>理工学研究科数理情報学プログラム</a:t>
            </a:r>
            <a:endParaRPr lang="en-US" altLang="ja-JP" sz="2800" dirty="0">
              <a:solidFill>
                <a:schemeClr val="tx1"/>
              </a:solidFill>
            </a:endParaRPr>
          </a:p>
          <a:p>
            <a:r>
              <a:rPr kumimoji="1" lang="en-US" altLang="ja-JP" sz="2800" dirty="0">
                <a:solidFill>
                  <a:schemeClr val="tx1"/>
                </a:solidFill>
              </a:rPr>
              <a:t>225C1015 </a:t>
            </a:r>
            <a:r>
              <a:rPr kumimoji="1" lang="ja-JP" altLang="en-US" sz="2800" dirty="0">
                <a:solidFill>
                  <a:schemeClr val="tx1"/>
                </a:solidFill>
              </a:rPr>
              <a:t>川上碧暉</a:t>
            </a:r>
          </a:p>
        </p:txBody>
      </p:sp>
      <p:sp>
        <p:nvSpPr>
          <p:cNvPr id="4" name="タイトル 1">
            <a:extLst>
              <a:ext uri="{FF2B5EF4-FFF2-40B4-BE49-F238E27FC236}">
                <a16:creationId xmlns:a16="http://schemas.microsoft.com/office/drawing/2014/main" id="{71D4BEDC-155D-72C3-4A3E-423D0EE14DCB}"/>
              </a:ext>
            </a:extLst>
          </p:cNvPr>
          <p:cNvSpPr txBox="1">
            <a:spLocks/>
          </p:cNvSpPr>
          <p:nvPr/>
        </p:nvSpPr>
        <p:spPr>
          <a:xfrm>
            <a:off x="1524000" y="868362"/>
            <a:ext cx="9144000" cy="23876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kumimoji="1" sz="8000" kern="1200" spc="-50" baseline="0">
                <a:solidFill>
                  <a:schemeClr val="tx1">
                    <a:lumMod val="85000"/>
                    <a:lumOff val="15000"/>
                  </a:schemeClr>
                </a:solidFill>
                <a:latin typeface="+mj-lt"/>
                <a:ea typeface="+mj-ea"/>
                <a:cs typeface="+mj-cs"/>
              </a:defRPr>
            </a:lvl1pPr>
          </a:lstStyle>
          <a:p>
            <a:endParaRPr lang="en-US" altLang="ja-JP" sz="3600" dirty="0"/>
          </a:p>
          <a:p>
            <a:r>
              <a:rPr lang="ja-JP" altLang="en-US" sz="4400" dirty="0"/>
              <a:t>対話を通した</a:t>
            </a:r>
            <a:r>
              <a:rPr lang="ja-JP" altLang="en-US" sz="4400" dirty="0">
                <a:latin typeface="+mj-ea"/>
              </a:rPr>
              <a:t>スケジュール管理ツール</a:t>
            </a:r>
            <a:endParaRPr lang="ja-JP" altLang="en-US" sz="4400" dirty="0"/>
          </a:p>
        </p:txBody>
      </p:sp>
      <p:sp>
        <p:nvSpPr>
          <p:cNvPr id="2" name="テキスト ボックス 1">
            <a:extLst>
              <a:ext uri="{FF2B5EF4-FFF2-40B4-BE49-F238E27FC236}">
                <a16:creationId xmlns:a16="http://schemas.microsoft.com/office/drawing/2014/main" id="{EF878485-CE09-833D-8675-C372DCE803B1}"/>
              </a:ext>
            </a:extLst>
          </p:cNvPr>
          <p:cNvSpPr txBox="1"/>
          <p:nvPr/>
        </p:nvSpPr>
        <p:spPr>
          <a:xfrm>
            <a:off x="1524000" y="1912183"/>
            <a:ext cx="5065810" cy="461665"/>
          </a:xfrm>
          <a:prstGeom prst="rect">
            <a:avLst/>
          </a:prstGeom>
          <a:noFill/>
        </p:spPr>
        <p:txBody>
          <a:bodyPr wrap="none" rtlCol="0">
            <a:spAutoFit/>
          </a:bodyPr>
          <a:lstStyle/>
          <a:p>
            <a:r>
              <a:rPr lang="ja-JP" altLang="en-US" sz="2400" dirty="0"/>
              <a:t>生成</a:t>
            </a:r>
            <a:r>
              <a:rPr lang="en-US" altLang="ja-JP" sz="2400" dirty="0"/>
              <a:t>AI</a:t>
            </a:r>
            <a:r>
              <a:rPr lang="ja-JP" altLang="en-US" sz="2400" dirty="0"/>
              <a:t>基礎とビジネス応用　最終課題</a:t>
            </a:r>
            <a:endParaRPr lang="en-US" altLang="ja-JP" sz="2400" dirty="0"/>
          </a:p>
        </p:txBody>
      </p:sp>
    </p:spTree>
    <p:extLst>
      <p:ext uri="{BB962C8B-B14F-4D97-AF65-F5344CB8AC3E}">
        <p14:creationId xmlns:p14="http://schemas.microsoft.com/office/powerpoint/2010/main" val="369522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B04AD-14D9-9175-4FF0-CFB0B0753699}"/>
              </a:ext>
            </a:extLst>
          </p:cNvPr>
          <p:cNvSpPr>
            <a:spLocks noGrp="1"/>
          </p:cNvSpPr>
          <p:nvPr>
            <p:ph type="title"/>
          </p:nvPr>
        </p:nvSpPr>
        <p:spPr/>
        <p:txBody>
          <a:bodyPr/>
          <a:lstStyle/>
          <a:p>
            <a:r>
              <a:rPr kumimoji="1" lang="ja-JP" altLang="en-US" dirty="0"/>
              <a:t>成果物</a:t>
            </a:r>
          </a:p>
        </p:txBody>
      </p:sp>
      <p:sp>
        <p:nvSpPr>
          <p:cNvPr id="3" name="コンテンツ プレースホルダー 2">
            <a:extLst>
              <a:ext uri="{FF2B5EF4-FFF2-40B4-BE49-F238E27FC236}">
                <a16:creationId xmlns:a16="http://schemas.microsoft.com/office/drawing/2014/main" id="{7E87ED69-F4E0-D20A-0EC7-7545F5365636}"/>
              </a:ext>
            </a:extLst>
          </p:cNvPr>
          <p:cNvSpPr>
            <a:spLocks noGrp="1"/>
          </p:cNvSpPr>
          <p:nvPr>
            <p:ph idx="1"/>
          </p:nvPr>
        </p:nvSpPr>
        <p:spPr/>
        <p:txBody>
          <a:bodyPr/>
          <a:lstStyle/>
          <a:p>
            <a:r>
              <a:rPr kumimoji="1" lang="ja-JP" altLang="en-US" sz="3600" dirty="0"/>
              <a:t>「対話を通した</a:t>
            </a:r>
            <a:r>
              <a:rPr kumimoji="1" lang="ja-JP" altLang="en-US" sz="3600" dirty="0">
                <a:latin typeface="+mj-ea"/>
              </a:rPr>
              <a:t>スケジュール管理ツール</a:t>
            </a:r>
            <a:r>
              <a:rPr lang="ja-JP" altLang="en-US" sz="3600" b="1" dirty="0">
                <a:latin typeface="+mj-ea"/>
              </a:rPr>
              <a:t>」</a:t>
            </a:r>
            <a:endParaRPr lang="en-US" altLang="ja-JP" sz="3600" b="1" dirty="0">
              <a:latin typeface="+mj-ea"/>
            </a:endParaRPr>
          </a:p>
          <a:p>
            <a:pPr marL="0" indent="0">
              <a:buNone/>
            </a:pPr>
            <a:endParaRPr kumimoji="1" lang="en-US" altLang="ja-JP" sz="2400" b="1" dirty="0">
              <a:latin typeface="+mj-ea"/>
            </a:endParaRPr>
          </a:p>
          <a:p>
            <a:r>
              <a:rPr kumimoji="1" lang="en-US" altLang="ja-JP" sz="2400" b="1" dirty="0">
                <a:latin typeface="+mj-ea"/>
              </a:rPr>
              <a:t>Persona</a:t>
            </a:r>
          </a:p>
          <a:p>
            <a:pPr marL="0" indent="0">
              <a:buNone/>
            </a:pPr>
            <a:r>
              <a:rPr lang="ja-JP" altLang="en-US" sz="2400" dirty="0"/>
              <a:t>・スケジュール管理が必要な学生や社会人</a:t>
            </a:r>
            <a:endParaRPr lang="en-US" altLang="ja-JP" sz="2400" dirty="0"/>
          </a:p>
          <a:p>
            <a:pPr marL="0" indent="0">
              <a:buNone/>
            </a:pPr>
            <a:r>
              <a:rPr lang="ja-JP" altLang="en-US" sz="2400" dirty="0"/>
              <a:t>・予定を対話形式で記録しておきたい人</a:t>
            </a:r>
            <a:endParaRPr lang="en-US" altLang="ja-JP" sz="2400" dirty="0"/>
          </a:p>
          <a:p>
            <a:pPr marL="0" indent="0">
              <a:buNone/>
            </a:pPr>
            <a:endParaRPr lang="en-US" altLang="ja-JP" sz="2400" dirty="0"/>
          </a:p>
          <a:p>
            <a:pPr marL="0" indent="0">
              <a:buNone/>
            </a:pPr>
            <a:endParaRPr kumimoji="1" lang="en-US" altLang="ja-JP" b="1" dirty="0">
              <a:latin typeface="+mj-ea"/>
            </a:endParaRPr>
          </a:p>
        </p:txBody>
      </p:sp>
    </p:spTree>
    <p:extLst>
      <p:ext uri="{BB962C8B-B14F-4D97-AF65-F5344CB8AC3E}">
        <p14:creationId xmlns:p14="http://schemas.microsoft.com/office/powerpoint/2010/main" val="122956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BAB1B5-B131-E738-D43C-CF870D0F80B1}"/>
              </a:ext>
            </a:extLst>
          </p:cNvPr>
          <p:cNvSpPr>
            <a:spLocks noGrp="1"/>
          </p:cNvSpPr>
          <p:nvPr>
            <p:ph type="title"/>
          </p:nvPr>
        </p:nvSpPr>
        <p:spPr/>
        <p:txBody>
          <a:bodyPr/>
          <a:lstStyle/>
          <a:p>
            <a:r>
              <a:rPr kumimoji="1" lang="en-US" altLang="ja-JP" dirty="0"/>
              <a:t>Architecture</a:t>
            </a:r>
            <a:endParaRPr kumimoji="1" lang="ja-JP" altLang="en-US" dirty="0"/>
          </a:p>
        </p:txBody>
      </p:sp>
      <p:cxnSp>
        <p:nvCxnSpPr>
          <p:cNvPr id="9" name="直線矢印コネクタ 8">
            <a:extLst>
              <a:ext uri="{FF2B5EF4-FFF2-40B4-BE49-F238E27FC236}">
                <a16:creationId xmlns:a16="http://schemas.microsoft.com/office/drawing/2014/main" id="{D892B42D-B1B7-B564-7994-36AC0AA80474}"/>
              </a:ext>
            </a:extLst>
          </p:cNvPr>
          <p:cNvCxnSpPr>
            <a:cxnSpLocks/>
          </p:cNvCxnSpPr>
          <p:nvPr/>
        </p:nvCxnSpPr>
        <p:spPr>
          <a:xfrm>
            <a:off x="2890157" y="3288120"/>
            <a:ext cx="1073411" cy="19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 name="コンテンツ プレースホルダー 2">
            <a:extLst>
              <a:ext uri="{FF2B5EF4-FFF2-40B4-BE49-F238E27FC236}">
                <a16:creationId xmlns:a16="http://schemas.microsoft.com/office/drawing/2014/main" id="{2E082B21-ACE1-29DD-6113-1CF8A39F4DBF}"/>
              </a:ext>
            </a:extLst>
          </p:cNvPr>
          <p:cNvSpPr txBox="1">
            <a:spLocks/>
          </p:cNvSpPr>
          <p:nvPr/>
        </p:nvSpPr>
        <p:spPr>
          <a:xfrm>
            <a:off x="3963568" y="4016829"/>
            <a:ext cx="3177491" cy="8976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・必要に応じてスケジュールを参照、更新</a:t>
            </a:r>
          </a:p>
        </p:txBody>
      </p:sp>
      <p:sp>
        <p:nvSpPr>
          <p:cNvPr id="12" name="コンテンツ プレースホルダー 2">
            <a:extLst>
              <a:ext uri="{FF2B5EF4-FFF2-40B4-BE49-F238E27FC236}">
                <a16:creationId xmlns:a16="http://schemas.microsoft.com/office/drawing/2014/main" id="{D4274BE2-906B-4F04-53C1-A13335A2AAAD}"/>
              </a:ext>
            </a:extLst>
          </p:cNvPr>
          <p:cNvSpPr txBox="1">
            <a:spLocks/>
          </p:cNvSpPr>
          <p:nvPr/>
        </p:nvSpPr>
        <p:spPr>
          <a:xfrm>
            <a:off x="7918568" y="3903462"/>
            <a:ext cx="3177491" cy="8976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a:t>（</a:t>
            </a:r>
            <a:r>
              <a:rPr lang="en-US" altLang="ja-JP" dirty="0"/>
              <a:t>Google</a:t>
            </a:r>
            <a:r>
              <a:rPr lang="ja-JP" altLang="en-US" dirty="0"/>
              <a:t>スプレッドシート）</a:t>
            </a:r>
          </a:p>
        </p:txBody>
      </p:sp>
      <p:sp>
        <p:nvSpPr>
          <p:cNvPr id="13" name="コンテンツ プレースホルダー 2">
            <a:extLst>
              <a:ext uri="{FF2B5EF4-FFF2-40B4-BE49-F238E27FC236}">
                <a16:creationId xmlns:a16="http://schemas.microsoft.com/office/drawing/2014/main" id="{7860D301-2523-5583-92DD-E23F9A725D35}"/>
              </a:ext>
            </a:extLst>
          </p:cNvPr>
          <p:cNvSpPr txBox="1">
            <a:spLocks/>
          </p:cNvSpPr>
          <p:nvPr/>
        </p:nvSpPr>
        <p:spPr>
          <a:xfrm>
            <a:off x="1095941" y="4016828"/>
            <a:ext cx="3177491" cy="89769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marL="0" indent="0">
              <a:buNone/>
            </a:pPr>
            <a:r>
              <a:rPr lang="ja-JP" altLang="en-US" dirty="0"/>
              <a:t>文章を入力</a:t>
            </a:r>
          </a:p>
        </p:txBody>
      </p:sp>
      <p:sp>
        <p:nvSpPr>
          <p:cNvPr id="6" name="正方形/長方形 5">
            <a:extLst>
              <a:ext uri="{FF2B5EF4-FFF2-40B4-BE49-F238E27FC236}">
                <a16:creationId xmlns:a16="http://schemas.microsoft.com/office/drawing/2014/main" id="{C4C364C5-6D61-A758-5975-BE1258879925}"/>
              </a:ext>
            </a:extLst>
          </p:cNvPr>
          <p:cNvSpPr/>
          <p:nvPr/>
        </p:nvSpPr>
        <p:spPr>
          <a:xfrm>
            <a:off x="914964" y="2841172"/>
            <a:ext cx="1673611" cy="897696"/>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200" dirty="0"/>
              <a:t>ユーザ</a:t>
            </a:r>
            <a:endParaRPr kumimoji="1" lang="ja-JP" altLang="en-US" dirty="0"/>
          </a:p>
        </p:txBody>
      </p:sp>
      <p:sp>
        <p:nvSpPr>
          <p:cNvPr id="16" name="正方形/長方形 15">
            <a:extLst>
              <a:ext uri="{FF2B5EF4-FFF2-40B4-BE49-F238E27FC236}">
                <a16:creationId xmlns:a16="http://schemas.microsoft.com/office/drawing/2014/main" id="{39E78E2D-F054-CFA1-1F73-39081CD34232}"/>
              </a:ext>
            </a:extLst>
          </p:cNvPr>
          <p:cNvSpPr/>
          <p:nvPr/>
        </p:nvSpPr>
        <p:spPr>
          <a:xfrm>
            <a:off x="4121425" y="2881380"/>
            <a:ext cx="2276242" cy="897697"/>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r>
              <a:rPr lang="en-US" altLang="ja-JP" sz="3200" dirty="0"/>
              <a:t>LLM</a:t>
            </a:r>
            <a:r>
              <a:rPr lang="ja-JP" altLang="en-US" sz="3200" dirty="0"/>
              <a:t>（</a:t>
            </a:r>
            <a:r>
              <a:rPr lang="en-US" altLang="ja-JP" sz="3200" dirty="0"/>
              <a:t>ELYZA</a:t>
            </a:r>
            <a:r>
              <a:rPr lang="ja-JP" altLang="en-US" sz="3200" dirty="0"/>
              <a:t>）</a:t>
            </a:r>
          </a:p>
        </p:txBody>
      </p:sp>
      <p:sp>
        <p:nvSpPr>
          <p:cNvPr id="18" name="正方形/長方形 17">
            <a:extLst>
              <a:ext uri="{FF2B5EF4-FFF2-40B4-BE49-F238E27FC236}">
                <a16:creationId xmlns:a16="http://schemas.microsoft.com/office/drawing/2014/main" id="{034A7811-B36C-5C87-8EC8-12912C999C69}"/>
              </a:ext>
            </a:extLst>
          </p:cNvPr>
          <p:cNvSpPr/>
          <p:nvPr/>
        </p:nvSpPr>
        <p:spPr>
          <a:xfrm>
            <a:off x="8163722" y="2881380"/>
            <a:ext cx="2276242" cy="897697"/>
          </a:xfrm>
          <a:prstGeom prst="rect">
            <a:avLst/>
          </a:prstGeom>
          <a:solidFill>
            <a:srgbClr val="FFFFFF"/>
          </a:solidFill>
        </p:spPr>
        <p:style>
          <a:lnRef idx="2">
            <a:schemeClr val="dk1"/>
          </a:lnRef>
          <a:fillRef idx="1">
            <a:schemeClr val="lt1"/>
          </a:fillRef>
          <a:effectRef idx="0">
            <a:schemeClr val="dk1"/>
          </a:effectRef>
          <a:fontRef idx="minor">
            <a:schemeClr val="dk1"/>
          </a:fontRef>
        </p:style>
        <p:txBody>
          <a:bodyPr rtlCol="0" anchor="ctr"/>
          <a:lstStyle/>
          <a:p>
            <a:r>
              <a:rPr lang="ja-JP" altLang="en-US" sz="2800" dirty="0"/>
              <a:t>スケジュール</a:t>
            </a:r>
          </a:p>
        </p:txBody>
      </p:sp>
      <p:cxnSp>
        <p:nvCxnSpPr>
          <p:cNvPr id="19" name="直線矢印コネクタ 18">
            <a:extLst>
              <a:ext uri="{FF2B5EF4-FFF2-40B4-BE49-F238E27FC236}">
                <a16:creationId xmlns:a16="http://schemas.microsoft.com/office/drawing/2014/main" id="{4711B13D-7297-F303-D92A-D067ED475F8E}"/>
              </a:ext>
            </a:extLst>
          </p:cNvPr>
          <p:cNvCxnSpPr>
            <a:cxnSpLocks/>
          </p:cNvCxnSpPr>
          <p:nvPr/>
        </p:nvCxnSpPr>
        <p:spPr>
          <a:xfrm>
            <a:off x="6821357" y="3297571"/>
            <a:ext cx="1073411" cy="19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25913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2CFFFF-AC96-01E0-5928-ADAA2CEBCE52}"/>
              </a:ext>
            </a:extLst>
          </p:cNvPr>
          <p:cNvSpPr>
            <a:spLocks noGrp="1"/>
          </p:cNvSpPr>
          <p:nvPr>
            <p:ph type="title"/>
          </p:nvPr>
        </p:nvSpPr>
        <p:spPr/>
        <p:txBody>
          <a:bodyPr/>
          <a:lstStyle/>
          <a:p>
            <a:r>
              <a:rPr kumimoji="1" lang="ja-JP" altLang="en-US" dirty="0"/>
              <a:t>実行例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652DB9F7-26E4-FAFE-82D7-E34D1B17730D}"/>
              </a:ext>
            </a:extLst>
          </p:cNvPr>
          <p:cNvSpPr>
            <a:spLocks noGrp="1"/>
          </p:cNvSpPr>
          <p:nvPr>
            <p:ph idx="1"/>
          </p:nvPr>
        </p:nvSpPr>
        <p:spPr>
          <a:xfrm>
            <a:off x="523650" y="1905370"/>
            <a:ext cx="4325936" cy="919473"/>
          </a:xfrm>
        </p:spPr>
        <p:txBody>
          <a:bodyPr>
            <a:normAutofit/>
          </a:bodyPr>
          <a:lstStyle/>
          <a:p>
            <a:r>
              <a:rPr kumimoji="1" lang="ja-JP" altLang="en-US" sz="2800" dirty="0"/>
              <a:t>入力</a:t>
            </a:r>
          </a:p>
        </p:txBody>
      </p:sp>
      <p:sp>
        <p:nvSpPr>
          <p:cNvPr id="4" name="コンテンツ プレースホルダー 2">
            <a:extLst>
              <a:ext uri="{FF2B5EF4-FFF2-40B4-BE49-F238E27FC236}">
                <a16:creationId xmlns:a16="http://schemas.microsoft.com/office/drawing/2014/main" id="{E4BD1EDE-AAD6-BBE0-B797-BD09E36986D9}"/>
              </a:ext>
            </a:extLst>
          </p:cNvPr>
          <p:cNvSpPr txBox="1">
            <a:spLocks/>
          </p:cNvSpPr>
          <p:nvPr/>
        </p:nvSpPr>
        <p:spPr>
          <a:xfrm>
            <a:off x="523650" y="3429000"/>
            <a:ext cx="4325936" cy="9194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返答</a:t>
            </a:r>
          </a:p>
        </p:txBody>
      </p:sp>
      <p:sp>
        <p:nvSpPr>
          <p:cNvPr id="5" name="コンテンツ プレースホルダー 2">
            <a:extLst>
              <a:ext uri="{FF2B5EF4-FFF2-40B4-BE49-F238E27FC236}">
                <a16:creationId xmlns:a16="http://schemas.microsoft.com/office/drawing/2014/main" id="{6CCF1D5A-F641-3E75-8A7D-97E71862324F}"/>
              </a:ext>
            </a:extLst>
          </p:cNvPr>
          <p:cNvSpPr txBox="1">
            <a:spLocks/>
          </p:cNvSpPr>
          <p:nvPr/>
        </p:nvSpPr>
        <p:spPr>
          <a:xfrm>
            <a:off x="7517865" y="1932954"/>
            <a:ext cx="4325936" cy="9194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スケジュール</a:t>
            </a:r>
            <a:r>
              <a:rPr lang="en-US" altLang="ja-JP" sz="2800" dirty="0"/>
              <a:t>(</a:t>
            </a:r>
            <a:r>
              <a:rPr lang="ja-JP" altLang="en-US" sz="2800" dirty="0"/>
              <a:t>変更なし</a:t>
            </a:r>
            <a:r>
              <a:rPr lang="en-US" altLang="ja-JP" sz="2800" dirty="0"/>
              <a:t>)</a:t>
            </a:r>
            <a:endParaRPr lang="ja-JP" altLang="en-US" sz="2800" dirty="0"/>
          </a:p>
        </p:txBody>
      </p:sp>
      <p:pic>
        <p:nvPicPr>
          <p:cNvPr id="7" name="図 6">
            <a:extLst>
              <a:ext uri="{FF2B5EF4-FFF2-40B4-BE49-F238E27FC236}">
                <a16:creationId xmlns:a16="http://schemas.microsoft.com/office/drawing/2014/main" id="{E088C40E-05E4-F922-3DF1-C300103150D7}"/>
              </a:ext>
            </a:extLst>
          </p:cNvPr>
          <p:cNvPicPr>
            <a:picLocks noChangeAspect="1"/>
          </p:cNvPicPr>
          <p:nvPr/>
        </p:nvPicPr>
        <p:blipFill>
          <a:blip r:embed="rId3"/>
          <a:stretch>
            <a:fillRect/>
          </a:stretch>
        </p:blipFill>
        <p:spPr>
          <a:xfrm>
            <a:off x="523650" y="2495735"/>
            <a:ext cx="4184376" cy="329108"/>
          </a:xfrm>
          <a:prstGeom prst="rect">
            <a:avLst/>
          </a:prstGeom>
        </p:spPr>
      </p:pic>
      <p:pic>
        <p:nvPicPr>
          <p:cNvPr id="9" name="図 8">
            <a:extLst>
              <a:ext uri="{FF2B5EF4-FFF2-40B4-BE49-F238E27FC236}">
                <a16:creationId xmlns:a16="http://schemas.microsoft.com/office/drawing/2014/main" id="{F6878150-64F6-9A3F-1FB7-C8B5EF2EB5C7}"/>
              </a:ext>
            </a:extLst>
          </p:cNvPr>
          <p:cNvPicPr>
            <a:picLocks noChangeAspect="1"/>
          </p:cNvPicPr>
          <p:nvPr/>
        </p:nvPicPr>
        <p:blipFill>
          <a:blip r:embed="rId4"/>
          <a:stretch>
            <a:fillRect/>
          </a:stretch>
        </p:blipFill>
        <p:spPr>
          <a:xfrm>
            <a:off x="490993" y="4014293"/>
            <a:ext cx="6697010" cy="1714739"/>
          </a:xfrm>
          <a:prstGeom prst="rect">
            <a:avLst/>
          </a:prstGeom>
        </p:spPr>
      </p:pic>
      <p:pic>
        <p:nvPicPr>
          <p:cNvPr id="11" name="図 10">
            <a:extLst>
              <a:ext uri="{FF2B5EF4-FFF2-40B4-BE49-F238E27FC236}">
                <a16:creationId xmlns:a16="http://schemas.microsoft.com/office/drawing/2014/main" id="{63235AF1-FCAE-E02A-2CB4-1ABD2B1FEBBA}"/>
              </a:ext>
            </a:extLst>
          </p:cNvPr>
          <p:cNvPicPr>
            <a:picLocks noChangeAspect="1"/>
          </p:cNvPicPr>
          <p:nvPr/>
        </p:nvPicPr>
        <p:blipFill>
          <a:blip r:embed="rId5"/>
          <a:stretch>
            <a:fillRect/>
          </a:stretch>
        </p:blipFill>
        <p:spPr>
          <a:xfrm>
            <a:off x="7842639" y="2495735"/>
            <a:ext cx="3676388" cy="3199587"/>
          </a:xfrm>
          <a:prstGeom prst="rect">
            <a:avLst/>
          </a:prstGeom>
        </p:spPr>
      </p:pic>
    </p:spTree>
    <p:extLst>
      <p:ext uri="{BB962C8B-B14F-4D97-AF65-F5344CB8AC3E}">
        <p14:creationId xmlns:p14="http://schemas.microsoft.com/office/powerpoint/2010/main" val="371718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99E71-1BDC-66ED-F26F-629AAE112EF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7841A17-9ECC-DCC1-154E-52A883F5E2A8}"/>
              </a:ext>
            </a:extLst>
          </p:cNvPr>
          <p:cNvSpPr>
            <a:spLocks noGrp="1"/>
          </p:cNvSpPr>
          <p:nvPr>
            <p:ph type="title"/>
          </p:nvPr>
        </p:nvSpPr>
        <p:spPr/>
        <p:txBody>
          <a:bodyPr/>
          <a:lstStyle/>
          <a:p>
            <a:r>
              <a:rPr kumimoji="1" lang="ja-JP" altLang="en-US" dirty="0"/>
              <a:t>実行例②</a:t>
            </a:r>
          </a:p>
        </p:txBody>
      </p:sp>
      <p:sp>
        <p:nvSpPr>
          <p:cNvPr id="3" name="コンテンツ プレースホルダー 2">
            <a:extLst>
              <a:ext uri="{FF2B5EF4-FFF2-40B4-BE49-F238E27FC236}">
                <a16:creationId xmlns:a16="http://schemas.microsoft.com/office/drawing/2014/main" id="{A6B42AF0-5F6D-3552-BE97-93BEE1DBC4A5}"/>
              </a:ext>
            </a:extLst>
          </p:cNvPr>
          <p:cNvSpPr>
            <a:spLocks noGrp="1"/>
          </p:cNvSpPr>
          <p:nvPr>
            <p:ph idx="1"/>
          </p:nvPr>
        </p:nvSpPr>
        <p:spPr>
          <a:xfrm>
            <a:off x="523650" y="1905370"/>
            <a:ext cx="4325936" cy="919473"/>
          </a:xfrm>
        </p:spPr>
        <p:txBody>
          <a:bodyPr>
            <a:normAutofit/>
          </a:bodyPr>
          <a:lstStyle/>
          <a:p>
            <a:r>
              <a:rPr kumimoji="1" lang="ja-JP" altLang="en-US" sz="2800" dirty="0"/>
              <a:t>入力</a:t>
            </a:r>
          </a:p>
        </p:txBody>
      </p:sp>
      <p:sp>
        <p:nvSpPr>
          <p:cNvPr id="4" name="コンテンツ プレースホルダー 2">
            <a:extLst>
              <a:ext uri="{FF2B5EF4-FFF2-40B4-BE49-F238E27FC236}">
                <a16:creationId xmlns:a16="http://schemas.microsoft.com/office/drawing/2014/main" id="{7E4935E3-EBB0-53AC-5A65-E3B86745F2C5}"/>
              </a:ext>
            </a:extLst>
          </p:cNvPr>
          <p:cNvSpPr txBox="1">
            <a:spLocks/>
          </p:cNvSpPr>
          <p:nvPr/>
        </p:nvSpPr>
        <p:spPr>
          <a:xfrm>
            <a:off x="523650" y="3429000"/>
            <a:ext cx="4325936" cy="9194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返答</a:t>
            </a:r>
          </a:p>
        </p:txBody>
      </p:sp>
      <p:sp>
        <p:nvSpPr>
          <p:cNvPr id="5" name="コンテンツ プレースホルダー 2">
            <a:extLst>
              <a:ext uri="{FF2B5EF4-FFF2-40B4-BE49-F238E27FC236}">
                <a16:creationId xmlns:a16="http://schemas.microsoft.com/office/drawing/2014/main" id="{4C5FEBDD-384C-FD46-E859-84499741689E}"/>
              </a:ext>
            </a:extLst>
          </p:cNvPr>
          <p:cNvSpPr txBox="1">
            <a:spLocks/>
          </p:cNvSpPr>
          <p:nvPr/>
        </p:nvSpPr>
        <p:spPr>
          <a:xfrm>
            <a:off x="7517865" y="1932954"/>
            <a:ext cx="4325936" cy="9194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sz="2800" dirty="0"/>
              <a:t>スケジュール</a:t>
            </a:r>
          </a:p>
        </p:txBody>
      </p:sp>
      <p:pic>
        <p:nvPicPr>
          <p:cNvPr id="8" name="図 7">
            <a:extLst>
              <a:ext uri="{FF2B5EF4-FFF2-40B4-BE49-F238E27FC236}">
                <a16:creationId xmlns:a16="http://schemas.microsoft.com/office/drawing/2014/main" id="{BEF68769-1F25-7964-414F-6C7ACF0DDB7A}"/>
              </a:ext>
            </a:extLst>
          </p:cNvPr>
          <p:cNvPicPr>
            <a:picLocks noChangeAspect="1"/>
          </p:cNvPicPr>
          <p:nvPr/>
        </p:nvPicPr>
        <p:blipFill>
          <a:blip r:embed="rId3"/>
          <a:stretch>
            <a:fillRect/>
          </a:stretch>
        </p:blipFill>
        <p:spPr>
          <a:xfrm>
            <a:off x="222651" y="2584513"/>
            <a:ext cx="7233693" cy="267914"/>
          </a:xfrm>
          <a:prstGeom prst="rect">
            <a:avLst/>
          </a:prstGeom>
        </p:spPr>
      </p:pic>
      <p:pic>
        <p:nvPicPr>
          <p:cNvPr id="12" name="図 11">
            <a:extLst>
              <a:ext uri="{FF2B5EF4-FFF2-40B4-BE49-F238E27FC236}">
                <a16:creationId xmlns:a16="http://schemas.microsoft.com/office/drawing/2014/main" id="{84649D27-ED8D-C8AA-06D4-3515EF809FC7}"/>
              </a:ext>
            </a:extLst>
          </p:cNvPr>
          <p:cNvPicPr>
            <a:picLocks noChangeAspect="1"/>
          </p:cNvPicPr>
          <p:nvPr/>
        </p:nvPicPr>
        <p:blipFill>
          <a:blip r:embed="rId4"/>
          <a:stretch>
            <a:fillRect/>
          </a:stretch>
        </p:blipFill>
        <p:spPr>
          <a:xfrm>
            <a:off x="222651" y="4041469"/>
            <a:ext cx="7277640" cy="1265317"/>
          </a:xfrm>
          <a:prstGeom prst="rect">
            <a:avLst/>
          </a:prstGeom>
        </p:spPr>
      </p:pic>
      <p:pic>
        <p:nvPicPr>
          <p:cNvPr id="14" name="図 13">
            <a:extLst>
              <a:ext uri="{FF2B5EF4-FFF2-40B4-BE49-F238E27FC236}">
                <a16:creationId xmlns:a16="http://schemas.microsoft.com/office/drawing/2014/main" id="{2A6D1605-4B87-65A0-D9FE-709B8D2F23A6}"/>
              </a:ext>
            </a:extLst>
          </p:cNvPr>
          <p:cNvPicPr>
            <a:picLocks noChangeAspect="1"/>
          </p:cNvPicPr>
          <p:nvPr/>
        </p:nvPicPr>
        <p:blipFill>
          <a:blip r:embed="rId5"/>
          <a:stretch>
            <a:fillRect/>
          </a:stretch>
        </p:blipFill>
        <p:spPr>
          <a:xfrm>
            <a:off x="7643413" y="2523714"/>
            <a:ext cx="4325936" cy="3649517"/>
          </a:xfrm>
          <a:prstGeom prst="rect">
            <a:avLst/>
          </a:prstGeom>
        </p:spPr>
      </p:pic>
    </p:spTree>
    <p:extLst>
      <p:ext uri="{BB962C8B-B14F-4D97-AF65-F5344CB8AC3E}">
        <p14:creationId xmlns:p14="http://schemas.microsoft.com/office/powerpoint/2010/main" val="3851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F251D5-0C76-8BE0-B04E-CB4F0FD13104}"/>
              </a:ext>
            </a:extLst>
          </p:cNvPr>
          <p:cNvSpPr>
            <a:spLocks noGrp="1"/>
          </p:cNvSpPr>
          <p:nvPr>
            <p:ph type="title"/>
          </p:nvPr>
        </p:nvSpPr>
        <p:spPr/>
        <p:txBody>
          <a:bodyPr/>
          <a:lstStyle/>
          <a:p>
            <a:r>
              <a:rPr kumimoji="1" lang="ja-JP" altLang="en-US" dirty="0"/>
              <a:t>改善案</a:t>
            </a:r>
          </a:p>
        </p:txBody>
      </p:sp>
      <p:sp>
        <p:nvSpPr>
          <p:cNvPr id="3" name="コンテンツ プレースホルダー 2">
            <a:extLst>
              <a:ext uri="{FF2B5EF4-FFF2-40B4-BE49-F238E27FC236}">
                <a16:creationId xmlns:a16="http://schemas.microsoft.com/office/drawing/2014/main" id="{5FDDAA33-81CB-0CAA-100C-AB89D38EF5BD}"/>
              </a:ext>
            </a:extLst>
          </p:cNvPr>
          <p:cNvSpPr>
            <a:spLocks noGrp="1"/>
          </p:cNvSpPr>
          <p:nvPr>
            <p:ph idx="1"/>
          </p:nvPr>
        </p:nvSpPr>
        <p:spPr/>
        <p:txBody>
          <a:bodyPr>
            <a:normAutofit/>
          </a:bodyPr>
          <a:lstStyle/>
          <a:p>
            <a:r>
              <a:rPr lang="ja-JP" altLang="en-US" sz="3200" dirty="0"/>
              <a:t>・より高精度な</a:t>
            </a:r>
            <a:r>
              <a:rPr lang="en-US" altLang="ja-JP" sz="3200" dirty="0"/>
              <a:t>LLM</a:t>
            </a:r>
            <a:r>
              <a:rPr lang="ja-JP" altLang="en-US" sz="3200" dirty="0"/>
              <a:t>の利用</a:t>
            </a:r>
            <a:endParaRPr lang="en-US" altLang="ja-JP" sz="3200" dirty="0"/>
          </a:p>
          <a:p>
            <a:r>
              <a:rPr kumimoji="1" lang="ja-JP" altLang="en-US" sz="3200" dirty="0"/>
              <a:t>　ファインチューニングにより対話しやすい</a:t>
            </a:r>
            <a:r>
              <a:rPr kumimoji="1" lang="en-US" altLang="ja-JP" sz="3200" dirty="0"/>
              <a:t>AI</a:t>
            </a:r>
            <a:r>
              <a:rPr kumimoji="1" lang="ja-JP" altLang="en-US" sz="3200" dirty="0"/>
              <a:t>にする</a:t>
            </a:r>
            <a:endParaRPr kumimoji="1" lang="en-US" altLang="ja-JP" sz="3200" dirty="0"/>
          </a:p>
          <a:p>
            <a:endParaRPr lang="en-US" altLang="ja-JP" sz="3200" dirty="0"/>
          </a:p>
          <a:p>
            <a:r>
              <a:rPr kumimoji="1" lang="ja-JP" altLang="en-US" sz="3200" dirty="0"/>
              <a:t>・</a:t>
            </a:r>
            <a:r>
              <a:rPr kumimoji="1" lang="en-US" altLang="ja-JP" sz="3200" dirty="0"/>
              <a:t>Google</a:t>
            </a:r>
            <a:r>
              <a:rPr kumimoji="1" lang="ja-JP" altLang="en-US" sz="3200" dirty="0"/>
              <a:t>カレンダー</a:t>
            </a:r>
            <a:r>
              <a:rPr kumimoji="1" lang="en-US" altLang="ja-JP" sz="3200" dirty="0"/>
              <a:t>API</a:t>
            </a:r>
            <a:r>
              <a:rPr kumimoji="1" lang="ja-JP" altLang="en-US" sz="3200" dirty="0"/>
              <a:t>を利用し、</a:t>
            </a:r>
            <a:r>
              <a:rPr lang="ja-JP" altLang="en-US" sz="3200" dirty="0"/>
              <a:t>視覚的に分かりやすい</a:t>
            </a:r>
            <a:r>
              <a:rPr kumimoji="1" lang="ja-JP" altLang="en-US" sz="3200" dirty="0"/>
              <a:t>スケジュール管理をできるようにする</a:t>
            </a:r>
          </a:p>
        </p:txBody>
      </p:sp>
    </p:spTree>
    <p:extLst>
      <p:ext uri="{BB962C8B-B14F-4D97-AF65-F5344CB8AC3E}">
        <p14:creationId xmlns:p14="http://schemas.microsoft.com/office/powerpoint/2010/main" val="3040494626"/>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2097</TotalTime>
  <Words>217</Words>
  <Application>Microsoft Office PowerPoint</Application>
  <PresentationFormat>ワイド画面</PresentationFormat>
  <Paragraphs>46</Paragraphs>
  <Slides>6</Slides>
  <Notes>6</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Calibri</vt:lpstr>
      <vt:lpstr>Calibri Light</vt:lpstr>
      <vt:lpstr>レトロスペクト</vt:lpstr>
      <vt:lpstr>PowerPoint プレゼンテーション</vt:lpstr>
      <vt:lpstr>成果物</vt:lpstr>
      <vt:lpstr>Architecture</vt:lpstr>
      <vt:lpstr>実行例①</vt:lpstr>
      <vt:lpstr>実行例②</vt:lpstr>
      <vt:lpstr>改善案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kawakami8001@outlook.jp</dc:creator>
  <cp:lastModifiedBy>碧暉 川上</cp:lastModifiedBy>
  <cp:revision>83</cp:revision>
  <dcterms:created xsi:type="dcterms:W3CDTF">2024-06-06T03:06:36Z</dcterms:created>
  <dcterms:modified xsi:type="dcterms:W3CDTF">2025-09-26T04:28:15Z</dcterms:modified>
</cp:coreProperties>
</file>