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AD53-92E5-47EA-8CBF-4F1049195ED9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E59A-F372-4653-B4D7-22A879A3B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0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AD53-92E5-47EA-8CBF-4F1049195ED9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E59A-F372-4653-B4D7-22A879A3B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35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AD53-92E5-47EA-8CBF-4F1049195ED9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E59A-F372-4653-B4D7-22A879A3B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23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AD53-92E5-47EA-8CBF-4F1049195ED9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E59A-F372-4653-B4D7-22A879A3B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56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AD53-92E5-47EA-8CBF-4F1049195ED9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E59A-F372-4653-B4D7-22A879A3B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15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AD53-92E5-47EA-8CBF-4F1049195ED9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E59A-F372-4653-B4D7-22A879A3B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24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AD53-92E5-47EA-8CBF-4F1049195ED9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E59A-F372-4653-B4D7-22A879A3B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3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AD53-92E5-47EA-8CBF-4F1049195ED9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E59A-F372-4653-B4D7-22A879A3B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01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AD53-92E5-47EA-8CBF-4F1049195ED9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E59A-F372-4653-B4D7-22A879A3B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89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AD53-92E5-47EA-8CBF-4F1049195ED9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E59A-F372-4653-B4D7-22A879A3B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92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AD53-92E5-47EA-8CBF-4F1049195ED9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E59A-F372-4653-B4D7-22A879A3B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89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5AD53-92E5-47EA-8CBF-4F1049195ED9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DE59A-F372-4653-B4D7-22A879A3B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032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0917" y="914544"/>
            <a:ext cx="10668000" cy="3067252"/>
          </a:xfrm>
        </p:spPr>
        <p:txBody>
          <a:bodyPr>
            <a:normAutofit/>
          </a:bodyPr>
          <a:lstStyle/>
          <a:p>
            <a:r>
              <a:rPr lang="ru-RU" sz="4800" dirty="0"/>
              <a:t>Уровни групповой работы "Бизнес-подразделение"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30640" y="6328613"/>
            <a:ext cx="3713018" cy="529387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Гильманова Азалия 22ИС-1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188031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Групповая работа на разных уровнях является важным фактором успеха для бизнес-подразделения по программированию. Понимание этой концепции и использование ее преимуществ помогут обеспечить эффективность и результативность работы команды в рамках программирования и разработки.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01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6" y="108066"/>
            <a:ext cx="3932237" cy="1600200"/>
          </a:xfrm>
        </p:spPr>
        <p:txBody>
          <a:bodyPr/>
          <a:lstStyle/>
          <a:p>
            <a:r>
              <a:rPr lang="ru-RU" dirty="0"/>
              <a:t>Введение</a:t>
            </a:r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4" b="23654"/>
          <a:stretch>
            <a:fillRect/>
          </a:stretch>
        </p:blipFill>
        <p:spPr/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6" y="2464724"/>
            <a:ext cx="3932237" cy="3811588"/>
          </a:xfrm>
        </p:spPr>
        <p:txBody>
          <a:bodyPr>
            <a:normAutofit/>
          </a:bodyPr>
          <a:lstStyle/>
          <a:p>
            <a:r>
              <a:rPr lang="ru-RU" sz="1800" dirty="0"/>
              <a:t>Групповая работа играет решающую роль в успешной деятельности бизнес-подразделения</a:t>
            </a:r>
            <a:r>
              <a:rPr lang="ru-RU" sz="1800" dirty="0" smtClean="0"/>
              <a:t>.</a:t>
            </a:r>
          </a:p>
          <a:p>
            <a:r>
              <a:rPr lang="ru-RU" sz="1800" dirty="0" smtClean="0"/>
              <a:t> </a:t>
            </a:r>
            <a:r>
              <a:rPr lang="ru-RU" sz="1800" dirty="0"/>
              <a:t>В этой презентации мы рассмотрим различные уровни групповой работы и их влияние на достижение успеха в рамках программирования</a:t>
            </a:r>
            <a:r>
              <a:rPr lang="ru-RU" sz="18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0478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69576" y="432261"/>
            <a:ext cx="8229397" cy="910244"/>
          </a:xfrm>
        </p:spPr>
        <p:txBody>
          <a:bodyPr/>
          <a:lstStyle/>
          <a:p>
            <a:r>
              <a:rPr lang="ru-RU" dirty="0"/>
              <a:t>Уровень 1 – Индивидуальная работа</a:t>
            </a:r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06" b="17606"/>
          <a:stretch>
            <a:fillRect/>
          </a:stretch>
        </p:blipFill>
        <p:spPr>
          <a:xfrm>
            <a:off x="952241" y="1899662"/>
            <a:ext cx="4868780" cy="3844433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957435" y="2124106"/>
            <a:ext cx="3932237" cy="3811588"/>
          </a:xfrm>
        </p:spPr>
        <p:txBody>
          <a:bodyPr>
            <a:normAutofit/>
          </a:bodyPr>
          <a:lstStyle/>
          <a:p>
            <a:r>
              <a:rPr lang="ru-RU" sz="1800" dirty="0"/>
              <a:t>На уровне индивидуальной работы каждый сотрудник программирования выполняет свои задачи самостоятельно, вписывая их в общий контекст проекта. </a:t>
            </a:r>
            <a:endParaRPr lang="ru-RU" sz="1800" dirty="0" smtClean="0"/>
          </a:p>
          <a:p>
            <a:r>
              <a:rPr lang="ru-RU" sz="1800" dirty="0" smtClean="0"/>
              <a:t>Это </a:t>
            </a:r>
            <a:r>
              <a:rPr lang="ru-RU" sz="1800" dirty="0"/>
              <a:t>включает в себя программирование, тестирование и разработку отдельных компонентов программного </a:t>
            </a:r>
            <a:r>
              <a:rPr lang="ru-RU" sz="1800" dirty="0" smtClean="0"/>
              <a:t>продукта.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48543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05906" y="640081"/>
            <a:ext cx="6849485" cy="552796"/>
          </a:xfrm>
        </p:spPr>
        <p:txBody>
          <a:bodyPr/>
          <a:lstStyle/>
          <a:p>
            <a:r>
              <a:rPr lang="ru-RU" dirty="0"/>
              <a:t>Уровень 2 – Командная работа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242" y="1619260"/>
            <a:ext cx="4344108" cy="4574299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54930" y="2257280"/>
            <a:ext cx="3932237" cy="3811588"/>
          </a:xfrm>
        </p:spPr>
        <p:txBody>
          <a:bodyPr>
            <a:normAutofit/>
          </a:bodyPr>
          <a:lstStyle/>
          <a:p>
            <a:r>
              <a:rPr lang="ru-RU" sz="1800" dirty="0"/>
              <a:t>На этом уровне команды программистов объединяют свои усилия для работы над конкретными проектами</a:t>
            </a:r>
            <a:r>
              <a:rPr lang="ru-RU" sz="1800" dirty="0" smtClean="0"/>
              <a:t>.</a:t>
            </a:r>
          </a:p>
          <a:p>
            <a:r>
              <a:rPr lang="ru-RU" sz="1800" dirty="0" smtClean="0"/>
              <a:t> </a:t>
            </a:r>
            <a:r>
              <a:rPr lang="ru-RU" sz="1800" dirty="0"/>
              <a:t>Каждый член команды несет ответственность за определенные аспекты проекта, но при этом стремится к общей цели - успешной реализации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94303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0857" y="515389"/>
            <a:ext cx="10798030" cy="748145"/>
          </a:xfrm>
        </p:spPr>
        <p:txBody>
          <a:bodyPr>
            <a:normAutofit fontScale="90000"/>
          </a:bodyPr>
          <a:lstStyle/>
          <a:p>
            <a:r>
              <a:rPr lang="ru-RU" dirty="0"/>
              <a:t>Уровень 3 – Согласованная работа подразделений</a:t>
            </a:r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5366384" y="1651072"/>
            <a:ext cx="5656292" cy="4466259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На этом уровне различные подразделения, включая программистов, </a:t>
            </a:r>
            <a:r>
              <a:rPr lang="ru-RU" sz="1800" dirty="0" err="1"/>
              <a:t>тестировщиков</a:t>
            </a:r>
            <a:r>
              <a:rPr lang="ru-RU" sz="1800" dirty="0"/>
              <a:t>, аналитиков и менеджеров, сотрудничают для достижения общих целей бизнес-подразделения. </a:t>
            </a:r>
            <a:endParaRPr lang="ru-RU" sz="1800" dirty="0" smtClean="0"/>
          </a:p>
          <a:p>
            <a:r>
              <a:rPr lang="ru-RU" sz="1800" dirty="0" smtClean="0"/>
              <a:t>Здесь </a:t>
            </a:r>
            <a:r>
              <a:rPr lang="ru-RU" sz="1800" dirty="0"/>
              <a:t>уже не только важно техническое воплощение проектов, но и их соответствие широким стратегическим задачам компании.</a:t>
            </a:r>
          </a:p>
        </p:txBody>
      </p:sp>
    </p:spTree>
    <p:extLst>
      <p:ext uri="{BB962C8B-B14F-4D97-AF65-F5344CB8AC3E}">
        <p14:creationId xmlns:p14="http://schemas.microsoft.com/office/powerpoint/2010/main" val="427023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2768" y="805700"/>
            <a:ext cx="10515600" cy="1325563"/>
          </a:xfrm>
        </p:spPr>
        <p:txBody>
          <a:bodyPr/>
          <a:lstStyle/>
          <a:p>
            <a:r>
              <a:rPr lang="ru-RU" dirty="0" smtClean="0"/>
              <a:t>Преимущества групповой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1575" y="280652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Групповая работа на каждом из уровней позволяет обмениваться знаниями, опытом и идеями, что способствует повышению эффективности и качества выполняемых задач.</a:t>
            </a:r>
          </a:p>
          <a:p>
            <a:pPr marL="0" indent="0">
              <a:buNone/>
            </a:pPr>
            <a:r>
              <a:rPr lang="ru-RU" sz="2400" dirty="0" smtClean="0"/>
              <a:t> Это также обеспечивает более полное понимание проектов и их успешное выполнение.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376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793" y="838952"/>
            <a:ext cx="11772207" cy="1325563"/>
          </a:xfrm>
        </p:spPr>
        <p:txBody>
          <a:bodyPr/>
          <a:lstStyle/>
          <a:p>
            <a:r>
              <a:rPr lang="ru-RU" dirty="0"/>
              <a:t>Принципы успешной групповой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4949" y="26901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Основой успешной групповой работы являются открытость, взаимное доверие, четкое распределение обязанностей, прозрачность коммуникаций и сплоченность в достижении общих целей.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Такие </a:t>
            </a:r>
            <a:r>
              <a:rPr lang="ru-RU" sz="2400" dirty="0"/>
              <a:t>принципы могу значительно повысить эффективность работы команды.</a:t>
            </a:r>
          </a:p>
        </p:txBody>
      </p:sp>
    </p:spTree>
    <p:extLst>
      <p:ext uri="{BB962C8B-B14F-4D97-AF65-F5344CB8AC3E}">
        <p14:creationId xmlns:p14="http://schemas.microsoft.com/office/powerpoint/2010/main" val="131018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906096" cy="1325563"/>
          </a:xfrm>
        </p:spPr>
        <p:txBody>
          <a:bodyPr/>
          <a:lstStyle/>
          <a:p>
            <a:r>
              <a:rPr lang="ru-RU" dirty="0"/>
              <a:t>Примеры успешного бизнеса в России и за рубежом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«Евросеть</a:t>
            </a:r>
            <a:r>
              <a:rPr lang="ru-RU" dirty="0" smtClean="0"/>
              <a:t>».</a:t>
            </a:r>
            <a:endParaRPr lang="ru-RU" b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«</a:t>
            </a:r>
            <a:r>
              <a:rPr lang="ru-RU" dirty="0" err="1"/>
              <a:t>ВКонтакте</a:t>
            </a:r>
            <a:r>
              <a:rPr lang="ru-RU" dirty="0" smtClean="0"/>
              <a:t>».</a:t>
            </a:r>
            <a:endParaRPr lang="ru-RU" b="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21500" y="2505075"/>
            <a:ext cx="3684588" cy="3684588"/>
          </a:xfrm>
          <a:prstGeom prst="rect">
            <a:avLst/>
          </a:prstGeom>
        </p:spPr>
      </p:pic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28107"/>
            <a:ext cx="5157787" cy="343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2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</a:t>
            </a:r>
            <a:r>
              <a:rPr lang="ru-RU" dirty="0" smtClean="0"/>
              <a:t>етодики </a:t>
            </a:r>
            <a:r>
              <a:rPr lang="ru-RU" dirty="0"/>
              <a:t>улучшения групповой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0875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учет этапов совещания; </a:t>
            </a:r>
          </a:p>
          <a:p>
            <a:r>
              <a:rPr lang="ru-RU" dirty="0"/>
              <a:t>фокусировка группы на теме и цели; </a:t>
            </a:r>
          </a:p>
          <a:p>
            <a:r>
              <a:rPr lang="ru-RU" dirty="0"/>
              <a:t>сбор информации и мнений; </a:t>
            </a:r>
          </a:p>
          <a:p>
            <a:r>
              <a:rPr lang="ru-RU" dirty="0"/>
              <a:t>фиксация результатов группового обсуждения и визуализация для понимания; </a:t>
            </a:r>
          </a:p>
          <a:p>
            <a:r>
              <a:rPr lang="ru-RU" dirty="0"/>
              <a:t>достижение консенсуса и принятие решений; </a:t>
            </a:r>
          </a:p>
          <a:p>
            <a:r>
              <a:rPr lang="ru-RU" dirty="0"/>
              <a:t>управление групповой динамикой (создание рабочей атмосферы, вовлечение каждого участника, управление неконструктивным поведением, поддержание энергии в группе).</a:t>
            </a:r>
          </a:p>
        </p:txBody>
      </p:sp>
    </p:spTree>
    <p:extLst>
      <p:ext uri="{BB962C8B-B14F-4D97-AF65-F5344CB8AC3E}">
        <p14:creationId xmlns:p14="http://schemas.microsoft.com/office/powerpoint/2010/main" val="3989524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939</TotalTime>
  <Words>346</Words>
  <Application>Microsoft Office PowerPoint</Application>
  <PresentationFormat>Широкоэкранный</PresentationFormat>
  <Paragraphs>32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Office Theme</vt:lpstr>
      <vt:lpstr>Уровни групповой работы "Бизнес-подразделение"</vt:lpstr>
      <vt:lpstr>Введение</vt:lpstr>
      <vt:lpstr>Уровень 1 – Индивидуальная работа</vt:lpstr>
      <vt:lpstr>Уровень 2 – Командная работа</vt:lpstr>
      <vt:lpstr>Уровень 3 – Согласованная работа подразделений</vt:lpstr>
      <vt:lpstr>Преимущества групповой работы</vt:lpstr>
      <vt:lpstr>Принципы успешной групповой работы</vt:lpstr>
      <vt:lpstr>Примеры успешного бизнеса в России и за рубежом</vt:lpstr>
      <vt:lpstr>Методики улучшения групповой работы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Уровни групповой работы "Бизнес-подразделение"</dc:title>
  <dc:creator>Azalia</dc:creator>
  <cp:lastModifiedBy>Azalia</cp:lastModifiedBy>
  <cp:revision>6</cp:revision>
  <dcterms:created xsi:type="dcterms:W3CDTF">2024-02-28T11:01:51Z</dcterms:created>
  <dcterms:modified xsi:type="dcterms:W3CDTF">2024-02-29T11:25:26Z</dcterms:modified>
</cp:coreProperties>
</file>