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9.jpg"/><Relationship Id="rId7" Type="http://schemas.openxmlformats.org/officeDocument/2006/relationships/image" Target="../media/image4.jpg"/><Relationship Id="rId8"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qph.ec.quoracdn.net/main-qimg-cf89aa517e5b641dc8e41e7a57bafc2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yhenon/keras-frcnn.git" TargetMode="External"/><Relationship Id="rId4" Type="http://schemas.openxmlformats.org/officeDocument/2006/relationships/hyperlink" Target="https://github.com/fizyr/keras-retinanet.g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open?id=0B7EVK8r0v71pQ2FuZ0k0QnhBQnc" TargetMode="External"/><Relationship Id="rId4" Type="http://schemas.openxmlformats.org/officeDocument/2006/relationships/hyperlink" Target="http://artelab.dista.uninsubria.it/downloads/datasets/fashion_field/object_segmentation/object_segmentatio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zh-CN"/>
              <a:t>Object Detection for Shopee Data</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Kou Wen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zh-CN"/>
              <a:t>Result</a:t>
            </a:r>
            <a:endParaRPr/>
          </a:p>
        </p:txBody>
      </p:sp>
      <p:sp>
        <p:nvSpPr>
          <p:cNvPr id="179" name="Shape 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Training time: the total training number is about 180,000 images. One full epoch will take approximate 30-40 hours.</a:t>
            </a:r>
            <a:endParaRPr/>
          </a:p>
          <a:p>
            <a:pPr indent="0" lvl="0" marL="0">
              <a:spcBef>
                <a:spcPts val="1600"/>
              </a:spcBef>
              <a:spcAft>
                <a:spcPts val="1600"/>
              </a:spcAft>
              <a:buNone/>
            </a:pPr>
            <a:r>
              <a:rPr lang="zh-CN"/>
              <a:t>Test time: for each image the recognition time will take 300ms to 700ms based on the image size.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Results</a:t>
            </a:r>
            <a:endParaRPr/>
          </a:p>
        </p:txBody>
      </p:sp>
      <p:sp>
        <p:nvSpPr>
          <p:cNvPr id="185" name="Shape 185"/>
          <p:cNvSpPr txBox="1"/>
          <p:nvPr>
            <p:ph idx="1" type="body"/>
          </p:nvPr>
        </p:nvSpPr>
        <p:spPr>
          <a:xfrm>
            <a:off x="5291275" y="2021900"/>
            <a:ext cx="3629700" cy="2752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zh-CN" sz="1400"/>
              <a:t>Classifier accuracy for bounding boxes from RPN: 0.7541             </a:t>
            </a:r>
            <a:endParaRPr b="1" sz="1400"/>
          </a:p>
          <a:p>
            <a:pPr indent="0" lvl="0" marL="0">
              <a:spcBef>
                <a:spcPts val="1600"/>
              </a:spcBef>
              <a:spcAft>
                <a:spcPts val="0"/>
              </a:spcAft>
              <a:buNone/>
            </a:pPr>
            <a:r>
              <a:rPr b="1" lang="zh-CN" sz="1400"/>
              <a:t>Loss RPN classifier: 0.0355</a:t>
            </a:r>
            <a:endParaRPr b="1" sz="1400"/>
          </a:p>
          <a:p>
            <a:pPr indent="0" lvl="0" marL="0">
              <a:spcBef>
                <a:spcPts val="1600"/>
              </a:spcBef>
              <a:spcAft>
                <a:spcPts val="0"/>
              </a:spcAft>
              <a:buNone/>
            </a:pPr>
            <a:r>
              <a:rPr b="1" lang="zh-CN" sz="1400"/>
              <a:t>Loss RPN regression:  0.0618             </a:t>
            </a:r>
            <a:endParaRPr b="1" sz="1400"/>
          </a:p>
          <a:p>
            <a:pPr indent="0" lvl="0" marL="0">
              <a:spcBef>
                <a:spcPts val="1600"/>
              </a:spcBef>
              <a:spcAft>
                <a:spcPts val="0"/>
              </a:spcAft>
              <a:buNone/>
            </a:pPr>
            <a:r>
              <a:rPr b="1" lang="zh-CN" sz="1400"/>
              <a:t>Loss Detector classifier: 0.6523       </a:t>
            </a:r>
            <a:endParaRPr b="1" sz="1400"/>
          </a:p>
          <a:p>
            <a:pPr indent="0" lvl="0" marL="0">
              <a:spcBef>
                <a:spcPts val="1600"/>
              </a:spcBef>
              <a:spcAft>
                <a:spcPts val="1600"/>
              </a:spcAft>
              <a:buNone/>
            </a:pPr>
            <a:r>
              <a:rPr b="1" lang="zh-CN" sz="1400"/>
              <a:t>Loss Detector regression: 0.0869</a:t>
            </a:r>
            <a:endParaRPr b="1" sz="1400"/>
          </a:p>
        </p:txBody>
      </p:sp>
      <p:sp>
        <p:nvSpPr>
          <p:cNvPr id="186" name="Shape 186"/>
          <p:cNvSpPr txBox="1"/>
          <p:nvPr/>
        </p:nvSpPr>
        <p:spPr>
          <a:xfrm>
            <a:off x="478150" y="1209025"/>
            <a:ext cx="8319600" cy="37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Applied first 2000 samples for test. 15000 are training samples. 5000 are test samples </a:t>
            </a:r>
            <a:endParaRPr/>
          </a:p>
        </p:txBody>
      </p:sp>
      <p:sp>
        <p:nvSpPr>
          <p:cNvPr id="187" name="Shape 187"/>
          <p:cNvSpPr txBox="1"/>
          <p:nvPr>
            <p:ph idx="1" type="body"/>
          </p:nvPr>
        </p:nvSpPr>
        <p:spPr>
          <a:xfrm>
            <a:off x="723675" y="2021900"/>
            <a:ext cx="3629700" cy="2752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zh-CN" sz="1400"/>
              <a:t>Classifier accuracy for bounding boxes from RPN: </a:t>
            </a:r>
            <a:r>
              <a:rPr b="1" lang="zh-CN" sz="1400"/>
              <a:t>0.7626</a:t>
            </a:r>
            <a:r>
              <a:rPr b="1" lang="zh-CN" sz="1400"/>
              <a:t>             </a:t>
            </a:r>
            <a:endParaRPr b="1" sz="1400"/>
          </a:p>
          <a:p>
            <a:pPr indent="0" lvl="0" marL="0" rtl="0">
              <a:spcBef>
                <a:spcPts val="1600"/>
              </a:spcBef>
              <a:spcAft>
                <a:spcPts val="0"/>
              </a:spcAft>
              <a:buNone/>
            </a:pPr>
            <a:r>
              <a:rPr b="1" lang="zh-CN" sz="1400"/>
              <a:t>Loss RPN classifier: </a:t>
            </a:r>
            <a:r>
              <a:rPr b="1" lang="zh-CN" sz="1400"/>
              <a:t>0.0279</a:t>
            </a:r>
            <a:endParaRPr b="1" sz="1400"/>
          </a:p>
          <a:p>
            <a:pPr indent="0" lvl="0" marL="0" rtl="0">
              <a:spcBef>
                <a:spcPts val="1600"/>
              </a:spcBef>
              <a:spcAft>
                <a:spcPts val="0"/>
              </a:spcAft>
              <a:buNone/>
            </a:pPr>
            <a:r>
              <a:rPr b="1" lang="zh-CN" sz="1400"/>
              <a:t>Loss RPN regression:  </a:t>
            </a:r>
            <a:r>
              <a:rPr b="1" lang="zh-CN" sz="1400"/>
              <a:t> 0.0599</a:t>
            </a:r>
            <a:r>
              <a:rPr b="1" lang="zh-CN" sz="1400"/>
              <a:t>             </a:t>
            </a:r>
            <a:endParaRPr b="1" sz="1400"/>
          </a:p>
          <a:p>
            <a:pPr indent="0" lvl="0" marL="0" rtl="0">
              <a:spcBef>
                <a:spcPts val="1600"/>
              </a:spcBef>
              <a:spcAft>
                <a:spcPts val="0"/>
              </a:spcAft>
              <a:buNone/>
            </a:pPr>
            <a:r>
              <a:rPr b="1" lang="zh-CN" sz="1400"/>
              <a:t>Loss Detector classifier: </a:t>
            </a:r>
            <a:r>
              <a:rPr b="1" lang="zh-CN" sz="1400"/>
              <a:t>0.6196</a:t>
            </a:r>
            <a:r>
              <a:rPr b="1" lang="zh-CN" sz="1400"/>
              <a:t>           </a:t>
            </a:r>
            <a:endParaRPr b="1" sz="1400"/>
          </a:p>
          <a:p>
            <a:pPr indent="0" lvl="0" marL="0" rtl="0">
              <a:spcBef>
                <a:spcPts val="1600"/>
              </a:spcBef>
              <a:spcAft>
                <a:spcPts val="1600"/>
              </a:spcAft>
              <a:buNone/>
            </a:pPr>
            <a:r>
              <a:rPr b="1" lang="zh-CN" sz="1400"/>
              <a:t>Loss Detector regression: </a:t>
            </a:r>
            <a:r>
              <a:rPr b="1" lang="zh-CN" sz="1400"/>
              <a:t>0.08338</a:t>
            </a:r>
            <a:endParaRPr b="1" sz="1400"/>
          </a:p>
        </p:txBody>
      </p:sp>
      <p:sp>
        <p:nvSpPr>
          <p:cNvPr id="188" name="Shape 188"/>
          <p:cNvSpPr txBox="1"/>
          <p:nvPr/>
        </p:nvSpPr>
        <p:spPr>
          <a:xfrm>
            <a:off x="5291275" y="1704250"/>
            <a:ext cx="963000" cy="1980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zh-CN"/>
              <a:t>Test:</a:t>
            </a:r>
            <a:endParaRPr/>
          </a:p>
        </p:txBody>
      </p:sp>
      <p:sp>
        <p:nvSpPr>
          <p:cNvPr id="189" name="Shape 189"/>
          <p:cNvSpPr txBox="1"/>
          <p:nvPr/>
        </p:nvSpPr>
        <p:spPr>
          <a:xfrm>
            <a:off x="832975" y="1704263"/>
            <a:ext cx="963000" cy="198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zh-CN"/>
              <a:t>train</a:t>
            </a:r>
            <a:r>
              <a:rPr lang="zh-C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Results</a:t>
            </a:r>
            <a:endParaRPr/>
          </a:p>
        </p:txBody>
      </p:sp>
      <p:sp>
        <p:nvSpPr>
          <p:cNvPr id="195" name="Shape 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96" name="Shape 196"/>
          <p:cNvPicPr preferRelativeResize="0"/>
          <p:nvPr/>
        </p:nvPicPr>
        <p:blipFill>
          <a:blip r:embed="rId3">
            <a:alphaModFix/>
          </a:blip>
          <a:stretch>
            <a:fillRect/>
          </a:stretch>
        </p:blipFill>
        <p:spPr>
          <a:xfrm>
            <a:off x="401475" y="1858100"/>
            <a:ext cx="2096000" cy="2096000"/>
          </a:xfrm>
          <a:prstGeom prst="rect">
            <a:avLst/>
          </a:prstGeom>
          <a:noFill/>
          <a:ln>
            <a:noFill/>
          </a:ln>
        </p:spPr>
      </p:pic>
      <p:pic>
        <p:nvPicPr>
          <p:cNvPr id="197" name="Shape 197"/>
          <p:cNvPicPr preferRelativeResize="0"/>
          <p:nvPr/>
        </p:nvPicPr>
        <p:blipFill>
          <a:blip r:embed="rId4">
            <a:alphaModFix/>
          </a:blip>
          <a:stretch>
            <a:fillRect/>
          </a:stretch>
        </p:blipFill>
        <p:spPr>
          <a:xfrm>
            <a:off x="2165325" y="1316700"/>
            <a:ext cx="2096000" cy="2096000"/>
          </a:xfrm>
          <a:prstGeom prst="rect">
            <a:avLst/>
          </a:prstGeom>
          <a:noFill/>
          <a:ln>
            <a:noFill/>
          </a:ln>
        </p:spPr>
      </p:pic>
      <p:pic>
        <p:nvPicPr>
          <p:cNvPr id="198" name="Shape 198"/>
          <p:cNvPicPr preferRelativeResize="0"/>
          <p:nvPr/>
        </p:nvPicPr>
        <p:blipFill>
          <a:blip r:embed="rId5">
            <a:alphaModFix/>
          </a:blip>
          <a:stretch>
            <a:fillRect/>
          </a:stretch>
        </p:blipFill>
        <p:spPr>
          <a:xfrm>
            <a:off x="3716225" y="1152475"/>
            <a:ext cx="2015200" cy="2015200"/>
          </a:xfrm>
          <a:prstGeom prst="rect">
            <a:avLst/>
          </a:prstGeom>
          <a:noFill/>
          <a:ln>
            <a:noFill/>
          </a:ln>
        </p:spPr>
      </p:pic>
      <p:pic>
        <p:nvPicPr>
          <p:cNvPr id="199" name="Shape 199"/>
          <p:cNvPicPr preferRelativeResize="0"/>
          <p:nvPr/>
        </p:nvPicPr>
        <p:blipFill>
          <a:blip r:embed="rId6">
            <a:alphaModFix/>
          </a:blip>
          <a:stretch>
            <a:fillRect/>
          </a:stretch>
        </p:blipFill>
        <p:spPr>
          <a:xfrm>
            <a:off x="3088638" y="2796150"/>
            <a:ext cx="2015200" cy="2015200"/>
          </a:xfrm>
          <a:prstGeom prst="rect">
            <a:avLst/>
          </a:prstGeom>
          <a:noFill/>
          <a:ln>
            <a:noFill/>
          </a:ln>
        </p:spPr>
      </p:pic>
      <p:pic>
        <p:nvPicPr>
          <p:cNvPr id="200" name="Shape 200"/>
          <p:cNvPicPr preferRelativeResize="0"/>
          <p:nvPr/>
        </p:nvPicPr>
        <p:blipFill>
          <a:blip r:embed="rId7">
            <a:alphaModFix/>
          </a:blip>
          <a:stretch>
            <a:fillRect/>
          </a:stretch>
        </p:blipFill>
        <p:spPr>
          <a:xfrm>
            <a:off x="6605425" y="1233325"/>
            <a:ext cx="2226875" cy="3345550"/>
          </a:xfrm>
          <a:prstGeom prst="rect">
            <a:avLst/>
          </a:prstGeom>
          <a:noFill/>
          <a:ln>
            <a:noFill/>
          </a:ln>
        </p:spPr>
      </p:pic>
      <p:pic>
        <p:nvPicPr>
          <p:cNvPr id="201" name="Shape 201"/>
          <p:cNvPicPr preferRelativeResize="0"/>
          <p:nvPr/>
        </p:nvPicPr>
        <p:blipFill>
          <a:blip r:embed="rId8">
            <a:alphaModFix/>
          </a:blip>
          <a:stretch>
            <a:fillRect/>
          </a:stretch>
        </p:blipFill>
        <p:spPr>
          <a:xfrm>
            <a:off x="5162221" y="1316698"/>
            <a:ext cx="1796955" cy="2687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Conclusion</a:t>
            </a:r>
            <a:endParaRPr/>
          </a:p>
        </p:txBody>
      </p:sp>
      <p:sp>
        <p:nvSpPr>
          <p:cNvPr id="207" name="Shape 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CN"/>
              <a:t>Issues</a:t>
            </a:r>
            <a:endParaRPr/>
          </a:p>
          <a:p>
            <a:pPr indent="-317500" lvl="1" marL="914400" rtl="0">
              <a:spcBef>
                <a:spcPts val="1600"/>
              </a:spcBef>
              <a:spcAft>
                <a:spcPts val="0"/>
              </a:spcAft>
              <a:buSzPts val="1400"/>
              <a:buAutoNum type="alphaLcPeriod"/>
            </a:pPr>
            <a:r>
              <a:rPr lang="zh-CN"/>
              <a:t>The base deep network architecture is </a:t>
            </a:r>
            <a:r>
              <a:rPr lang="zh-CN" u="sng">
                <a:solidFill>
                  <a:schemeClr val="hlink"/>
                </a:solidFill>
                <a:hlinkClick r:id="rId3"/>
              </a:rPr>
              <a:t>resnet50</a:t>
            </a:r>
            <a:r>
              <a:rPr lang="zh-CN"/>
              <a:t> which is really deep and complicated; It will exhaust a lot of resources, in general it will occupy about 6GB memory only for resnet50. </a:t>
            </a:r>
            <a:endParaRPr/>
          </a:p>
          <a:p>
            <a:pPr indent="-317500" lvl="1" marL="914400" rtl="0">
              <a:spcBef>
                <a:spcPts val="0"/>
              </a:spcBef>
              <a:spcAft>
                <a:spcPts val="0"/>
              </a:spcAft>
              <a:buSzPts val="1400"/>
              <a:buAutoNum type="alphaLcPeriod"/>
            </a:pPr>
            <a:r>
              <a:rPr lang="zh-CN"/>
              <a:t>Since the dataset is too big and the training takes really long time</a:t>
            </a:r>
            <a:endParaRPr/>
          </a:p>
          <a:p>
            <a:pPr indent="-317500" lvl="1" marL="914400" rtl="0">
              <a:spcBef>
                <a:spcPts val="0"/>
              </a:spcBef>
              <a:spcAft>
                <a:spcPts val="0"/>
              </a:spcAft>
              <a:buSzPts val="1400"/>
              <a:buAutoNum type="alphaLcPeriod"/>
            </a:pPr>
            <a:r>
              <a:rPr lang="zh-CN"/>
              <a:t>The implementation will handle image input with different size as Fast R-CNN and SPP-net,  it is difficult to train on batch, since each input image size is different. Keras may not be able to handle input tensor with different sizes. (Correct me if it can!!) It is also one reason for the long time training</a:t>
            </a:r>
            <a:endParaRPr/>
          </a:p>
          <a:p>
            <a:pPr indent="-317500" lvl="1" marL="914400" rtl="0">
              <a:spcBef>
                <a:spcPts val="0"/>
              </a:spcBef>
              <a:spcAft>
                <a:spcPts val="0"/>
              </a:spcAft>
              <a:buSzPts val="1400"/>
              <a:buAutoNum type="alphaLcPeriod"/>
            </a:pPr>
            <a:r>
              <a:rPr lang="zh-CN"/>
              <a:t>Since so far the training is not so complete, it is difficult to judge the final model. But some output from shopee data can give some straightforward and intuitive judgement on the trained model.</a:t>
            </a:r>
            <a:endParaRPr/>
          </a:p>
          <a:p>
            <a:pPr indent="-317500" lvl="1" marL="914400">
              <a:spcBef>
                <a:spcPts val="0"/>
              </a:spcBef>
              <a:spcAft>
                <a:spcPts val="0"/>
              </a:spcAft>
              <a:buSzPts val="1400"/>
              <a:buAutoNum type="alphaLcPeriod"/>
            </a:pPr>
            <a:r>
              <a:rPr lang="zh-CN"/>
              <a:t>There is still a lot to improve. For example, from the business view the category of women apparel may not be so appropriate, the summer wear can be a little abstract.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idx="1" type="body"/>
          </p:nvPr>
        </p:nvSpPr>
        <p:spPr>
          <a:xfrm>
            <a:off x="311700" y="863550"/>
            <a:ext cx="8520600" cy="3416400"/>
          </a:xfrm>
          <a:prstGeom prst="rect">
            <a:avLst/>
          </a:prstGeom>
        </p:spPr>
        <p:txBody>
          <a:bodyPr anchorCtr="0" anchor="ctr" bIns="91425" lIns="91425" spcFirstLastPara="1" rIns="91425" wrap="square" tIns="91425">
            <a:noAutofit/>
          </a:bodyPr>
          <a:lstStyle/>
          <a:p>
            <a:pPr indent="0" lvl="0" marL="0" algn="ctr">
              <a:spcBef>
                <a:spcPts val="0"/>
              </a:spcBef>
              <a:spcAft>
                <a:spcPts val="1600"/>
              </a:spcAft>
              <a:buNone/>
            </a:pPr>
            <a:r>
              <a:rPr lang="zh-CN" sz="4800"/>
              <a:t>Q&amp;A</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idx="1" type="body"/>
          </p:nvPr>
        </p:nvSpPr>
        <p:spPr>
          <a:xfrm>
            <a:off x="311700" y="811375"/>
            <a:ext cx="8520600" cy="3416400"/>
          </a:xfrm>
          <a:prstGeom prst="rect">
            <a:avLst/>
          </a:prstGeom>
        </p:spPr>
        <p:txBody>
          <a:bodyPr anchorCtr="0" anchor="ctr" bIns="91425" lIns="91425" spcFirstLastPara="1" rIns="91425" wrap="square" tIns="91425">
            <a:noAutofit/>
          </a:bodyPr>
          <a:lstStyle/>
          <a:p>
            <a:pPr indent="0" lvl="0" marL="0" algn="ctr">
              <a:spcBef>
                <a:spcPts val="0"/>
              </a:spcBef>
              <a:spcAft>
                <a:spcPts val="1600"/>
              </a:spcAft>
              <a:buNone/>
            </a:pPr>
            <a:r>
              <a:rPr lang="zh-CN" sz="7200"/>
              <a:t>Thanks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Problem Description</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zh-CN"/>
              <a:t>Given a shopee women’s </a:t>
            </a:r>
            <a:r>
              <a:rPr lang="zh-CN"/>
              <a:t>apparel</a:t>
            </a:r>
            <a:r>
              <a:rPr lang="zh-CN"/>
              <a:t> image, the designed system will draw bounding box of </a:t>
            </a:r>
            <a:r>
              <a:rPr lang="zh-CN"/>
              <a:t>clothes</a:t>
            </a:r>
            <a:r>
              <a:rPr lang="zh-CN"/>
              <a:t> and give tags of detected clothes. </a:t>
            </a:r>
            <a:endParaRPr/>
          </a:p>
        </p:txBody>
      </p:sp>
      <p:grpSp>
        <p:nvGrpSpPr>
          <p:cNvPr id="62" name="Shape 62"/>
          <p:cNvGrpSpPr/>
          <p:nvPr/>
        </p:nvGrpSpPr>
        <p:grpSpPr>
          <a:xfrm>
            <a:off x="1301650" y="1956850"/>
            <a:ext cx="2589675" cy="2903825"/>
            <a:chOff x="1301650" y="1956850"/>
            <a:chExt cx="2589675" cy="2903825"/>
          </a:xfrm>
        </p:grpSpPr>
        <p:pic>
          <p:nvPicPr>
            <p:cNvPr id="63" name="Shape 63"/>
            <p:cNvPicPr preferRelativeResize="0"/>
            <p:nvPr/>
          </p:nvPicPr>
          <p:blipFill>
            <a:blip r:embed="rId3">
              <a:alphaModFix/>
            </a:blip>
            <a:stretch>
              <a:fillRect/>
            </a:stretch>
          </p:blipFill>
          <p:spPr>
            <a:xfrm>
              <a:off x="1301650" y="2271000"/>
              <a:ext cx="2589675" cy="2589675"/>
            </a:xfrm>
            <a:prstGeom prst="rect">
              <a:avLst/>
            </a:prstGeom>
            <a:noFill/>
            <a:ln>
              <a:noFill/>
            </a:ln>
          </p:spPr>
        </p:pic>
        <p:sp>
          <p:nvSpPr>
            <p:cNvPr id="64" name="Shape 64"/>
            <p:cNvSpPr txBox="1"/>
            <p:nvPr/>
          </p:nvSpPr>
          <p:spPr>
            <a:xfrm>
              <a:off x="1775088" y="1956850"/>
              <a:ext cx="1642800" cy="2154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zh-CN"/>
                <a:t>Original Image</a:t>
              </a:r>
              <a:endParaRPr/>
            </a:p>
          </p:txBody>
        </p:sp>
      </p:grpSp>
      <p:sp>
        <p:nvSpPr>
          <p:cNvPr id="65" name="Shape 65"/>
          <p:cNvSpPr txBox="1"/>
          <p:nvPr/>
        </p:nvSpPr>
        <p:spPr>
          <a:xfrm>
            <a:off x="5383413" y="1956850"/>
            <a:ext cx="1642800" cy="21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a:t>Result</a:t>
            </a:r>
            <a:endParaRPr/>
          </a:p>
        </p:txBody>
      </p:sp>
      <p:pic>
        <p:nvPicPr>
          <p:cNvPr id="66" name="Shape 66"/>
          <p:cNvPicPr preferRelativeResize="0"/>
          <p:nvPr/>
        </p:nvPicPr>
        <p:blipFill>
          <a:blip r:embed="rId4">
            <a:alphaModFix/>
          </a:blip>
          <a:stretch>
            <a:fillRect/>
          </a:stretch>
        </p:blipFill>
        <p:spPr>
          <a:xfrm>
            <a:off x="4909987" y="2271000"/>
            <a:ext cx="2589675" cy="258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Solution</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CN"/>
              <a:t>Object Detection: </a:t>
            </a:r>
            <a:endParaRPr/>
          </a:p>
          <a:p>
            <a:pPr indent="0" lvl="0" marL="0">
              <a:spcBef>
                <a:spcPts val="1600"/>
              </a:spcBef>
              <a:spcAft>
                <a:spcPts val="1600"/>
              </a:spcAft>
              <a:buNone/>
            </a:pPr>
            <a:r>
              <a:rPr lang="zh-CN"/>
              <a:t>Typically it will be separated into two steps; the first step is to localize the object using bounding box; in the second step, the object in each bounding box will be classified into a category respectively.</a:t>
            </a:r>
            <a:endParaRPr/>
          </a:p>
        </p:txBody>
      </p:sp>
      <p:pic>
        <p:nvPicPr>
          <p:cNvPr id="73" name="Shape 73"/>
          <p:cNvPicPr preferRelativeResize="0"/>
          <p:nvPr/>
        </p:nvPicPr>
        <p:blipFill>
          <a:blip r:embed="rId3">
            <a:alphaModFix/>
          </a:blip>
          <a:stretch>
            <a:fillRect/>
          </a:stretch>
        </p:blipFill>
        <p:spPr>
          <a:xfrm>
            <a:off x="502700" y="2791950"/>
            <a:ext cx="3019525" cy="2056300"/>
          </a:xfrm>
          <a:prstGeom prst="rect">
            <a:avLst/>
          </a:prstGeom>
          <a:noFill/>
          <a:ln>
            <a:noFill/>
          </a:ln>
        </p:spPr>
      </p:pic>
      <p:sp>
        <p:nvSpPr>
          <p:cNvPr id="74" name="Shape 74"/>
          <p:cNvSpPr/>
          <p:nvPr/>
        </p:nvSpPr>
        <p:spPr>
          <a:xfrm>
            <a:off x="3707275" y="3259100"/>
            <a:ext cx="1920900" cy="112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zh-CN"/>
              <a:t>feed the window size patch into image classifiction</a:t>
            </a:r>
            <a:endParaRPr/>
          </a:p>
        </p:txBody>
      </p:sp>
      <p:sp>
        <p:nvSpPr>
          <p:cNvPr id="75" name="Shape 75"/>
          <p:cNvSpPr/>
          <p:nvPr/>
        </p:nvSpPr>
        <p:spPr>
          <a:xfrm>
            <a:off x="6184575" y="3259100"/>
            <a:ext cx="1920900" cy="112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zh-CN"/>
              <a:t>resize image at multiple scales to solve object size variations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p:nvPr/>
        </p:nvSpPr>
        <p:spPr>
          <a:xfrm>
            <a:off x="260325" y="3114650"/>
            <a:ext cx="8366100" cy="1190400"/>
          </a:xfrm>
          <a:prstGeom prst="roundRect">
            <a:avLst>
              <a:gd fmla="val 16667" name="adj"/>
            </a:avLst>
          </a:prstGeom>
          <a:noFill/>
          <a:ln cap="flat" cmpd="sng" w="9525">
            <a:solidFill>
              <a:srgbClr val="00FF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lang="zh-CN" sz="2400"/>
              <a:t>Region CNN</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sp>
        <p:nvSpPr>
          <p:cNvPr id="81" name="Shape 81"/>
          <p:cNvSpPr/>
          <p:nvPr/>
        </p:nvSpPr>
        <p:spPr>
          <a:xfrm>
            <a:off x="260325" y="1633700"/>
            <a:ext cx="8366100" cy="1190400"/>
          </a:xfrm>
          <a:prstGeom prst="roundRect">
            <a:avLst>
              <a:gd fmla="val 16667" name="adj"/>
            </a:avLst>
          </a:prstGeom>
          <a:noFill/>
          <a:ln cap="flat" cmpd="sng" w="9525">
            <a:solidFill>
              <a:srgbClr val="00FF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b="1" lang="zh-CN" sz="2400"/>
              <a:t>HOG</a:t>
            </a:r>
            <a:endParaRPr b="1" sz="2400"/>
          </a:p>
          <a:p>
            <a:pPr indent="0" lvl="0" marL="0" rtl="0">
              <a:spcBef>
                <a:spcPts val="0"/>
              </a:spcBef>
              <a:spcAft>
                <a:spcPts val="0"/>
              </a:spcAft>
              <a:buNone/>
            </a:pPr>
            <a:r>
              <a:t/>
            </a:r>
            <a:endParaRPr b="1" sz="2400"/>
          </a:p>
          <a:p>
            <a:pPr indent="0" lvl="0" marL="0">
              <a:spcBef>
                <a:spcPts val="0"/>
              </a:spcBef>
              <a:spcAft>
                <a:spcPts val="0"/>
              </a:spcAft>
              <a:buNone/>
            </a:pPr>
            <a:r>
              <a:t/>
            </a:r>
            <a:endParaRPr b="1" sz="2400"/>
          </a:p>
        </p:txBody>
      </p:sp>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Object detection</a:t>
            </a:r>
            <a:endParaRPr/>
          </a:p>
        </p:txBody>
      </p:sp>
      <p:grpSp>
        <p:nvGrpSpPr>
          <p:cNvPr id="83" name="Shape 83"/>
          <p:cNvGrpSpPr/>
          <p:nvPr/>
        </p:nvGrpSpPr>
        <p:grpSpPr>
          <a:xfrm>
            <a:off x="2158863" y="1995500"/>
            <a:ext cx="3868800" cy="466800"/>
            <a:chOff x="359050" y="1624725"/>
            <a:chExt cx="3868800" cy="466800"/>
          </a:xfrm>
        </p:grpSpPr>
        <p:sp>
          <p:nvSpPr>
            <p:cNvPr id="84" name="Shape 84"/>
            <p:cNvSpPr/>
            <p:nvPr/>
          </p:nvSpPr>
          <p:spPr>
            <a:xfrm>
              <a:off x="359050" y="1624725"/>
              <a:ext cx="1911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lang="zh-CN"/>
                <a:t>Histogram of Oriented Gradient</a:t>
              </a:r>
              <a:endParaRPr/>
            </a:p>
          </p:txBody>
        </p:sp>
        <p:sp>
          <p:nvSpPr>
            <p:cNvPr id="85" name="Shape 85"/>
            <p:cNvSpPr/>
            <p:nvPr/>
          </p:nvSpPr>
          <p:spPr>
            <a:xfrm>
              <a:off x="3347950" y="162472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SVM</a:t>
              </a:r>
              <a:endParaRPr/>
            </a:p>
          </p:txBody>
        </p:sp>
        <p:cxnSp>
          <p:nvCxnSpPr>
            <p:cNvPr id="86" name="Shape 86"/>
            <p:cNvCxnSpPr>
              <a:stCxn id="84" idx="3"/>
              <a:endCxn id="85" idx="1"/>
            </p:cNvCxnSpPr>
            <p:nvPr/>
          </p:nvCxnSpPr>
          <p:spPr>
            <a:xfrm>
              <a:off x="2270950" y="1858125"/>
              <a:ext cx="1077000" cy="0"/>
            </a:xfrm>
            <a:prstGeom prst="straightConnector1">
              <a:avLst/>
            </a:prstGeom>
            <a:noFill/>
            <a:ln cap="flat" cmpd="sng" w="9525">
              <a:solidFill>
                <a:schemeClr val="dk2"/>
              </a:solidFill>
              <a:prstDash val="solid"/>
              <a:round/>
              <a:headEnd len="lg" w="lg" type="none"/>
              <a:tailEnd len="lg" w="lg" type="triangle"/>
            </a:ln>
          </p:spPr>
        </p:cxnSp>
      </p:grpSp>
      <p:grpSp>
        <p:nvGrpSpPr>
          <p:cNvPr id="87" name="Shape 87"/>
          <p:cNvGrpSpPr/>
          <p:nvPr/>
        </p:nvGrpSpPr>
        <p:grpSpPr>
          <a:xfrm>
            <a:off x="1180413" y="3586425"/>
            <a:ext cx="5798600" cy="466800"/>
            <a:chOff x="1180413" y="3586425"/>
            <a:chExt cx="5798600" cy="466800"/>
          </a:xfrm>
        </p:grpSpPr>
        <p:grpSp>
          <p:nvGrpSpPr>
            <p:cNvPr id="88" name="Shape 88"/>
            <p:cNvGrpSpPr/>
            <p:nvPr/>
          </p:nvGrpSpPr>
          <p:grpSpPr>
            <a:xfrm>
              <a:off x="1180413" y="3586425"/>
              <a:ext cx="3886800" cy="466800"/>
              <a:chOff x="2212713" y="3290225"/>
              <a:chExt cx="3886800" cy="466800"/>
            </a:xfrm>
          </p:grpSpPr>
          <p:sp>
            <p:nvSpPr>
              <p:cNvPr id="89" name="Shape 89"/>
              <p:cNvSpPr/>
              <p:nvPr/>
            </p:nvSpPr>
            <p:spPr>
              <a:xfrm>
                <a:off x="2212713" y="3290225"/>
                <a:ext cx="1911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Selective Search</a:t>
                </a:r>
                <a:endParaRPr/>
              </a:p>
            </p:txBody>
          </p:sp>
          <p:sp>
            <p:nvSpPr>
              <p:cNvPr id="90" name="Shape 90"/>
              <p:cNvSpPr/>
              <p:nvPr/>
            </p:nvSpPr>
            <p:spPr>
              <a:xfrm>
                <a:off x="5219613" y="329022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CNN</a:t>
                </a:r>
                <a:endParaRPr/>
              </a:p>
            </p:txBody>
          </p:sp>
          <p:cxnSp>
            <p:nvCxnSpPr>
              <p:cNvPr id="91" name="Shape 91"/>
              <p:cNvCxnSpPr>
                <a:stCxn id="89" idx="3"/>
                <a:endCxn id="90" idx="1"/>
              </p:cNvCxnSpPr>
              <p:nvPr/>
            </p:nvCxnSpPr>
            <p:spPr>
              <a:xfrm>
                <a:off x="4124613" y="3523625"/>
                <a:ext cx="1095000" cy="0"/>
              </a:xfrm>
              <a:prstGeom prst="straightConnector1">
                <a:avLst/>
              </a:prstGeom>
              <a:noFill/>
              <a:ln cap="flat" cmpd="sng" w="9525">
                <a:solidFill>
                  <a:schemeClr val="dk2"/>
                </a:solidFill>
                <a:prstDash val="solid"/>
                <a:round/>
                <a:headEnd len="lg" w="lg" type="none"/>
                <a:tailEnd len="lg" w="lg" type="triangle"/>
              </a:ln>
            </p:spPr>
          </p:cxnSp>
        </p:grpSp>
        <p:sp>
          <p:nvSpPr>
            <p:cNvPr id="92" name="Shape 92"/>
            <p:cNvSpPr/>
            <p:nvPr/>
          </p:nvSpPr>
          <p:spPr>
            <a:xfrm>
              <a:off x="6099113" y="358642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SVM</a:t>
              </a:r>
              <a:endParaRPr/>
            </a:p>
          </p:txBody>
        </p:sp>
        <p:cxnSp>
          <p:nvCxnSpPr>
            <p:cNvPr id="93" name="Shape 93"/>
            <p:cNvCxnSpPr>
              <a:stCxn id="90" idx="3"/>
              <a:endCxn id="92" idx="1"/>
            </p:cNvCxnSpPr>
            <p:nvPr/>
          </p:nvCxnSpPr>
          <p:spPr>
            <a:xfrm>
              <a:off x="5067213" y="3819825"/>
              <a:ext cx="1032000" cy="0"/>
            </a:xfrm>
            <a:prstGeom prst="straightConnector1">
              <a:avLst/>
            </a:prstGeom>
            <a:noFill/>
            <a:ln cap="flat" cmpd="sng" w="9525">
              <a:solidFill>
                <a:schemeClr val="dk2"/>
              </a:solidFill>
              <a:prstDash val="solid"/>
              <a:round/>
              <a:headEnd len="lg" w="lg" type="none"/>
              <a:tailEnd len="lg" w="lg" type="triangl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CN"/>
              <a:t>Object detection</a:t>
            </a:r>
            <a:endParaRPr/>
          </a:p>
        </p:txBody>
      </p:sp>
      <p:grpSp>
        <p:nvGrpSpPr>
          <p:cNvPr id="99" name="Shape 99"/>
          <p:cNvGrpSpPr/>
          <p:nvPr/>
        </p:nvGrpSpPr>
        <p:grpSpPr>
          <a:xfrm>
            <a:off x="260325" y="1633700"/>
            <a:ext cx="8366100" cy="1190400"/>
            <a:chOff x="260325" y="1633700"/>
            <a:chExt cx="8366100" cy="1190400"/>
          </a:xfrm>
        </p:grpSpPr>
        <p:sp>
          <p:nvSpPr>
            <p:cNvPr id="100" name="Shape 100"/>
            <p:cNvSpPr/>
            <p:nvPr/>
          </p:nvSpPr>
          <p:spPr>
            <a:xfrm>
              <a:off x="260325" y="1633700"/>
              <a:ext cx="8366100" cy="1190400"/>
            </a:xfrm>
            <a:prstGeom prst="roundRect">
              <a:avLst>
                <a:gd fmla="val 16667" name="adj"/>
              </a:avLst>
            </a:prstGeom>
            <a:noFill/>
            <a:ln cap="flat" cmpd="sng" w="9525">
              <a:solidFill>
                <a:srgbClr val="00FF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b="1" lang="zh-CN" sz="2400"/>
                <a:t>Spatial Pyramid Pooling Net</a:t>
              </a:r>
              <a:endParaRPr b="1" sz="2400"/>
            </a:p>
            <a:p>
              <a:pPr indent="0" lvl="0" marL="0" rtl="0">
                <a:spcBef>
                  <a:spcPts val="0"/>
                </a:spcBef>
                <a:spcAft>
                  <a:spcPts val="0"/>
                </a:spcAft>
                <a:buNone/>
              </a:pPr>
              <a:r>
                <a:t/>
              </a:r>
              <a:endParaRPr b="1" sz="2400"/>
            </a:p>
            <a:p>
              <a:pPr indent="0" lvl="0" marL="0" rtl="0">
                <a:spcBef>
                  <a:spcPts val="0"/>
                </a:spcBef>
                <a:spcAft>
                  <a:spcPts val="0"/>
                </a:spcAft>
                <a:buNone/>
              </a:pPr>
              <a:r>
                <a:t/>
              </a:r>
              <a:endParaRPr b="1" sz="2400"/>
            </a:p>
          </p:txBody>
        </p:sp>
        <p:grpSp>
          <p:nvGrpSpPr>
            <p:cNvPr id="101" name="Shape 101"/>
            <p:cNvGrpSpPr/>
            <p:nvPr/>
          </p:nvGrpSpPr>
          <p:grpSpPr>
            <a:xfrm>
              <a:off x="579038" y="2068675"/>
              <a:ext cx="3384000" cy="466800"/>
              <a:chOff x="-1202850" y="1697900"/>
              <a:chExt cx="3384000" cy="466800"/>
            </a:xfrm>
          </p:grpSpPr>
          <p:sp>
            <p:nvSpPr>
              <p:cNvPr id="102" name="Shape 102"/>
              <p:cNvSpPr/>
              <p:nvPr/>
            </p:nvSpPr>
            <p:spPr>
              <a:xfrm>
                <a:off x="-1202850" y="1697900"/>
                <a:ext cx="1911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Input Images(arbitray size)</a:t>
                </a:r>
                <a:endParaRPr/>
              </a:p>
            </p:txBody>
          </p:sp>
          <p:sp>
            <p:nvSpPr>
              <p:cNvPr id="103" name="Shape 103"/>
              <p:cNvSpPr/>
              <p:nvPr/>
            </p:nvSpPr>
            <p:spPr>
              <a:xfrm>
                <a:off x="1301250" y="1697900"/>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CNN</a:t>
                </a:r>
                <a:endParaRPr/>
              </a:p>
            </p:txBody>
          </p:sp>
          <p:cxnSp>
            <p:nvCxnSpPr>
              <p:cNvPr id="104" name="Shape 104"/>
              <p:cNvCxnSpPr>
                <a:stCxn id="102" idx="3"/>
                <a:endCxn id="103" idx="1"/>
              </p:cNvCxnSpPr>
              <p:nvPr/>
            </p:nvCxnSpPr>
            <p:spPr>
              <a:xfrm>
                <a:off x="709050" y="1931300"/>
                <a:ext cx="592200" cy="0"/>
              </a:xfrm>
              <a:prstGeom prst="straightConnector1">
                <a:avLst/>
              </a:prstGeom>
              <a:noFill/>
              <a:ln cap="flat" cmpd="sng" w="9525">
                <a:solidFill>
                  <a:schemeClr val="dk2"/>
                </a:solidFill>
                <a:prstDash val="solid"/>
                <a:round/>
                <a:headEnd len="lg" w="lg" type="none"/>
                <a:tailEnd len="lg" w="lg" type="triangle"/>
              </a:ln>
            </p:spPr>
          </p:cxnSp>
        </p:grpSp>
        <p:sp>
          <p:nvSpPr>
            <p:cNvPr id="105" name="Shape 105"/>
            <p:cNvSpPr/>
            <p:nvPr/>
          </p:nvSpPr>
          <p:spPr>
            <a:xfrm>
              <a:off x="4662838" y="206867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SPP layer</a:t>
              </a:r>
              <a:endParaRPr/>
            </a:p>
          </p:txBody>
        </p:sp>
        <p:cxnSp>
          <p:nvCxnSpPr>
            <p:cNvPr id="106" name="Shape 106"/>
            <p:cNvCxnSpPr>
              <a:stCxn id="103" idx="3"/>
              <a:endCxn id="105" idx="1"/>
            </p:cNvCxnSpPr>
            <p:nvPr/>
          </p:nvCxnSpPr>
          <p:spPr>
            <a:xfrm>
              <a:off x="3963038" y="2302075"/>
              <a:ext cx="699900" cy="0"/>
            </a:xfrm>
            <a:prstGeom prst="straightConnector1">
              <a:avLst/>
            </a:prstGeom>
            <a:noFill/>
            <a:ln cap="flat" cmpd="sng" w="9525">
              <a:solidFill>
                <a:schemeClr val="dk2"/>
              </a:solidFill>
              <a:prstDash val="solid"/>
              <a:round/>
              <a:headEnd len="lg" w="lg" type="none"/>
              <a:tailEnd len="lg" w="lg" type="triangle"/>
            </a:ln>
          </p:spPr>
        </p:cxnSp>
        <p:sp>
          <p:nvSpPr>
            <p:cNvPr id="107" name="Shape 107"/>
            <p:cNvSpPr/>
            <p:nvPr/>
          </p:nvSpPr>
          <p:spPr>
            <a:xfrm>
              <a:off x="6107863" y="206867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FC layer</a:t>
              </a:r>
              <a:endParaRPr/>
            </a:p>
          </p:txBody>
        </p:sp>
        <p:cxnSp>
          <p:nvCxnSpPr>
            <p:cNvPr id="108" name="Shape 108"/>
            <p:cNvCxnSpPr>
              <a:stCxn id="105" idx="3"/>
              <a:endCxn id="107" idx="1"/>
            </p:cNvCxnSpPr>
            <p:nvPr/>
          </p:nvCxnSpPr>
          <p:spPr>
            <a:xfrm>
              <a:off x="5542738" y="2302075"/>
              <a:ext cx="565200" cy="0"/>
            </a:xfrm>
            <a:prstGeom prst="straightConnector1">
              <a:avLst/>
            </a:prstGeom>
            <a:noFill/>
            <a:ln cap="flat" cmpd="sng" w="9525">
              <a:solidFill>
                <a:schemeClr val="dk2"/>
              </a:solidFill>
              <a:prstDash val="solid"/>
              <a:round/>
              <a:headEnd len="lg" w="lg" type="none"/>
              <a:tailEnd len="lg" w="lg" type="triangle"/>
            </a:ln>
          </p:spPr>
        </p:cxnSp>
        <p:sp>
          <p:nvSpPr>
            <p:cNvPr id="109" name="Shape 109"/>
            <p:cNvSpPr/>
            <p:nvPr/>
          </p:nvSpPr>
          <p:spPr>
            <a:xfrm>
              <a:off x="7328463" y="206867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Output</a:t>
              </a:r>
              <a:endParaRPr/>
            </a:p>
          </p:txBody>
        </p:sp>
        <p:cxnSp>
          <p:nvCxnSpPr>
            <p:cNvPr id="110" name="Shape 110"/>
            <p:cNvCxnSpPr>
              <a:stCxn id="107" idx="3"/>
              <a:endCxn id="109" idx="1"/>
            </p:cNvCxnSpPr>
            <p:nvPr/>
          </p:nvCxnSpPr>
          <p:spPr>
            <a:xfrm>
              <a:off x="6987763" y="2302075"/>
              <a:ext cx="340800" cy="0"/>
            </a:xfrm>
            <a:prstGeom prst="straightConnector1">
              <a:avLst/>
            </a:prstGeom>
            <a:noFill/>
            <a:ln cap="flat" cmpd="sng" w="9525">
              <a:solidFill>
                <a:schemeClr val="dk2"/>
              </a:solidFill>
              <a:prstDash val="solid"/>
              <a:round/>
              <a:headEnd len="lg" w="lg" type="none"/>
              <a:tailEnd len="lg" w="lg" type="triangle"/>
            </a:ln>
          </p:spPr>
        </p:cxnSp>
      </p:grpSp>
      <p:grpSp>
        <p:nvGrpSpPr>
          <p:cNvPr id="111" name="Shape 111"/>
          <p:cNvGrpSpPr/>
          <p:nvPr/>
        </p:nvGrpSpPr>
        <p:grpSpPr>
          <a:xfrm>
            <a:off x="311700" y="3069775"/>
            <a:ext cx="8366100" cy="1337700"/>
            <a:chOff x="311700" y="3069775"/>
            <a:chExt cx="8366100" cy="1337700"/>
          </a:xfrm>
        </p:grpSpPr>
        <p:sp>
          <p:nvSpPr>
            <p:cNvPr id="112" name="Shape 112"/>
            <p:cNvSpPr/>
            <p:nvPr/>
          </p:nvSpPr>
          <p:spPr>
            <a:xfrm>
              <a:off x="311700" y="3069775"/>
              <a:ext cx="8366100" cy="1337700"/>
            </a:xfrm>
            <a:prstGeom prst="roundRect">
              <a:avLst>
                <a:gd fmla="val 16667" name="adj"/>
              </a:avLst>
            </a:prstGeom>
            <a:noFill/>
            <a:ln cap="flat" cmpd="sng" w="9525">
              <a:solidFill>
                <a:srgbClr val="00FF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lang="zh-CN" sz="2400"/>
                <a:t>Fast R-CNN</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grpSp>
          <p:nvGrpSpPr>
            <p:cNvPr id="113" name="Shape 113"/>
            <p:cNvGrpSpPr/>
            <p:nvPr/>
          </p:nvGrpSpPr>
          <p:grpSpPr>
            <a:xfrm>
              <a:off x="641688" y="3586425"/>
              <a:ext cx="3384000" cy="466800"/>
              <a:chOff x="-1202850" y="1697900"/>
              <a:chExt cx="3384000" cy="466800"/>
            </a:xfrm>
          </p:grpSpPr>
          <p:sp>
            <p:nvSpPr>
              <p:cNvPr id="114" name="Shape 114"/>
              <p:cNvSpPr/>
              <p:nvPr/>
            </p:nvSpPr>
            <p:spPr>
              <a:xfrm>
                <a:off x="-1202850" y="1697900"/>
                <a:ext cx="1911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Input Images(arbitray size)</a:t>
                </a:r>
                <a:endParaRPr/>
              </a:p>
            </p:txBody>
          </p:sp>
          <p:sp>
            <p:nvSpPr>
              <p:cNvPr id="115" name="Shape 115"/>
              <p:cNvSpPr/>
              <p:nvPr/>
            </p:nvSpPr>
            <p:spPr>
              <a:xfrm>
                <a:off x="1301250" y="1697900"/>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CNN</a:t>
                </a:r>
                <a:endParaRPr/>
              </a:p>
            </p:txBody>
          </p:sp>
          <p:cxnSp>
            <p:nvCxnSpPr>
              <p:cNvPr id="116" name="Shape 116"/>
              <p:cNvCxnSpPr>
                <a:stCxn id="114" idx="3"/>
                <a:endCxn id="115" idx="1"/>
              </p:cNvCxnSpPr>
              <p:nvPr/>
            </p:nvCxnSpPr>
            <p:spPr>
              <a:xfrm>
                <a:off x="709050" y="1931300"/>
                <a:ext cx="592200" cy="0"/>
              </a:xfrm>
              <a:prstGeom prst="straightConnector1">
                <a:avLst/>
              </a:prstGeom>
              <a:noFill/>
              <a:ln cap="flat" cmpd="sng" w="9525">
                <a:solidFill>
                  <a:schemeClr val="dk2"/>
                </a:solidFill>
                <a:prstDash val="solid"/>
                <a:round/>
                <a:headEnd len="lg" w="lg" type="none"/>
                <a:tailEnd len="lg" w="lg" type="triangle"/>
              </a:ln>
            </p:spPr>
          </p:cxnSp>
        </p:grpSp>
        <p:sp>
          <p:nvSpPr>
            <p:cNvPr id="117" name="Shape 117"/>
            <p:cNvSpPr/>
            <p:nvPr/>
          </p:nvSpPr>
          <p:spPr>
            <a:xfrm>
              <a:off x="4303553" y="3263050"/>
              <a:ext cx="10734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featuremap of whole image</a:t>
              </a:r>
              <a:endParaRPr b="1" sz="1000"/>
            </a:p>
          </p:txBody>
        </p:sp>
        <p:sp>
          <p:nvSpPr>
            <p:cNvPr id="118" name="Shape 118"/>
            <p:cNvSpPr/>
            <p:nvPr/>
          </p:nvSpPr>
          <p:spPr>
            <a:xfrm>
              <a:off x="4303553" y="3819825"/>
              <a:ext cx="10734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featuremap of region of interest</a:t>
              </a:r>
              <a:endParaRPr b="1" sz="1000"/>
            </a:p>
          </p:txBody>
        </p:sp>
        <p:cxnSp>
          <p:nvCxnSpPr>
            <p:cNvPr id="119" name="Shape 119"/>
            <p:cNvCxnSpPr>
              <a:stCxn id="115" idx="3"/>
              <a:endCxn id="117" idx="1"/>
            </p:cNvCxnSpPr>
            <p:nvPr/>
          </p:nvCxnSpPr>
          <p:spPr>
            <a:xfrm flipH="1" rot="10800000">
              <a:off x="4025688" y="3496425"/>
              <a:ext cx="277800" cy="323400"/>
            </a:xfrm>
            <a:prstGeom prst="curvedConnector3">
              <a:avLst>
                <a:gd fmla="val 50012" name="adj1"/>
              </a:avLst>
            </a:prstGeom>
            <a:noFill/>
            <a:ln cap="flat" cmpd="sng" w="9525">
              <a:solidFill>
                <a:schemeClr val="dk2"/>
              </a:solidFill>
              <a:prstDash val="solid"/>
              <a:round/>
              <a:headEnd len="lg" w="lg" type="none"/>
              <a:tailEnd len="lg" w="lg" type="stealth"/>
            </a:ln>
          </p:spPr>
        </p:cxnSp>
        <p:cxnSp>
          <p:nvCxnSpPr>
            <p:cNvPr id="120" name="Shape 120"/>
            <p:cNvCxnSpPr>
              <a:stCxn id="115" idx="3"/>
              <a:endCxn id="118" idx="1"/>
            </p:cNvCxnSpPr>
            <p:nvPr/>
          </p:nvCxnSpPr>
          <p:spPr>
            <a:xfrm>
              <a:off x="4025688" y="3819825"/>
              <a:ext cx="277800" cy="233400"/>
            </a:xfrm>
            <a:prstGeom prst="curvedConnector3">
              <a:avLst>
                <a:gd fmla="val 50012" name="adj1"/>
              </a:avLst>
            </a:prstGeom>
            <a:noFill/>
            <a:ln cap="flat" cmpd="sng" w="9525">
              <a:solidFill>
                <a:schemeClr val="dk2"/>
              </a:solidFill>
              <a:prstDash val="solid"/>
              <a:round/>
              <a:headEnd len="lg" w="lg" type="none"/>
              <a:tailEnd len="lg" w="lg" type="stealth"/>
            </a:ln>
          </p:spPr>
        </p:cxnSp>
        <p:sp>
          <p:nvSpPr>
            <p:cNvPr id="121" name="Shape 121"/>
            <p:cNvSpPr/>
            <p:nvPr/>
          </p:nvSpPr>
          <p:spPr>
            <a:xfrm>
              <a:off x="5654799" y="3819825"/>
              <a:ext cx="8220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FC layer</a:t>
              </a:r>
              <a:endParaRPr/>
            </a:p>
          </p:txBody>
        </p:sp>
        <p:cxnSp>
          <p:nvCxnSpPr>
            <p:cNvPr id="122" name="Shape 122"/>
            <p:cNvCxnSpPr>
              <a:stCxn id="118" idx="3"/>
              <a:endCxn id="121" idx="1"/>
            </p:cNvCxnSpPr>
            <p:nvPr/>
          </p:nvCxnSpPr>
          <p:spPr>
            <a:xfrm>
              <a:off x="5376953" y="4053225"/>
              <a:ext cx="277800" cy="0"/>
            </a:xfrm>
            <a:prstGeom prst="straightConnector1">
              <a:avLst/>
            </a:prstGeom>
            <a:noFill/>
            <a:ln cap="flat" cmpd="sng" w="9525">
              <a:solidFill>
                <a:schemeClr val="dk2"/>
              </a:solidFill>
              <a:prstDash val="solid"/>
              <a:round/>
              <a:headEnd len="lg" w="lg" type="none"/>
              <a:tailEnd len="lg" w="lg" type="triangle"/>
            </a:ln>
          </p:spPr>
        </p:cxnSp>
        <p:sp>
          <p:nvSpPr>
            <p:cNvPr id="123" name="Shape 123"/>
            <p:cNvSpPr/>
            <p:nvPr/>
          </p:nvSpPr>
          <p:spPr>
            <a:xfrm>
              <a:off x="6821525" y="3263050"/>
              <a:ext cx="1032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softmax for classification</a:t>
              </a:r>
              <a:endParaRPr b="1" sz="1000"/>
            </a:p>
          </p:txBody>
        </p:sp>
        <p:sp>
          <p:nvSpPr>
            <p:cNvPr id="124" name="Shape 124"/>
            <p:cNvSpPr/>
            <p:nvPr/>
          </p:nvSpPr>
          <p:spPr>
            <a:xfrm>
              <a:off x="6821525" y="3819825"/>
              <a:ext cx="1032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regression of bounding box</a:t>
              </a:r>
              <a:endParaRPr b="1" sz="1000"/>
            </a:p>
          </p:txBody>
        </p:sp>
        <p:cxnSp>
          <p:nvCxnSpPr>
            <p:cNvPr id="125" name="Shape 125"/>
            <p:cNvCxnSpPr>
              <a:stCxn id="121" idx="3"/>
              <a:endCxn id="123" idx="1"/>
            </p:cNvCxnSpPr>
            <p:nvPr/>
          </p:nvCxnSpPr>
          <p:spPr>
            <a:xfrm flipH="1" rot="10800000">
              <a:off x="6476799" y="3496425"/>
              <a:ext cx="344700" cy="556800"/>
            </a:xfrm>
            <a:prstGeom prst="curvedConnector3">
              <a:avLst>
                <a:gd fmla="val 50004" name="adj1"/>
              </a:avLst>
            </a:prstGeom>
            <a:noFill/>
            <a:ln cap="flat" cmpd="sng" w="9525">
              <a:solidFill>
                <a:schemeClr val="dk2"/>
              </a:solidFill>
              <a:prstDash val="solid"/>
              <a:round/>
              <a:headEnd len="lg" w="lg" type="none"/>
              <a:tailEnd len="lg" w="lg" type="stealth"/>
            </a:ln>
          </p:spPr>
        </p:cxnSp>
        <p:cxnSp>
          <p:nvCxnSpPr>
            <p:cNvPr id="126" name="Shape 126"/>
            <p:cNvCxnSpPr>
              <a:stCxn id="121" idx="3"/>
              <a:endCxn id="124" idx="1"/>
            </p:cNvCxnSpPr>
            <p:nvPr/>
          </p:nvCxnSpPr>
          <p:spPr>
            <a:xfrm>
              <a:off x="6476799" y="4053225"/>
              <a:ext cx="344700" cy="600"/>
            </a:xfrm>
            <a:prstGeom prst="curvedConnector3">
              <a:avLst>
                <a:gd fmla="val 50004" name="adj1"/>
              </a:avLst>
            </a:prstGeom>
            <a:noFill/>
            <a:ln cap="flat" cmpd="sng" w="9525">
              <a:solidFill>
                <a:schemeClr val="dk2"/>
              </a:solidFill>
              <a:prstDash val="solid"/>
              <a:round/>
              <a:headEnd len="lg" w="lg" type="none"/>
              <a:tailEnd len="lg" w="lg" type="stealth"/>
            </a:ln>
          </p:spPr>
        </p:cxnSp>
      </p:grpSp>
      <p:sp>
        <p:nvSpPr>
          <p:cNvPr id="127" name="Shape 127"/>
          <p:cNvSpPr txBox="1"/>
          <p:nvPr/>
        </p:nvSpPr>
        <p:spPr>
          <a:xfrm>
            <a:off x="306525" y="4570800"/>
            <a:ext cx="82737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It is difficult for SPP net for fine-tune using the whole net </a:t>
            </a:r>
            <a:r>
              <a:rPr lang="zh-CN"/>
              <a:t>architecture</a:t>
            </a:r>
            <a:r>
              <a:rPr lang="zh-CN"/>
              <a:t> with SPP layer. Fast R-CNN later conquer the barrier. Both algorithms apply shared compution so they save a lot of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CN"/>
              <a:t>Object detection</a:t>
            </a:r>
            <a:endParaRPr/>
          </a:p>
        </p:txBody>
      </p:sp>
      <p:sp>
        <p:nvSpPr>
          <p:cNvPr id="133" name="Shape 133"/>
          <p:cNvSpPr/>
          <p:nvPr/>
        </p:nvSpPr>
        <p:spPr>
          <a:xfrm>
            <a:off x="4766175" y="1692050"/>
            <a:ext cx="1400400" cy="8706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Net architecture same with Fast R-CNN</a:t>
            </a:r>
            <a:endParaRPr/>
          </a:p>
        </p:txBody>
      </p:sp>
      <p:grpSp>
        <p:nvGrpSpPr>
          <p:cNvPr id="134" name="Shape 134"/>
          <p:cNvGrpSpPr/>
          <p:nvPr/>
        </p:nvGrpSpPr>
        <p:grpSpPr>
          <a:xfrm>
            <a:off x="6166575" y="1530363"/>
            <a:ext cx="1880325" cy="1023575"/>
            <a:chOff x="5974100" y="3263050"/>
            <a:chExt cx="1880325" cy="1023575"/>
          </a:xfrm>
        </p:grpSpPr>
        <p:sp>
          <p:nvSpPr>
            <p:cNvPr id="135" name="Shape 135"/>
            <p:cNvSpPr/>
            <p:nvPr/>
          </p:nvSpPr>
          <p:spPr>
            <a:xfrm>
              <a:off x="6821525" y="3263050"/>
              <a:ext cx="1032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softmax for classification</a:t>
              </a:r>
              <a:endParaRPr b="1" sz="1000"/>
            </a:p>
          </p:txBody>
        </p:sp>
        <p:sp>
          <p:nvSpPr>
            <p:cNvPr id="136" name="Shape 136"/>
            <p:cNvSpPr/>
            <p:nvPr/>
          </p:nvSpPr>
          <p:spPr>
            <a:xfrm>
              <a:off x="6821525" y="3819825"/>
              <a:ext cx="1032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regression of bounding box</a:t>
              </a:r>
              <a:endParaRPr b="1" sz="1000"/>
            </a:p>
          </p:txBody>
        </p:sp>
        <p:cxnSp>
          <p:nvCxnSpPr>
            <p:cNvPr id="137" name="Shape 137"/>
            <p:cNvCxnSpPr>
              <a:stCxn id="133" idx="3"/>
              <a:endCxn id="135" idx="1"/>
            </p:cNvCxnSpPr>
            <p:nvPr/>
          </p:nvCxnSpPr>
          <p:spPr>
            <a:xfrm flipH="1" rot="10800000">
              <a:off x="5974100" y="3496438"/>
              <a:ext cx="847500" cy="363600"/>
            </a:xfrm>
            <a:prstGeom prst="curvedConnector3">
              <a:avLst>
                <a:gd fmla="val 49996" name="adj1"/>
              </a:avLst>
            </a:prstGeom>
            <a:noFill/>
            <a:ln cap="flat" cmpd="sng" w="9525">
              <a:solidFill>
                <a:schemeClr val="dk2"/>
              </a:solidFill>
              <a:prstDash val="solid"/>
              <a:round/>
              <a:headEnd len="lg" w="lg" type="none"/>
              <a:tailEnd len="lg" w="lg" type="stealth"/>
            </a:ln>
          </p:spPr>
        </p:cxnSp>
        <p:cxnSp>
          <p:nvCxnSpPr>
            <p:cNvPr id="138" name="Shape 138"/>
            <p:cNvCxnSpPr>
              <a:stCxn id="133" idx="3"/>
              <a:endCxn id="136" idx="1"/>
            </p:cNvCxnSpPr>
            <p:nvPr/>
          </p:nvCxnSpPr>
          <p:spPr>
            <a:xfrm>
              <a:off x="5974100" y="3860038"/>
              <a:ext cx="847500" cy="193200"/>
            </a:xfrm>
            <a:prstGeom prst="curvedConnector3">
              <a:avLst>
                <a:gd fmla="val 49996" name="adj1"/>
              </a:avLst>
            </a:prstGeom>
            <a:noFill/>
            <a:ln cap="flat" cmpd="sng" w="9525">
              <a:solidFill>
                <a:schemeClr val="dk2"/>
              </a:solidFill>
              <a:prstDash val="solid"/>
              <a:round/>
              <a:headEnd len="lg" w="lg" type="none"/>
              <a:tailEnd len="lg" w="lg" type="stealth"/>
            </a:ln>
          </p:spPr>
        </p:cxnSp>
      </p:grpSp>
      <p:sp>
        <p:nvSpPr>
          <p:cNvPr id="139" name="Shape 139"/>
          <p:cNvSpPr txBox="1"/>
          <p:nvPr/>
        </p:nvSpPr>
        <p:spPr>
          <a:xfrm>
            <a:off x="4766175" y="3101275"/>
            <a:ext cx="3904800" cy="933600"/>
          </a:xfrm>
          <a:prstGeom prst="rect">
            <a:avLst/>
          </a:prstGeom>
          <a:noFill/>
          <a:ln cap="flat" cmpd="sng" w="9525">
            <a:solidFill>
              <a:srgbClr val="FF0000"/>
            </a:solidFill>
            <a:prstDash val="solid"/>
            <a:round/>
            <a:headEnd len="med" w="med" type="none"/>
            <a:tailEnd len="med" w="med" type="none"/>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zh-CN"/>
              <a:t>Solve the computational expensive part of </a:t>
            </a:r>
            <a:r>
              <a:rPr b="1" lang="zh-CN"/>
              <a:t>selective search</a:t>
            </a:r>
            <a:endParaRPr b="1"/>
          </a:p>
          <a:p>
            <a:pPr indent="-317500" lvl="0" marL="457200">
              <a:spcBef>
                <a:spcPts val="0"/>
              </a:spcBef>
              <a:spcAft>
                <a:spcPts val="0"/>
              </a:spcAft>
              <a:buSzPts val="1400"/>
              <a:buChar char="●"/>
            </a:pPr>
            <a:r>
              <a:rPr lang="zh-CN"/>
              <a:t>Achieve similar accuracy of Fast R-CNN</a:t>
            </a:r>
            <a:endParaRPr/>
          </a:p>
        </p:txBody>
      </p:sp>
      <p:grpSp>
        <p:nvGrpSpPr>
          <p:cNvPr id="140" name="Shape 140"/>
          <p:cNvGrpSpPr/>
          <p:nvPr/>
        </p:nvGrpSpPr>
        <p:grpSpPr>
          <a:xfrm>
            <a:off x="311700" y="1400150"/>
            <a:ext cx="8366100" cy="2890475"/>
            <a:chOff x="311700" y="1400150"/>
            <a:chExt cx="8366100" cy="2890475"/>
          </a:xfrm>
        </p:grpSpPr>
        <p:sp>
          <p:nvSpPr>
            <p:cNvPr id="141" name="Shape 141"/>
            <p:cNvSpPr/>
            <p:nvPr/>
          </p:nvSpPr>
          <p:spPr>
            <a:xfrm>
              <a:off x="311700" y="1400150"/>
              <a:ext cx="8366100" cy="12480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lang="zh-CN" sz="2400"/>
                <a:t>Faster R-</a:t>
              </a:r>
              <a:r>
                <a:rPr lang="zh-CN" sz="2400"/>
                <a:t>CNN</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sp>
          <p:nvSpPr>
            <p:cNvPr id="142" name="Shape 142"/>
            <p:cNvSpPr/>
            <p:nvPr/>
          </p:nvSpPr>
          <p:spPr>
            <a:xfrm>
              <a:off x="870725" y="1920950"/>
              <a:ext cx="1400400" cy="4128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lang="zh-CN"/>
                <a:t>input images</a:t>
              </a:r>
              <a:endParaRPr/>
            </a:p>
          </p:txBody>
        </p:sp>
        <p:sp>
          <p:nvSpPr>
            <p:cNvPr id="143" name="Shape 143"/>
            <p:cNvSpPr/>
            <p:nvPr/>
          </p:nvSpPr>
          <p:spPr>
            <a:xfrm>
              <a:off x="2872275" y="1920950"/>
              <a:ext cx="1400400" cy="412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a:t>R</a:t>
              </a:r>
              <a:r>
                <a:rPr lang="zh-CN"/>
                <a:t>egion </a:t>
              </a:r>
              <a:r>
                <a:rPr b="1" lang="zh-CN"/>
                <a:t>P</a:t>
              </a:r>
              <a:r>
                <a:rPr lang="zh-CN"/>
                <a:t>ropose </a:t>
              </a:r>
              <a:r>
                <a:rPr b="1" lang="zh-CN"/>
                <a:t>N</a:t>
              </a:r>
              <a:r>
                <a:rPr lang="zh-CN"/>
                <a:t>et</a:t>
              </a:r>
              <a:endParaRPr/>
            </a:p>
          </p:txBody>
        </p:sp>
        <p:cxnSp>
          <p:nvCxnSpPr>
            <p:cNvPr id="144" name="Shape 144"/>
            <p:cNvCxnSpPr>
              <a:stCxn id="142" idx="3"/>
              <a:endCxn id="143" idx="1"/>
            </p:cNvCxnSpPr>
            <p:nvPr/>
          </p:nvCxnSpPr>
          <p:spPr>
            <a:xfrm>
              <a:off x="2271125" y="2127350"/>
              <a:ext cx="601200" cy="0"/>
            </a:xfrm>
            <a:prstGeom prst="straightConnector1">
              <a:avLst/>
            </a:prstGeom>
            <a:noFill/>
            <a:ln cap="flat" cmpd="sng" w="9525">
              <a:solidFill>
                <a:schemeClr val="dk2"/>
              </a:solidFill>
              <a:prstDash val="solid"/>
              <a:round/>
              <a:headEnd len="lg" w="lg" type="none"/>
              <a:tailEnd len="lg" w="lg" type="triangle"/>
            </a:ln>
          </p:spPr>
        </p:cxnSp>
        <p:cxnSp>
          <p:nvCxnSpPr>
            <p:cNvPr id="145" name="Shape 145"/>
            <p:cNvCxnSpPr>
              <a:stCxn id="143" idx="3"/>
              <a:endCxn id="133" idx="1"/>
            </p:cNvCxnSpPr>
            <p:nvPr/>
          </p:nvCxnSpPr>
          <p:spPr>
            <a:xfrm>
              <a:off x="4272675" y="2127350"/>
              <a:ext cx="493500" cy="0"/>
            </a:xfrm>
            <a:prstGeom prst="straightConnector1">
              <a:avLst/>
            </a:prstGeom>
            <a:noFill/>
            <a:ln cap="flat" cmpd="sng" w="9525">
              <a:solidFill>
                <a:schemeClr val="dk2"/>
              </a:solidFill>
              <a:prstDash val="solid"/>
              <a:round/>
              <a:headEnd len="lg" w="lg" type="none"/>
              <a:tailEnd len="lg" w="lg" type="triangle"/>
            </a:ln>
          </p:spPr>
        </p:cxnSp>
        <p:grpSp>
          <p:nvGrpSpPr>
            <p:cNvPr id="146" name="Shape 146"/>
            <p:cNvGrpSpPr/>
            <p:nvPr/>
          </p:nvGrpSpPr>
          <p:grpSpPr>
            <a:xfrm>
              <a:off x="311700" y="2333750"/>
              <a:ext cx="3960900" cy="1956875"/>
              <a:chOff x="311700" y="2333750"/>
              <a:chExt cx="3960900" cy="1956875"/>
            </a:xfrm>
          </p:grpSpPr>
          <p:grpSp>
            <p:nvGrpSpPr>
              <p:cNvPr id="147" name="Shape 147"/>
              <p:cNvGrpSpPr/>
              <p:nvPr/>
            </p:nvGrpSpPr>
            <p:grpSpPr>
              <a:xfrm>
                <a:off x="311700" y="2845525"/>
                <a:ext cx="3960900" cy="1445100"/>
                <a:chOff x="311700" y="2845525"/>
                <a:chExt cx="3960900" cy="1445100"/>
              </a:xfrm>
            </p:grpSpPr>
            <p:sp>
              <p:nvSpPr>
                <p:cNvPr id="148" name="Shape 148"/>
                <p:cNvSpPr/>
                <p:nvPr/>
              </p:nvSpPr>
              <p:spPr>
                <a:xfrm>
                  <a:off x="311700" y="2845525"/>
                  <a:ext cx="3960900" cy="14451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439325" y="3030575"/>
                  <a:ext cx="1706100" cy="4128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Computation the whole image using CNN</a:t>
                  </a:r>
                  <a:endParaRPr b="1" sz="1000"/>
                </a:p>
              </p:txBody>
            </p:sp>
            <p:sp>
              <p:nvSpPr>
                <p:cNvPr id="150" name="Shape 150"/>
                <p:cNvSpPr/>
                <p:nvPr/>
              </p:nvSpPr>
              <p:spPr>
                <a:xfrm>
                  <a:off x="439325" y="3658825"/>
                  <a:ext cx="1706100" cy="4128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Computation the whole image using CNN</a:t>
                  </a:r>
                  <a:endParaRPr b="1" sz="1000"/>
                </a:p>
              </p:txBody>
            </p:sp>
            <p:sp>
              <p:nvSpPr>
                <p:cNvPr id="151" name="Shape 151"/>
                <p:cNvSpPr/>
                <p:nvPr/>
              </p:nvSpPr>
              <p:spPr>
                <a:xfrm>
                  <a:off x="2396000" y="3361675"/>
                  <a:ext cx="1706100" cy="4128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Region Propose layer</a:t>
                  </a:r>
                  <a:endParaRPr b="1" sz="1000"/>
                </a:p>
              </p:txBody>
            </p:sp>
          </p:grpSp>
          <p:cxnSp>
            <p:nvCxnSpPr>
              <p:cNvPr id="152" name="Shape 152"/>
              <p:cNvCxnSpPr>
                <a:stCxn id="143" idx="2"/>
                <a:endCxn id="148" idx="0"/>
              </p:cNvCxnSpPr>
              <p:nvPr/>
            </p:nvCxnSpPr>
            <p:spPr>
              <a:xfrm rot="5400000">
                <a:off x="2676375" y="1949450"/>
                <a:ext cx="511800" cy="1280400"/>
              </a:xfrm>
              <a:prstGeom prst="curvedConnector3">
                <a:avLst>
                  <a:gd fmla="val 49998" name="adj1"/>
                </a:avLst>
              </a:prstGeom>
              <a:noFill/>
              <a:ln cap="flat" cmpd="sng" w="19050">
                <a:solidFill>
                  <a:schemeClr val="dk2"/>
                </a:solidFill>
                <a:prstDash val="solid"/>
                <a:round/>
                <a:headEnd len="lg" w="lg" type="none"/>
                <a:tailEnd len="lg" w="lg" type="stealth"/>
              </a:ln>
            </p:spPr>
          </p:cxnSp>
          <p:cxnSp>
            <p:nvCxnSpPr>
              <p:cNvPr id="153" name="Shape 153"/>
              <p:cNvCxnSpPr>
                <a:stCxn id="149" idx="3"/>
                <a:endCxn id="151" idx="1"/>
              </p:cNvCxnSpPr>
              <p:nvPr/>
            </p:nvCxnSpPr>
            <p:spPr>
              <a:xfrm>
                <a:off x="2145425" y="3236975"/>
                <a:ext cx="250500" cy="331200"/>
              </a:xfrm>
              <a:prstGeom prst="curvedConnector3">
                <a:avLst>
                  <a:gd fmla="val 50015" name="adj1"/>
                </a:avLst>
              </a:prstGeom>
              <a:noFill/>
              <a:ln cap="flat" cmpd="sng" w="9525">
                <a:solidFill>
                  <a:schemeClr val="dk2"/>
                </a:solidFill>
                <a:prstDash val="solid"/>
                <a:round/>
                <a:headEnd len="lg" w="lg" type="none"/>
                <a:tailEnd len="lg" w="lg" type="stealth"/>
              </a:ln>
            </p:spPr>
          </p:cxnSp>
          <p:cxnSp>
            <p:nvCxnSpPr>
              <p:cNvPr id="154" name="Shape 154"/>
              <p:cNvCxnSpPr>
                <a:stCxn id="150" idx="3"/>
                <a:endCxn id="151" idx="1"/>
              </p:cNvCxnSpPr>
              <p:nvPr/>
            </p:nvCxnSpPr>
            <p:spPr>
              <a:xfrm flipH="1" rot="10800000">
                <a:off x="2145425" y="3568225"/>
                <a:ext cx="250500" cy="297000"/>
              </a:xfrm>
              <a:prstGeom prst="curvedConnector3">
                <a:avLst>
                  <a:gd fmla="val 50015" name="adj1"/>
                </a:avLst>
              </a:prstGeom>
              <a:noFill/>
              <a:ln cap="flat" cmpd="sng" w="9525">
                <a:solidFill>
                  <a:schemeClr val="dk2"/>
                </a:solidFill>
                <a:prstDash val="solid"/>
                <a:round/>
                <a:headEnd len="lg" w="lg" type="none"/>
                <a:tailEnd len="lg" w="lg" type="stealth"/>
              </a:ln>
            </p:spPr>
          </p:cxnSp>
        </p:grpSp>
      </p:grpSp>
      <p:sp>
        <p:nvSpPr>
          <p:cNvPr id="155" name="Shape 155"/>
          <p:cNvSpPr txBox="1"/>
          <p:nvPr/>
        </p:nvSpPr>
        <p:spPr>
          <a:xfrm>
            <a:off x="628350" y="4425400"/>
            <a:ext cx="8049300" cy="61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The current Faster R-CNN is one of the most advanced algorithm, so I choose this algorithm as my solution.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Implementation: source code</a:t>
            </a:r>
            <a:endParaRPr/>
          </a:p>
        </p:txBody>
      </p:sp>
      <p:sp>
        <p:nvSpPr>
          <p:cNvPr id="161" name="Shape 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The source code is from </a:t>
            </a:r>
            <a:r>
              <a:rPr lang="zh-CN" u="sng">
                <a:solidFill>
                  <a:schemeClr val="hlink"/>
                </a:solidFill>
                <a:hlinkClick r:id="rId3"/>
              </a:rPr>
              <a:t>https://github.com/yhenon/keras-frcnn.git</a:t>
            </a:r>
            <a:r>
              <a:rPr lang="zh-CN"/>
              <a:t> . Now there is better version of  </a:t>
            </a:r>
            <a:r>
              <a:rPr lang="zh-CN" u="sng">
                <a:solidFill>
                  <a:schemeClr val="hlink"/>
                </a:solidFill>
                <a:hlinkClick r:id="rId4"/>
              </a:rPr>
              <a:t>https://github.com/fizyr/keras-retinanet.git</a:t>
            </a:r>
            <a:r>
              <a:rPr lang="zh-CN"/>
              <a:t> . In this version, the original author improves the code quality for usability, extends the interface to read more different dataset and improves the speed. </a:t>
            </a:r>
            <a:endParaRPr/>
          </a:p>
          <a:p>
            <a:pPr indent="0" lvl="0" marL="0">
              <a:spcBef>
                <a:spcPts val="1600"/>
              </a:spcBef>
              <a:spcAft>
                <a:spcPts val="0"/>
              </a:spcAft>
              <a:buNone/>
            </a:pPr>
            <a:r>
              <a:t/>
            </a:r>
            <a:endParaRPr/>
          </a:p>
          <a:p>
            <a:pPr indent="0" lvl="0" marL="0">
              <a:spcBef>
                <a:spcPts val="1600"/>
              </a:spcBef>
              <a:spcAft>
                <a:spcPts val="1600"/>
              </a:spcAft>
              <a:buNone/>
            </a:pPr>
            <a:r>
              <a:rPr lang="zh-CN"/>
              <a:t>My implementation is https://github.com/kwkwvenusgod/Shopee_ObjectDetection.git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Implementation: dataset</a:t>
            </a:r>
            <a:endParaRPr/>
          </a:p>
        </p:txBody>
      </p:sp>
      <p:sp>
        <p:nvSpPr>
          <p:cNvPr id="167" name="Shape 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In this task, the dataset is obtained from deep fashion. I applied the </a:t>
            </a:r>
            <a:r>
              <a:rPr b="1" lang="zh-CN" u="sng">
                <a:solidFill>
                  <a:schemeClr val="hlink"/>
                </a:solidFill>
                <a:highlight>
                  <a:srgbClr val="FFFFFF"/>
                </a:highlight>
                <a:hlinkClick r:id="rId3"/>
              </a:rPr>
              <a:t>Consumer-to-shop Clothes Retrieval Benchmark</a:t>
            </a:r>
            <a:endParaRPr/>
          </a:p>
          <a:p>
            <a:pPr indent="0" lvl="0" marL="0">
              <a:spcBef>
                <a:spcPts val="1600"/>
              </a:spcBef>
              <a:spcAft>
                <a:spcPts val="1600"/>
              </a:spcAft>
              <a:buNone/>
            </a:pPr>
            <a:r>
              <a:rPr lang="zh-CN"/>
              <a:t>For Consumer-to-shop dataset, it has 239557 data with annotated bounding box and contains 16 categories in the total. Moreover, it covers both photo in shop and also consumers’ selfies photo. So the </a:t>
            </a:r>
            <a:r>
              <a:rPr b="1" lang="zh-CN"/>
              <a:t>diversity </a:t>
            </a:r>
            <a:r>
              <a:rPr lang="zh-CN"/>
              <a:t>and the </a:t>
            </a:r>
            <a:r>
              <a:rPr b="1" lang="zh-CN"/>
              <a:t>volume </a:t>
            </a:r>
            <a:r>
              <a:rPr lang="zh-CN"/>
              <a:t>is desirable for training and cover the shopee dataset. The drawback is that the dataset does not contain sufficient women’s underwear. There is dataset named </a:t>
            </a:r>
            <a:r>
              <a:rPr lang="zh-CN" u="sng">
                <a:solidFill>
                  <a:schemeClr val="hlink"/>
                </a:solidFill>
                <a:hlinkClick r:id="rId4"/>
              </a:rPr>
              <a:t>Objects segmentation in the fashion field</a:t>
            </a:r>
            <a:r>
              <a:rPr lang="zh-CN"/>
              <a:t>  which contains women’s underwear. But compare with the size with Deepfashion, the size is too small (400 images) in total; so I did not use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Implementation: training facility</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zh-CN"/>
              <a:t>1 GeForce GTX 1080 GPU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