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9.jpg"/><Relationship Id="rId6" Type="http://schemas.openxmlformats.org/officeDocument/2006/relationships/image" Target="../media/image8.jpg"/><Relationship Id="rId7" Type="http://schemas.openxmlformats.org/officeDocument/2006/relationships/image" Target="../media/image5.jpg"/><Relationship Id="rId8"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qph.ec.quoracdn.net/main-qimg-cf89aa517e5b641dc8e41e7a57bafc2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yhenon/keras-frcnn.git" TargetMode="External"/><Relationship Id="rId4" Type="http://schemas.openxmlformats.org/officeDocument/2006/relationships/hyperlink" Target="https://github.com/fizyr/keras-retinanet.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open?id=0B7EVK8r0v71pQ2FuZ0k0QnhBQnc" TargetMode="External"/><Relationship Id="rId4" Type="http://schemas.openxmlformats.org/officeDocument/2006/relationships/hyperlink" Target="http://artelab.dista.uninsubria.it/downloads/datasets/fashion_field/object_segmentation/object_segmentation.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zh-CN"/>
              <a:t>Object Detection for Shopee Data</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Kou Wen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implementation: category in Dataset</a:t>
            </a:r>
            <a:endParaRPr/>
          </a:p>
        </p:txBody>
      </p:sp>
      <p:sp>
        <p:nvSpPr>
          <p:cNvPr id="179" name="Shape 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{0: 'Polo_Shirt', 1: 'T_Shirt', 2: 'Summer_Wear', 3: 'Tank_Top', 4: 'Lace_Shirt', 5: 'Blouse', 6: 'Coat', 7: 'Chiffon', 8: 'Pants', 9: 'Skirt', 10: 'Leggings', 11: 'Jeans', 12: 'Dress', 13: 'Suspenders_Skirt', 14: 'Sleeveless_Dress', 15: 'Lace_Dress', 16: 'bg'}</a:t>
            </a:r>
            <a:endParaRPr/>
          </a:p>
          <a:p>
            <a:pPr indent="-342900" lvl="0" marL="457200" rtl="0">
              <a:spcBef>
                <a:spcPts val="1600"/>
              </a:spcBef>
              <a:spcAft>
                <a:spcPts val="0"/>
              </a:spcAft>
              <a:buSzPts val="1800"/>
              <a:buAutoNum type="arabicPeriod"/>
            </a:pPr>
            <a:r>
              <a:rPr lang="zh-CN"/>
              <a:t>‘bg’ is referred as background</a:t>
            </a:r>
            <a:endParaRPr/>
          </a:p>
          <a:p>
            <a:pPr indent="-342900" lvl="0" marL="457200" rtl="0">
              <a:spcBef>
                <a:spcPts val="0"/>
              </a:spcBef>
              <a:spcAft>
                <a:spcPts val="0"/>
              </a:spcAft>
              <a:buSzPts val="1800"/>
              <a:buAutoNum type="arabicPeriod"/>
            </a:pPr>
            <a:r>
              <a:rPr lang="zh-CN"/>
              <a:t>Even the dataset only contains women’s apparel clothes; a subcategory can be selected from the whole set. From my point of view, it is worth examining the generalization performance of the algorithm. Since it may not be pre determined the gender of the cloth for. </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Implementation: training facility</a:t>
            </a:r>
            <a:endParaRPr/>
          </a:p>
        </p:txBody>
      </p:sp>
      <p:sp>
        <p:nvSpPr>
          <p:cNvPr id="185" name="Shape 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CN"/>
              <a:t>1 GeForce GTX 1080 GPU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zh-CN"/>
              <a:t>Result</a:t>
            </a:r>
            <a:endParaRPr/>
          </a:p>
        </p:txBody>
      </p:sp>
      <p:sp>
        <p:nvSpPr>
          <p:cNvPr id="191" name="Shape 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Training time: the total training number is about 180,000 images. One full epoch will take </a:t>
            </a:r>
            <a:r>
              <a:rPr lang="zh-CN"/>
              <a:t>approximately</a:t>
            </a:r>
            <a:r>
              <a:rPr lang="zh-CN"/>
              <a:t> 30-40 hours.</a:t>
            </a:r>
            <a:endParaRPr/>
          </a:p>
          <a:p>
            <a:pPr indent="0" lvl="0" marL="0">
              <a:spcBef>
                <a:spcPts val="1600"/>
              </a:spcBef>
              <a:spcAft>
                <a:spcPts val="1600"/>
              </a:spcAft>
              <a:buNone/>
            </a:pPr>
            <a:r>
              <a:rPr lang="zh-CN"/>
              <a:t>Test time: for each image the recognition time will take 300ms to 700ms based on the image size.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Results</a:t>
            </a:r>
            <a:endParaRPr/>
          </a:p>
        </p:txBody>
      </p:sp>
      <p:sp>
        <p:nvSpPr>
          <p:cNvPr id="197" name="Shape 197"/>
          <p:cNvSpPr txBox="1"/>
          <p:nvPr>
            <p:ph idx="1" type="body"/>
          </p:nvPr>
        </p:nvSpPr>
        <p:spPr>
          <a:xfrm>
            <a:off x="5291275" y="2021900"/>
            <a:ext cx="3629700" cy="2752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zh-CN" sz="1400"/>
              <a:t>Classifier accuracy for bounding boxes from RPN: 0.7541             </a:t>
            </a:r>
            <a:endParaRPr b="1" sz="1400"/>
          </a:p>
          <a:p>
            <a:pPr indent="0" lvl="0" marL="0">
              <a:spcBef>
                <a:spcPts val="1600"/>
              </a:spcBef>
              <a:spcAft>
                <a:spcPts val="0"/>
              </a:spcAft>
              <a:buNone/>
            </a:pPr>
            <a:r>
              <a:rPr b="1" lang="zh-CN" sz="1400"/>
              <a:t>Loss RPN classifier: 0.0355</a:t>
            </a:r>
            <a:endParaRPr b="1" sz="1400"/>
          </a:p>
          <a:p>
            <a:pPr indent="0" lvl="0" marL="0">
              <a:spcBef>
                <a:spcPts val="1600"/>
              </a:spcBef>
              <a:spcAft>
                <a:spcPts val="0"/>
              </a:spcAft>
              <a:buNone/>
            </a:pPr>
            <a:r>
              <a:rPr b="1" lang="zh-CN" sz="1400"/>
              <a:t>Loss RPN regression:  0.0618             </a:t>
            </a:r>
            <a:endParaRPr b="1" sz="1400"/>
          </a:p>
          <a:p>
            <a:pPr indent="0" lvl="0" marL="0">
              <a:spcBef>
                <a:spcPts val="1600"/>
              </a:spcBef>
              <a:spcAft>
                <a:spcPts val="0"/>
              </a:spcAft>
              <a:buNone/>
            </a:pPr>
            <a:r>
              <a:rPr b="1" lang="zh-CN" sz="1400"/>
              <a:t>Loss Detector classifier: 0.6523       </a:t>
            </a:r>
            <a:endParaRPr b="1" sz="1400"/>
          </a:p>
          <a:p>
            <a:pPr indent="0" lvl="0" marL="0">
              <a:spcBef>
                <a:spcPts val="1600"/>
              </a:spcBef>
              <a:spcAft>
                <a:spcPts val="1600"/>
              </a:spcAft>
              <a:buNone/>
            </a:pPr>
            <a:r>
              <a:rPr b="1" lang="zh-CN" sz="1400"/>
              <a:t>Loss Detector regression: 0.0869</a:t>
            </a:r>
            <a:endParaRPr b="1" sz="1400"/>
          </a:p>
        </p:txBody>
      </p:sp>
      <p:sp>
        <p:nvSpPr>
          <p:cNvPr id="198" name="Shape 198"/>
          <p:cNvSpPr txBox="1"/>
          <p:nvPr/>
        </p:nvSpPr>
        <p:spPr>
          <a:xfrm>
            <a:off x="478150" y="1209025"/>
            <a:ext cx="8319600" cy="37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Applied first 20000 samples for test. 15000 are training samples. 5000 are test samples </a:t>
            </a:r>
            <a:endParaRPr/>
          </a:p>
        </p:txBody>
      </p:sp>
      <p:sp>
        <p:nvSpPr>
          <p:cNvPr id="199" name="Shape 199"/>
          <p:cNvSpPr txBox="1"/>
          <p:nvPr>
            <p:ph idx="1" type="body"/>
          </p:nvPr>
        </p:nvSpPr>
        <p:spPr>
          <a:xfrm>
            <a:off x="723675" y="2021900"/>
            <a:ext cx="3629700" cy="2752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CN" sz="1400"/>
              <a:t>Classifier accuracy for bounding boxes from RPN: </a:t>
            </a:r>
            <a:r>
              <a:rPr b="1" lang="zh-CN" sz="1400"/>
              <a:t>0.7626</a:t>
            </a:r>
            <a:r>
              <a:rPr b="1" lang="zh-CN" sz="1400"/>
              <a:t>             </a:t>
            </a:r>
            <a:endParaRPr b="1" sz="1400"/>
          </a:p>
          <a:p>
            <a:pPr indent="0" lvl="0" marL="0" rtl="0">
              <a:spcBef>
                <a:spcPts val="1600"/>
              </a:spcBef>
              <a:spcAft>
                <a:spcPts val="0"/>
              </a:spcAft>
              <a:buNone/>
            </a:pPr>
            <a:r>
              <a:rPr b="1" lang="zh-CN" sz="1400"/>
              <a:t>Loss RPN classifier: </a:t>
            </a:r>
            <a:r>
              <a:rPr b="1" lang="zh-CN" sz="1400"/>
              <a:t>0.0279</a:t>
            </a:r>
            <a:endParaRPr b="1" sz="1400"/>
          </a:p>
          <a:p>
            <a:pPr indent="0" lvl="0" marL="0" rtl="0">
              <a:spcBef>
                <a:spcPts val="1600"/>
              </a:spcBef>
              <a:spcAft>
                <a:spcPts val="0"/>
              </a:spcAft>
              <a:buNone/>
            </a:pPr>
            <a:r>
              <a:rPr b="1" lang="zh-CN" sz="1400"/>
              <a:t>Loss RPN regression:  </a:t>
            </a:r>
            <a:r>
              <a:rPr b="1" lang="zh-CN" sz="1400"/>
              <a:t> 0.0599</a:t>
            </a:r>
            <a:r>
              <a:rPr b="1" lang="zh-CN" sz="1400"/>
              <a:t>             </a:t>
            </a:r>
            <a:endParaRPr b="1" sz="1400"/>
          </a:p>
          <a:p>
            <a:pPr indent="0" lvl="0" marL="0" rtl="0">
              <a:spcBef>
                <a:spcPts val="1600"/>
              </a:spcBef>
              <a:spcAft>
                <a:spcPts val="0"/>
              </a:spcAft>
              <a:buNone/>
            </a:pPr>
            <a:r>
              <a:rPr b="1" lang="zh-CN" sz="1400"/>
              <a:t>Loss Detector classifier: </a:t>
            </a:r>
            <a:r>
              <a:rPr b="1" lang="zh-CN" sz="1400"/>
              <a:t>0.6196</a:t>
            </a:r>
            <a:r>
              <a:rPr b="1" lang="zh-CN" sz="1400"/>
              <a:t>           </a:t>
            </a:r>
            <a:endParaRPr b="1" sz="1400"/>
          </a:p>
          <a:p>
            <a:pPr indent="0" lvl="0" marL="0" rtl="0">
              <a:spcBef>
                <a:spcPts val="1600"/>
              </a:spcBef>
              <a:spcAft>
                <a:spcPts val="1600"/>
              </a:spcAft>
              <a:buNone/>
            </a:pPr>
            <a:r>
              <a:rPr b="1" lang="zh-CN" sz="1400"/>
              <a:t>Loss Detector regression: </a:t>
            </a:r>
            <a:r>
              <a:rPr b="1" lang="zh-CN" sz="1400"/>
              <a:t>0.08338</a:t>
            </a:r>
            <a:endParaRPr b="1" sz="1400"/>
          </a:p>
        </p:txBody>
      </p:sp>
      <p:sp>
        <p:nvSpPr>
          <p:cNvPr id="200" name="Shape 200"/>
          <p:cNvSpPr txBox="1"/>
          <p:nvPr/>
        </p:nvSpPr>
        <p:spPr>
          <a:xfrm>
            <a:off x="5291275" y="1704250"/>
            <a:ext cx="963000" cy="198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zh-CN"/>
              <a:t>Test:</a:t>
            </a:r>
            <a:endParaRPr/>
          </a:p>
        </p:txBody>
      </p:sp>
      <p:sp>
        <p:nvSpPr>
          <p:cNvPr id="201" name="Shape 201"/>
          <p:cNvSpPr txBox="1"/>
          <p:nvPr/>
        </p:nvSpPr>
        <p:spPr>
          <a:xfrm>
            <a:off x="832975" y="1704263"/>
            <a:ext cx="963000" cy="198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zh-CN"/>
              <a:t>Train</a:t>
            </a:r>
            <a:r>
              <a:rPr lang="zh-C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Results</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08" name="Shape 208"/>
          <p:cNvPicPr preferRelativeResize="0"/>
          <p:nvPr/>
        </p:nvPicPr>
        <p:blipFill>
          <a:blip r:embed="rId3">
            <a:alphaModFix/>
          </a:blip>
          <a:stretch>
            <a:fillRect/>
          </a:stretch>
        </p:blipFill>
        <p:spPr>
          <a:xfrm>
            <a:off x="401475" y="1858100"/>
            <a:ext cx="2096000" cy="2096000"/>
          </a:xfrm>
          <a:prstGeom prst="rect">
            <a:avLst/>
          </a:prstGeom>
          <a:noFill/>
          <a:ln>
            <a:noFill/>
          </a:ln>
        </p:spPr>
      </p:pic>
      <p:pic>
        <p:nvPicPr>
          <p:cNvPr id="209" name="Shape 209"/>
          <p:cNvPicPr preferRelativeResize="0"/>
          <p:nvPr/>
        </p:nvPicPr>
        <p:blipFill>
          <a:blip r:embed="rId4">
            <a:alphaModFix/>
          </a:blip>
          <a:stretch>
            <a:fillRect/>
          </a:stretch>
        </p:blipFill>
        <p:spPr>
          <a:xfrm>
            <a:off x="2165325" y="1316700"/>
            <a:ext cx="2096000" cy="2096000"/>
          </a:xfrm>
          <a:prstGeom prst="rect">
            <a:avLst/>
          </a:prstGeom>
          <a:noFill/>
          <a:ln>
            <a:noFill/>
          </a:ln>
        </p:spPr>
      </p:pic>
      <p:pic>
        <p:nvPicPr>
          <p:cNvPr id="210" name="Shape 210"/>
          <p:cNvPicPr preferRelativeResize="0"/>
          <p:nvPr/>
        </p:nvPicPr>
        <p:blipFill>
          <a:blip r:embed="rId5">
            <a:alphaModFix/>
          </a:blip>
          <a:stretch>
            <a:fillRect/>
          </a:stretch>
        </p:blipFill>
        <p:spPr>
          <a:xfrm>
            <a:off x="3716225" y="1152475"/>
            <a:ext cx="2015200" cy="2015200"/>
          </a:xfrm>
          <a:prstGeom prst="rect">
            <a:avLst/>
          </a:prstGeom>
          <a:noFill/>
          <a:ln>
            <a:noFill/>
          </a:ln>
        </p:spPr>
      </p:pic>
      <p:pic>
        <p:nvPicPr>
          <p:cNvPr id="211" name="Shape 211"/>
          <p:cNvPicPr preferRelativeResize="0"/>
          <p:nvPr/>
        </p:nvPicPr>
        <p:blipFill>
          <a:blip r:embed="rId6">
            <a:alphaModFix/>
          </a:blip>
          <a:stretch>
            <a:fillRect/>
          </a:stretch>
        </p:blipFill>
        <p:spPr>
          <a:xfrm>
            <a:off x="3088638" y="2796150"/>
            <a:ext cx="2015200" cy="2015200"/>
          </a:xfrm>
          <a:prstGeom prst="rect">
            <a:avLst/>
          </a:prstGeom>
          <a:noFill/>
          <a:ln>
            <a:noFill/>
          </a:ln>
        </p:spPr>
      </p:pic>
      <p:pic>
        <p:nvPicPr>
          <p:cNvPr id="212" name="Shape 212"/>
          <p:cNvPicPr preferRelativeResize="0"/>
          <p:nvPr/>
        </p:nvPicPr>
        <p:blipFill>
          <a:blip r:embed="rId7">
            <a:alphaModFix/>
          </a:blip>
          <a:stretch>
            <a:fillRect/>
          </a:stretch>
        </p:blipFill>
        <p:spPr>
          <a:xfrm>
            <a:off x="6605425" y="1233325"/>
            <a:ext cx="2226875" cy="3345550"/>
          </a:xfrm>
          <a:prstGeom prst="rect">
            <a:avLst/>
          </a:prstGeom>
          <a:noFill/>
          <a:ln>
            <a:noFill/>
          </a:ln>
        </p:spPr>
      </p:pic>
      <p:pic>
        <p:nvPicPr>
          <p:cNvPr id="213" name="Shape 213"/>
          <p:cNvPicPr preferRelativeResize="0"/>
          <p:nvPr/>
        </p:nvPicPr>
        <p:blipFill>
          <a:blip r:embed="rId8">
            <a:alphaModFix/>
          </a:blip>
          <a:stretch>
            <a:fillRect/>
          </a:stretch>
        </p:blipFill>
        <p:spPr>
          <a:xfrm>
            <a:off x="5162221" y="1316698"/>
            <a:ext cx="1796955" cy="268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Conclusion</a:t>
            </a:r>
            <a:endParaRPr/>
          </a:p>
        </p:txBody>
      </p:sp>
      <p:sp>
        <p:nvSpPr>
          <p:cNvPr id="219" name="Shape 219"/>
          <p:cNvSpPr txBox="1"/>
          <p:nvPr>
            <p:ph idx="1" type="body"/>
          </p:nvPr>
        </p:nvSpPr>
        <p:spPr>
          <a:xfrm>
            <a:off x="311700" y="1152475"/>
            <a:ext cx="8520600" cy="382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a:t>Issues</a:t>
            </a:r>
            <a:endParaRPr/>
          </a:p>
          <a:p>
            <a:pPr indent="-304800" lvl="1" marL="914400" rtl="0">
              <a:spcBef>
                <a:spcPts val="1600"/>
              </a:spcBef>
              <a:spcAft>
                <a:spcPts val="0"/>
              </a:spcAft>
              <a:buSzPts val="1200"/>
              <a:buAutoNum type="alphaLcPeriod"/>
            </a:pPr>
            <a:r>
              <a:rPr lang="zh-CN" sz="1200"/>
              <a:t>The base deep network architecture is </a:t>
            </a:r>
            <a:r>
              <a:rPr lang="zh-CN" sz="1200" u="sng">
                <a:solidFill>
                  <a:schemeClr val="hlink"/>
                </a:solidFill>
                <a:hlinkClick r:id="rId3"/>
              </a:rPr>
              <a:t>resnet50</a:t>
            </a:r>
            <a:r>
              <a:rPr lang="zh-CN" sz="1200"/>
              <a:t> which is really deep and complicated; It will exhaust a lot of resources, in general it will occupy about 6GB memory only for resnet50. </a:t>
            </a:r>
            <a:endParaRPr sz="1200"/>
          </a:p>
          <a:p>
            <a:pPr indent="-304800" lvl="1" marL="914400" rtl="0">
              <a:spcBef>
                <a:spcPts val="0"/>
              </a:spcBef>
              <a:spcAft>
                <a:spcPts val="0"/>
              </a:spcAft>
              <a:buSzPts val="1200"/>
              <a:buAutoNum type="alphaLcPeriod"/>
            </a:pPr>
            <a:r>
              <a:rPr lang="zh-CN" sz="1200"/>
              <a:t>Since the dataset is too big and the training takes really long time</a:t>
            </a:r>
            <a:endParaRPr sz="1200"/>
          </a:p>
          <a:p>
            <a:pPr indent="-304800" lvl="1" marL="914400" rtl="0">
              <a:spcBef>
                <a:spcPts val="0"/>
              </a:spcBef>
              <a:spcAft>
                <a:spcPts val="0"/>
              </a:spcAft>
              <a:buSzPts val="1200"/>
              <a:buAutoNum type="alphaLcPeriod"/>
            </a:pPr>
            <a:r>
              <a:rPr lang="zh-CN" sz="1200"/>
              <a:t>The implementation will handle image input with different size as Fast R-CNN and SPP-net,  it is difficult to train on batch, since each input image size is different. Keras may not be able to handle input tensor with different sizes. (Correct me if it can!!) It is also one reason for the long time training</a:t>
            </a:r>
            <a:endParaRPr sz="1200"/>
          </a:p>
          <a:p>
            <a:pPr indent="-304800" lvl="1" marL="914400" rtl="0">
              <a:spcBef>
                <a:spcPts val="0"/>
              </a:spcBef>
              <a:spcAft>
                <a:spcPts val="0"/>
              </a:spcAft>
              <a:buSzPts val="1200"/>
              <a:buAutoNum type="alphaLcPeriod"/>
            </a:pPr>
            <a:r>
              <a:rPr lang="zh-CN" sz="1200"/>
              <a:t>Since so far the training is not so complete, it is difficult to judge the final model. But some output from shopee data can give some straightforward and intuitive judgement on the trained model.</a:t>
            </a:r>
            <a:endParaRPr sz="1200"/>
          </a:p>
          <a:p>
            <a:pPr indent="-304800" lvl="1" marL="914400" rtl="0">
              <a:spcBef>
                <a:spcPts val="0"/>
              </a:spcBef>
              <a:spcAft>
                <a:spcPts val="0"/>
              </a:spcAft>
              <a:buSzPts val="1200"/>
              <a:buAutoNum type="alphaLcPeriod"/>
            </a:pPr>
            <a:r>
              <a:rPr lang="zh-CN" sz="1200"/>
              <a:t>There is still a lot to improve. For example, from the business view the category of women apparel may not be so appropriate, the summer wear can be a little abstract. For top and bottoms, some clothes are categorized as summer wear, which would be over general in business scenario  </a:t>
            </a:r>
            <a:endParaRPr sz="1200"/>
          </a:p>
          <a:p>
            <a:pPr indent="-304800" lvl="1" marL="914400">
              <a:spcBef>
                <a:spcPts val="0"/>
              </a:spcBef>
              <a:spcAft>
                <a:spcPts val="0"/>
              </a:spcAft>
              <a:buSzPts val="1200"/>
              <a:buAutoNum type="alphaLcPeriod"/>
            </a:pPr>
            <a:r>
              <a:rPr lang="zh-CN" sz="1200"/>
              <a:t>From the current result, some sleeveless blouse will be recognized as top tank which is man’s cloth.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idx="1" type="body"/>
          </p:nvPr>
        </p:nvSpPr>
        <p:spPr>
          <a:xfrm>
            <a:off x="311700" y="863550"/>
            <a:ext cx="8520600" cy="3416400"/>
          </a:xfrm>
          <a:prstGeom prst="rect">
            <a:avLst/>
          </a:prstGeom>
        </p:spPr>
        <p:txBody>
          <a:bodyPr anchorCtr="0" anchor="ctr" bIns="91425" lIns="91425" spcFirstLastPara="1" rIns="91425" wrap="square" tIns="91425">
            <a:noAutofit/>
          </a:bodyPr>
          <a:lstStyle/>
          <a:p>
            <a:pPr indent="0" lvl="0" marL="0" algn="ctr">
              <a:spcBef>
                <a:spcPts val="0"/>
              </a:spcBef>
              <a:spcAft>
                <a:spcPts val="1600"/>
              </a:spcAft>
              <a:buNone/>
            </a:pPr>
            <a:r>
              <a:rPr lang="zh-CN" sz="4800"/>
              <a:t>Q&amp;A</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idx="1" type="body"/>
          </p:nvPr>
        </p:nvSpPr>
        <p:spPr>
          <a:xfrm>
            <a:off x="311700" y="811375"/>
            <a:ext cx="8520600" cy="3416400"/>
          </a:xfrm>
          <a:prstGeom prst="rect">
            <a:avLst/>
          </a:prstGeom>
        </p:spPr>
        <p:txBody>
          <a:bodyPr anchorCtr="0" anchor="ctr" bIns="91425" lIns="91425" spcFirstLastPara="1" rIns="91425" wrap="square" tIns="91425">
            <a:noAutofit/>
          </a:bodyPr>
          <a:lstStyle/>
          <a:p>
            <a:pPr indent="0" lvl="0" marL="0" algn="ctr">
              <a:spcBef>
                <a:spcPts val="0"/>
              </a:spcBef>
              <a:spcAft>
                <a:spcPts val="1600"/>
              </a:spcAft>
              <a:buNone/>
            </a:pPr>
            <a:r>
              <a:rPr lang="zh-CN" sz="7200"/>
              <a:t>Thanks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Problem Description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CN"/>
              <a:t>Given a shopee women’s </a:t>
            </a:r>
            <a:r>
              <a:rPr lang="zh-CN"/>
              <a:t>apparel</a:t>
            </a:r>
            <a:r>
              <a:rPr lang="zh-CN"/>
              <a:t> image, the designed system will draw bounding box of </a:t>
            </a:r>
            <a:r>
              <a:rPr lang="zh-CN"/>
              <a:t>clothes</a:t>
            </a:r>
            <a:r>
              <a:rPr lang="zh-CN"/>
              <a:t> and give tags of detected clothes. </a:t>
            </a:r>
            <a:endParaRPr/>
          </a:p>
        </p:txBody>
      </p:sp>
      <p:grpSp>
        <p:nvGrpSpPr>
          <p:cNvPr id="62" name="Shape 62"/>
          <p:cNvGrpSpPr/>
          <p:nvPr/>
        </p:nvGrpSpPr>
        <p:grpSpPr>
          <a:xfrm>
            <a:off x="1301650" y="1956850"/>
            <a:ext cx="2589675" cy="2903825"/>
            <a:chOff x="1301650" y="1956850"/>
            <a:chExt cx="2589675" cy="2903825"/>
          </a:xfrm>
        </p:grpSpPr>
        <p:pic>
          <p:nvPicPr>
            <p:cNvPr id="63" name="Shape 63"/>
            <p:cNvPicPr preferRelativeResize="0"/>
            <p:nvPr/>
          </p:nvPicPr>
          <p:blipFill>
            <a:blip r:embed="rId3">
              <a:alphaModFix/>
            </a:blip>
            <a:stretch>
              <a:fillRect/>
            </a:stretch>
          </p:blipFill>
          <p:spPr>
            <a:xfrm>
              <a:off x="1301650" y="2271000"/>
              <a:ext cx="2589675" cy="2589675"/>
            </a:xfrm>
            <a:prstGeom prst="rect">
              <a:avLst/>
            </a:prstGeom>
            <a:noFill/>
            <a:ln>
              <a:noFill/>
            </a:ln>
          </p:spPr>
        </p:pic>
        <p:sp>
          <p:nvSpPr>
            <p:cNvPr id="64" name="Shape 64"/>
            <p:cNvSpPr txBox="1"/>
            <p:nvPr/>
          </p:nvSpPr>
          <p:spPr>
            <a:xfrm>
              <a:off x="1775088" y="1956850"/>
              <a:ext cx="1642800" cy="2154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zh-CN"/>
                <a:t>Original Image</a:t>
              </a:r>
              <a:endParaRPr/>
            </a:p>
          </p:txBody>
        </p:sp>
      </p:grpSp>
      <p:sp>
        <p:nvSpPr>
          <p:cNvPr id="65" name="Shape 65"/>
          <p:cNvSpPr txBox="1"/>
          <p:nvPr/>
        </p:nvSpPr>
        <p:spPr>
          <a:xfrm>
            <a:off x="5383413" y="1956850"/>
            <a:ext cx="1642800" cy="21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a:t>Result</a:t>
            </a:r>
            <a:endParaRPr/>
          </a:p>
        </p:txBody>
      </p:sp>
      <p:pic>
        <p:nvPicPr>
          <p:cNvPr id="66" name="Shape 66"/>
          <p:cNvPicPr preferRelativeResize="0"/>
          <p:nvPr/>
        </p:nvPicPr>
        <p:blipFill>
          <a:blip r:embed="rId4">
            <a:alphaModFix/>
          </a:blip>
          <a:stretch>
            <a:fillRect/>
          </a:stretch>
        </p:blipFill>
        <p:spPr>
          <a:xfrm>
            <a:off x="4909987" y="2271000"/>
            <a:ext cx="2589675" cy="258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Solution</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CN"/>
              <a:t>Object Detection: </a:t>
            </a:r>
            <a:endParaRPr/>
          </a:p>
          <a:p>
            <a:pPr indent="0" lvl="0" marL="0">
              <a:spcBef>
                <a:spcPts val="1600"/>
              </a:spcBef>
              <a:spcAft>
                <a:spcPts val="1600"/>
              </a:spcAft>
              <a:buNone/>
            </a:pPr>
            <a:r>
              <a:rPr lang="zh-CN"/>
              <a:t>Typically it will be separated into two steps; the first step is to localize the object using bounding box; in the second step, the object in each bounding box will be classified into a category respectively.</a:t>
            </a:r>
            <a:endParaRPr/>
          </a:p>
        </p:txBody>
      </p:sp>
      <p:pic>
        <p:nvPicPr>
          <p:cNvPr id="73" name="Shape 73"/>
          <p:cNvPicPr preferRelativeResize="0"/>
          <p:nvPr/>
        </p:nvPicPr>
        <p:blipFill>
          <a:blip r:embed="rId3">
            <a:alphaModFix/>
          </a:blip>
          <a:stretch>
            <a:fillRect/>
          </a:stretch>
        </p:blipFill>
        <p:spPr>
          <a:xfrm>
            <a:off x="502700" y="2791950"/>
            <a:ext cx="3019525" cy="2056300"/>
          </a:xfrm>
          <a:prstGeom prst="rect">
            <a:avLst/>
          </a:prstGeom>
          <a:noFill/>
          <a:ln>
            <a:noFill/>
          </a:ln>
        </p:spPr>
      </p:pic>
      <p:sp>
        <p:nvSpPr>
          <p:cNvPr id="74" name="Shape 74"/>
          <p:cNvSpPr/>
          <p:nvPr/>
        </p:nvSpPr>
        <p:spPr>
          <a:xfrm>
            <a:off x="3707275" y="3259100"/>
            <a:ext cx="1920900" cy="112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zh-CN"/>
              <a:t>feed the window size patch into image classifiction</a:t>
            </a:r>
            <a:endParaRPr/>
          </a:p>
        </p:txBody>
      </p:sp>
      <p:sp>
        <p:nvSpPr>
          <p:cNvPr id="75" name="Shape 75"/>
          <p:cNvSpPr/>
          <p:nvPr/>
        </p:nvSpPr>
        <p:spPr>
          <a:xfrm>
            <a:off x="6184575" y="3259100"/>
            <a:ext cx="1920900" cy="112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zh-CN"/>
              <a:t>resize image at multiple scales to solve object size variations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Outline</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zh-CN" sz="2400"/>
              <a:t>Object Detection</a:t>
            </a:r>
            <a:endParaRPr sz="2400"/>
          </a:p>
          <a:p>
            <a:pPr indent="-381000" lvl="0" marL="457200" rtl="0">
              <a:spcBef>
                <a:spcPts val="0"/>
              </a:spcBef>
              <a:spcAft>
                <a:spcPts val="0"/>
              </a:spcAft>
              <a:buSzPts val="2400"/>
              <a:buChar char="●"/>
            </a:pPr>
            <a:r>
              <a:rPr lang="zh-CN" sz="2400"/>
              <a:t>Implementation</a:t>
            </a:r>
            <a:endParaRPr sz="2400"/>
          </a:p>
          <a:p>
            <a:pPr indent="-381000" lvl="0" marL="457200" rtl="0">
              <a:spcBef>
                <a:spcPts val="0"/>
              </a:spcBef>
              <a:spcAft>
                <a:spcPts val="0"/>
              </a:spcAft>
              <a:buSzPts val="2400"/>
              <a:buChar char="●"/>
            </a:pPr>
            <a:r>
              <a:rPr lang="zh-CN" sz="2400"/>
              <a:t>Experiment results</a:t>
            </a:r>
            <a:endParaRPr sz="2400"/>
          </a:p>
          <a:p>
            <a:pPr indent="-381000" lvl="0" marL="457200" rtl="0">
              <a:spcBef>
                <a:spcPts val="0"/>
              </a:spcBef>
              <a:spcAft>
                <a:spcPts val="0"/>
              </a:spcAft>
              <a:buSzPts val="2400"/>
              <a:buChar char="●"/>
            </a:pPr>
            <a:r>
              <a:rPr lang="zh-CN" sz="2400"/>
              <a:t>Conclutions</a:t>
            </a:r>
            <a:endParaRPr sz="2400"/>
          </a:p>
          <a:p>
            <a:pPr indent="-381000" lvl="0" marL="457200">
              <a:spcBef>
                <a:spcPts val="0"/>
              </a:spcBef>
              <a:spcAft>
                <a:spcPts val="0"/>
              </a:spcAft>
              <a:buSzPts val="2400"/>
              <a:buChar char="●"/>
            </a:pPr>
            <a:r>
              <a:rPr lang="zh-CN" sz="2400"/>
              <a:t>Q&amp;A</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p:nvPr/>
        </p:nvSpPr>
        <p:spPr>
          <a:xfrm>
            <a:off x="260325" y="3114650"/>
            <a:ext cx="8366100" cy="11904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zh-CN" sz="2400"/>
              <a:t>Region CNN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87" name="Shape 87"/>
          <p:cNvSpPr/>
          <p:nvPr/>
        </p:nvSpPr>
        <p:spPr>
          <a:xfrm>
            <a:off x="260325" y="1633700"/>
            <a:ext cx="8366100" cy="11904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b="1" lang="zh-CN" sz="2400"/>
              <a:t>HOG</a:t>
            </a:r>
            <a:endParaRPr b="1" sz="2400"/>
          </a:p>
          <a:p>
            <a:pPr indent="0" lvl="0" marL="0" rtl="0">
              <a:spcBef>
                <a:spcPts val="0"/>
              </a:spcBef>
              <a:spcAft>
                <a:spcPts val="0"/>
              </a:spcAft>
              <a:buNone/>
            </a:pPr>
            <a:r>
              <a:t/>
            </a:r>
            <a:endParaRPr b="1" sz="2400"/>
          </a:p>
          <a:p>
            <a:pPr indent="0" lvl="0" marL="0">
              <a:spcBef>
                <a:spcPts val="0"/>
              </a:spcBef>
              <a:spcAft>
                <a:spcPts val="0"/>
              </a:spcAft>
              <a:buNone/>
            </a:pPr>
            <a:r>
              <a:t/>
            </a:r>
            <a:endParaRPr b="1" sz="2400"/>
          </a:p>
        </p:txBody>
      </p:sp>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Object detection</a:t>
            </a:r>
            <a:endParaRPr/>
          </a:p>
        </p:txBody>
      </p:sp>
      <p:grpSp>
        <p:nvGrpSpPr>
          <p:cNvPr id="89" name="Shape 89"/>
          <p:cNvGrpSpPr/>
          <p:nvPr/>
        </p:nvGrpSpPr>
        <p:grpSpPr>
          <a:xfrm>
            <a:off x="2158863" y="1995500"/>
            <a:ext cx="3868800" cy="466800"/>
            <a:chOff x="359050" y="1624725"/>
            <a:chExt cx="3868800" cy="466800"/>
          </a:xfrm>
        </p:grpSpPr>
        <p:sp>
          <p:nvSpPr>
            <p:cNvPr id="90" name="Shape 90"/>
            <p:cNvSpPr/>
            <p:nvPr/>
          </p:nvSpPr>
          <p:spPr>
            <a:xfrm>
              <a:off x="359050" y="1624725"/>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zh-CN"/>
                <a:t>Histogram of Oriented Gradient</a:t>
              </a:r>
              <a:endParaRPr/>
            </a:p>
          </p:txBody>
        </p:sp>
        <p:sp>
          <p:nvSpPr>
            <p:cNvPr id="91" name="Shape 91"/>
            <p:cNvSpPr/>
            <p:nvPr/>
          </p:nvSpPr>
          <p:spPr>
            <a:xfrm>
              <a:off x="3347950" y="162472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SVM</a:t>
              </a:r>
              <a:endParaRPr/>
            </a:p>
          </p:txBody>
        </p:sp>
        <p:cxnSp>
          <p:nvCxnSpPr>
            <p:cNvPr id="92" name="Shape 92"/>
            <p:cNvCxnSpPr>
              <a:stCxn id="90" idx="3"/>
              <a:endCxn id="91" idx="1"/>
            </p:cNvCxnSpPr>
            <p:nvPr/>
          </p:nvCxnSpPr>
          <p:spPr>
            <a:xfrm>
              <a:off x="2270950" y="1858125"/>
              <a:ext cx="1077000" cy="0"/>
            </a:xfrm>
            <a:prstGeom prst="straightConnector1">
              <a:avLst/>
            </a:prstGeom>
            <a:noFill/>
            <a:ln cap="flat" cmpd="sng" w="9525">
              <a:solidFill>
                <a:schemeClr val="dk2"/>
              </a:solidFill>
              <a:prstDash val="solid"/>
              <a:round/>
              <a:headEnd len="lg" w="lg" type="none"/>
              <a:tailEnd len="lg" w="lg" type="triangle"/>
            </a:ln>
          </p:spPr>
        </p:cxnSp>
      </p:grpSp>
      <p:grpSp>
        <p:nvGrpSpPr>
          <p:cNvPr id="93" name="Shape 93"/>
          <p:cNvGrpSpPr/>
          <p:nvPr/>
        </p:nvGrpSpPr>
        <p:grpSpPr>
          <a:xfrm>
            <a:off x="1180413" y="3586425"/>
            <a:ext cx="5798600" cy="466800"/>
            <a:chOff x="1180413" y="3586425"/>
            <a:chExt cx="5798600" cy="466800"/>
          </a:xfrm>
        </p:grpSpPr>
        <p:grpSp>
          <p:nvGrpSpPr>
            <p:cNvPr id="94" name="Shape 94"/>
            <p:cNvGrpSpPr/>
            <p:nvPr/>
          </p:nvGrpSpPr>
          <p:grpSpPr>
            <a:xfrm>
              <a:off x="1180413" y="3586425"/>
              <a:ext cx="3886800" cy="466800"/>
              <a:chOff x="2212713" y="3290225"/>
              <a:chExt cx="3886800" cy="466800"/>
            </a:xfrm>
          </p:grpSpPr>
          <p:sp>
            <p:nvSpPr>
              <p:cNvPr id="95" name="Shape 95"/>
              <p:cNvSpPr/>
              <p:nvPr/>
            </p:nvSpPr>
            <p:spPr>
              <a:xfrm>
                <a:off x="2212713" y="3290225"/>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Selective Search</a:t>
                </a:r>
                <a:endParaRPr/>
              </a:p>
            </p:txBody>
          </p:sp>
          <p:sp>
            <p:nvSpPr>
              <p:cNvPr id="96" name="Shape 96"/>
              <p:cNvSpPr/>
              <p:nvPr/>
            </p:nvSpPr>
            <p:spPr>
              <a:xfrm>
                <a:off x="5219613" y="329022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CNN</a:t>
                </a:r>
                <a:endParaRPr/>
              </a:p>
            </p:txBody>
          </p:sp>
          <p:cxnSp>
            <p:nvCxnSpPr>
              <p:cNvPr id="97" name="Shape 97"/>
              <p:cNvCxnSpPr>
                <a:stCxn id="95" idx="3"/>
                <a:endCxn id="96" idx="1"/>
              </p:cNvCxnSpPr>
              <p:nvPr/>
            </p:nvCxnSpPr>
            <p:spPr>
              <a:xfrm>
                <a:off x="4124613" y="3523625"/>
                <a:ext cx="1095000" cy="0"/>
              </a:xfrm>
              <a:prstGeom prst="straightConnector1">
                <a:avLst/>
              </a:prstGeom>
              <a:noFill/>
              <a:ln cap="flat" cmpd="sng" w="9525">
                <a:solidFill>
                  <a:schemeClr val="dk2"/>
                </a:solidFill>
                <a:prstDash val="solid"/>
                <a:round/>
                <a:headEnd len="lg" w="lg" type="none"/>
                <a:tailEnd len="lg" w="lg" type="triangle"/>
              </a:ln>
            </p:spPr>
          </p:cxnSp>
        </p:grpSp>
        <p:sp>
          <p:nvSpPr>
            <p:cNvPr id="98" name="Shape 98"/>
            <p:cNvSpPr/>
            <p:nvPr/>
          </p:nvSpPr>
          <p:spPr>
            <a:xfrm>
              <a:off x="6099113" y="358642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SVM</a:t>
              </a:r>
              <a:endParaRPr/>
            </a:p>
          </p:txBody>
        </p:sp>
        <p:cxnSp>
          <p:nvCxnSpPr>
            <p:cNvPr id="99" name="Shape 99"/>
            <p:cNvCxnSpPr>
              <a:stCxn id="96" idx="3"/>
              <a:endCxn id="98" idx="1"/>
            </p:cNvCxnSpPr>
            <p:nvPr/>
          </p:nvCxnSpPr>
          <p:spPr>
            <a:xfrm>
              <a:off x="5067213" y="3819825"/>
              <a:ext cx="1032000" cy="0"/>
            </a:xfrm>
            <a:prstGeom prst="straightConnector1">
              <a:avLst/>
            </a:prstGeom>
            <a:noFill/>
            <a:ln cap="flat" cmpd="sng" w="9525">
              <a:solidFill>
                <a:schemeClr val="dk2"/>
              </a:solidFill>
              <a:prstDash val="solid"/>
              <a:round/>
              <a:headEnd len="lg" w="lg" type="none"/>
              <a:tailEnd len="lg" w="lg"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a:t>Object detection</a:t>
            </a:r>
            <a:endParaRPr/>
          </a:p>
        </p:txBody>
      </p:sp>
      <p:grpSp>
        <p:nvGrpSpPr>
          <p:cNvPr id="105" name="Shape 105"/>
          <p:cNvGrpSpPr/>
          <p:nvPr/>
        </p:nvGrpSpPr>
        <p:grpSpPr>
          <a:xfrm>
            <a:off x="260325" y="1633700"/>
            <a:ext cx="8366100" cy="1190400"/>
            <a:chOff x="260325" y="1633700"/>
            <a:chExt cx="8366100" cy="1190400"/>
          </a:xfrm>
        </p:grpSpPr>
        <p:sp>
          <p:nvSpPr>
            <p:cNvPr id="106" name="Shape 106"/>
            <p:cNvSpPr/>
            <p:nvPr/>
          </p:nvSpPr>
          <p:spPr>
            <a:xfrm>
              <a:off x="260325" y="1633700"/>
              <a:ext cx="8366100" cy="11904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b="1" lang="zh-CN" sz="2400"/>
                <a:t>Spatial Pyramid Pooling Net</a:t>
              </a:r>
              <a:endParaRPr b="1" sz="2400"/>
            </a:p>
            <a:p>
              <a:pPr indent="0" lvl="0" marL="0" rtl="0">
                <a:spcBef>
                  <a:spcPts val="0"/>
                </a:spcBef>
                <a:spcAft>
                  <a:spcPts val="0"/>
                </a:spcAft>
                <a:buNone/>
              </a:pPr>
              <a:r>
                <a:t/>
              </a:r>
              <a:endParaRPr b="1" sz="2400"/>
            </a:p>
            <a:p>
              <a:pPr indent="0" lvl="0" marL="0" rtl="0">
                <a:spcBef>
                  <a:spcPts val="0"/>
                </a:spcBef>
                <a:spcAft>
                  <a:spcPts val="0"/>
                </a:spcAft>
                <a:buNone/>
              </a:pPr>
              <a:r>
                <a:t/>
              </a:r>
              <a:endParaRPr b="1" sz="2400"/>
            </a:p>
          </p:txBody>
        </p:sp>
        <p:grpSp>
          <p:nvGrpSpPr>
            <p:cNvPr id="107" name="Shape 107"/>
            <p:cNvGrpSpPr/>
            <p:nvPr/>
          </p:nvGrpSpPr>
          <p:grpSpPr>
            <a:xfrm>
              <a:off x="579038" y="2068675"/>
              <a:ext cx="3384000" cy="466800"/>
              <a:chOff x="-1202850" y="1697900"/>
              <a:chExt cx="3384000" cy="466800"/>
            </a:xfrm>
          </p:grpSpPr>
          <p:sp>
            <p:nvSpPr>
              <p:cNvPr id="108" name="Shape 108"/>
              <p:cNvSpPr/>
              <p:nvPr/>
            </p:nvSpPr>
            <p:spPr>
              <a:xfrm>
                <a:off x="-1202850" y="1697900"/>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Input Images(arbitray size)</a:t>
                </a:r>
                <a:endParaRPr/>
              </a:p>
            </p:txBody>
          </p:sp>
          <p:sp>
            <p:nvSpPr>
              <p:cNvPr id="109" name="Shape 109"/>
              <p:cNvSpPr/>
              <p:nvPr/>
            </p:nvSpPr>
            <p:spPr>
              <a:xfrm>
                <a:off x="1301250" y="1697900"/>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CNN</a:t>
                </a:r>
                <a:endParaRPr/>
              </a:p>
            </p:txBody>
          </p:sp>
          <p:cxnSp>
            <p:nvCxnSpPr>
              <p:cNvPr id="110" name="Shape 110"/>
              <p:cNvCxnSpPr>
                <a:stCxn id="108" idx="3"/>
                <a:endCxn id="109" idx="1"/>
              </p:cNvCxnSpPr>
              <p:nvPr/>
            </p:nvCxnSpPr>
            <p:spPr>
              <a:xfrm>
                <a:off x="709050" y="1931300"/>
                <a:ext cx="592200" cy="0"/>
              </a:xfrm>
              <a:prstGeom prst="straightConnector1">
                <a:avLst/>
              </a:prstGeom>
              <a:noFill/>
              <a:ln cap="flat" cmpd="sng" w="9525">
                <a:solidFill>
                  <a:schemeClr val="dk2"/>
                </a:solidFill>
                <a:prstDash val="solid"/>
                <a:round/>
                <a:headEnd len="lg" w="lg" type="none"/>
                <a:tailEnd len="lg" w="lg" type="triangle"/>
              </a:ln>
            </p:spPr>
          </p:cxnSp>
        </p:grpSp>
        <p:sp>
          <p:nvSpPr>
            <p:cNvPr id="111" name="Shape 111"/>
            <p:cNvSpPr/>
            <p:nvPr/>
          </p:nvSpPr>
          <p:spPr>
            <a:xfrm>
              <a:off x="4662838" y="206867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SPP layer</a:t>
              </a:r>
              <a:endParaRPr/>
            </a:p>
          </p:txBody>
        </p:sp>
        <p:cxnSp>
          <p:nvCxnSpPr>
            <p:cNvPr id="112" name="Shape 112"/>
            <p:cNvCxnSpPr>
              <a:stCxn id="109" idx="3"/>
              <a:endCxn id="111" idx="1"/>
            </p:cNvCxnSpPr>
            <p:nvPr/>
          </p:nvCxnSpPr>
          <p:spPr>
            <a:xfrm>
              <a:off x="3963038" y="2302075"/>
              <a:ext cx="699900" cy="0"/>
            </a:xfrm>
            <a:prstGeom prst="straightConnector1">
              <a:avLst/>
            </a:prstGeom>
            <a:noFill/>
            <a:ln cap="flat" cmpd="sng" w="9525">
              <a:solidFill>
                <a:schemeClr val="dk2"/>
              </a:solidFill>
              <a:prstDash val="solid"/>
              <a:round/>
              <a:headEnd len="lg" w="lg" type="none"/>
              <a:tailEnd len="lg" w="lg" type="triangle"/>
            </a:ln>
          </p:spPr>
        </p:cxnSp>
        <p:sp>
          <p:nvSpPr>
            <p:cNvPr id="113" name="Shape 113"/>
            <p:cNvSpPr/>
            <p:nvPr/>
          </p:nvSpPr>
          <p:spPr>
            <a:xfrm>
              <a:off x="6107863" y="206867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FC layer</a:t>
              </a:r>
              <a:endParaRPr/>
            </a:p>
          </p:txBody>
        </p:sp>
        <p:cxnSp>
          <p:nvCxnSpPr>
            <p:cNvPr id="114" name="Shape 114"/>
            <p:cNvCxnSpPr>
              <a:stCxn id="111" idx="3"/>
              <a:endCxn id="113" idx="1"/>
            </p:cNvCxnSpPr>
            <p:nvPr/>
          </p:nvCxnSpPr>
          <p:spPr>
            <a:xfrm>
              <a:off x="5542738" y="2302075"/>
              <a:ext cx="565200" cy="0"/>
            </a:xfrm>
            <a:prstGeom prst="straightConnector1">
              <a:avLst/>
            </a:prstGeom>
            <a:noFill/>
            <a:ln cap="flat" cmpd="sng" w="9525">
              <a:solidFill>
                <a:schemeClr val="dk2"/>
              </a:solidFill>
              <a:prstDash val="solid"/>
              <a:round/>
              <a:headEnd len="lg" w="lg" type="none"/>
              <a:tailEnd len="lg" w="lg" type="triangle"/>
            </a:ln>
          </p:spPr>
        </p:cxnSp>
        <p:sp>
          <p:nvSpPr>
            <p:cNvPr id="115" name="Shape 115"/>
            <p:cNvSpPr/>
            <p:nvPr/>
          </p:nvSpPr>
          <p:spPr>
            <a:xfrm>
              <a:off x="7328463" y="206867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Output</a:t>
              </a:r>
              <a:endParaRPr/>
            </a:p>
          </p:txBody>
        </p:sp>
        <p:cxnSp>
          <p:nvCxnSpPr>
            <p:cNvPr id="116" name="Shape 116"/>
            <p:cNvCxnSpPr>
              <a:stCxn id="113" idx="3"/>
              <a:endCxn id="115" idx="1"/>
            </p:cNvCxnSpPr>
            <p:nvPr/>
          </p:nvCxnSpPr>
          <p:spPr>
            <a:xfrm>
              <a:off x="6987763" y="2302075"/>
              <a:ext cx="340800" cy="0"/>
            </a:xfrm>
            <a:prstGeom prst="straightConnector1">
              <a:avLst/>
            </a:prstGeom>
            <a:noFill/>
            <a:ln cap="flat" cmpd="sng" w="9525">
              <a:solidFill>
                <a:schemeClr val="dk2"/>
              </a:solidFill>
              <a:prstDash val="solid"/>
              <a:round/>
              <a:headEnd len="lg" w="lg" type="none"/>
              <a:tailEnd len="lg" w="lg" type="triangle"/>
            </a:ln>
          </p:spPr>
        </p:cxnSp>
      </p:grpSp>
      <p:grpSp>
        <p:nvGrpSpPr>
          <p:cNvPr id="117" name="Shape 117"/>
          <p:cNvGrpSpPr/>
          <p:nvPr/>
        </p:nvGrpSpPr>
        <p:grpSpPr>
          <a:xfrm>
            <a:off x="311700" y="3069775"/>
            <a:ext cx="8366100" cy="1337700"/>
            <a:chOff x="311700" y="3069775"/>
            <a:chExt cx="8366100" cy="1337700"/>
          </a:xfrm>
        </p:grpSpPr>
        <p:sp>
          <p:nvSpPr>
            <p:cNvPr id="118" name="Shape 118"/>
            <p:cNvSpPr/>
            <p:nvPr/>
          </p:nvSpPr>
          <p:spPr>
            <a:xfrm>
              <a:off x="311700" y="3069775"/>
              <a:ext cx="8366100" cy="13377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zh-CN" sz="2400"/>
                <a:t>Fast R-CNN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grpSp>
          <p:nvGrpSpPr>
            <p:cNvPr id="119" name="Shape 119"/>
            <p:cNvGrpSpPr/>
            <p:nvPr/>
          </p:nvGrpSpPr>
          <p:grpSpPr>
            <a:xfrm>
              <a:off x="641688" y="3586425"/>
              <a:ext cx="3384000" cy="466800"/>
              <a:chOff x="-1202850" y="1697900"/>
              <a:chExt cx="3384000" cy="466800"/>
            </a:xfrm>
          </p:grpSpPr>
          <p:sp>
            <p:nvSpPr>
              <p:cNvPr id="120" name="Shape 120"/>
              <p:cNvSpPr/>
              <p:nvPr/>
            </p:nvSpPr>
            <p:spPr>
              <a:xfrm>
                <a:off x="-1202850" y="1697900"/>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Input Images(arbitray size)</a:t>
                </a:r>
                <a:endParaRPr/>
              </a:p>
            </p:txBody>
          </p:sp>
          <p:sp>
            <p:nvSpPr>
              <p:cNvPr id="121" name="Shape 121"/>
              <p:cNvSpPr/>
              <p:nvPr/>
            </p:nvSpPr>
            <p:spPr>
              <a:xfrm>
                <a:off x="1301250" y="1697900"/>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CNN</a:t>
                </a:r>
                <a:endParaRPr/>
              </a:p>
            </p:txBody>
          </p:sp>
          <p:cxnSp>
            <p:nvCxnSpPr>
              <p:cNvPr id="122" name="Shape 122"/>
              <p:cNvCxnSpPr>
                <a:stCxn id="120" idx="3"/>
                <a:endCxn id="121" idx="1"/>
              </p:cNvCxnSpPr>
              <p:nvPr/>
            </p:nvCxnSpPr>
            <p:spPr>
              <a:xfrm>
                <a:off x="709050" y="1931300"/>
                <a:ext cx="592200" cy="0"/>
              </a:xfrm>
              <a:prstGeom prst="straightConnector1">
                <a:avLst/>
              </a:prstGeom>
              <a:noFill/>
              <a:ln cap="flat" cmpd="sng" w="9525">
                <a:solidFill>
                  <a:schemeClr val="dk2"/>
                </a:solidFill>
                <a:prstDash val="solid"/>
                <a:round/>
                <a:headEnd len="lg" w="lg" type="none"/>
                <a:tailEnd len="lg" w="lg" type="triangle"/>
              </a:ln>
            </p:spPr>
          </p:cxnSp>
        </p:grpSp>
        <p:sp>
          <p:nvSpPr>
            <p:cNvPr id="123" name="Shape 123"/>
            <p:cNvSpPr/>
            <p:nvPr/>
          </p:nvSpPr>
          <p:spPr>
            <a:xfrm>
              <a:off x="4303553" y="3263050"/>
              <a:ext cx="10734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featuremap of whole image</a:t>
              </a:r>
              <a:endParaRPr b="1" sz="1000"/>
            </a:p>
          </p:txBody>
        </p:sp>
        <p:sp>
          <p:nvSpPr>
            <p:cNvPr id="124" name="Shape 124"/>
            <p:cNvSpPr/>
            <p:nvPr/>
          </p:nvSpPr>
          <p:spPr>
            <a:xfrm>
              <a:off x="4303553" y="3819825"/>
              <a:ext cx="10734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featuremap of region of interest</a:t>
              </a:r>
              <a:endParaRPr b="1" sz="1000"/>
            </a:p>
          </p:txBody>
        </p:sp>
        <p:cxnSp>
          <p:nvCxnSpPr>
            <p:cNvPr id="125" name="Shape 125"/>
            <p:cNvCxnSpPr>
              <a:stCxn id="121" idx="3"/>
              <a:endCxn id="123" idx="1"/>
            </p:cNvCxnSpPr>
            <p:nvPr/>
          </p:nvCxnSpPr>
          <p:spPr>
            <a:xfrm flipH="1" rot="10800000">
              <a:off x="4025688" y="3496425"/>
              <a:ext cx="277800" cy="323400"/>
            </a:xfrm>
            <a:prstGeom prst="curvedConnector3">
              <a:avLst>
                <a:gd fmla="val 50012" name="adj1"/>
              </a:avLst>
            </a:prstGeom>
            <a:noFill/>
            <a:ln cap="flat" cmpd="sng" w="9525">
              <a:solidFill>
                <a:schemeClr val="dk2"/>
              </a:solidFill>
              <a:prstDash val="solid"/>
              <a:round/>
              <a:headEnd len="lg" w="lg" type="none"/>
              <a:tailEnd len="lg" w="lg" type="stealth"/>
            </a:ln>
          </p:spPr>
        </p:cxnSp>
        <p:cxnSp>
          <p:nvCxnSpPr>
            <p:cNvPr id="126" name="Shape 126"/>
            <p:cNvCxnSpPr>
              <a:stCxn id="121" idx="3"/>
              <a:endCxn id="124" idx="1"/>
            </p:cNvCxnSpPr>
            <p:nvPr/>
          </p:nvCxnSpPr>
          <p:spPr>
            <a:xfrm>
              <a:off x="4025688" y="3819825"/>
              <a:ext cx="277800" cy="233400"/>
            </a:xfrm>
            <a:prstGeom prst="curvedConnector3">
              <a:avLst>
                <a:gd fmla="val 50012" name="adj1"/>
              </a:avLst>
            </a:prstGeom>
            <a:noFill/>
            <a:ln cap="flat" cmpd="sng" w="9525">
              <a:solidFill>
                <a:schemeClr val="dk2"/>
              </a:solidFill>
              <a:prstDash val="solid"/>
              <a:round/>
              <a:headEnd len="lg" w="lg" type="none"/>
              <a:tailEnd len="lg" w="lg" type="stealth"/>
            </a:ln>
          </p:spPr>
        </p:cxnSp>
        <p:sp>
          <p:nvSpPr>
            <p:cNvPr id="127" name="Shape 127"/>
            <p:cNvSpPr/>
            <p:nvPr/>
          </p:nvSpPr>
          <p:spPr>
            <a:xfrm>
              <a:off x="5654799" y="3819825"/>
              <a:ext cx="8220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FC layer</a:t>
              </a:r>
              <a:endParaRPr/>
            </a:p>
          </p:txBody>
        </p:sp>
        <p:cxnSp>
          <p:nvCxnSpPr>
            <p:cNvPr id="128" name="Shape 128"/>
            <p:cNvCxnSpPr>
              <a:stCxn id="124" idx="3"/>
              <a:endCxn id="127" idx="1"/>
            </p:cNvCxnSpPr>
            <p:nvPr/>
          </p:nvCxnSpPr>
          <p:spPr>
            <a:xfrm>
              <a:off x="5376953" y="4053225"/>
              <a:ext cx="277800" cy="0"/>
            </a:xfrm>
            <a:prstGeom prst="straightConnector1">
              <a:avLst/>
            </a:prstGeom>
            <a:noFill/>
            <a:ln cap="flat" cmpd="sng" w="9525">
              <a:solidFill>
                <a:schemeClr val="dk2"/>
              </a:solidFill>
              <a:prstDash val="solid"/>
              <a:round/>
              <a:headEnd len="lg" w="lg" type="none"/>
              <a:tailEnd len="lg" w="lg" type="triangle"/>
            </a:ln>
          </p:spPr>
        </p:cxnSp>
        <p:sp>
          <p:nvSpPr>
            <p:cNvPr id="129" name="Shape 129"/>
            <p:cNvSpPr/>
            <p:nvPr/>
          </p:nvSpPr>
          <p:spPr>
            <a:xfrm>
              <a:off x="6821525" y="3263050"/>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softmax for classification</a:t>
              </a:r>
              <a:endParaRPr b="1" sz="1000"/>
            </a:p>
          </p:txBody>
        </p:sp>
        <p:sp>
          <p:nvSpPr>
            <p:cNvPr id="130" name="Shape 130"/>
            <p:cNvSpPr/>
            <p:nvPr/>
          </p:nvSpPr>
          <p:spPr>
            <a:xfrm>
              <a:off x="6821525" y="3819825"/>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regression of bounding box</a:t>
              </a:r>
              <a:endParaRPr b="1" sz="1000"/>
            </a:p>
          </p:txBody>
        </p:sp>
        <p:cxnSp>
          <p:nvCxnSpPr>
            <p:cNvPr id="131" name="Shape 131"/>
            <p:cNvCxnSpPr>
              <a:stCxn id="127" idx="3"/>
              <a:endCxn id="129" idx="1"/>
            </p:cNvCxnSpPr>
            <p:nvPr/>
          </p:nvCxnSpPr>
          <p:spPr>
            <a:xfrm flipH="1" rot="10800000">
              <a:off x="6476799" y="3496425"/>
              <a:ext cx="344700" cy="556800"/>
            </a:xfrm>
            <a:prstGeom prst="curvedConnector3">
              <a:avLst>
                <a:gd fmla="val 50004" name="adj1"/>
              </a:avLst>
            </a:prstGeom>
            <a:noFill/>
            <a:ln cap="flat" cmpd="sng" w="9525">
              <a:solidFill>
                <a:schemeClr val="dk2"/>
              </a:solidFill>
              <a:prstDash val="solid"/>
              <a:round/>
              <a:headEnd len="lg" w="lg" type="none"/>
              <a:tailEnd len="lg" w="lg" type="stealth"/>
            </a:ln>
          </p:spPr>
        </p:cxnSp>
        <p:cxnSp>
          <p:nvCxnSpPr>
            <p:cNvPr id="132" name="Shape 132"/>
            <p:cNvCxnSpPr>
              <a:stCxn id="127" idx="3"/>
              <a:endCxn id="130" idx="1"/>
            </p:cNvCxnSpPr>
            <p:nvPr/>
          </p:nvCxnSpPr>
          <p:spPr>
            <a:xfrm>
              <a:off x="6476799" y="4053225"/>
              <a:ext cx="344700" cy="600"/>
            </a:xfrm>
            <a:prstGeom prst="curvedConnector3">
              <a:avLst>
                <a:gd fmla="val 50004" name="adj1"/>
              </a:avLst>
            </a:prstGeom>
            <a:noFill/>
            <a:ln cap="flat" cmpd="sng" w="9525">
              <a:solidFill>
                <a:schemeClr val="dk2"/>
              </a:solidFill>
              <a:prstDash val="solid"/>
              <a:round/>
              <a:headEnd len="lg" w="lg" type="none"/>
              <a:tailEnd len="lg" w="lg" type="stealth"/>
            </a:ln>
          </p:spPr>
        </p:cxnSp>
      </p:grpSp>
      <p:sp>
        <p:nvSpPr>
          <p:cNvPr id="133" name="Shape 133"/>
          <p:cNvSpPr txBox="1"/>
          <p:nvPr/>
        </p:nvSpPr>
        <p:spPr>
          <a:xfrm>
            <a:off x="306525" y="4570800"/>
            <a:ext cx="82737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It is difficult for SPP net for fine-tune using the whole net </a:t>
            </a:r>
            <a:r>
              <a:rPr lang="zh-CN"/>
              <a:t>architecture</a:t>
            </a:r>
            <a:r>
              <a:rPr lang="zh-CN"/>
              <a:t> with SPP layer. Fast R-CNN later conquer the barrier. Both algorithms apply shared compution so they save a lot of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a:t>Object detection</a:t>
            </a:r>
            <a:endParaRPr/>
          </a:p>
        </p:txBody>
      </p:sp>
      <p:sp>
        <p:nvSpPr>
          <p:cNvPr id="139" name="Shape 139"/>
          <p:cNvSpPr/>
          <p:nvPr/>
        </p:nvSpPr>
        <p:spPr>
          <a:xfrm>
            <a:off x="4766175" y="1692050"/>
            <a:ext cx="1400400" cy="8706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Net architecture same with Fast R-CNN</a:t>
            </a:r>
            <a:endParaRPr/>
          </a:p>
        </p:txBody>
      </p:sp>
      <p:grpSp>
        <p:nvGrpSpPr>
          <p:cNvPr id="140" name="Shape 140"/>
          <p:cNvGrpSpPr/>
          <p:nvPr/>
        </p:nvGrpSpPr>
        <p:grpSpPr>
          <a:xfrm>
            <a:off x="6166575" y="1530363"/>
            <a:ext cx="1880325" cy="1023575"/>
            <a:chOff x="5974100" y="3263050"/>
            <a:chExt cx="1880325" cy="1023575"/>
          </a:xfrm>
        </p:grpSpPr>
        <p:sp>
          <p:nvSpPr>
            <p:cNvPr id="141" name="Shape 141"/>
            <p:cNvSpPr/>
            <p:nvPr/>
          </p:nvSpPr>
          <p:spPr>
            <a:xfrm>
              <a:off x="6821525" y="3263050"/>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softmax for classification</a:t>
              </a:r>
              <a:endParaRPr b="1" sz="1000"/>
            </a:p>
          </p:txBody>
        </p:sp>
        <p:sp>
          <p:nvSpPr>
            <p:cNvPr id="142" name="Shape 142"/>
            <p:cNvSpPr/>
            <p:nvPr/>
          </p:nvSpPr>
          <p:spPr>
            <a:xfrm>
              <a:off x="6821525" y="3819825"/>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regression of bounding box</a:t>
              </a:r>
              <a:endParaRPr b="1" sz="1000"/>
            </a:p>
          </p:txBody>
        </p:sp>
        <p:cxnSp>
          <p:nvCxnSpPr>
            <p:cNvPr id="143" name="Shape 143"/>
            <p:cNvCxnSpPr>
              <a:stCxn id="139" idx="3"/>
              <a:endCxn id="141" idx="1"/>
            </p:cNvCxnSpPr>
            <p:nvPr/>
          </p:nvCxnSpPr>
          <p:spPr>
            <a:xfrm flipH="1" rot="10800000">
              <a:off x="5974100" y="3496438"/>
              <a:ext cx="847500" cy="363600"/>
            </a:xfrm>
            <a:prstGeom prst="curvedConnector3">
              <a:avLst>
                <a:gd fmla="val 49996" name="adj1"/>
              </a:avLst>
            </a:prstGeom>
            <a:noFill/>
            <a:ln cap="flat" cmpd="sng" w="9525">
              <a:solidFill>
                <a:schemeClr val="dk2"/>
              </a:solidFill>
              <a:prstDash val="solid"/>
              <a:round/>
              <a:headEnd len="lg" w="lg" type="none"/>
              <a:tailEnd len="lg" w="lg" type="stealth"/>
            </a:ln>
          </p:spPr>
        </p:cxnSp>
        <p:cxnSp>
          <p:nvCxnSpPr>
            <p:cNvPr id="144" name="Shape 144"/>
            <p:cNvCxnSpPr>
              <a:stCxn id="139" idx="3"/>
              <a:endCxn id="142" idx="1"/>
            </p:cNvCxnSpPr>
            <p:nvPr/>
          </p:nvCxnSpPr>
          <p:spPr>
            <a:xfrm>
              <a:off x="5974100" y="3860038"/>
              <a:ext cx="847500" cy="193200"/>
            </a:xfrm>
            <a:prstGeom prst="curvedConnector3">
              <a:avLst>
                <a:gd fmla="val 49996" name="adj1"/>
              </a:avLst>
            </a:prstGeom>
            <a:noFill/>
            <a:ln cap="flat" cmpd="sng" w="9525">
              <a:solidFill>
                <a:schemeClr val="dk2"/>
              </a:solidFill>
              <a:prstDash val="solid"/>
              <a:round/>
              <a:headEnd len="lg" w="lg" type="none"/>
              <a:tailEnd len="lg" w="lg" type="stealth"/>
            </a:ln>
          </p:spPr>
        </p:cxnSp>
      </p:grpSp>
      <p:sp>
        <p:nvSpPr>
          <p:cNvPr id="145" name="Shape 145"/>
          <p:cNvSpPr txBox="1"/>
          <p:nvPr/>
        </p:nvSpPr>
        <p:spPr>
          <a:xfrm>
            <a:off x="4766175" y="3101275"/>
            <a:ext cx="3904800" cy="933600"/>
          </a:xfrm>
          <a:prstGeom prst="rect">
            <a:avLst/>
          </a:prstGeom>
          <a:noFill/>
          <a:ln cap="flat" cmpd="sng" w="9525">
            <a:solidFill>
              <a:srgbClr val="FF0000"/>
            </a:solidFill>
            <a:prstDash val="solid"/>
            <a:round/>
            <a:headEnd len="med" w="med" type="none"/>
            <a:tailEnd len="med" w="med" type="none"/>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zh-CN"/>
              <a:t>Solve the computational expensive part of </a:t>
            </a:r>
            <a:r>
              <a:rPr b="1" lang="zh-CN"/>
              <a:t>selective search</a:t>
            </a:r>
            <a:endParaRPr b="1"/>
          </a:p>
          <a:p>
            <a:pPr indent="-317500" lvl="0" marL="457200">
              <a:spcBef>
                <a:spcPts val="0"/>
              </a:spcBef>
              <a:spcAft>
                <a:spcPts val="0"/>
              </a:spcAft>
              <a:buSzPts val="1400"/>
              <a:buChar char="●"/>
            </a:pPr>
            <a:r>
              <a:rPr lang="zh-CN"/>
              <a:t>Achieve similar accuracy of Fast R-CNN</a:t>
            </a:r>
            <a:endParaRPr/>
          </a:p>
        </p:txBody>
      </p:sp>
      <p:grpSp>
        <p:nvGrpSpPr>
          <p:cNvPr id="146" name="Shape 146"/>
          <p:cNvGrpSpPr/>
          <p:nvPr/>
        </p:nvGrpSpPr>
        <p:grpSpPr>
          <a:xfrm>
            <a:off x="311700" y="1400150"/>
            <a:ext cx="8366100" cy="2890475"/>
            <a:chOff x="311700" y="1400150"/>
            <a:chExt cx="8366100" cy="2890475"/>
          </a:xfrm>
        </p:grpSpPr>
        <p:sp>
          <p:nvSpPr>
            <p:cNvPr id="147" name="Shape 147"/>
            <p:cNvSpPr/>
            <p:nvPr/>
          </p:nvSpPr>
          <p:spPr>
            <a:xfrm>
              <a:off x="311700" y="1400150"/>
              <a:ext cx="8366100" cy="12480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zh-CN" sz="2400"/>
                <a:t>Faster R-</a:t>
              </a:r>
              <a:r>
                <a:rPr lang="zh-CN" sz="2400"/>
                <a:t>CNN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148" name="Shape 148"/>
            <p:cNvSpPr/>
            <p:nvPr/>
          </p:nvSpPr>
          <p:spPr>
            <a:xfrm>
              <a:off x="870725" y="1920950"/>
              <a:ext cx="14004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zh-CN"/>
                <a:t>input images</a:t>
              </a:r>
              <a:endParaRPr/>
            </a:p>
          </p:txBody>
        </p:sp>
        <p:sp>
          <p:nvSpPr>
            <p:cNvPr id="149" name="Shape 149"/>
            <p:cNvSpPr/>
            <p:nvPr/>
          </p:nvSpPr>
          <p:spPr>
            <a:xfrm>
              <a:off x="2872275" y="1920950"/>
              <a:ext cx="1400400" cy="412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a:t>R</a:t>
              </a:r>
              <a:r>
                <a:rPr lang="zh-CN"/>
                <a:t>egion </a:t>
              </a:r>
              <a:r>
                <a:rPr b="1" lang="zh-CN"/>
                <a:t>P</a:t>
              </a:r>
              <a:r>
                <a:rPr lang="zh-CN"/>
                <a:t>ropose </a:t>
              </a:r>
              <a:r>
                <a:rPr b="1" lang="zh-CN"/>
                <a:t>N</a:t>
              </a:r>
              <a:r>
                <a:rPr lang="zh-CN"/>
                <a:t>et</a:t>
              </a:r>
              <a:endParaRPr/>
            </a:p>
          </p:txBody>
        </p:sp>
        <p:cxnSp>
          <p:nvCxnSpPr>
            <p:cNvPr id="150" name="Shape 150"/>
            <p:cNvCxnSpPr>
              <a:stCxn id="148" idx="3"/>
              <a:endCxn id="149" idx="1"/>
            </p:cNvCxnSpPr>
            <p:nvPr/>
          </p:nvCxnSpPr>
          <p:spPr>
            <a:xfrm>
              <a:off x="2271125" y="2127350"/>
              <a:ext cx="601200" cy="0"/>
            </a:xfrm>
            <a:prstGeom prst="straightConnector1">
              <a:avLst/>
            </a:prstGeom>
            <a:noFill/>
            <a:ln cap="flat" cmpd="sng" w="9525">
              <a:solidFill>
                <a:schemeClr val="dk2"/>
              </a:solidFill>
              <a:prstDash val="solid"/>
              <a:round/>
              <a:headEnd len="lg" w="lg" type="none"/>
              <a:tailEnd len="lg" w="lg" type="triangle"/>
            </a:ln>
          </p:spPr>
        </p:cxnSp>
        <p:cxnSp>
          <p:nvCxnSpPr>
            <p:cNvPr id="151" name="Shape 151"/>
            <p:cNvCxnSpPr>
              <a:stCxn id="149" idx="3"/>
              <a:endCxn id="139" idx="1"/>
            </p:cNvCxnSpPr>
            <p:nvPr/>
          </p:nvCxnSpPr>
          <p:spPr>
            <a:xfrm>
              <a:off x="4272675" y="2127350"/>
              <a:ext cx="493500" cy="0"/>
            </a:xfrm>
            <a:prstGeom prst="straightConnector1">
              <a:avLst/>
            </a:prstGeom>
            <a:noFill/>
            <a:ln cap="flat" cmpd="sng" w="9525">
              <a:solidFill>
                <a:schemeClr val="dk2"/>
              </a:solidFill>
              <a:prstDash val="solid"/>
              <a:round/>
              <a:headEnd len="lg" w="lg" type="none"/>
              <a:tailEnd len="lg" w="lg" type="triangle"/>
            </a:ln>
          </p:spPr>
        </p:cxnSp>
        <p:grpSp>
          <p:nvGrpSpPr>
            <p:cNvPr id="152" name="Shape 152"/>
            <p:cNvGrpSpPr/>
            <p:nvPr/>
          </p:nvGrpSpPr>
          <p:grpSpPr>
            <a:xfrm>
              <a:off x="311700" y="2333750"/>
              <a:ext cx="3960900" cy="1956875"/>
              <a:chOff x="311700" y="2333750"/>
              <a:chExt cx="3960900" cy="1956875"/>
            </a:xfrm>
          </p:grpSpPr>
          <p:grpSp>
            <p:nvGrpSpPr>
              <p:cNvPr id="153" name="Shape 153"/>
              <p:cNvGrpSpPr/>
              <p:nvPr/>
            </p:nvGrpSpPr>
            <p:grpSpPr>
              <a:xfrm>
                <a:off x="311700" y="2845525"/>
                <a:ext cx="3960900" cy="1445100"/>
                <a:chOff x="311700" y="2845525"/>
                <a:chExt cx="3960900" cy="1445100"/>
              </a:xfrm>
            </p:grpSpPr>
            <p:sp>
              <p:nvSpPr>
                <p:cNvPr id="154" name="Shape 154"/>
                <p:cNvSpPr/>
                <p:nvPr/>
              </p:nvSpPr>
              <p:spPr>
                <a:xfrm>
                  <a:off x="311700" y="2845525"/>
                  <a:ext cx="3960900" cy="14451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439325" y="3030575"/>
                  <a:ext cx="17061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Computation the whole image using CNN</a:t>
                  </a:r>
                  <a:endParaRPr b="1" sz="1000"/>
                </a:p>
              </p:txBody>
            </p:sp>
            <p:sp>
              <p:nvSpPr>
                <p:cNvPr id="156" name="Shape 156"/>
                <p:cNvSpPr/>
                <p:nvPr/>
              </p:nvSpPr>
              <p:spPr>
                <a:xfrm>
                  <a:off x="439325" y="3658825"/>
                  <a:ext cx="17061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Achor schemes</a:t>
                  </a:r>
                  <a:endParaRPr b="1" sz="1000"/>
                </a:p>
              </p:txBody>
            </p:sp>
            <p:sp>
              <p:nvSpPr>
                <p:cNvPr id="157" name="Shape 157"/>
                <p:cNvSpPr/>
                <p:nvPr/>
              </p:nvSpPr>
              <p:spPr>
                <a:xfrm>
                  <a:off x="2396000" y="3361675"/>
                  <a:ext cx="17061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Region Propose Net</a:t>
                  </a:r>
                  <a:endParaRPr b="1" sz="1000"/>
                </a:p>
              </p:txBody>
            </p:sp>
          </p:grpSp>
          <p:cxnSp>
            <p:nvCxnSpPr>
              <p:cNvPr id="158" name="Shape 158"/>
              <p:cNvCxnSpPr>
                <a:stCxn id="149" idx="2"/>
                <a:endCxn id="154" idx="0"/>
              </p:cNvCxnSpPr>
              <p:nvPr/>
            </p:nvCxnSpPr>
            <p:spPr>
              <a:xfrm rot="5400000">
                <a:off x="2676375" y="1949450"/>
                <a:ext cx="511800" cy="1280400"/>
              </a:xfrm>
              <a:prstGeom prst="curvedConnector3">
                <a:avLst>
                  <a:gd fmla="val 49998" name="adj1"/>
                </a:avLst>
              </a:prstGeom>
              <a:noFill/>
              <a:ln cap="flat" cmpd="sng" w="19050">
                <a:solidFill>
                  <a:schemeClr val="dk2"/>
                </a:solidFill>
                <a:prstDash val="solid"/>
                <a:round/>
                <a:headEnd len="lg" w="lg" type="none"/>
                <a:tailEnd len="lg" w="lg" type="stealth"/>
              </a:ln>
            </p:spPr>
          </p:cxnSp>
          <p:cxnSp>
            <p:nvCxnSpPr>
              <p:cNvPr id="159" name="Shape 159"/>
              <p:cNvCxnSpPr>
                <a:stCxn id="155" idx="3"/>
                <a:endCxn id="157" idx="1"/>
              </p:cNvCxnSpPr>
              <p:nvPr/>
            </p:nvCxnSpPr>
            <p:spPr>
              <a:xfrm>
                <a:off x="2145425" y="3236975"/>
                <a:ext cx="250500" cy="331200"/>
              </a:xfrm>
              <a:prstGeom prst="curvedConnector3">
                <a:avLst>
                  <a:gd fmla="val 50015" name="adj1"/>
                </a:avLst>
              </a:prstGeom>
              <a:noFill/>
              <a:ln cap="flat" cmpd="sng" w="9525">
                <a:solidFill>
                  <a:schemeClr val="dk2"/>
                </a:solidFill>
                <a:prstDash val="solid"/>
                <a:round/>
                <a:headEnd len="lg" w="lg" type="none"/>
                <a:tailEnd len="lg" w="lg" type="stealth"/>
              </a:ln>
            </p:spPr>
          </p:cxnSp>
          <p:cxnSp>
            <p:nvCxnSpPr>
              <p:cNvPr id="160" name="Shape 160"/>
              <p:cNvCxnSpPr>
                <a:stCxn id="156" idx="3"/>
                <a:endCxn id="157" idx="1"/>
              </p:cNvCxnSpPr>
              <p:nvPr/>
            </p:nvCxnSpPr>
            <p:spPr>
              <a:xfrm flipH="1" rot="10800000">
                <a:off x="2145425" y="3568225"/>
                <a:ext cx="250500" cy="297000"/>
              </a:xfrm>
              <a:prstGeom prst="curvedConnector3">
                <a:avLst>
                  <a:gd fmla="val 50015" name="adj1"/>
                </a:avLst>
              </a:prstGeom>
              <a:noFill/>
              <a:ln cap="flat" cmpd="sng" w="9525">
                <a:solidFill>
                  <a:schemeClr val="dk2"/>
                </a:solidFill>
                <a:prstDash val="solid"/>
                <a:round/>
                <a:headEnd len="lg" w="lg" type="none"/>
                <a:tailEnd len="lg" w="lg" type="stealth"/>
              </a:ln>
            </p:spPr>
          </p:cxnSp>
        </p:grpSp>
      </p:grpSp>
      <p:sp>
        <p:nvSpPr>
          <p:cNvPr id="161" name="Shape 161"/>
          <p:cNvSpPr txBox="1"/>
          <p:nvPr/>
        </p:nvSpPr>
        <p:spPr>
          <a:xfrm>
            <a:off x="628350" y="4425400"/>
            <a:ext cx="8049300" cy="61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The current Faster R-CNN is one of the most advanced algorithm, so I choose this algorithm as my solution.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Implementation: source code</a:t>
            </a:r>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The source code is from </a:t>
            </a:r>
            <a:r>
              <a:rPr lang="zh-CN" u="sng">
                <a:solidFill>
                  <a:schemeClr val="hlink"/>
                </a:solidFill>
                <a:hlinkClick r:id="rId3"/>
              </a:rPr>
              <a:t>https://github.com/yhenon/keras-frcnn.git</a:t>
            </a:r>
            <a:r>
              <a:rPr lang="zh-CN"/>
              <a:t> . Now there is better version of  </a:t>
            </a:r>
            <a:r>
              <a:rPr lang="zh-CN" u="sng">
                <a:solidFill>
                  <a:schemeClr val="hlink"/>
                </a:solidFill>
                <a:hlinkClick r:id="rId4"/>
              </a:rPr>
              <a:t>https://github.com/fizyr/keras-retinanet.git</a:t>
            </a:r>
            <a:r>
              <a:rPr lang="zh-CN"/>
              <a:t> . In this version, the original author improves the code quality for usability, extends the interface to read more different dataset and improves the speed. </a:t>
            </a:r>
            <a:endParaRPr/>
          </a:p>
          <a:p>
            <a:pPr indent="0" lvl="0" marL="0">
              <a:spcBef>
                <a:spcPts val="1600"/>
              </a:spcBef>
              <a:spcAft>
                <a:spcPts val="0"/>
              </a:spcAft>
              <a:buNone/>
            </a:pPr>
            <a:r>
              <a:t/>
            </a:r>
            <a:endParaRPr/>
          </a:p>
          <a:p>
            <a:pPr indent="0" lvl="0" marL="0">
              <a:spcBef>
                <a:spcPts val="1600"/>
              </a:spcBef>
              <a:spcAft>
                <a:spcPts val="1600"/>
              </a:spcAft>
              <a:buNone/>
            </a:pPr>
            <a:r>
              <a:rPr lang="zh-CN"/>
              <a:t>My implementation is https://github.com/kwkwvenusgod/Shopee_ObjectDetection.git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Implementation: dataset</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In this task, the dataset is obtained from deep fashion. I applied the </a:t>
            </a:r>
            <a:r>
              <a:rPr b="1" lang="zh-CN" u="sng">
                <a:solidFill>
                  <a:schemeClr val="hlink"/>
                </a:solidFill>
                <a:highlight>
                  <a:srgbClr val="FFFFFF"/>
                </a:highlight>
                <a:hlinkClick r:id="rId3"/>
              </a:rPr>
              <a:t>Consumer-to-shop Clothes Retrieval Benchmark</a:t>
            </a:r>
            <a:endParaRPr/>
          </a:p>
          <a:p>
            <a:pPr indent="0" lvl="0" marL="0">
              <a:spcBef>
                <a:spcPts val="1600"/>
              </a:spcBef>
              <a:spcAft>
                <a:spcPts val="1600"/>
              </a:spcAft>
              <a:buNone/>
            </a:pPr>
            <a:r>
              <a:rPr lang="zh-CN"/>
              <a:t>For Consumer-to-shop dataset, it has 239557 data with annotated bounding box and contains 16 categories in the total. Moreover, it covers both photo in shop and also consumers’ selfies photo. So the </a:t>
            </a:r>
            <a:r>
              <a:rPr b="1" lang="zh-CN"/>
              <a:t>diversity </a:t>
            </a:r>
            <a:r>
              <a:rPr lang="zh-CN"/>
              <a:t>and the </a:t>
            </a:r>
            <a:r>
              <a:rPr b="1" lang="zh-CN"/>
              <a:t>volume </a:t>
            </a:r>
            <a:r>
              <a:rPr lang="zh-CN"/>
              <a:t>is desirable for training and cover the shopee dataset. The drawback is that the dataset does not contain sufficient women’s underwear. There is dataset named </a:t>
            </a:r>
            <a:r>
              <a:rPr lang="zh-CN" u="sng">
                <a:solidFill>
                  <a:schemeClr val="hlink"/>
                </a:solidFill>
                <a:hlinkClick r:id="rId4"/>
              </a:rPr>
              <a:t>Objects segmentation in the fashion field</a:t>
            </a:r>
            <a:r>
              <a:rPr lang="zh-CN"/>
              <a:t>  which contains women’s underwear. But compare with the size with Deepfashion, the size is too small (400 images) in total; so I did not use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