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260" r:id="rId4"/>
    <p:sldId id="261" r:id="rId5"/>
    <p:sldId id="262" r:id="rId6"/>
    <p:sldId id="263" r:id="rId7"/>
    <p:sldId id="264" r:id="rId8"/>
    <p:sldId id="265" r:id="rId9"/>
    <p:sldId id="266" r:id="rId10"/>
    <p:sldId id="333" r:id="rId11"/>
    <p:sldId id="334" r:id="rId12"/>
    <p:sldId id="336" r:id="rId13"/>
    <p:sldId id="348" r:id="rId14"/>
    <p:sldId id="338" r:id="rId15"/>
    <p:sldId id="339" r:id="rId16"/>
    <p:sldId id="340" r:id="rId17"/>
    <p:sldId id="343" r:id="rId18"/>
    <p:sldId id="344" r:id="rId19"/>
    <p:sldId id="284" r:id="rId20"/>
    <p:sldId id="292" r:id="rId21"/>
    <p:sldId id="291" r:id="rId22"/>
    <p:sldId id="313" r:id="rId23"/>
    <p:sldId id="293" r:id="rId24"/>
    <p:sldId id="314" r:id="rId25"/>
    <p:sldId id="376" r:id="rId26"/>
    <p:sldId id="295" r:id="rId27"/>
    <p:sldId id="296" r:id="rId28"/>
    <p:sldId id="349" r:id="rId29"/>
    <p:sldId id="297" r:id="rId30"/>
    <p:sldId id="298" r:id="rId31"/>
    <p:sldId id="350" r:id="rId32"/>
    <p:sldId id="351" r:id="rId33"/>
    <p:sldId id="352" r:id="rId34"/>
    <p:sldId id="353" r:id="rId35"/>
    <p:sldId id="354" r:id="rId36"/>
    <p:sldId id="356" r:id="rId37"/>
    <p:sldId id="330" r:id="rId38"/>
    <p:sldId id="325" r:id="rId39"/>
    <p:sldId id="305" r:id="rId40"/>
    <p:sldId id="308" r:id="rId41"/>
    <p:sldId id="309" r:id="rId42"/>
    <p:sldId id="310" r:id="rId43"/>
    <p:sldId id="365" r:id="rId44"/>
    <p:sldId id="357" r:id="rId45"/>
    <p:sldId id="358" r:id="rId46"/>
    <p:sldId id="318" r:id="rId47"/>
    <p:sldId id="320" r:id="rId48"/>
    <p:sldId id="321" r:id="rId49"/>
    <p:sldId id="375" r:id="rId50"/>
    <p:sldId id="322" r:id="rId51"/>
    <p:sldId id="362" r:id="rId52"/>
    <p:sldId id="363" r:id="rId53"/>
    <p:sldId id="364" r:id="rId54"/>
    <p:sldId id="324" r:id="rId55"/>
    <p:sldId id="332" r:id="rId56"/>
    <p:sldId id="366" r:id="rId57"/>
    <p:sldId id="367" r:id="rId58"/>
    <p:sldId id="368" r:id="rId59"/>
    <p:sldId id="347" r:id="rId60"/>
    <p:sldId id="369" r:id="rId61"/>
    <p:sldId id="370" r:id="rId62"/>
    <p:sldId id="374" r:id="rId63"/>
    <p:sldId id="371" r:id="rId64"/>
    <p:sldId id="373" r:id="rId65"/>
    <p:sldId id="377" r:id="rId6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B51"/>
    <a:srgbClr val="0000CC"/>
    <a:srgbClr val="796B37"/>
    <a:srgbClr val="AE8102"/>
    <a:srgbClr val="C0504D"/>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384" autoAdjust="0"/>
  </p:normalViewPr>
  <p:slideViewPr>
    <p:cSldViewPr>
      <p:cViewPr>
        <p:scale>
          <a:sx n="80" d="100"/>
          <a:sy n="80" d="100"/>
        </p:scale>
        <p:origin x="-1086" y="7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7561B0-D324-4471-8A03-818B58F78289}" type="datetimeFigureOut">
              <a:rPr lang="zh-CN" altLang="en-US" smtClean="0"/>
              <a:t>2016/3/19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4A30A2-42C8-4F62-A8B3-BC0D9E874E81}" type="slidenum">
              <a:rPr lang="zh-CN" altLang="en-US" smtClean="0"/>
              <a:t>‹#›</a:t>
            </a:fld>
            <a:endParaRPr lang="zh-CN" altLang="en-US"/>
          </a:p>
        </p:txBody>
      </p:sp>
    </p:spTree>
    <p:extLst>
      <p:ext uri="{BB962C8B-B14F-4D97-AF65-F5344CB8AC3E}">
        <p14:creationId xmlns:p14="http://schemas.microsoft.com/office/powerpoint/2010/main" val="2609994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Hello</a:t>
            </a:r>
            <a:r>
              <a:rPr lang="en-US" altLang="zh-CN" baseline="0" dirty="0" smtClean="0"/>
              <a:t> everyone, I am Wei Bai from Hong Kong University of Science and Technology. Today I am going to talk about our work, enabling ECN in multi-service multi-queue data centers. This is a joint work with Li Chen, Kai Chen from Hong Kong University of Science and Technology and Haitao Wu from Microsoft.</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1</a:t>
            </a:fld>
            <a:endParaRPr lang="zh-CN" altLang="en-US"/>
          </a:p>
        </p:txBody>
      </p:sp>
    </p:spTree>
    <p:extLst>
      <p:ext uri="{BB962C8B-B14F-4D97-AF65-F5344CB8AC3E}">
        <p14:creationId xmlns:p14="http://schemas.microsoft.com/office/powerpoint/2010/main" val="2263816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More specially, there are several ECN/RED implementation</a:t>
            </a:r>
            <a:r>
              <a:rPr lang="en-US" altLang="zh-CN" baseline="0" dirty="0" smtClean="0"/>
              <a:t> on the switch, such as per-queue, per-port and per-service-pool ECN/RED. The key difference among these schemes is that they track buffer occupancy of different egress entities to make ECN marking decisions.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10</a:t>
            </a:fld>
            <a:endParaRPr lang="zh-CN" altLang="en-US"/>
          </a:p>
        </p:txBody>
      </p:sp>
    </p:spTree>
    <p:extLst>
      <p:ext uri="{BB962C8B-B14F-4D97-AF65-F5344CB8AC3E}">
        <p14:creationId xmlns:p14="http://schemas.microsoft.com/office/powerpoint/2010/main" val="1115819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a:t>
            </a:r>
            <a:r>
              <a:rPr lang="en-US" altLang="zh-CN" baseline="0" dirty="0" smtClean="0"/>
              <a:t>per-queue ECN marking, we track the buffer occupancy of each queue to make ECN marking decisions. Each queue has its own ECN marking threshold and performs ECN marking independently to other queues. An arrival packet gets ECN marked if the per-queue buffer occupancy is larger than per-queue ECN marking threshold.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11</a:t>
            </a:fld>
            <a:endParaRPr lang="zh-CN" altLang="en-US"/>
          </a:p>
        </p:txBody>
      </p:sp>
    </p:spTree>
    <p:extLst>
      <p:ext uri="{BB962C8B-B14F-4D97-AF65-F5344CB8AC3E}">
        <p14:creationId xmlns:p14="http://schemas.microsoft.com/office/powerpoint/2010/main" val="3585871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per-port</a:t>
            </a:r>
            <a:r>
              <a:rPr lang="en-US" altLang="zh-CN" baseline="0" dirty="0" smtClean="0"/>
              <a:t> ECN marking, we track the total buffer occupancy of a switch port to make ECN marking decisions. Each port has its own ECN marking threshold. An arrival packet gets ECN marked if the per-port buffer occupancy is larger than the per-port ECN marking threshold.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12</a:t>
            </a:fld>
            <a:endParaRPr lang="zh-CN" altLang="en-US"/>
          </a:p>
        </p:txBody>
      </p:sp>
    </p:spTree>
    <p:extLst>
      <p:ext uri="{BB962C8B-B14F-4D97-AF65-F5344CB8AC3E}">
        <p14:creationId xmlns:p14="http://schemas.microsoft.com/office/powerpoint/2010/main" val="403003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per-service-pool</a:t>
            </a:r>
            <a:r>
              <a:rPr lang="en-US" altLang="zh-CN" baseline="0" dirty="0" smtClean="0"/>
              <a:t> ECN marking, we track the total buffer occupancy of a shared buffer region to make ECN marking decisions.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13</a:t>
            </a:fld>
            <a:endParaRPr lang="zh-CN" altLang="en-US"/>
          </a:p>
        </p:txBody>
      </p:sp>
    </p:spTree>
    <p:extLst>
      <p:ext uri="{BB962C8B-B14F-4D97-AF65-F5344CB8AC3E}">
        <p14:creationId xmlns:p14="http://schemas.microsoft.com/office/powerpoint/2010/main" val="248415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 we have shown,</a:t>
            </a:r>
            <a:r>
              <a:rPr lang="en-US" altLang="zh-CN" baseline="0" dirty="0" smtClean="0"/>
              <a:t> commodity switches have provided multiple queues for each egress port. Current operation practice is to leverage multiple queues to isolate traffic from different services/applications.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14</a:t>
            </a:fld>
            <a:endParaRPr lang="zh-CN" altLang="en-US"/>
          </a:p>
        </p:txBody>
      </p:sp>
    </p:spTree>
    <p:extLst>
      <p:ext uri="{BB962C8B-B14F-4D97-AF65-F5344CB8AC3E}">
        <p14:creationId xmlns:p14="http://schemas.microsoft.com/office/powerpoint/2010/main" val="3089195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For example, we can isolate traffic</a:t>
            </a:r>
            <a:r>
              <a:rPr lang="en-US" altLang="zh-CN" baseline="0" dirty="0" smtClean="0"/>
              <a:t> from different services based on their protocols.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15</a:t>
            </a:fld>
            <a:endParaRPr lang="zh-CN" altLang="en-US"/>
          </a:p>
        </p:txBody>
      </p:sp>
    </p:spTree>
    <p:extLst>
      <p:ext uri="{BB962C8B-B14F-4D97-AF65-F5344CB8AC3E}">
        <p14:creationId xmlns:p14="http://schemas.microsoft.com/office/powerpoint/2010/main" val="3315479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can also isolate services</a:t>
            </a:r>
            <a:r>
              <a:rPr lang="en-US" altLang="zh-CN" baseline="0" dirty="0" smtClean="0"/>
              <a:t> based on their importance.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16</a:t>
            </a:fld>
            <a:endParaRPr lang="zh-CN" altLang="en-US"/>
          </a:p>
        </p:txBody>
      </p:sp>
    </p:spTree>
    <p:extLst>
      <p:ext uri="{BB962C8B-B14F-4D97-AF65-F5344CB8AC3E}">
        <p14:creationId xmlns:p14="http://schemas.microsoft.com/office/powerpoint/2010/main" val="3231128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Among the queues, operators</a:t>
            </a:r>
            <a:r>
              <a:rPr lang="en-US" altLang="zh-CN" baseline="0" dirty="0" smtClean="0"/>
              <a:t> typically enforce weighted max-min fair sharing policy since they don’t want to persistently starve a whole service for long time. For example, we can assign a high weight to more important real-time services and a low weight to less important background services.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17</a:t>
            </a:fld>
            <a:endParaRPr lang="zh-CN" altLang="en-US"/>
          </a:p>
        </p:txBody>
      </p:sp>
    </p:spTree>
    <p:extLst>
      <p:ext uri="{BB962C8B-B14F-4D97-AF65-F5344CB8AC3E}">
        <p14:creationId xmlns:p14="http://schemas.microsoft.com/office/powerpoint/2010/main" val="48313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a:t>
            </a:r>
            <a:r>
              <a:rPr lang="en-US" altLang="zh-CN" baseline="0" dirty="0" smtClean="0"/>
              <a:t> summary, in production data centers with multiple services, we need to perform ECN marking in multi-queue context. This is the problem we want to explore.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18</a:t>
            </a:fld>
            <a:endParaRPr lang="zh-CN" altLang="en-US"/>
          </a:p>
        </p:txBody>
      </p:sp>
    </p:spTree>
    <p:extLst>
      <p:ext uri="{BB962C8B-B14F-4D97-AF65-F5344CB8AC3E}">
        <p14:creationId xmlns:p14="http://schemas.microsoft.com/office/powerpoint/2010/main" val="3706940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 understand</a:t>
            </a:r>
            <a:r>
              <a:rPr lang="en-US" altLang="zh-CN" baseline="0" dirty="0" smtClean="0"/>
              <a:t> this problem, we start from the simplest scenario, ECN marking with single queue.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19</a:t>
            </a:fld>
            <a:endParaRPr lang="zh-CN" altLang="en-US"/>
          </a:p>
        </p:txBody>
      </p:sp>
    </p:spTree>
    <p:extLst>
      <p:ext uri="{BB962C8B-B14F-4D97-AF65-F5344CB8AC3E}">
        <p14:creationId xmlns:p14="http://schemas.microsoft.com/office/powerpoint/2010/main" val="1675778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a:t>
            </a:r>
            <a:r>
              <a:rPr lang="en-US" altLang="zh-CN" baseline="0" dirty="0" smtClean="0"/>
              <a:t> context of this work is data center. As we know, today’s data centers host many services and applications with diverse network requirements. Some services desire high throughput. Some services desire low latency. Some services desire both high throughput and low latency.</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2</a:t>
            </a:fld>
            <a:endParaRPr lang="zh-CN" altLang="en-US"/>
          </a:p>
        </p:txBody>
      </p:sp>
    </p:spTree>
    <p:extLst>
      <p:ext uri="{BB962C8B-B14F-4D97-AF65-F5344CB8AC3E}">
        <p14:creationId xmlns:p14="http://schemas.microsoft.com/office/powerpoint/2010/main" val="2205861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figure</a:t>
            </a:r>
            <a:r>
              <a:rPr lang="en-US" altLang="zh-CN" baseline="0" dirty="0" smtClean="0"/>
              <a:t> shows that how RED calculates marking probability based on buffer occupancy. It has at least three parameters: </a:t>
            </a:r>
            <a:r>
              <a:rPr lang="en-US" altLang="zh-CN" baseline="0" dirty="0" err="1" smtClean="0"/>
              <a:t>Kmin</a:t>
            </a:r>
            <a:r>
              <a:rPr lang="en-US" altLang="zh-CN" baseline="0" dirty="0" smtClean="0"/>
              <a:t>, </a:t>
            </a:r>
            <a:r>
              <a:rPr lang="en-US" altLang="zh-CN" baseline="0" dirty="0" err="1" smtClean="0"/>
              <a:t>Kmax</a:t>
            </a:r>
            <a:r>
              <a:rPr lang="en-US" altLang="zh-CN" baseline="0" dirty="0" smtClean="0"/>
              <a:t> and </a:t>
            </a:r>
            <a:r>
              <a:rPr lang="en-US" altLang="zh-CN" baseline="0" dirty="0" err="1" smtClean="0"/>
              <a:t>Pamx</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20</a:t>
            </a:fld>
            <a:endParaRPr lang="zh-CN" altLang="en-US"/>
          </a:p>
        </p:txBody>
      </p:sp>
    </p:spTree>
    <p:extLst>
      <p:ext uri="{BB962C8B-B14F-4D97-AF65-F5344CB8AC3E}">
        <p14:creationId xmlns:p14="http://schemas.microsoft.com/office/powerpoint/2010/main" val="1817035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practice,</a:t>
            </a:r>
            <a:r>
              <a:rPr lang="en-US" altLang="zh-CN" baseline="0" dirty="0" smtClean="0"/>
              <a:t> operators typically set </a:t>
            </a:r>
            <a:r>
              <a:rPr lang="en-US" altLang="zh-CN" baseline="0" dirty="0" err="1" smtClean="0"/>
              <a:t>Kmin</a:t>
            </a:r>
            <a:r>
              <a:rPr lang="en-US" altLang="zh-CN" baseline="0" dirty="0" smtClean="0"/>
              <a:t> and </a:t>
            </a:r>
            <a:r>
              <a:rPr lang="en-US" altLang="zh-CN" baseline="0" dirty="0" err="1" smtClean="0"/>
              <a:t>Kmax</a:t>
            </a:r>
            <a:r>
              <a:rPr lang="en-US" altLang="zh-CN" baseline="0" dirty="0" smtClean="0"/>
              <a:t> to the same value. In this way, there is only one ECN marking threshold, K, that we need to configure. A packet gets marked if the buffer occupancy is larger than K.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21</a:t>
            </a:fld>
            <a:endParaRPr lang="zh-CN" altLang="en-US"/>
          </a:p>
        </p:txBody>
      </p:sp>
    </p:spTree>
    <p:extLst>
      <p:ext uri="{BB962C8B-B14F-4D97-AF65-F5344CB8AC3E}">
        <p14:creationId xmlns:p14="http://schemas.microsoft.com/office/powerpoint/2010/main" val="2149699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 achieve</a:t>
            </a:r>
            <a:r>
              <a:rPr lang="en-US" altLang="zh-CN" baseline="0" dirty="0" smtClean="0"/>
              <a:t> 100% throughput for synchronized TCP flows, K should be no smaller than C times RTT times lambda.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22</a:t>
            </a:fld>
            <a:endParaRPr lang="zh-CN" altLang="en-US"/>
          </a:p>
        </p:txBody>
      </p:sp>
    </p:spTree>
    <p:extLst>
      <p:ext uri="{BB962C8B-B14F-4D97-AF65-F5344CB8AC3E}">
        <p14:creationId xmlns:p14="http://schemas.microsoft.com/office/powerpoint/2010/main" val="1685897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 times RTT is bandwidth</a:t>
            </a:r>
            <a:r>
              <a:rPr lang="en-US" altLang="zh-CN" baseline="0" dirty="0" smtClean="0"/>
              <a:t> delay product. Lambda is a fixed parameter determined by congestion control algorithms at end hosts. For example, lambda is 1 for regular ECN-enabled TCP which simply cuts window by half in the presence of ECN.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23</a:t>
            </a:fld>
            <a:endParaRPr lang="zh-CN" altLang="en-US"/>
          </a:p>
        </p:txBody>
      </p:sp>
    </p:spTree>
    <p:extLst>
      <p:ext uri="{BB962C8B-B14F-4D97-AF65-F5344CB8AC3E}">
        <p14:creationId xmlns:p14="http://schemas.microsoft.com/office/powerpoint/2010/main" val="3473470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a:t>
            </a:r>
            <a:r>
              <a:rPr lang="en-US" altLang="zh-CN" baseline="0" dirty="0" smtClean="0"/>
              <a:t> we call C times RTT times lambda as the standard ECN marking threshold since it is the value we can use to fully utilize link capacity while delivering low latency.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24</a:t>
            </a:fld>
            <a:endParaRPr lang="zh-CN" altLang="en-US"/>
          </a:p>
        </p:txBody>
      </p:sp>
    </p:spTree>
    <p:extLst>
      <p:ext uri="{BB962C8B-B14F-4D97-AF65-F5344CB8AC3E}">
        <p14:creationId xmlns:p14="http://schemas.microsoft.com/office/powerpoint/2010/main" val="36017687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homogeneous data center networks, RTT is relatively stable. And</a:t>
            </a:r>
            <a:r>
              <a:rPr lang="en-US" altLang="zh-CN" baseline="0" dirty="0" smtClean="0"/>
              <a:t> C is given, lambda is given. </a:t>
            </a:r>
            <a:r>
              <a:rPr lang="en-US" altLang="zh-CN" dirty="0" smtClean="0"/>
              <a:t>So</a:t>
            </a:r>
            <a:r>
              <a:rPr lang="en-US" altLang="zh-CN" baseline="0" dirty="0" smtClean="0"/>
              <a:t> it is feasible for us to compute a static value as the standard ECN marking threshold. For example, in DCTCP paper, the authors recommend using 65 packets as the marking threshold for 10G network. </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25</a:t>
            </a:fld>
            <a:endParaRPr lang="zh-CN" altLang="en-US"/>
          </a:p>
        </p:txBody>
      </p:sp>
    </p:spTree>
    <p:extLst>
      <p:ext uri="{BB962C8B-B14F-4D97-AF65-F5344CB8AC3E}">
        <p14:creationId xmlns:p14="http://schemas.microsoft.com/office/powerpoint/2010/main" val="2418631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move to ECN marking in multi-queue context.</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26</a:t>
            </a:fld>
            <a:endParaRPr lang="zh-CN" altLang="en-US"/>
          </a:p>
        </p:txBody>
      </p:sp>
    </p:spTree>
    <p:extLst>
      <p:ext uri="{BB962C8B-B14F-4D97-AF65-F5344CB8AC3E}">
        <p14:creationId xmlns:p14="http://schemas.microsoft.com/office/powerpoint/2010/main" val="3106574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multi-queue context, per-queue ECN making is widely employed by operators</a:t>
            </a:r>
            <a:r>
              <a:rPr lang="en-US" altLang="zh-CN" baseline="0" dirty="0" smtClean="0"/>
              <a:t> due to its good isolation among different queues. To fully utilize the link capacity in any condition, many operators configure the standard ECN marking threshold for each queue. In this way, any queue can independently fully utilize the link capacity regardless of traffic dynamics. To the best of our knowledge, this is current </a:t>
            </a:r>
            <a:r>
              <a:rPr lang="en-US" altLang="zh-CN" baseline="0" smtClean="0"/>
              <a:t>operation practice </a:t>
            </a:r>
            <a:r>
              <a:rPr lang="en-US" altLang="zh-CN" baseline="0" dirty="0" smtClean="0"/>
              <a:t>in industry.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27</a:t>
            </a:fld>
            <a:endParaRPr lang="zh-CN" altLang="en-US"/>
          </a:p>
        </p:txBody>
      </p:sp>
    </p:spTree>
    <p:extLst>
      <p:ext uri="{BB962C8B-B14F-4D97-AF65-F5344CB8AC3E}">
        <p14:creationId xmlns:p14="http://schemas.microsoft.com/office/powerpoint/2010/main" val="1536894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However, such configuration will increase packet latency when many queues are concurrently active.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28</a:t>
            </a:fld>
            <a:endParaRPr lang="zh-CN" altLang="en-US"/>
          </a:p>
        </p:txBody>
      </p:sp>
    </p:spTree>
    <p:extLst>
      <p:ext uri="{BB962C8B-B14F-4D97-AF65-F5344CB8AC3E}">
        <p14:creationId xmlns:p14="http://schemas.microsoft.com/office/powerpoint/2010/main" val="3975620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 confirm this, we even</a:t>
            </a:r>
            <a:r>
              <a:rPr lang="en-US" altLang="zh-CN" baseline="0" dirty="0" smtClean="0"/>
              <a:t> classify 8 long-lived flows into a varying number of queues. </a:t>
            </a:r>
            <a:r>
              <a:rPr lang="en-US" altLang="zh-CN" dirty="0" smtClean="0"/>
              <a:t>As</a:t>
            </a:r>
            <a:r>
              <a:rPr lang="en-US" altLang="zh-CN" baseline="0" dirty="0" smtClean="0"/>
              <a:t> we can see from this figure, more queues lead to worse latency.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29</a:t>
            </a:fld>
            <a:endParaRPr lang="zh-CN" altLang="en-US"/>
          </a:p>
        </p:txBody>
      </p:sp>
    </p:spTree>
    <p:extLst>
      <p:ext uri="{BB962C8B-B14F-4D97-AF65-F5344CB8AC3E}">
        <p14:creationId xmlns:p14="http://schemas.microsoft.com/office/powerpoint/2010/main" val="4233347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 satisfy</a:t>
            </a:r>
            <a:r>
              <a:rPr lang="en-US" altLang="zh-CN" baseline="0" dirty="0" smtClean="0"/>
              <a:t> such diverse network requirements, many people have leveraged ECN, explicit congestion notification, to design new transport mechanisms for data center networks.</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3</a:t>
            </a:fld>
            <a:endParaRPr lang="zh-CN" altLang="en-US"/>
          </a:p>
        </p:txBody>
      </p:sp>
    </p:spTree>
    <p:extLst>
      <p:ext uri="{BB962C8B-B14F-4D97-AF65-F5344CB8AC3E}">
        <p14:creationId xmlns:p14="http://schemas.microsoft.com/office/powerpoint/2010/main" val="39046071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Realizing</a:t>
            </a:r>
            <a:r>
              <a:rPr lang="en-US" altLang="zh-CN" baseline="0" dirty="0" smtClean="0"/>
              <a:t> above limitation, an alternative approach is to divide the standard ECN marking threshold into different queues based on queue weights. In this formula, Wi is the weight of queue </a:t>
            </a:r>
            <a:r>
              <a:rPr lang="en-US" altLang="zh-CN" baseline="0" dirty="0" err="1" smtClean="0"/>
              <a:t>i</a:t>
            </a:r>
            <a:r>
              <a:rPr lang="en-US" altLang="zh-CN" baseline="0" dirty="0" smtClean="0"/>
              <a:t>. So Wi over the sum of </a:t>
            </a:r>
            <a:r>
              <a:rPr lang="en-US" altLang="zh-CN" baseline="0" dirty="0" err="1" smtClean="0"/>
              <a:t>Wj</a:t>
            </a:r>
            <a:r>
              <a:rPr lang="en-US" altLang="zh-CN" baseline="0" dirty="0" smtClean="0"/>
              <a:t> is the normalized weight of queue </a:t>
            </a:r>
            <a:r>
              <a:rPr lang="en-US" altLang="zh-CN" baseline="0" dirty="0" err="1" smtClean="0"/>
              <a:t>i</a:t>
            </a:r>
            <a:r>
              <a:rPr lang="en-US" altLang="zh-CN" baseline="0" dirty="0" smtClean="0"/>
              <a:t>. Such configuration can achieve good latency even when all the queues are concurrently active.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30</a:t>
            </a:fld>
            <a:endParaRPr lang="zh-CN" altLang="en-US"/>
          </a:p>
        </p:txBody>
      </p:sp>
    </p:spTree>
    <p:extLst>
      <p:ext uri="{BB962C8B-B14F-4D97-AF65-F5344CB8AC3E}">
        <p14:creationId xmlns:p14="http://schemas.microsoft.com/office/powerpoint/2010/main" val="621564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However, it will degrade throughput when very</a:t>
            </a:r>
            <a:r>
              <a:rPr lang="en-US" altLang="zh-CN" baseline="0" dirty="0" smtClean="0"/>
              <a:t> few queues are active simultaneously.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31</a:t>
            </a:fld>
            <a:endParaRPr lang="zh-CN" altLang="en-US"/>
          </a:p>
        </p:txBody>
      </p:sp>
    </p:spTree>
    <p:extLst>
      <p:ext uri="{BB962C8B-B14F-4D97-AF65-F5344CB8AC3E}">
        <p14:creationId xmlns:p14="http://schemas.microsoft.com/office/powerpoint/2010/main" val="40504066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 confirm this, we consider</a:t>
            </a:r>
            <a:r>
              <a:rPr lang="en-US" altLang="zh-CN" baseline="0" dirty="0" smtClean="0"/>
              <a:t> an extreme case</a:t>
            </a:r>
            <a:r>
              <a:rPr lang="en-US" altLang="zh-CN" dirty="0" smtClean="0"/>
              <a:t> where only</a:t>
            </a:r>
            <a:r>
              <a:rPr lang="en-US" altLang="zh-CN" baseline="0" dirty="0" smtClean="0"/>
              <a:t> one queue is active. As we can see from these figures, the threshold of 16 packets can achieve better performance compared to the threshold of 2 packets.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32</a:t>
            </a:fld>
            <a:endParaRPr lang="zh-CN" altLang="en-US"/>
          </a:p>
        </p:txBody>
      </p:sp>
    </p:spTree>
    <p:extLst>
      <p:ext uri="{BB962C8B-B14F-4D97-AF65-F5344CB8AC3E}">
        <p14:creationId xmlns:p14="http://schemas.microsoft.com/office/powerpoint/2010/main" val="10396588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Unlike previous two per-queue-based approaches,</a:t>
            </a:r>
            <a:r>
              <a:rPr lang="en-US" altLang="zh-CN" baseline="0" dirty="0" smtClean="0"/>
              <a:t> we can use per-port ECN/RED to achieve both high throughput and low latency by setting the per-port marking threshold to the standard ECN marking threshold.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33</a:t>
            </a:fld>
            <a:endParaRPr lang="zh-CN" altLang="en-US"/>
          </a:p>
        </p:txBody>
      </p:sp>
    </p:spTree>
    <p:extLst>
      <p:ext uri="{BB962C8B-B14F-4D97-AF65-F5344CB8AC3E}">
        <p14:creationId xmlns:p14="http://schemas.microsoft.com/office/powerpoint/2010/main" val="4451583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However, per-port ECN/RED cannot ensure isolation</a:t>
            </a:r>
            <a:r>
              <a:rPr lang="en-US" altLang="zh-CN" baseline="0" dirty="0" smtClean="0"/>
              <a:t> among different queues. Packets from one queue can get ECN marked due to the buffer occupancy of other queues. As a result, per-port ECN/RED can seriously violate the weighted fair sharing policy among queues. We believe this problem will be more serious if we use per-service-pool ECN/RED as queues from different ports can interfere with each other.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34</a:t>
            </a:fld>
            <a:endParaRPr lang="zh-CN" altLang="en-US"/>
          </a:p>
        </p:txBody>
      </p:sp>
    </p:spTree>
    <p:extLst>
      <p:ext uri="{BB962C8B-B14F-4D97-AF65-F5344CB8AC3E}">
        <p14:creationId xmlns:p14="http://schemas.microsoft.com/office/powerpoint/2010/main" val="18570314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 confirm this impairment, we classify traffic into two services. Both services have</a:t>
            </a:r>
            <a:r>
              <a:rPr lang="en-US" altLang="zh-CN" baseline="0" dirty="0" smtClean="0"/>
              <a:t> a equal-weight dedicated queue on the switch. According to scheduling policy, both services should always fairly share the link capacity. However, as we can see, with per-port ECN/RED, service 2 can get more bandwidth when we increase its number of flows.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35</a:t>
            </a:fld>
            <a:endParaRPr lang="zh-CN" altLang="en-US"/>
          </a:p>
        </p:txBody>
      </p:sp>
    </p:spTree>
    <p:extLst>
      <p:ext uri="{BB962C8B-B14F-4D97-AF65-F5344CB8AC3E}">
        <p14:creationId xmlns:p14="http://schemas.microsoft.com/office/powerpoint/2010/main" val="3420781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a:t>
            </a:r>
            <a:r>
              <a:rPr lang="en-US" altLang="zh-CN" baseline="0" dirty="0" smtClean="0"/>
              <a:t> we take one step back and ask a question, can we design an ECN marking scheme that achieve low latency and high throughput while strictly preserving weighted fair sharing policy? In addition, for hardware implementation friendliness, we also require the scheme should perform RED like </a:t>
            </a:r>
            <a:r>
              <a:rPr lang="en-US" altLang="zh-CN" baseline="0" dirty="0" err="1" smtClean="0"/>
              <a:t>enqueue</a:t>
            </a:r>
            <a:r>
              <a:rPr lang="en-US" altLang="zh-CN" baseline="0" dirty="0" smtClean="0"/>
              <a:t> ECN marking. More specially, our solution should compare buffer occupancy against a threshold at the </a:t>
            </a:r>
            <a:r>
              <a:rPr lang="en-US" altLang="zh-CN" baseline="0" dirty="0" err="1" smtClean="0"/>
              <a:t>enqueue</a:t>
            </a:r>
            <a:r>
              <a:rPr lang="en-US" altLang="zh-CN" baseline="0" dirty="0" smtClean="0"/>
              <a:t> side to make marking decisions.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36</a:t>
            </a:fld>
            <a:endParaRPr lang="zh-CN" altLang="en-US"/>
          </a:p>
        </p:txBody>
      </p:sp>
    </p:spTree>
    <p:extLst>
      <p:ext uri="{BB962C8B-B14F-4D97-AF65-F5344CB8AC3E}">
        <p14:creationId xmlns:p14="http://schemas.microsoft.com/office/powerpoint/2010/main" val="21881363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 answer is MQ-ECN</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37</a:t>
            </a:fld>
            <a:endParaRPr lang="zh-CN" altLang="en-US"/>
          </a:p>
        </p:txBody>
      </p:sp>
    </p:spTree>
    <p:extLst>
      <p:ext uri="{BB962C8B-B14F-4D97-AF65-F5344CB8AC3E}">
        <p14:creationId xmlns:p14="http://schemas.microsoft.com/office/powerpoint/2010/main" val="39765577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let’s move to the design of MQ-ECN</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38</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start from ideal GPS model. Consider</a:t>
            </a:r>
            <a:r>
              <a:rPr lang="en-US" altLang="zh-CN" baseline="0" dirty="0" smtClean="0"/>
              <a:t> we have N queues share the link with capacity C. The underlying scheduler is generalized processor sharing (GPS).</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39</a:t>
            </a:fld>
            <a:endParaRPr lang="zh-CN" altLang="en-US"/>
          </a:p>
        </p:txBody>
      </p:sp>
    </p:spTree>
    <p:extLst>
      <p:ext uri="{BB962C8B-B14F-4D97-AF65-F5344CB8AC3E}">
        <p14:creationId xmlns:p14="http://schemas.microsoft.com/office/powerpoint/2010/main" val="634739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With ECN</a:t>
            </a:r>
            <a:r>
              <a:rPr lang="en-US" altLang="zh-CN" dirty="0" smtClean="0"/>
              <a:t>, we</a:t>
            </a:r>
            <a:r>
              <a:rPr lang="en-US" altLang="zh-CN" baseline="0" dirty="0" smtClean="0"/>
              <a:t> can achieve high throughput even with little buffer occupancy. Due to their simplicity and effectiveness, many ECN-based transports, such as DCTCP and DCQCN, are being deployed in production data centers.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4</a:t>
            </a:fld>
            <a:endParaRPr lang="zh-CN" altLang="en-US"/>
          </a:p>
        </p:txBody>
      </p:sp>
    </p:spTree>
    <p:extLst>
      <p:ext uri="{BB962C8B-B14F-4D97-AF65-F5344CB8AC3E}">
        <p14:creationId xmlns:p14="http://schemas.microsoft.com/office/powerpoint/2010/main" val="7965623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input</a:t>
            </a:r>
            <a:r>
              <a:rPr lang="en-US" altLang="zh-CN" baseline="0" dirty="0" smtClean="0"/>
              <a:t> rate of queue </a:t>
            </a:r>
            <a:r>
              <a:rPr lang="en-US" altLang="zh-CN" baseline="0" dirty="0" err="1" smtClean="0"/>
              <a:t>i</a:t>
            </a:r>
            <a:r>
              <a:rPr lang="en-US" altLang="zh-CN" baseline="0" dirty="0" smtClean="0"/>
              <a:t> is </a:t>
            </a:r>
            <a:r>
              <a:rPr lang="en-US" altLang="zh-CN" baseline="0" dirty="0" err="1" smtClean="0"/>
              <a:t>Ri</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40</a:t>
            </a:fld>
            <a:endParaRPr lang="zh-CN" altLang="en-US"/>
          </a:p>
        </p:txBody>
      </p:sp>
    </p:spTree>
    <p:extLst>
      <p:ext uri="{BB962C8B-B14F-4D97-AF65-F5344CB8AC3E}">
        <p14:creationId xmlns:p14="http://schemas.microsoft.com/office/powerpoint/2010/main" val="10819747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weight of queue </a:t>
            </a:r>
            <a:r>
              <a:rPr lang="en-US" altLang="zh-CN" dirty="0" err="1" smtClean="0"/>
              <a:t>i</a:t>
            </a:r>
            <a:r>
              <a:rPr lang="en-US" altLang="zh-CN" baseline="0" dirty="0" smtClean="0"/>
              <a:t> is Wi.</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41</a:t>
            </a:fld>
            <a:endParaRPr lang="zh-CN" altLang="en-US"/>
          </a:p>
        </p:txBody>
      </p:sp>
    </p:spTree>
    <p:extLst>
      <p:ext uri="{BB962C8B-B14F-4D97-AF65-F5344CB8AC3E}">
        <p14:creationId xmlns:p14="http://schemas.microsoft.com/office/powerpoint/2010/main" val="29508890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When the link is congested, according to weighted max-min fairness, we have the following equation. Alpha</a:t>
            </a:r>
            <a:r>
              <a:rPr lang="en-US" altLang="zh-CN" baseline="0" dirty="0" smtClean="0"/>
              <a:t> is unique solution for the equation. Wi times alpha is also called weighted fair share rate. The output rate of queue </a:t>
            </a:r>
            <a:r>
              <a:rPr lang="en-US" altLang="zh-CN" baseline="0" dirty="0" err="1" smtClean="0"/>
              <a:t>i</a:t>
            </a:r>
            <a:r>
              <a:rPr lang="en-US" altLang="zh-CN" baseline="0" dirty="0" smtClean="0"/>
              <a:t> is the minimum value between input rate </a:t>
            </a:r>
            <a:r>
              <a:rPr lang="en-US" altLang="zh-CN" baseline="0" dirty="0" err="1" smtClean="0"/>
              <a:t>Ri</a:t>
            </a:r>
            <a:r>
              <a:rPr lang="en-US" altLang="zh-CN" baseline="0" dirty="0" smtClean="0"/>
              <a:t> and weighted fair share rate Wi alpha.  </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42</a:t>
            </a:fld>
            <a:endParaRPr lang="zh-CN" altLang="en-US"/>
          </a:p>
        </p:txBody>
      </p:sp>
    </p:spTree>
    <p:extLst>
      <p:ext uri="{BB962C8B-B14F-4D97-AF65-F5344CB8AC3E}">
        <p14:creationId xmlns:p14="http://schemas.microsoft.com/office/powerpoint/2010/main" val="24856518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When</a:t>
            </a:r>
            <a:r>
              <a:rPr lang="en-US" altLang="zh-CN" baseline="0" dirty="0" smtClean="0"/>
              <a:t> input rate </a:t>
            </a:r>
            <a:r>
              <a:rPr lang="en-US" altLang="zh-CN" baseline="0" dirty="0" err="1" smtClean="0"/>
              <a:t>Ri</a:t>
            </a:r>
            <a:r>
              <a:rPr lang="en-US" altLang="zh-CN" baseline="0" dirty="0" smtClean="0"/>
              <a:t> is larger than weighted fair share rate Wi alpha, queue </a:t>
            </a:r>
            <a:r>
              <a:rPr lang="en-US" altLang="zh-CN" baseline="0" dirty="0" err="1" smtClean="0"/>
              <a:t>i</a:t>
            </a:r>
            <a:r>
              <a:rPr lang="en-US" altLang="zh-CN" baseline="0" dirty="0" smtClean="0"/>
              <a:t> is congested. For such kind of queues, we should use ECN to throttle them.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43</a:t>
            </a:fld>
            <a:endParaRPr lang="zh-CN" altLang="en-US"/>
          </a:p>
        </p:txBody>
      </p:sp>
    </p:spTree>
    <p:extLst>
      <p:ext uri="{BB962C8B-B14F-4D97-AF65-F5344CB8AC3E}">
        <p14:creationId xmlns:p14="http://schemas.microsoft.com/office/powerpoint/2010/main" val="591676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 throttle queue </a:t>
            </a:r>
            <a:r>
              <a:rPr lang="en-US" altLang="zh-CN" dirty="0" err="1" smtClean="0"/>
              <a:t>i</a:t>
            </a:r>
            <a:r>
              <a:rPr lang="en-US" altLang="zh-CN" dirty="0" smtClean="0"/>
              <a:t>, we should set the marking threshold of queue </a:t>
            </a:r>
            <a:r>
              <a:rPr lang="en-US" altLang="zh-CN" dirty="0" err="1" smtClean="0"/>
              <a:t>i</a:t>
            </a:r>
            <a:r>
              <a:rPr lang="en-US" altLang="zh-CN" baseline="0" dirty="0" smtClean="0"/>
              <a:t> to Wi alpha times RTT times lambda. So the challenge is how can we derive Wi alpha in highly dynamic data center networks.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44</a:t>
            </a:fld>
            <a:endParaRPr lang="zh-CN" altLang="en-US"/>
          </a:p>
        </p:txBody>
      </p:sp>
    </p:spTree>
    <p:extLst>
      <p:ext uri="{BB962C8B-B14F-4D97-AF65-F5344CB8AC3E}">
        <p14:creationId xmlns:p14="http://schemas.microsoft.com/office/powerpoint/2010/main" val="18369747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leverage the special properties of GPS scheduler to solve it. Note</a:t>
            </a:r>
            <a:r>
              <a:rPr lang="en-US" altLang="zh-CN" baseline="0" dirty="0" smtClean="0"/>
              <a:t> that GPS scheduler performs bit by bit round robin scheduling. </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45</a:t>
            </a:fld>
            <a:endParaRPr lang="zh-CN" altLang="en-US"/>
          </a:p>
        </p:txBody>
      </p:sp>
    </p:spTree>
    <p:extLst>
      <p:ext uri="{BB962C8B-B14F-4D97-AF65-F5344CB8AC3E}">
        <p14:creationId xmlns:p14="http://schemas.microsoft.com/office/powerpoint/2010/main" val="30391916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a:t>
            </a:r>
            <a:r>
              <a:rPr lang="en-US" altLang="zh-CN" baseline="0" dirty="0" smtClean="0"/>
              <a:t> each round, queue </a:t>
            </a:r>
            <a:r>
              <a:rPr lang="en-US" altLang="zh-CN" baseline="0" dirty="0" err="1" smtClean="0"/>
              <a:t>i</a:t>
            </a:r>
            <a:r>
              <a:rPr lang="en-US" altLang="zh-CN" baseline="0" dirty="0" smtClean="0"/>
              <a:t> can transmit Wi bits at most.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46</a:t>
            </a:fld>
            <a:endParaRPr lang="zh-CN" altLang="en-US"/>
          </a:p>
        </p:txBody>
      </p:sp>
    </p:spTree>
    <p:extLst>
      <p:ext uri="{BB962C8B-B14F-4D97-AF65-F5344CB8AC3E}">
        <p14:creationId xmlns:p14="http://schemas.microsoft.com/office/powerpoint/2010/main" val="6105801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use quantum </a:t>
            </a:r>
            <a:r>
              <a:rPr lang="en-US" altLang="zh-CN" dirty="0" err="1" smtClean="0"/>
              <a:t>i</a:t>
            </a:r>
            <a:r>
              <a:rPr lang="en-US" altLang="zh-CN" baseline="0" dirty="0" smtClean="0"/>
              <a:t> to denote Wi bits. The time of a round is denoted as T round, which can be measured directly. A congested queue is likely to use up its quantum in a round.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47</a:t>
            </a:fld>
            <a:endParaRPr lang="zh-CN" altLang="en-US"/>
          </a:p>
        </p:txBody>
      </p:sp>
    </p:spTree>
    <p:extLst>
      <p:ext uri="{BB962C8B-B14F-4D97-AF65-F5344CB8AC3E}">
        <p14:creationId xmlns:p14="http://schemas.microsoft.com/office/powerpoint/2010/main" val="1047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Therefore, we can use quantum </a:t>
            </a:r>
            <a:r>
              <a:rPr lang="en-US" altLang="zh-CN" dirty="0" err="1" smtClean="0"/>
              <a:t>i</a:t>
            </a:r>
            <a:r>
              <a:rPr lang="en-US" altLang="zh-CN" baseline="0" dirty="0" smtClean="0"/>
              <a:t> over T round to estimate weighted fair share rate.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48</a:t>
            </a:fld>
            <a:endParaRPr lang="zh-CN" altLang="en-US"/>
          </a:p>
        </p:txBody>
      </p:sp>
    </p:spTree>
    <p:extLst>
      <p:ext uri="{BB962C8B-B14F-4D97-AF65-F5344CB8AC3E}">
        <p14:creationId xmlns:p14="http://schemas.microsoft.com/office/powerpoint/2010/main" val="26997170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 the marking threshold of queue </a:t>
            </a:r>
            <a:r>
              <a:rPr lang="en-US" altLang="zh-CN" dirty="0" err="1" smtClean="0"/>
              <a:t>i</a:t>
            </a:r>
            <a:r>
              <a:rPr lang="en-US" altLang="zh-CN" baseline="0" dirty="0" smtClean="0"/>
              <a:t> can be given as quantum </a:t>
            </a:r>
            <a:r>
              <a:rPr lang="en-US" altLang="zh-CN" baseline="0" dirty="0" err="1" smtClean="0"/>
              <a:t>i</a:t>
            </a:r>
            <a:r>
              <a:rPr lang="en-US" altLang="zh-CN" baseline="0" dirty="0" smtClean="0"/>
              <a:t> over T round times RTT times lambda. This is how MQ-ECN calculates per-queue ECN marking thresholds.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49</a:t>
            </a:fld>
            <a:endParaRPr lang="zh-CN" altLang="en-US"/>
          </a:p>
        </p:txBody>
      </p:sp>
    </p:spTree>
    <p:extLst>
      <p:ext uri="{BB962C8B-B14F-4D97-AF65-F5344CB8AC3E}">
        <p14:creationId xmlns:p14="http://schemas.microsoft.com/office/powerpoint/2010/main" val="1990968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ECN-based transports actually</a:t>
            </a:r>
            <a:r>
              <a:rPr lang="en-US" altLang="zh-CN" baseline="0" dirty="0" smtClean="0"/>
              <a:t> consist of two parts.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5</a:t>
            </a:fld>
            <a:endParaRPr lang="zh-CN" altLang="en-US"/>
          </a:p>
        </p:txBody>
      </p:sp>
    </p:spTree>
    <p:extLst>
      <p:ext uri="{BB962C8B-B14F-4D97-AF65-F5344CB8AC3E}">
        <p14:creationId xmlns:p14="http://schemas.microsoft.com/office/powerpoint/2010/main" val="22223017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 you may wonder why</a:t>
            </a:r>
            <a:r>
              <a:rPr lang="en-US" altLang="zh-CN" baseline="0" dirty="0" smtClean="0"/>
              <a:t> this works? Why this formula can achieve all of our design goals.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50</a:t>
            </a:fld>
            <a:endParaRPr lang="zh-CN" altLang="en-US"/>
          </a:p>
        </p:txBody>
      </p:sp>
    </p:spTree>
    <p:extLst>
      <p:ext uri="{BB962C8B-B14F-4D97-AF65-F5344CB8AC3E}">
        <p14:creationId xmlns:p14="http://schemas.microsoft.com/office/powerpoint/2010/main" val="6974983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 of all, we find that, T round reflects</a:t>
            </a:r>
            <a:r>
              <a:rPr lang="en-US" altLang="zh-CN" baseline="0" dirty="0" smtClean="0"/>
              <a:t> traffic dynamics. When many queues are active, T round becomes very large. MQ-ECN reduces per-queue marking thresholds to achieve low latency. When few queues are active, T round is small. MQ-ECN increases per-queue thresholds to achieve high throughput.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51</a:t>
            </a:fld>
            <a:endParaRPr lang="zh-CN" altLang="en-US"/>
          </a:p>
        </p:txBody>
      </p:sp>
    </p:spTree>
    <p:extLst>
      <p:ext uri="{BB962C8B-B14F-4D97-AF65-F5344CB8AC3E}">
        <p14:creationId xmlns:p14="http://schemas.microsoft.com/office/powerpoint/2010/main" val="42593542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Second, quantum</a:t>
            </a:r>
            <a:r>
              <a:rPr lang="en-US" altLang="zh-CN" baseline="0" dirty="0" smtClean="0"/>
              <a:t> </a:t>
            </a:r>
            <a:r>
              <a:rPr lang="en-US" altLang="zh-CN" baseline="0" dirty="0" err="1" smtClean="0"/>
              <a:t>i</a:t>
            </a:r>
            <a:r>
              <a:rPr lang="en-US" altLang="zh-CN" baseline="0" dirty="0" smtClean="0"/>
              <a:t> ensures that marking thresholds of different queues are in proportional to their weights. Therefore, MQ-ECN can strictly preserve weighted fair sharing policy.   </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52</a:t>
            </a:fld>
            <a:endParaRPr lang="zh-CN" altLang="en-US"/>
          </a:p>
        </p:txBody>
      </p:sp>
    </p:spTree>
    <p:extLst>
      <p:ext uri="{BB962C8B-B14F-4D97-AF65-F5344CB8AC3E}">
        <p14:creationId xmlns:p14="http://schemas.microsoft.com/office/powerpoint/2010/main" val="8675438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Third,</a:t>
            </a:r>
            <a:r>
              <a:rPr lang="en-US" altLang="zh-CN" baseline="0" dirty="0" smtClean="0"/>
              <a:t> in this formula, quantum </a:t>
            </a:r>
            <a:r>
              <a:rPr lang="en-US" altLang="zh-CN" baseline="0" dirty="0" err="1" smtClean="0"/>
              <a:t>i</a:t>
            </a:r>
            <a:r>
              <a:rPr lang="en-US" altLang="zh-CN" baseline="0" dirty="0" smtClean="0"/>
              <a:t>, RTT and lambda are all given. T round is varying according to traffic dynamics. So, MQ-ECN is essentially a per-queue ECN/RED scheme with dynamic thresholds.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53</a:t>
            </a:fld>
            <a:endParaRPr lang="zh-CN" altLang="en-US"/>
          </a:p>
        </p:txBody>
      </p:sp>
    </p:spTree>
    <p:extLst>
      <p:ext uri="{BB962C8B-B14F-4D97-AF65-F5344CB8AC3E}">
        <p14:creationId xmlns:p14="http://schemas.microsoft.com/office/powerpoint/2010/main" val="23444893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the paper, we also discuss</a:t>
            </a:r>
            <a:r>
              <a:rPr lang="en-US" altLang="zh-CN" baseline="0" dirty="0" smtClean="0"/>
              <a:t> how to handle inaccurate estimation of T round and how to apply the formula to round-robin packet schedulers which are widely implemented </a:t>
            </a:r>
            <a:r>
              <a:rPr lang="en-US" altLang="zh-CN" baseline="0" smtClean="0"/>
              <a:t>in switching </a:t>
            </a:r>
            <a:r>
              <a:rPr lang="en-US" altLang="zh-CN" baseline="0" dirty="0" smtClean="0"/>
              <a:t>chips to approximate GPS. For these details, please refer to our paper.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54</a:t>
            </a:fld>
            <a:endParaRPr lang="zh-CN" altLang="en-US"/>
          </a:p>
        </p:txBody>
      </p:sp>
    </p:spTree>
    <p:extLst>
      <p:ext uri="{BB962C8B-B14F-4D97-AF65-F5344CB8AC3E}">
        <p14:creationId xmlns:p14="http://schemas.microsoft.com/office/powerpoint/2010/main" val="42306343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have implemented a MQ-ECN software prototype as a Linux </a:t>
            </a:r>
            <a:r>
              <a:rPr lang="en-US" altLang="zh-CN" dirty="0" err="1" smtClean="0"/>
              <a:t>qdisc</a:t>
            </a:r>
            <a:r>
              <a:rPr lang="en-US" altLang="zh-CN" dirty="0" smtClean="0"/>
              <a:t> kernel module. We</a:t>
            </a:r>
            <a:r>
              <a:rPr lang="en-US" altLang="zh-CN" baseline="0" dirty="0" smtClean="0"/>
              <a:t> build a testbed with 9 servers connected to a server-emulated software switch. At end-host, we use DCTCP as the transport protocol. We generate realistic traffic according to the web search workload in DCTCP paper. We also conduct large-scale simulations to complement our testbed experiments. Here, we just show testbed experiment results.</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55</a:t>
            </a:fld>
            <a:endParaRPr lang="zh-CN" altLang="en-US"/>
          </a:p>
        </p:txBody>
      </p:sp>
    </p:spTree>
    <p:extLst>
      <p:ext uri="{BB962C8B-B14F-4D97-AF65-F5344CB8AC3E}">
        <p14:creationId xmlns:p14="http://schemas.microsoft.com/office/powerpoint/2010/main" val="1744321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start</a:t>
            </a:r>
            <a:r>
              <a:rPr lang="en-US" altLang="zh-CN" baseline="0" dirty="0" smtClean="0"/>
              <a:t> from a simple static flow experiment. In this experiment, service 1 has 1 flow while service 2 has 4 flows. Both services have a equal-weight queue on the switch.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56</a:t>
            </a:fld>
            <a:endParaRPr lang="zh-CN" altLang="en-US"/>
          </a:p>
        </p:txBody>
      </p:sp>
    </p:spTree>
    <p:extLst>
      <p:ext uri="{BB962C8B-B14F-4D97-AF65-F5344CB8AC3E}">
        <p14:creationId xmlns:p14="http://schemas.microsoft.com/office/powerpoint/2010/main" val="28287008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figure</a:t>
            </a:r>
            <a:r>
              <a:rPr lang="en-US" altLang="zh-CN" baseline="0" dirty="0" smtClean="0"/>
              <a:t> gives aggregate </a:t>
            </a:r>
            <a:r>
              <a:rPr lang="en-US" altLang="zh-CN" baseline="0" dirty="0" err="1" smtClean="0"/>
              <a:t>goodputs</a:t>
            </a:r>
            <a:r>
              <a:rPr lang="en-US" altLang="zh-CN" baseline="0" dirty="0" smtClean="0"/>
              <a:t> of two services achieved by MQ-ECN. In contrast to results achieved by per-port ECN/RED, both services fairly share the link capacity regardless of the number of flows.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57</a:t>
            </a:fld>
            <a:endParaRPr lang="zh-CN" altLang="en-US"/>
          </a:p>
        </p:txBody>
      </p:sp>
    </p:spTree>
    <p:extLst>
      <p:ext uri="{BB962C8B-B14F-4D97-AF65-F5344CB8AC3E}">
        <p14:creationId xmlns:p14="http://schemas.microsoft.com/office/powerpoint/2010/main" val="12458660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indicates that MQ-ECN can strictly preserve weighted fair sharing policy.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58</a:t>
            </a:fld>
            <a:endParaRPr lang="zh-CN" altLang="en-US"/>
          </a:p>
        </p:txBody>
      </p:sp>
    </p:spTree>
    <p:extLst>
      <p:ext uri="{BB962C8B-B14F-4D97-AF65-F5344CB8AC3E}">
        <p14:creationId xmlns:p14="http://schemas.microsoft.com/office/powerpoint/2010/main" val="39034861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These figures</a:t>
            </a:r>
            <a:r>
              <a:rPr lang="en-US" altLang="zh-CN" baseline="0" dirty="0" smtClean="0"/>
              <a:t> show FCT results of small flows in realistic traffic workload. MQ-ECN achieves comparable performance as the minimum threshold while greatly outperforming the standard threshold. Compared to per-queue ECN/RED with the standard threshold, MQ-ECN can achieve up to 60% and 40% lower average FCT for small flows, respectively.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59</a:t>
            </a:fld>
            <a:endParaRPr lang="zh-CN" altLang="en-US"/>
          </a:p>
        </p:txBody>
      </p:sp>
    </p:spTree>
    <p:extLst>
      <p:ext uri="{BB962C8B-B14F-4D97-AF65-F5344CB8AC3E}">
        <p14:creationId xmlns:p14="http://schemas.microsoft.com/office/powerpoint/2010/main" val="408072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a:t>
            </a:r>
            <a:r>
              <a:rPr lang="en-US" altLang="zh-CN" baseline="0" dirty="0" smtClean="0"/>
              <a:t> first </a:t>
            </a:r>
            <a:r>
              <a:rPr lang="en-US" altLang="zh-CN" dirty="0" smtClean="0"/>
              <a:t>part</a:t>
            </a:r>
            <a:r>
              <a:rPr lang="en-US" altLang="zh-CN" baseline="0" dirty="0" smtClean="0"/>
              <a:t> is ECN-enabled end-hosts. End-hosts reduce their sending rates when they see ECN marks.</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6</a:t>
            </a:fld>
            <a:endParaRPr lang="zh-CN" altLang="en-US"/>
          </a:p>
        </p:txBody>
      </p:sp>
    </p:spTree>
    <p:extLst>
      <p:ext uri="{BB962C8B-B14F-4D97-AF65-F5344CB8AC3E}">
        <p14:creationId xmlns:p14="http://schemas.microsoft.com/office/powerpoint/2010/main" val="7851910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indicates that MQ-ECN can</a:t>
            </a:r>
            <a:r>
              <a:rPr lang="en-US" altLang="zh-CN" baseline="0" dirty="0" smtClean="0"/>
              <a:t> achieve low latency.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60</a:t>
            </a:fld>
            <a:endParaRPr lang="zh-CN" altLang="en-US"/>
          </a:p>
        </p:txBody>
      </p:sp>
    </p:spTree>
    <p:extLst>
      <p:ext uri="{BB962C8B-B14F-4D97-AF65-F5344CB8AC3E}">
        <p14:creationId xmlns:p14="http://schemas.microsoft.com/office/powerpoint/2010/main" val="18904197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These figures gives the results of large flows. As we can see, MQ-ECN performs</a:t>
            </a:r>
            <a:r>
              <a:rPr lang="en-US" altLang="zh-CN" baseline="0" dirty="0" smtClean="0"/>
              <a:t> very similar as the standard threshold while obviously outperforming the minimum threshold. </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61</a:t>
            </a:fld>
            <a:endParaRPr lang="zh-CN" altLang="en-US"/>
          </a:p>
        </p:txBody>
      </p:sp>
    </p:spTree>
    <p:extLst>
      <p:ext uri="{BB962C8B-B14F-4D97-AF65-F5344CB8AC3E}">
        <p14:creationId xmlns:p14="http://schemas.microsoft.com/office/powerpoint/2010/main" val="35279048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indicates that MQ-ECN can</a:t>
            </a:r>
            <a:r>
              <a:rPr lang="en-US" altLang="zh-CN" baseline="0" dirty="0" smtClean="0"/>
              <a:t> achieve high throughput.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62</a:t>
            </a:fld>
            <a:endParaRPr lang="zh-CN" altLang="en-US"/>
          </a:p>
        </p:txBody>
      </p:sp>
    </p:spTree>
    <p:extLst>
      <p:ext uri="{BB962C8B-B14F-4D97-AF65-F5344CB8AC3E}">
        <p14:creationId xmlns:p14="http://schemas.microsoft.com/office/powerpoint/2010/main" val="13168527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a:t>
            </a:r>
            <a:r>
              <a:rPr lang="en-US" altLang="zh-CN" baseline="0" dirty="0" smtClean="0"/>
              <a:t> this work, we i</a:t>
            </a:r>
            <a:r>
              <a:rPr lang="en-US" altLang="zh-CN" dirty="0" smtClean="0"/>
              <a:t>dentify performance impairments of existing ECN/RED schemes in multi-queue context. Then we propose MQ-ECN, a simple yet effective ECN/RED scheme for round-robin packet schedulers. MQ-ECN can achieve high throughput and low latency while preserving</a:t>
            </a:r>
            <a:r>
              <a:rPr lang="en-US" altLang="zh-CN" baseline="0" dirty="0" smtClean="0"/>
              <a:t> weighted fair sharing policy. In the future, we expect to design a ECN marking scheme for arbitrary packet schedulers. The code and data is available in this website.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63</a:t>
            </a:fld>
            <a:endParaRPr lang="zh-CN" altLang="en-US"/>
          </a:p>
        </p:txBody>
      </p:sp>
    </p:spTree>
    <p:extLst>
      <p:ext uri="{BB962C8B-B14F-4D97-AF65-F5344CB8AC3E}">
        <p14:creationId xmlns:p14="http://schemas.microsoft.com/office/powerpoint/2010/main" val="196199817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65</a:t>
            </a:fld>
            <a:endParaRPr lang="zh-CN" altLang="en-US"/>
          </a:p>
        </p:txBody>
      </p:sp>
    </p:spTree>
    <p:extLst>
      <p:ext uri="{BB962C8B-B14F-4D97-AF65-F5344CB8AC3E}">
        <p14:creationId xmlns:p14="http://schemas.microsoft.com/office/powerpoint/2010/main" val="2065751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other part</a:t>
            </a:r>
            <a:r>
              <a:rPr lang="en-US" altLang="zh-CN" baseline="0" dirty="0" smtClean="0"/>
              <a:t> is ECN-aware switches. Switches need to perform ECN marking based on AQM policies to deliver congestion information.</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7</a:t>
            </a:fld>
            <a:endParaRPr lang="zh-CN" altLang="en-US"/>
          </a:p>
        </p:txBody>
      </p:sp>
    </p:spTree>
    <p:extLst>
      <p:ext uri="{BB962C8B-B14F-4D97-AF65-F5344CB8AC3E}">
        <p14:creationId xmlns:p14="http://schemas.microsoft.com/office/powerpoint/2010/main" val="4164905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this work, we focus</a:t>
            </a:r>
            <a:r>
              <a:rPr lang="en-US" altLang="zh-CN" baseline="0" dirty="0" smtClean="0"/>
              <a:t> on the </a:t>
            </a:r>
            <a:r>
              <a:rPr lang="en-US" altLang="zh-CN" dirty="0" smtClean="0"/>
              <a:t>ECN marking scheme</a:t>
            </a:r>
            <a:r>
              <a:rPr lang="en-US" altLang="zh-CN" baseline="0" dirty="0" smtClean="0"/>
              <a:t> on the switch.</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8</a:t>
            </a:fld>
            <a:endParaRPr lang="zh-CN" altLang="en-US"/>
          </a:p>
        </p:txBody>
      </p:sp>
    </p:spTree>
    <p:extLst>
      <p:ext uri="{BB962C8B-B14F-4D97-AF65-F5344CB8AC3E}">
        <p14:creationId xmlns:p14="http://schemas.microsoft.com/office/powerpoint/2010/main" val="2055415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Today’s commodity switches typically adopt RED, random</a:t>
            </a:r>
            <a:r>
              <a:rPr lang="en-US" altLang="zh-CN" baseline="0" dirty="0" smtClean="0"/>
              <a:t> early detection, to perform ECN marking.</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9</a:t>
            </a:fld>
            <a:endParaRPr lang="zh-CN" altLang="en-US"/>
          </a:p>
        </p:txBody>
      </p:sp>
    </p:spTree>
    <p:extLst>
      <p:ext uri="{BB962C8B-B14F-4D97-AF65-F5344CB8AC3E}">
        <p14:creationId xmlns:p14="http://schemas.microsoft.com/office/powerpoint/2010/main" val="2910899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F190363-417D-422F-B0F2-74ECFAF1F1F8}" type="datetime1">
              <a:rPr lang="zh-CN" altLang="en-US" smtClean="0"/>
              <a:t>2016/3/19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DC3328-1A70-4FB2-8C17-73CCFFF659D7}" type="datetime1">
              <a:rPr lang="zh-CN" altLang="en-US" smtClean="0"/>
              <a:t>2016/3/19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65D225-D22C-4013-85C3-701CAD89EF8A}" type="datetime1">
              <a:rPr lang="zh-CN" altLang="en-US" smtClean="0"/>
              <a:t>2016/3/19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30A32F-7651-477E-B169-7338A327C845}" type="datetime1">
              <a:rPr lang="zh-CN" altLang="en-US" smtClean="0"/>
              <a:t>2016/3/19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8F2A9DA-633E-4080-9BBA-C4A7F31DBC67}" type="datetime1">
              <a:rPr lang="zh-CN" altLang="en-US" smtClean="0"/>
              <a:t>2016/3/19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7597E59-E0AC-4DC1-B599-37FDBA1B4C45}" type="datetime1">
              <a:rPr lang="zh-CN" altLang="en-US" smtClean="0"/>
              <a:t>2016/3/19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1202D51-28E6-4DBD-890E-186BB3C721CD}" type="datetime1">
              <a:rPr lang="zh-CN" altLang="en-US" smtClean="0"/>
              <a:t>2016/3/19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0E70D02-CFEB-4D1A-89E9-55EAFE66AEC7}" type="datetime1">
              <a:rPr lang="zh-CN" altLang="en-US" smtClean="0"/>
              <a:t>2016/3/19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FDBB93-437E-4A70-98EC-E5FBD9F10255}" type="datetime1">
              <a:rPr lang="zh-CN" altLang="en-US" smtClean="0"/>
              <a:t>2016/3/19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2793D7A-F65A-4F2E-ABA1-DC103E1909D0}" type="datetime1">
              <a:rPr lang="zh-CN" altLang="en-US" smtClean="0"/>
              <a:t>2016/3/19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C43C9A7-C22E-4C22-AD0F-45B138EAD11A}" type="datetime1">
              <a:rPr lang="zh-CN" altLang="en-US" smtClean="0"/>
              <a:t>2016/3/19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0CCB82-F86C-45D4-8AD4-F08EBFB39544}" type="datetime1">
              <a:rPr lang="zh-CN" altLang="en-US" smtClean="0"/>
              <a:t>2016/3/19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image" Target="../media/image220.png"/><Relationship Id="rId7"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40.png"/><Relationship Id="rId4" Type="http://schemas.openxmlformats.org/officeDocument/2006/relationships/image" Target="../media/image230.png"/></Relationships>
</file>

<file path=ppt/slides/_rels/slide41.xml.rels><?xml version="1.0" encoding="UTF-8" standalone="yes"?>
<Relationships xmlns="http://schemas.openxmlformats.org/package/2006/relationships"><Relationship Id="rId8" Type="http://schemas.openxmlformats.org/officeDocument/2006/relationships/image" Target="../media/image240.png"/><Relationship Id="rId3" Type="http://schemas.openxmlformats.org/officeDocument/2006/relationships/image" Target="../media/image220.png"/><Relationship Id="rId7"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5.png"/><Relationship Id="rId4" Type="http://schemas.openxmlformats.org/officeDocument/2006/relationships/image" Target="../media/image230.png"/><Relationship Id="rId9" Type="http://schemas.openxmlformats.org/officeDocument/2006/relationships/image" Target="../media/image26.png"/></Relationships>
</file>

<file path=ppt/slides/_rels/slide42.xml.rels><?xml version="1.0" encoding="UTF-8" standalone="yes"?>
<Relationships xmlns="http://schemas.openxmlformats.org/package/2006/relationships"><Relationship Id="rId8" Type="http://schemas.openxmlformats.org/officeDocument/2006/relationships/image" Target="../media/image240.png"/><Relationship Id="rId13" Type="http://schemas.openxmlformats.org/officeDocument/2006/relationships/image" Target="../media/image25.png"/><Relationship Id="rId3" Type="http://schemas.openxmlformats.org/officeDocument/2006/relationships/image" Target="../media/image31.png"/><Relationship Id="rId7" Type="http://schemas.openxmlformats.org/officeDocument/2006/relationships/image" Target="../media/image29.png"/><Relationship Id="rId12"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7.png"/><Relationship Id="rId10" Type="http://schemas.openxmlformats.org/officeDocument/2006/relationships/image" Target="../media/image310.png"/><Relationship Id="rId4" Type="http://schemas.openxmlformats.org/officeDocument/2006/relationships/image" Target="../media/image230.png"/><Relationship Id="rId9" Type="http://schemas.openxmlformats.org/officeDocument/2006/relationships/image" Target="../media/image26.png"/></Relationships>
</file>

<file path=ppt/slides/_rels/slide43.xml.rels><?xml version="1.0" encoding="UTF-8" standalone="yes"?>
<Relationships xmlns="http://schemas.openxmlformats.org/package/2006/relationships"><Relationship Id="rId8" Type="http://schemas.openxmlformats.org/officeDocument/2006/relationships/image" Target="../media/image240.png"/><Relationship Id="rId13" Type="http://schemas.openxmlformats.org/officeDocument/2006/relationships/image" Target="../media/image25.png"/><Relationship Id="rId3" Type="http://schemas.openxmlformats.org/officeDocument/2006/relationships/image" Target="../media/image30.png"/><Relationship Id="rId7" Type="http://schemas.openxmlformats.org/officeDocument/2006/relationships/image" Target="../media/image29.png"/><Relationship Id="rId12"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7.png"/><Relationship Id="rId10" Type="http://schemas.openxmlformats.org/officeDocument/2006/relationships/image" Target="../media/image310.png"/><Relationship Id="rId4" Type="http://schemas.openxmlformats.org/officeDocument/2006/relationships/image" Target="../media/image230.png"/><Relationship Id="rId9" Type="http://schemas.openxmlformats.org/officeDocument/2006/relationships/image" Target="../media/image26.png"/></Relationships>
</file>

<file path=ppt/slides/_rels/slide44.xml.rels><?xml version="1.0" encoding="UTF-8" standalone="yes"?>
<Relationships xmlns="http://schemas.openxmlformats.org/package/2006/relationships"><Relationship Id="rId8" Type="http://schemas.openxmlformats.org/officeDocument/2006/relationships/image" Target="../media/image240.png"/><Relationship Id="rId13" Type="http://schemas.openxmlformats.org/officeDocument/2006/relationships/image" Target="../media/image25.png"/><Relationship Id="rId3" Type="http://schemas.openxmlformats.org/officeDocument/2006/relationships/image" Target="../media/image34.png"/><Relationship Id="rId7" Type="http://schemas.openxmlformats.org/officeDocument/2006/relationships/image" Target="../media/image29.png"/><Relationship Id="rId12"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7.png"/><Relationship Id="rId10" Type="http://schemas.openxmlformats.org/officeDocument/2006/relationships/image" Target="../media/image310.png"/><Relationship Id="rId4" Type="http://schemas.openxmlformats.org/officeDocument/2006/relationships/image" Target="../media/image230.png"/><Relationship Id="rId9" Type="http://schemas.openxmlformats.org/officeDocument/2006/relationships/image" Target="../media/image26.png"/></Relationships>
</file>

<file path=ppt/slides/_rels/slide45.xml.rels><?xml version="1.0" encoding="UTF-8" standalone="yes"?>
<Relationships xmlns="http://schemas.openxmlformats.org/package/2006/relationships"><Relationship Id="rId8" Type="http://schemas.openxmlformats.org/officeDocument/2006/relationships/image" Target="../media/image240.png"/><Relationship Id="rId13" Type="http://schemas.openxmlformats.org/officeDocument/2006/relationships/image" Target="../media/image25.png"/><Relationship Id="rId3" Type="http://schemas.openxmlformats.org/officeDocument/2006/relationships/image" Target="../media/image34.png"/><Relationship Id="rId7" Type="http://schemas.openxmlformats.org/officeDocument/2006/relationships/image" Target="../media/image29.png"/><Relationship Id="rId12"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7.png"/><Relationship Id="rId10" Type="http://schemas.openxmlformats.org/officeDocument/2006/relationships/image" Target="../media/image310.png"/><Relationship Id="rId4" Type="http://schemas.openxmlformats.org/officeDocument/2006/relationships/image" Target="../media/image230.png"/><Relationship Id="rId9" Type="http://schemas.openxmlformats.org/officeDocument/2006/relationships/image" Target="../media/image26.png"/></Relationships>
</file>

<file path=ppt/slides/_rels/slide46.xml.rels><?xml version="1.0" encoding="UTF-8" standalone="yes"?>
<Relationships xmlns="http://schemas.openxmlformats.org/package/2006/relationships"><Relationship Id="rId8" Type="http://schemas.openxmlformats.org/officeDocument/2006/relationships/image" Target="../media/image240.png"/><Relationship Id="rId13" Type="http://schemas.openxmlformats.org/officeDocument/2006/relationships/image" Target="../media/image25.png"/><Relationship Id="rId3" Type="http://schemas.openxmlformats.org/officeDocument/2006/relationships/image" Target="../media/image34.png"/><Relationship Id="rId7" Type="http://schemas.openxmlformats.org/officeDocument/2006/relationships/image" Target="../media/image37.png"/><Relationship Id="rId12"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32.png"/><Relationship Id="rId5" Type="http://schemas.openxmlformats.org/officeDocument/2006/relationships/image" Target="../media/image35.png"/><Relationship Id="rId10" Type="http://schemas.openxmlformats.org/officeDocument/2006/relationships/image" Target="../media/image310.png"/><Relationship Id="rId4" Type="http://schemas.openxmlformats.org/officeDocument/2006/relationships/image" Target="../media/image230.png"/><Relationship Id="rId9" Type="http://schemas.openxmlformats.org/officeDocument/2006/relationships/image" Target="../media/image26.png"/></Relationships>
</file>

<file path=ppt/slides/_rels/slide47.xml.rels><?xml version="1.0" encoding="UTF-8" standalone="yes"?>
<Relationships xmlns="http://schemas.openxmlformats.org/package/2006/relationships"><Relationship Id="rId13"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240.png"/><Relationship Id="rId12" Type="http://schemas.openxmlformats.org/officeDocument/2006/relationships/image" Target="../media/image33.png"/><Relationship Id="rId2" Type="http://schemas.openxmlformats.org/officeDocument/2006/relationships/notesSlide" Target="../notesSlides/notesSlide47.xml"/><Relationship Id="rId16" Type="http://schemas.openxmlformats.org/officeDocument/2006/relationships/image" Target="../media/image25.png"/><Relationship Id="rId1" Type="http://schemas.openxmlformats.org/officeDocument/2006/relationships/slideLayout" Target="../slideLayouts/slideLayout2.xml"/><Relationship Id="rId11" Type="http://schemas.openxmlformats.org/officeDocument/2006/relationships/image" Target="../media/image32.png"/><Relationship Id="rId5" Type="http://schemas.openxmlformats.org/officeDocument/2006/relationships/image" Target="../media/image38.png"/><Relationship Id="rId15" Type="http://schemas.openxmlformats.org/officeDocument/2006/relationships/image" Target="../media/image41.png"/><Relationship Id="rId10" Type="http://schemas.openxmlformats.org/officeDocument/2006/relationships/image" Target="../media/image310.png"/><Relationship Id="rId4" Type="http://schemas.openxmlformats.org/officeDocument/2006/relationships/image" Target="../media/image230.png"/><Relationship Id="rId9" Type="http://schemas.openxmlformats.org/officeDocument/2006/relationships/image" Target="../media/image26.png"/><Relationship Id="rId14" Type="http://schemas.openxmlformats.org/officeDocument/2006/relationships/image" Target="../media/image40.png"/></Relationships>
</file>

<file path=ppt/slides/_rels/slide48.xml.rels><?xml version="1.0" encoding="UTF-8" standalone="yes"?>
<Relationships xmlns="http://schemas.openxmlformats.org/package/2006/relationships"><Relationship Id="rId13" Type="http://schemas.openxmlformats.org/officeDocument/2006/relationships/image" Target="../media/image39.png"/><Relationship Id="rId3" Type="http://schemas.openxmlformats.org/officeDocument/2006/relationships/image" Target="../media/image42.png"/><Relationship Id="rId7" Type="http://schemas.openxmlformats.org/officeDocument/2006/relationships/image" Target="../media/image240.png"/><Relationship Id="rId12" Type="http://schemas.openxmlformats.org/officeDocument/2006/relationships/image" Target="../media/image33.png"/><Relationship Id="rId17" Type="http://schemas.openxmlformats.org/officeDocument/2006/relationships/image" Target="../media/image41.png"/><Relationship Id="rId2" Type="http://schemas.openxmlformats.org/officeDocument/2006/relationships/notesSlide" Target="../notesSlides/notesSlide48.xml"/><Relationship Id="rId16" Type="http://schemas.openxmlformats.org/officeDocument/2006/relationships/image" Target="../media/image40.png"/><Relationship Id="rId1" Type="http://schemas.openxmlformats.org/officeDocument/2006/relationships/slideLayout" Target="../slideLayouts/slideLayout2.xml"/><Relationship Id="rId11" Type="http://schemas.openxmlformats.org/officeDocument/2006/relationships/image" Target="../media/image32.png"/><Relationship Id="rId15" Type="http://schemas.openxmlformats.org/officeDocument/2006/relationships/image" Target="../media/image38.png"/><Relationship Id="rId10" Type="http://schemas.openxmlformats.org/officeDocument/2006/relationships/image" Target="../media/image310.png"/><Relationship Id="rId4" Type="http://schemas.openxmlformats.org/officeDocument/2006/relationships/image" Target="../media/image230.png"/><Relationship Id="rId9" Type="http://schemas.openxmlformats.org/officeDocument/2006/relationships/image" Target="../media/image26.png"/><Relationship Id="rId1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6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6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63.xml.rels><?xml version="1.0" encoding="UTF-8" standalone="yes"?>
<Relationships xmlns="http://schemas.openxmlformats.org/package/2006/relationships"><Relationship Id="rId3" Type="http://schemas.openxmlformats.org/officeDocument/2006/relationships/hyperlink" Target="http://sing.cse.ust.hk/projects/MQ-ECN"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346449"/>
            <a:ext cx="7772400" cy="1154559"/>
          </a:xfrm>
        </p:spPr>
        <p:txBody>
          <a:bodyPr>
            <a:noAutofit/>
          </a:bodyPr>
          <a:lstStyle/>
          <a:p>
            <a:r>
              <a:rPr lang="it-IT" altLang="zh-CN" sz="4000" b="1" dirty="0">
                <a:solidFill>
                  <a:srgbClr val="0000CC"/>
                </a:solidFill>
                <a:cs typeface="Times New Roman" panose="02020603050405020304" pitchFamily="18" charset="0"/>
              </a:rPr>
              <a:t>Enabling ECN in Multi-Service Multi-Queue Data Centers </a:t>
            </a:r>
            <a:r>
              <a:rPr lang="en-US" altLang="zh-CN" sz="4000" b="1" dirty="0">
                <a:solidFill>
                  <a:srgbClr val="0000CC"/>
                </a:solidFill>
                <a:cs typeface="Times New Roman" panose="02020603050405020304" pitchFamily="18" charset="0"/>
              </a:rPr>
              <a:t/>
            </a:r>
            <a:br>
              <a:rPr lang="en-US" altLang="zh-CN" sz="4000" b="1" dirty="0">
                <a:solidFill>
                  <a:srgbClr val="0000CC"/>
                </a:solidFill>
                <a:cs typeface="Times New Roman" panose="02020603050405020304" pitchFamily="18" charset="0"/>
              </a:rPr>
            </a:br>
            <a:endParaRPr lang="zh-CN" altLang="en-US" sz="4000" dirty="0"/>
          </a:p>
        </p:txBody>
      </p:sp>
      <p:sp>
        <p:nvSpPr>
          <p:cNvPr id="4" name="TextBox 3"/>
          <p:cNvSpPr txBox="1"/>
          <p:nvPr/>
        </p:nvSpPr>
        <p:spPr>
          <a:xfrm>
            <a:off x="-36512" y="4437112"/>
            <a:ext cx="9180512" cy="2646878"/>
          </a:xfrm>
          <a:prstGeom prst="rect">
            <a:avLst/>
          </a:prstGeom>
          <a:noFill/>
        </p:spPr>
        <p:txBody>
          <a:bodyPr wrap="square" rtlCol="0">
            <a:spAutoFit/>
          </a:bodyPr>
          <a:lstStyle/>
          <a:p>
            <a:pPr algn="ctr"/>
            <a:r>
              <a:rPr lang="en-US" sz="3000" b="1" dirty="0" smtClean="0">
                <a:solidFill>
                  <a:srgbClr val="0000CC"/>
                </a:solidFill>
              </a:rPr>
              <a:t> Wei Bai</a:t>
            </a:r>
            <a:r>
              <a:rPr lang="en-US" sz="3000" dirty="0" smtClean="0"/>
              <a:t>,</a:t>
            </a:r>
            <a:r>
              <a:rPr lang="en-US" sz="3000" dirty="0" smtClean="0">
                <a:solidFill>
                  <a:schemeClr val="bg1">
                    <a:lumMod val="50000"/>
                  </a:schemeClr>
                </a:solidFill>
              </a:rPr>
              <a:t> </a:t>
            </a:r>
            <a:r>
              <a:rPr lang="en-US" sz="3000" dirty="0" smtClean="0"/>
              <a:t>Li Chen, </a:t>
            </a:r>
            <a:r>
              <a:rPr lang="en-US" altLang="zh-CN" sz="3000" dirty="0" smtClean="0"/>
              <a:t>Kai Chen, Haitao Wu (Microsoft)</a:t>
            </a:r>
          </a:p>
          <a:p>
            <a:pPr algn="ctr"/>
            <a:endParaRPr lang="en-US" altLang="zh-CN" sz="2000" dirty="0"/>
          </a:p>
          <a:p>
            <a:pPr algn="ctr"/>
            <a:r>
              <a:rPr lang="en-US" altLang="zh-CN" sz="2600" dirty="0" smtClean="0"/>
              <a:t>SING </a:t>
            </a:r>
            <a:r>
              <a:rPr lang="en-US" altLang="zh-CN" sz="2600" dirty="0"/>
              <a:t>Group @ Hong Kong University of Science and Technology </a:t>
            </a:r>
          </a:p>
          <a:p>
            <a:pPr algn="ctr"/>
            <a:endParaRPr lang="en-US" altLang="zh-CN" sz="3000" dirty="0" smtClean="0"/>
          </a:p>
          <a:p>
            <a:pPr algn="ctr"/>
            <a:endParaRPr lang="en-US" altLang="zh-CN" sz="2600" dirty="0" smtClean="0"/>
          </a:p>
          <a:p>
            <a:pPr algn="ctr"/>
            <a:r>
              <a:rPr lang="en-US" altLang="zh-CN" sz="3200" dirty="0" smtClean="0"/>
              <a:t> </a:t>
            </a:r>
          </a:p>
        </p:txBody>
      </p:sp>
      <p:pic>
        <p:nvPicPr>
          <p:cNvPr id="7"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9308" y="93238"/>
            <a:ext cx="5228492" cy="668762"/>
          </a:xfrm>
          <a:prstGeom prst="rect">
            <a:avLst/>
          </a:prstGeom>
        </p:spPr>
      </p:pic>
      <p:sp>
        <p:nvSpPr>
          <p:cNvPr id="3" name="灯片编号占位符 2"/>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727712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rgbClr val="0000CC"/>
                </a:solidFill>
                <a:cs typeface="Times New Roman" panose="02020603050405020304" pitchFamily="18" charset="0"/>
              </a:rPr>
              <a:t>ECN-</a:t>
            </a:r>
            <a:r>
              <a:rPr lang="en-US" altLang="zh-CN" dirty="0">
                <a:solidFill>
                  <a:srgbClr val="0000CC"/>
                </a:solidFill>
                <a:cs typeface="Times New Roman" panose="02020603050405020304" pitchFamily="18" charset="0"/>
              </a:rPr>
              <a:t>a</a:t>
            </a:r>
            <a:r>
              <a:rPr lang="en-US" altLang="zh-CN" dirty="0" smtClean="0">
                <a:solidFill>
                  <a:srgbClr val="0000CC"/>
                </a:solidFill>
                <a:cs typeface="Times New Roman" panose="02020603050405020304" pitchFamily="18" charset="0"/>
              </a:rPr>
              <a:t>ware Switches</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Adopt RED to perform ECN marking</a:t>
            </a:r>
          </a:p>
          <a:p>
            <a:pPr lvl="1"/>
            <a:r>
              <a:rPr lang="en-US" altLang="zh-CN" dirty="0"/>
              <a:t>Per-queue/port/service-pool </a:t>
            </a:r>
            <a:r>
              <a:rPr lang="en-US" altLang="zh-CN" dirty="0" smtClean="0"/>
              <a:t>ECN/RED </a:t>
            </a:r>
            <a:endParaRPr lang="zh-CN" altLang="en-US" dirty="0"/>
          </a:p>
        </p:txBody>
      </p:sp>
      <p:sp useBgFill="1">
        <p:nvSpPr>
          <p:cNvPr id="6" name="Rounded Rectangle 51"/>
          <p:cNvSpPr/>
          <p:nvPr/>
        </p:nvSpPr>
        <p:spPr>
          <a:xfrm>
            <a:off x="251520" y="3754996"/>
            <a:ext cx="8568952" cy="1076202"/>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r>
              <a:rPr lang="en-US" altLang="zh-CN" sz="3200" dirty="0" smtClean="0"/>
              <a:t>Track buffer occupancy of different egress entities</a:t>
            </a:r>
            <a:endParaRPr lang="zh-CN" altLang="en-US" sz="3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1017648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rgbClr val="0000CC"/>
                </a:solidFill>
                <a:cs typeface="Times New Roman" panose="02020603050405020304" pitchFamily="18" charset="0"/>
              </a:rPr>
              <a:t>ECN-</a:t>
            </a:r>
            <a:r>
              <a:rPr lang="en-US" altLang="zh-CN" dirty="0">
                <a:solidFill>
                  <a:srgbClr val="0000CC"/>
                </a:solidFill>
                <a:cs typeface="Times New Roman" panose="02020603050405020304" pitchFamily="18" charset="0"/>
              </a:rPr>
              <a:t>a</a:t>
            </a:r>
            <a:r>
              <a:rPr lang="en-US" altLang="zh-CN" dirty="0" smtClean="0">
                <a:solidFill>
                  <a:srgbClr val="0000CC"/>
                </a:solidFill>
                <a:cs typeface="Times New Roman" panose="02020603050405020304" pitchFamily="18" charset="0"/>
              </a:rPr>
              <a:t>ware Switches</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Adopt RED to perform ECN marking</a:t>
            </a:r>
          </a:p>
          <a:p>
            <a:pPr lvl="1"/>
            <a:r>
              <a:rPr lang="en-US" altLang="zh-CN" dirty="0"/>
              <a:t>Per-</a:t>
            </a:r>
            <a:r>
              <a:rPr lang="en-US" altLang="zh-CN" b="1" dirty="0">
                <a:solidFill>
                  <a:srgbClr val="0000CC"/>
                </a:solidFill>
              </a:rPr>
              <a:t>queue</a:t>
            </a:r>
            <a:r>
              <a:rPr lang="en-US" altLang="zh-CN" dirty="0"/>
              <a:t>/port/service-pool </a:t>
            </a:r>
            <a:r>
              <a:rPr lang="en-US" altLang="zh-CN" dirty="0" smtClean="0"/>
              <a:t>ECN/RED </a:t>
            </a:r>
            <a:endParaRPr lang="zh-CN" altLang="en-US" dirty="0"/>
          </a:p>
        </p:txBody>
      </p:sp>
      <p:grpSp>
        <p:nvGrpSpPr>
          <p:cNvPr id="5" name="Group 40"/>
          <p:cNvGrpSpPr/>
          <p:nvPr/>
        </p:nvGrpSpPr>
        <p:grpSpPr>
          <a:xfrm>
            <a:off x="5306367" y="3825044"/>
            <a:ext cx="705793" cy="762000"/>
            <a:chOff x="6897409" y="2819400"/>
            <a:chExt cx="705793" cy="762000"/>
          </a:xfrm>
        </p:grpSpPr>
        <p:cxnSp>
          <p:nvCxnSpPr>
            <p:cNvPr id="7"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 name="Group 151"/>
          <p:cNvGrpSpPr>
            <a:grpSpLocks/>
          </p:cNvGrpSpPr>
          <p:nvPr/>
        </p:nvGrpSpPr>
        <p:grpSpPr bwMode="auto">
          <a:xfrm>
            <a:off x="3491880" y="3639195"/>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0"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11"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12" name="Group 151"/>
          <p:cNvGrpSpPr>
            <a:grpSpLocks/>
          </p:cNvGrpSpPr>
          <p:nvPr/>
        </p:nvGrpSpPr>
        <p:grpSpPr bwMode="auto">
          <a:xfrm>
            <a:off x="3491880" y="4200004"/>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3"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14"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sp>
        <p:nvSpPr>
          <p:cNvPr id="15" name="Rectangle 25"/>
          <p:cNvSpPr/>
          <p:nvPr/>
        </p:nvSpPr>
        <p:spPr>
          <a:xfrm>
            <a:off x="4932040" y="3639195"/>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9" name="Rectangle 25"/>
          <p:cNvSpPr/>
          <p:nvPr/>
        </p:nvSpPr>
        <p:spPr>
          <a:xfrm>
            <a:off x="4932039" y="4210571"/>
            <a:ext cx="256907" cy="536384"/>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2" name="Rectangle 25"/>
          <p:cNvSpPr/>
          <p:nvPr/>
        </p:nvSpPr>
        <p:spPr>
          <a:xfrm>
            <a:off x="4677038" y="4210571"/>
            <a:ext cx="255002" cy="536384"/>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3" name="Rectangle 25"/>
          <p:cNvSpPr/>
          <p:nvPr/>
        </p:nvSpPr>
        <p:spPr>
          <a:xfrm>
            <a:off x="4675132" y="3639195"/>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4" name="Rectangle 25"/>
          <p:cNvSpPr/>
          <p:nvPr/>
        </p:nvSpPr>
        <p:spPr>
          <a:xfrm>
            <a:off x="4420131" y="3639195"/>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 name="TextBox 3"/>
          <p:cNvSpPr txBox="1"/>
          <p:nvPr/>
        </p:nvSpPr>
        <p:spPr>
          <a:xfrm>
            <a:off x="5868144" y="3919767"/>
            <a:ext cx="1224136" cy="523220"/>
          </a:xfrm>
          <a:prstGeom prst="rect">
            <a:avLst/>
          </a:prstGeom>
          <a:noFill/>
        </p:spPr>
        <p:txBody>
          <a:bodyPr wrap="square" rtlCol="0">
            <a:spAutoFit/>
          </a:bodyPr>
          <a:lstStyle/>
          <a:p>
            <a:pPr algn="ctr"/>
            <a:r>
              <a:rPr lang="en-US" altLang="zh-CN" sz="2800" smtClean="0"/>
              <a:t>port</a:t>
            </a:r>
            <a:endParaRPr lang="zh-CN" altLang="en-US" sz="2800" dirty="0"/>
          </a:p>
        </p:txBody>
      </p:sp>
      <p:sp>
        <p:nvSpPr>
          <p:cNvPr id="25" name="TextBox 24"/>
          <p:cNvSpPr txBox="1"/>
          <p:nvPr/>
        </p:nvSpPr>
        <p:spPr>
          <a:xfrm>
            <a:off x="1835696" y="3639195"/>
            <a:ext cx="1656184" cy="523220"/>
          </a:xfrm>
          <a:prstGeom prst="rect">
            <a:avLst/>
          </a:prstGeom>
          <a:noFill/>
        </p:spPr>
        <p:txBody>
          <a:bodyPr wrap="square" rtlCol="0">
            <a:spAutoFit/>
          </a:bodyPr>
          <a:lstStyle/>
          <a:p>
            <a:pPr algn="ctr"/>
            <a:r>
              <a:rPr lang="en-US" altLang="zh-CN" sz="2800" dirty="0"/>
              <a:t>q</a:t>
            </a:r>
            <a:r>
              <a:rPr lang="en-US" altLang="zh-CN" sz="2800" dirty="0" smtClean="0"/>
              <a:t>ueue 1</a:t>
            </a:r>
            <a:endParaRPr lang="zh-CN" altLang="en-US" sz="2800" dirty="0"/>
          </a:p>
        </p:txBody>
      </p:sp>
      <p:sp>
        <p:nvSpPr>
          <p:cNvPr id="26" name="TextBox 25"/>
          <p:cNvSpPr txBox="1"/>
          <p:nvPr/>
        </p:nvSpPr>
        <p:spPr>
          <a:xfrm>
            <a:off x="1835696" y="4218966"/>
            <a:ext cx="1656184" cy="523220"/>
          </a:xfrm>
          <a:prstGeom prst="rect">
            <a:avLst/>
          </a:prstGeom>
          <a:noFill/>
        </p:spPr>
        <p:txBody>
          <a:bodyPr wrap="square" rtlCol="0">
            <a:spAutoFit/>
          </a:bodyPr>
          <a:lstStyle/>
          <a:p>
            <a:pPr algn="ctr"/>
            <a:r>
              <a:rPr lang="en-US" altLang="zh-CN" sz="2800" dirty="0"/>
              <a:t>q</a:t>
            </a:r>
            <a:r>
              <a:rPr lang="en-US" altLang="zh-CN" sz="2800" dirty="0" smtClean="0"/>
              <a:t>ueue 2</a:t>
            </a:r>
            <a:endParaRPr lang="zh-CN" altLang="en-US" sz="2800" dirty="0"/>
          </a:p>
        </p:txBody>
      </p:sp>
      <p:sp>
        <p:nvSpPr>
          <p:cNvPr id="27" name="矩形 26"/>
          <p:cNvSpPr/>
          <p:nvPr/>
        </p:nvSpPr>
        <p:spPr>
          <a:xfrm>
            <a:off x="4283968" y="3501008"/>
            <a:ext cx="966906" cy="867534"/>
          </a:xfrm>
          <a:prstGeom prst="rect">
            <a:avLst/>
          </a:prstGeom>
          <a:noFill/>
          <a:ln w="38100">
            <a:solidFill>
              <a:srgbClr val="0000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137451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2" grpId="0" animBg="1"/>
      <p:bldP spid="23"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rgbClr val="0000CC"/>
                </a:solidFill>
                <a:cs typeface="Times New Roman" panose="02020603050405020304" pitchFamily="18" charset="0"/>
              </a:rPr>
              <a:t>ECN-</a:t>
            </a:r>
            <a:r>
              <a:rPr lang="en-US" altLang="zh-CN" dirty="0">
                <a:solidFill>
                  <a:srgbClr val="0000CC"/>
                </a:solidFill>
                <a:cs typeface="Times New Roman" panose="02020603050405020304" pitchFamily="18" charset="0"/>
              </a:rPr>
              <a:t>a</a:t>
            </a:r>
            <a:r>
              <a:rPr lang="en-US" altLang="zh-CN" dirty="0" smtClean="0">
                <a:solidFill>
                  <a:srgbClr val="0000CC"/>
                </a:solidFill>
                <a:cs typeface="Times New Roman" panose="02020603050405020304" pitchFamily="18" charset="0"/>
              </a:rPr>
              <a:t>ware Switches</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Adopt RED to perform ECN marking</a:t>
            </a:r>
          </a:p>
          <a:p>
            <a:pPr lvl="1"/>
            <a:r>
              <a:rPr lang="en-US" altLang="zh-CN" dirty="0"/>
              <a:t>Per-queue/</a:t>
            </a:r>
            <a:r>
              <a:rPr lang="en-US" altLang="zh-CN" b="1" dirty="0">
                <a:solidFill>
                  <a:srgbClr val="0000CC"/>
                </a:solidFill>
              </a:rPr>
              <a:t>port</a:t>
            </a:r>
            <a:r>
              <a:rPr lang="en-US" altLang="zh-CN" dirty="0"/>
              <a:t>/service-pool </a:t>
            </a:r>
            <a:r>
              <a:rPr lang="en-US" altLang="zh-CN" dirty="0" smtClean="0"/>
              <a:t>ECN/RED </a:t>
            </a:r>
            <a:endParaRPr lang="zh-CN" altLang="en-US" dirty="0"/>
          </a:p>
        </p:txBody>
      </p:sp>
      <p:grpSp>
        <p:nvGrpSpPr>
          <p:cNvPr id="5" name="Group 40"/>
          <p:cNvGrpSpPr/>
          <p:nvPr/>
        </p:nvGrpSpPr>
        <p:grpSpPr>
          <a:xfrm>
            <a:off x="5306367" y="3825045"/>
            <a:ext cx="705793" cy="762000"/>
            <a:chOff x="6897409" y="2819400"/>
            <a:chExt cx="705793" cy="762000"/>
          </a:xfrm>
        </p:grpSpPr>
        <p:cxnSp>
          <p:nvCxnSpPr>
            <p:cNvPr id="7"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 name="Group 151"/>
          <p:cNvGrpSpPr>
            <a:grpSpLocks/>
          </p:cNvGrpSpPr>
          <p:nvPr/>
        </p:nvGrpSpPr>
        <p:grpSpPr bwMode="auto">
          <a:xfrm>
            <a:off x="3491880" y="3639196"/>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0"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11"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12" name="Group 151"/>
          <p:cNvGrpSpPr>
            <a:grpSpLocks/>
          </p:cNvGrpSpPr>
          <p:nvPr/>
        </p:nvGrpSpPr>
        <p:grpSpPr bwMode="auto">
          <a:xfrm>
            <a:off x="3491880" y="4200005"/>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3"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14"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sp>
        <p:nvSpPr>
          <p:cNvPr id="15" name="Rectangle 25"/>
          <p:cNvSpPr/>
          <p:nvPr/>
        </p:nvSpPr>
        <p:spPr>
          <a:xfrm>
            <a:off x="4932040" y="3639196"/>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9" name="Rectangle 25"/>
          <p:cNvSpPr/>
          <p:nvPr/>
        </p:nvSpPr>
        <p:spPr>
          <a:xfrm>
            <a:off x="4932039" y="4210572"/>
            <a:ext cx="256907" cy="536384"/>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2" name="Rectangle 25"/>
          <p:cNvSpPr/>
          <p:nvPr/>
        </p:nvSpPr>
        <p:spPr>
          <a:xfrm>
            <a:off x="4677038" y="4210572"/>
            <a:ext cx="255002" cy="536384"/>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3" name="Rectangle 25"/>
          <p:cNvSpPr/>
          <p:nvPr/>
        </p:nvSpPr>
        <p:spPr>
          <a:xfrm>
            <a:off x="4675132" y="3639196"/>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4" name="Rectangle 25"/>
          <p:cNvSpPr/>
          <p:nvPr/>
        </p:nvSpPr>
        <p:spPr>
          <a:xfrm>
            <a:off x="4420131" y="3639196"/>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 name="TextBox 3"/>
          <p:cNvSpPr txBox="1"/>
          <p:nvPr/>
        </p:nvSpPr>
        <p:spPr>
          <a:xfrm>
            <a:off x="5868144" y="3919768"/>
            <a:ext cx="1224136" cy="523220"/>
          </a:xfrm>
          <a:prstGeom prst="rect">
            <a:avLst/>
          </a:prstGeom>
          <a:noFill/>
        </p:spPr>
        <p:txBody>
          <a:bodyPr wrap="square" rtlCol="0">
            <a:spAutoFit/>
          </a:bodyPr>
          <a:lstStyle/>
          <a:p>
            <a:pPr algn="ctr"/>
            <a:r>
              <a:rPr lang="en-US" altLang="zh-CN" sz="2800" dirty="0" smtClean="0"/>
              <a:t>port</a:t>
            </a:r>
            <a:endParaRPr lang="zh-CN" altLang="en-US" sz="2800" dirty="0"/>
          </a:p>
        </p:txBody>
      </p:sp>
      <p:sp>
        <p:nvSpPr>
          <p:cNvPr id="25" name="TextBox 24"/>
          <p:cNvSpPr txBox="1"/>
          <p:nvPr/>
        </p:nvSpPr>
        <p:spPr>
          <a:xfrm>
            <a:off x="1835696" y="3639196"/>
            <a:ext cx="1656184" cy="523220"/>
          </a:xfrm>
          <a:prstGeom prst="rect">
            <a:avLst/>
          </a:prstGeom>
          <a:noFill/>
        </p:spPr>
        <p:txBody>
          <a:bodyPr wrap="square" rtlCol="0">
            <a:spAutoFit/>
          </a:bodyPr>
          <a:lstStyle/>
          <a:p>
            <a:pPr algn="ctr"/>
            <a:r>
              <a:rPr lang="en-US" altLang="zh-CN" sz="2800" dirty="0"/>
              <a:t>q</a:t>
            </a:r>
            <a:r>
              <a:rPr lang="en-US" altLang="zh-CN" sz="2800" dirty="0" smtClean="0"/>
              <a:t>ueue 1</a:t>
            </a:r>
            <a:endParaRPr lang="zh-CN" altLang="en-US" sz="2800" dirty="0"/>
          </a:p>
        </p:txBody>
      </p:sp>
      <p:sp>
        <p:nvSpPr>
          <p:cNvPr id="26" name="TextBox 25"/>
          <p:cNvSpPr txBox="1"/>
          <p:nvPr/>
        </p:nvSpPr>
        <p:spPr>
          <a:xfrm>
            <a:off x="1835696" y="4218967"/>
            <a:ext cx="1656184" cy="523220"/>
          </a:xfrm>
          <a:prstGeom prst="rect">
            <a:avLst/>
          </a:prstGeom>
          <a:noFill/>
        </p:spPr>
        <p:txBody>
          <a:bodyPr wrap="square" rtlCol="0">
            <a:spAutoFit/>
          </a:bodyPr>
          <a:lstStyle/>
          <a:p>
            <a:pPr algn="ctr"/>
            <a:r>
              <a:rPr lang="en-US" altLang="zh-CN" sz="2800" dirty="0"/>
              <a:t>q</a:t>
            </a:r>
            <a:r>
              <a:rPr lang="en-US" altLang="zh-CN" sz="2800" dirty="0" smtClean="0"/>
              <a:t>ueue 2</a:t>
            </a:r>
            <a:endParaRPr lang="zh-CN" altLang="en-US" sz="2800" dirty="0"/>
          </a:p>
        </p:txBody>
      </p:sp>
      <p:sp>
        <p:nvSpPr>
          <p:cNvPr id="27" name="矩形 26"/>
          <p:cNvSpPr/>
          <p:nvPr/>
        </p:nvSpPr>
        <p:spPr>
          <a:xfrm>
            <a:off x="4283968" y="3501008"/>
            <a:ext cx="966906" cy="1362323"/>
          </a:xfrm>
          <a:prstGeom prst="rect">
            <a:avLst/>
          </a:prstGeom>
          <a:noFill/>
          <a:ln w="38100">
            <a:solidFill>
              <a:srgbClr val="0000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265741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2" grpId="0" animBg="1"/>
      <p:bldP spid="23"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151"/>
          <p:cNvGrpSpPr>
            <a:grpSpLocks/>
          </p:cNvGrpSpPr>
          <p:nvPr/>
        </p:nvGrpSpPr>
        <p:grpSpPr bwMode="auto">
          <a:xfrm>
            <a:off x="3493786" y="3649428"/>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48"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49"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sp>
        <p:nvSpPr>
          <p:cNvPr id="2" name="标题 1"/>
          <p:cNvSpPr>
            <a:spLocks noGrp="1"/>
          </p:cNvSpPr>
          <p:nvPr>
            <p:ph type="title"/>
          </p:nvPr>
        </p:nvSpPr>
        <p:spPr/>
        <p:txBody>
          <a:bodyPr>
            <a:normAutofit/>
          </a:bodyPr>
          <a:lstStyle/>
          <a:p>
            <a:r>
              <a:rPr lang="en-US" altLang="zh-CN" dirty="0" smtClean="0">
                <a:solidFill>
                  <a:srgbClr val="0000CC"/>
                </a:solidFill>
                <a:cs typeface="Times New Roman" panose="02020603050405020304" pitchFamily="18" charset="0"/>
              </a:rPr>
              <a:t>ECN-</a:t>
            </a:r>
            <a:r>
              <a:rPr lang="en-US" altLang="zh-CN" dirty="0">
                <a:solidFill>
                  <a:srgbClr val="0000CC"/>
                </a:solidFill>
                <a:cs typeface="Times New Roman" panose="02020603050405020304" pitchFamily="18" charset="0"/>
              </a:rPr>
              <a:t>a</a:t>
            </a:r>
            <a:r>
              <a:rPr lang="en-US" altLang="zh-CN" dirty="0" smtClean="0">
                <a:solidFill>
                  <a:srgbClr val="0000CC"/>
                </a:solidFill>
                <a:cs typeface="Times New Roman" panose="02020603050405020304" pitchFamily="18" charset="0"/>
              </a:rPr>
              <a:t>ware Switches</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Adopt RED to perform ECN marking</a:t>
            </a:r>
          </a:p>
          <a:p>
            <a:pPr lvl="1"/>
            <a:r>
              <a:rPr lang="en-US" altLang="zh-CN" dirty="0"/>
              <a:t>Per-queue/port/</a:t>
            </a:r>
            <a:r>
              <a:rPr lang="en-US" altLang="zh-CN" b="1" dirty="0">
                <a:solidFill>
                  <a:srgbClr val="0000CC"/>
                </a:solidFill>
              </a:rPr>
              <a:t>service-pool</a:t>
            </a:r>
            <a:r>
              <a:rPr lang="en-US" altLang="zh-CN" dirty="0"/>
              <a:t> </a:t>
            </a:r>
            <a:r>
              <a:rPr lang="en-US" altLang="zh-CN" dirty="0" smtClean="0"/>
              <a:t>ECN/RED </a:t>
            </a:r>
            <a:endParaRPr lang="zh-CN" altLang="en-US" dirty="0"/>
          </a:p>
        </p:txBody>
      </p:sp>
      <p:grpSp>
        <p:nvGrpSpPr>
          <p:cNvPr id="5" name="Group 40"/>
          <p:cNvGrpSpPr/>
          <p:nvPr/>
        </p:nvGrpSpPr>
        <p:grpSpPr>
          <a:xfrm>
            <a:off x="5306367" y="3825045"/>
            <a:ext cx="705793" cy="762000"/>
            <a:chOff x="6897409" y="2819400"/>
            <a:chExt cx="705793" cy="762000"/>
          </a:xfrm>
        </p:grpSpPr>
        <p:cxnSp>
          <p:nvCxnSpPr>
            <p:cNvPr id="7"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12" name="Group 151"/>
          <p:cNvGrpSpPr>
            <a:grpSpLocks/>
          </p:cNvGrpSpPr>
          <p:nvPr/>
        </p:nvGrpSpPr>
        <p:grpSpPr bwMode="auto">
          <a:xfrm>
            <a:off x="3491880" y="4200005"/>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3"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14"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sp>
        <p:nvSpPr>
          <p:cNvPr id="15" name="Rectangle 25"/>
          <p:cNvSpPr/>
          <p:nvPr/>
        </p:nvSpPr>
        <p:spPr>
          <a:xfrm>
            <a:off x="4932040" y="3639196"/>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9" name="Rectangle 25"/>
          <p:cNvSpPr/>
          <p:nvPr/>
        </p:nvSpPr>
        <p:spPr>
          <a:xfrm>
            <a:off x="4932039" y="4210572"/>
            <a:ext cx="256907" cy="536384"/>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2" name="Rectangle 25"/>
          <p:cNvSpPr/>
          <p:nvPr/>
        </p:nvSpPr>
        <p:spPr>
          <a:xfrm>
            <a:off x="4677038" y="4210572"/>
            <a:ext cx="255002" cy="536384"/>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3" name="Rectangle 25"/>
          <p:cNvSpPr/>
          <p:nvPr/>
        </p:nvSpPr>
        <p:spPr>
          <a:xfrm>
            <a:off x="4675132" y="3639196"/>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4" name="Rectangle 25"/>
          <p:cNvSpPr/>
          <p:nvPr/>
        </p:nvSpPr>
        <p:spPr>
          <a:xfrm>
            <a:off x="4420131" y="3639196"/>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 name="TextBox 3"/>
          <p:cNvSpPr txBox="1"/>
          <p:nvPr/>
        </p:nvSpPr>
        <p:spPr>
          <a:xfrm>
            <a:off x="5868144" y="3919768"/>
            <a:ext cx="1224136" cy="523220"/>
          </a:xfrm>
          <a:prstGeom prst="rect">
            <a:avLst/>
          </a:prstGeom>
          <a:noFill/>
        </p:spPr>
        <p:txBody>
          <a:bodyPr wrap="square" rtlCol="0">
            <a:spAutoFit/>
          </a:bodyPr>
          <a:lstStyle/>
          <a:p>
            <a:pPr algn="ctr"/>
            <a:r>
              <a:rPr lang="en-US" altLang="zh-CN" sz="2800" dirty="0" smtClean="0"/>
              <a:t>port</a:t>
            </a:r>
            <a:endParaRPr lang="zh-CN" altLang="en-US" sz="2800" dirty="0"/>
          </a:p>
        </p:txBody>
      </p:sp>
      <p:sp>
        <p:nvSpPr>
          <p:cNvPr id="25" name="TextBox 24"/>
          <p:cNvSpPr txBox="1"/>
          <p:nvPr/>
        </p:nvSpPr>
        <p:spPr>
          <a:xfrm>
            <a:off x="1835696" y="3639196"/>
            <a:ext cx="1656184" cy="523220"/>
          </a:xfrm>
          <a:prstGeom prst="rect">
            <a:avLst/>
          </a:prstGeom>
          <a:noFill/>
        </p:spPr>
        <p:txBody>
          <a:bodyPr wrap="square" rtlCol="0">
            <a:spAutoFit/>
          </a:bodyPr>
          <a:lstStyle/>
          <a:p>
            <a:pPr algn="ctr"/>
            <a:r>
              <a:rPr lang="en-US" altLang="zh-CN" sz="2800" dirty="0"/>
              <a:t>q</a:t>
            </a:r>
            <a:r>
              <a:rPr lang="en-US" altLang="zh-CN" sz="2800" dirty="0" smtClean="0"/>
              <a:t>ueue 1</a:t>
            </a:r>
            <a:endParaRPr lang="zh-CN" altLang="en-US" sz="2800" dirty="0"/>
          </a:p>
        </p:txBody>
      </p:sp>
      <p:sp>
        <p:nvSpPr>
          <p:cNvPr id="26" name="TextBox 25"/>
          <p:cNvSpPr txBox="1"/>
          <p:nvPr/>
        </p:nvSpPr>
        <p:spPr>
          <a:xfrm>
            <a:off x="1835696" y="4218967"/>
            <a:ext cx="1656184" cy="523220"/>
          </a:xfrm>
          <a:prstGeom prst="rect">
            <a:avLst/>
          </a:prstGeom>
          <a:noFill/>
        </p:spPr>
        <p:txBody>
          <a:bodyPr wrap="square" rtlCol="0">
            <a:spAutoFit/>
          </a:bodyPr>
          <a:lstStyle/>
          <a:p>
            <a:pPr algn="ctr"/>
            <a:r>
              <a:rPr lang="en-US" altLang="zh-CN" sz="2800" dirty="0"/>
              <a:t>q</a:t>
            </a:r>
            <a:r>
              <a:rPr lang="en-US" altLang="zh-CN" sz="2800" dirty="0" smtClean="0"/>
              <a:t>ueue 2</a:t>
            </a:r>
            <a:endParaRPr lang="zh-CN" altLang="en-US" sz="2800" dirty="0"/>
          </a:p>
        </p:txBody>
      </p:sp>
      <p:grpSp>
        <p:nvGrpSpPr>
          <p:cNvPr id="28" name="Group 40"/>
          <p:cNvGrpSpPr/>
          <p:nvPr/>
        </p:nvGrpSpPr>
        <p:grpSpPr>
          <a:xfrm>
            <a:off x="5306368" y="5182098"/>
            <a:ext cx="705793" cy="762000"/>
            <a:chOff x="6897409" y="2819400"/>
            <a:chExt cx="705793" cy="762000"/>
          </a:xfrm>
        </p:grpSpPr>
        <p:cxnSp>
          <p:nvCxnSpPr>
            <p:cNvPr id="29"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31" name="Group 151"/>
          <p:cNvGrpSpPr>
            <a:grpSpLocks/>
          </p:cNvGrpSpPr>
          <p:nvPr/>
        </p:nvGrpSpPr>
        <p:grpSpPr bwMode="auto">
          <a:xfrm>
            <a:off x="3491881" y="4996249"/>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3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33"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34" name="Group 151"/>
          <p:cNvGrpSpPr>
            <a:grpSpLocks/>
          </p:cNvGrpSpPr>
          <p:nvPr/>
        </p:nvGrpSpPr>
        <p:grpSpPr bwMode="auto">
          <a:xfrm>
            <a:off x="3491881" y="5557058"/>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3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36"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sp>
        <p:nvSpPr>
          <p:cNvPr id="37" name="Rectangle 25"/>
          <p:cNvSpPr/>
          <p:nvPr/>
        </p:nvSpPr>
        <p:spPr>
          <a:xfrm>
            <a:off x="4932041" y="4996249"/>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8" name="Rectangle 25"/>
          <p:cNvSpPr/>
          <p:nvPr/>
        </p:nvSpPr>
        <p:spPr>
          <a:xfrm>
            <a:off x="4932040" y="5567625"/>
            <a:ext cx="256907" cy="536384"/>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9" name="Rectangle 25"/>
          <p:cNvSpPr/>
          <p:nvPr/>
        </p:nvSpPr>
        <p:spPr>
          <a:xfrm>
            <a:off x="4677039" y="5567625"/>
            <a:ext cx="255002" cy="536384"/>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0" name="Rectangle 25"/>
          <p:cNvSpPr/>
          <p:nvPr/>
        </p:nvSpPr>
        <p:spPr>
          <a:xfrm>
            <a:off x="4675133" y="4996249"/>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1" name="Rectangle 25"/>
          <p:cNvSpPr/>
          <p:nvPr/>
        </p:nvSpPr>
        <p:spPr>
          <a:xfrm>
            <a:off x="4420132" y="4996249"/>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2" name="TextBox 41"/>
          <p:cNvSpPr txBox="1"/>
          <p:nvPr/>
        </p:nvSpPr>
        <p:spPr>
          <a:xfrm>
            <a:off x="5868145" y="5276821"/>
            <a:ext cx="1224136" cy="523220"/>
          </a:xfrm>
          <a:prstGeom prst="rect">
            <a:avLst/>
          </a:prstGeom>
          <a:noFill/>
        </p:spPr>
        <p:txBody>
          <a:bodyPr wrap="square" rtlCol="0">
            <a:spAutoFit/>
          </a:bodyPr>
          <a:lstStyle/>
          <a:p>
            <a:pPr algn="ctr"/>
            <a:r>
              <a:rPr lang="en-US" altLang="zh-CN" sz="2800" dirty="0" smtClean="0"/>
              <a:t>port</a:t>
            </a:r>
            <a:endParaRPr lang="zh-CN" altLang="en-US" sz="2800" dirty="0"/>
          </a:p>
        </p:txBody>
      </p:sp>
      <p:sp>
        <p:nvSpPr>
          <p:cNvPr id="43" name="TextBox 42"/>
          <p:cNvSpPr txBox="1"/>
          <p:nvPr/>
        </p:nvSpPr>
        <p:spPr>
          <a:xfrm>
            <a:off x="1835697" y="4996249"/>
            <a:ext cx="1656184" cy="523220"/>
          </a:xfrm>
          <a:prstGeom prst="rect">
            <a:avLst/>
          </a:prstGeom>
          <a:noFill/>
        </p:spPr>
        <p:txBody>
          <a:bodyPr wrap="square" rtlCol="0">
            <a:spAutoFit/>
          </a:bodyPr>
          <a:lstStyle/>
          <a:p>
            <a:pPr algn="ctr"/>
            <a:r>
              <a:rPr lang="en-US" altLang="zh-CN" sz="2800" dirty="0"/>
              <a:t>q</a:t>
            </a:r>
            <a:r>
              <a:rPr lang="en-US" altLang="zh-CN" sz="2800" dirty="0" smtClean="0"/>
              <a:t>ueue 3</a:t>
            </a:r>
            <a:endParaRPr lang="zh-CN" altLang="en-US" sz="2800" dirty="0"/>
          </a:p>
        </p:txBody>
      </p:sp>
      <p:sp>
        <p:nvSpPr>
          <p:cNvPr id="44" name="TextBox 43"/>
          <p:cNvSpPr txBox="1"/>
          <p:nvPr/>
        </p:nvSpPr>
        <p:spPr>
          <a:xfrm>
            <a:off x="1835697" y="5576020"/>
            <a:ext cx="1656184" cy="523220"/>
          </a:xfrm>
          <a:prstGeom prst="rect">
            <a:avLst/>
          </a:prstGeom>
          <a:noFill/>
        </p:spPr>
        <p:txBody>
          <a:bodyPr wrap="square" rtlCol="0">
            <a:spAutoFit/>
          </a:bodyPr>
          <a:lstStyle/>
          <a:p>
            <a:pPr algn="ctr"/>
            <a:r>
              <a:rPr lang="en-US" altLang="zh-CN" sz="2800" dirty="0"/>
              <a:t>q</a:t>
            </a:r>
            <a:r>
              <a:rPr lang="en-US" altLang="zh-CN" sz="2800" dirty="0" smtClean="0"/>
              <a:t>ueue 4</a:t>
            </a:r>
            <a:endParaRPr lang="zh-CN" altLang="en-US" sz="2800" dirty="0"/>
          </a:p>
        </p:txBody>
      </p:sp>
      <p:sp>
        <p:nvSpPr>
          <p:cNvPr id="27" name="矩形 26"/>
          <p:cNvSpPr/>
          <p:nvPr/>
        </p:nvSpPr>
        <p:spPr>
          <a:xfrm>
            <a:off x="4283968" y="3501008"/>
            <a:ext cx="966906" cy="2730476"/>
          </a:xfrm>
          <a:prstGeom prst="rect">
            <a:avLst/>
          </a:prstGeom>
          <a:noFill/>
          <a:ln w="38100">
            <a:solidFill>
              <a:srgbClr val="0000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45"/>
          <p:cNvSpPr txBox="1"/>
          <p:nvPr/>
        </p:nvSpPr>
        <p:spPr>
          <a:xfrm>
            <a:off x="3399269" y="2924944"/>
            <a:ext cx="2736303" cy="523220"/>
          </a:xfrm>
          <a:prstGeom prst="rect">
            <a:avLst/>
          </a:prstGeom>
          <a:noFill/>
        </p:spPr>
        <p:txBody>
          <a:bodyPr wrap="square" rtlCol="0">
            <a:spAutoFit/>
          </a:bodyPr>
          <a:lstStyle/>
          <a:p>
            <a:pPr algn="ctr"/>
            <a:r>
              <a:rPr lang="en-US" altLang="zh-CN" sz="2800" dirty="0"/>
              <a:t>s</a:t>
            </a:r>
            <a:r>
              <a:rPr lang="en-US" altLang="zh-CN" sz="2800" dirty="0" smtClean="0"/>
              <a:t>hared buffer </a:t>
            </a:r>
            <a:endParaRPr lang="zh-CN" altLang="en-US" sz="2800"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94875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2" grpId="0" animBg="1"/>
      <p:bldP spid="23" grpId="0" animBg="1"/>
      <p:bldP spid="24" grpId="0" animBg="1"/>
      <p:bldP spid="37" grpId="0" animBg="1"/>
      <p:bldP spid="38" grpId="0" animBg="1"/>
      <p:bldP spid="39" grpId="0" animBg="1"/>
      <p:bldP spid="40" grpId="0" animBg="1"/>
      <p:bldP spid="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rgbClr val="0000CC"/>
                </a:solidFill>
                <a:cs typeface="Times New Roman" panose="02020603050405020304" pitchFamily="18" charset="0"/>
              </a:rPr>
              <a:t>ECN-</a:t>
            </a:r>
            <a:r>
              <a:rPr lang="en-US" altLang="zh-CN" dirty="0">
                <a:solidFill>
                  <a:srgbClr val="0000CC"/>
                </a:solidFill>
                <a:cs typeface="Times New Roman" panose="02020603050405020304" pitchFamily="18" charset="0"/>
              </a:rPr>
              <a:t>a</a:t>
            </a:r>
            <a:r>
              <a:rPr lang="en-US" altLang="zh-CN" dirty="0" smtClean="0">
                <a:solidFill>
                  <a:srgbClr val="0000CC"/>
                </a:solidFill>
                <a:cs typeface="Times New Roman" panose="02020603050405020304" pitchFamily="18" charset="0"/>
              </a:rPr>
              <a:t>ware Switches</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Adopt RED to perform ECN marking</a:t>
            </a:r>
          </a:p>
          <a:p>
            <a:pPr lvl="1"/>
            <a:r>
              <a:rPr lang="en-US" altLang="zh-CN" dirty="0"/>
              <a:t>Per-queue/port/service-pool ECN/RED </a:t>
            </a:r>
            <a:endParaRPr lang="en-US" altLang="zh-CN" dirty="0" smtClean="0"/>
          </a:p>
          <a:p>
            <a:r>
              <a:rPr lang="en-US" altLang="zh-CN" dirty="0" smtClean="0"/>
              <a:t>Leverage multiple queues to classify traffic</a:t>
            </a:r>
          </a:p>
          <a:p>
            <a:pPr lvl="1"/>
            <a:r>
              <a:rPr lang="en-US" altLang="zh-CN" dirty="0"/>
              <a:t>Isolate traffic from different services/applications</a:t>
            </a:r>
          </a:p>
          <a:p>
            <a:pPr marL="457200" lvl="1" indent="0">
              <a:buNone/>
            </a:pPr>
            <a:endParaRPr lang="en-US" altLang="zh-CN" dirty="0" smtClean="0"/>
          </a:p>
        </p:txBody>
      </p:sp>
      <p:grpSp>
        <p:nvGrpSpPr>
          <p:cNvPr id="4" name="Group 151"/>
          <p:cNvGrpSpPr>
            <a:grpSpLocks/>
          </p:cNvGrpSpPr>
          <p:nvPr/>
        </p:nvGrpSpPr>
        <p:grpSpPr bwMode="auto">
          <a:xfrm>
            <a:off x="3635896" y="4554215"/>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6"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7" name="Group 40"/>
          <p:cNvGrpSpPr/>
          <p:nvPr/>
        </p:nvGrpSpPr>
        <p:grpSpPr>
          <a:xfrm>
            <a:off x="5450383" y="5023073"/>
            <a:ext cx="705793" cy="762000"/>
            <a:chOff x="6897409" y="2819400"/>
            <a:chExt cx="705793" cy="762000"/>
          </a:xfrm>
        </p:grpSpPr>
        <p:cxnSp>
          <p:nvCxnSpPr>
            <p:cNvPr id="8"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10" name="Group 151"/>
          <p:cNvGrpSpPr>
            <a:grpSpLocks/>
          </p:cNvGrpSpPr>
          <p:nvPr/>
        </p:nvGrpSpPr>
        <p:grpSpPr bwMode="auto">
          <a:xfrm>
            <a:off x="3635896" y="5115359"/>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1"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12"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13" name="Group 151"/>
          <p:cNvGrpSpPr>
            <a:grpSpLocks/>
          </p:cNvGrpSpPr>
          <p:nvPr/>
        </p:nvGrpSpPr>
        <p:grpSpPr bwMode="auto">
          <a:xfrm>
            <a:off x="3635896" y="5676168"/>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4"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15"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sp>
        <p:nvSpPr>
          <p:cNvPr id="16" name="灯片编号占位符 15"/>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1258081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rgbClr val="0000CC"/>
                </a:solidFill>
                <a:cs typeface="Times New Roman" panose="02020603050405020304" pitchFamily="18" charset="0"/>
              </a:rPr>
              <a:t>ECN-</a:t>
            </a:r>
            <a:r>
              <a:rPr lang="en-US" altLang="zh-CN" dirty="0">
                <a:solidFill>
                  <a:srgbClr val="0000CC"/>
                </a:solidFill>
                <a:cs typeface="Times New Roman" panose="02020603050405020304" pitchFamily="18" charset="0"/>
              </a:rPr>
              <a:t>a</a:t>
            </a:r>
            <a:r>
              <a:rPr lang="en-US" altLang="zh-CN" dirty="0" smtClean="0">
                <a:solidFill>
                  <a:srgbClr val="0000CC"/>
                </a:solidFill>
                <a:cs typeface="Times New Roman" panose="02020603050405020304" pitchFamily="18" charset="0"/>
              </a:rPr>
              <a:t>ware Switches</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Adopt RED to perform ECN marking</a:t>
            </a:r>
          </a:p>
          <a:p>
            <a:pPr lvl="1"/>
            <a:r>
              <a:rPr lang="en-US" altLang="zh-CN" dirty="0"/>
              <a:t>Per-queue/port/service-pool ECN/RED </a:t>
            </a:r>
            <a:endParaRPr lang="en-US" altLang="zh-CN" dirty="0" smtClean="0"/>
          </a:p>
          <a:p>
            <a:r>
              <a:rPr lang="en-US" altLang="zh-CN" dirty="0" smtClean="0"/>
              <a:t>Leverage multiple queues to classify traffic</a:t>
            </a:r>
          </a:p>
          <a:p>
            <a:pPr lvl="1"/>
            <a:r>
              <a:rPr lang="en-US" altLang="zh-CN" dirty="0"/>
              <a:t>Isolate traffic from different services/applications</a:t>
            </a:r>
          </a:p>
          <a:p>
            <a:pPr marL="457200" lvl="1" indent="0">
              <a:buNone/>
            </a:pPr>
            <a:endParaRPr lang="en-US" altLang="zh-CN" dirty="0" smtClean="0"/>
          </a:p>
        </p:txBody>
      </p:sp>
      <p:sp>
        <p:nvSpPr>
          <p:cNvPr id="16" name="TextBox 15"/>
          <p:cNvSpPr txBox="1"/>
          <p:nvPr/>
        </p:nvSpPr>
        <p:spPr>
          <a:xfrm>
            <a:off x="218119" y="4546086"/>
            <a:ext cx="3312368" cy="461665"/>
          </a:xfrm>
          <a:prstGeom prst="rect">
            <a:avLst/>
          </a:prstGeom>
          <a:noFill/>
        </p:spPr>
        <p:txBody>
          <a:bodyPr wrap="square" rtlCol="0">
            <a:spAutoFit/>
          </a:bodyPr>
          <a:lstStyle/>
          <a:p>
            <a:pPr algn="r"/>
            <a:r>
              <a:rPr lang="en-US" altLang="zh-CN" sz="2400" dirty="0" smtClean="0"/>
              <a:t>Services running </a:t>
            </a:r>
            <a:r>
              <a:rPr lang="en-US" altLang="zh-CN" sz="2400" b="1" dirty="0" smtClean="0">
                <a:solidFill>
                  <a:srgbClr val="0000CC"/>
                </a:solidFill>
              </a:rPr>
              <a:t>DCTCP</a:t>
            </a:r>
            <a:endParaRPr lang="zh-CN" altLang="en-US" sz="2400" b="1" dirty="0">
              <a:solidFill>
                <a:srgbClr val="0000CC"/>
              </a:solidFill>
            </a:endParaRPr>
          </a:p>
        </p:txBody>
      </p:sp>
      <p:sp>
        <p:nvSpPr>
          <p:cNvPr id="17" name="TextBox 16"/>
          <p:cNvSpPr txBox="1"/>
          <p:nvPr/>
        </p:nvSpPr>
        <p:spPr>
          <a:xfrm>
            <a:off x="193169" y="5122720"/>
            <a:ext cx="3312368" cy="461665"/>
          </a:xfrm>
          <a:prstGeom prst="rect">
            <a:avLst/>
          </a:prstGeom>
          <a:noFill/>
        </p:spPr>
        <p:txBody>
          <a:bodyPr wrap="square" rtlCol="0">
            <a:spAutoFit/>
          </a:bodyPr>
          <a:lstStyle/>
          <a:p>
            <a:pPr algn="r"/>
            <a:r>
              <a:rPr lang="en-US" altLang="zh-CN" sz="2400" dirty="0" smtClean="0"/>
              <a:t>Services running </a:t>
            </a:r>
            <a:r>
              <a:rPr lang="en-US" altLang="zh-CN" sz="2400" b="1" dirty="0" smtClean="0">
                <a:solidFill>
                  <a:srgbClr val="0000CC"/>
                </a:solidFill>
              </a:rPr>
              <a:t>TCP</a:t>
            </a:r>
            <a:endParaRPr lang="zh-CN" altLang="en-US" sz="2400" b="1" dirty="0">
              <a:solidFill>
                <a:srgbClr val="0000CC"/>
              </a:solidFill>
            </a:endParaRPr>
          </a:p>
        </p:txBody>
      </p:sp>
      <p:sp>
        <p:nvSpPr>
          <p:cNvPr id="18" name="TextBox 17"/>
          <p:cNvSpPr txBox="1"/>
          <p:nvPr/>
        </p:nvSpPr>
        <p:spPr>
          <a:xfrm>
            <a:off x="193169" y="5703639"/>
            <a:ext cx="3312368" cy="461665"/>
          </a:xfrm>
          <a:prstGeom prst="rect">
            <a:avLst/>
          </a:prstGeom>
          <a:noFill/>
        </p:spPr>
        <p:txBody>
          <a:bodyPr wrap="square" rtlCol="0">
            <a:spAutoFit/>
          </a:bodyPr>
          <a:lstStyle/>
          <a:p>
            <a:pPr algn="r"/>
            <a:r>
              <a:rPr lang="en-US" altLang="zh-CN" sz="2400" dirty="0" smtClean="0"/>
              <a:t>Services running </a:t>
            </a:r>
            <a:r>
              <a:rPr lang="en-US" altLang="zh-CN" sz="2400" b="1" dirty="0" smtClean="0">
                <a:solidFill>
                  <a:srgbClr val="0000CC"/>
                </a:solidFill>
              </a:rPr>
              <a:t>UDP</a:t>
            </a:r>
            <a:endParaRPr lang="zh-CN" altLang="en-US" sz="2400" b="1" dirty="0">
              <a:solidFill>
                <a:srgbClr val="0000CC"/>
              </a:solidFill>
            </a:endParaRPr>
          </a:p>
        </p:txBody>
      </p:sp>
      <p:grpSp>
        <p:nvGrpSpPr>
          <p:cNvPr id="22" name="Group 151"/>
          <p:cNvGrpSpPr>
            <a:grpSpLocks/>
          </p:cNvGrpSpPr>
          <p:nvPr/>
        </p:nvGrpSpPr>
        <p:grpSpPr bwMode="auto">
          <a:xfrm>
            <a:off x="3635896" y="4554215"/>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3"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24"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25" name="Group 40"/>
          <p:cNvGrpSpPr/>
          <p:nvPr/>
        </p:nvGrpSpPr>
        <p:grpSpPr>
          <a:xfrm>
            <a:off x="5450383" y="5023073"/>
            <a:ext cx="705793" cy="762000"/>
            <a:chOff x="6897409" y="2819400"/>
            <a:chExt cx="705793" cy="762000"/>
          </a:xfrm>
        </p:grpSpPr>
        <p:cxnSp>
          <p:nvCxnSpPr>
            <p:cNvPr id="26"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28" name="Group 151"/>
          <p:cNvGrpSpPr>
            <a:grpSpLocks/>
          </p:cNvGrpSpPr>
          <p:nvPr/>
        </p:nvGrpSpPr>
        <p:grpSpPr bwMode="auto">
          <a:xfrm>
            <a:off x="3635896" y="5115359"/>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9"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30"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31" name="Group 151"/>
          <p:cNvGrpSpPr>
            <a:grpSpLocks/>
          </p:cNvGrpSpPr>
          <p:nvPr/>
        </p:nvGrpSpPr>
        <p:grpSpPr bwMode="auto">
          <a:xfrm>
            <a:off x="3635896" y="5676168"/>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3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33"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39827602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rgbClr val="0000CC"/>
                </a:solidFill>
                <a:cs typeface="Times New Roman" panose="02020603050405020304" pitchFamily="18" charset="0"/>
              </a:rPr>
              <a:t>ECN-</a:t>
            </a:r>
            <a:r>
              <a:rPr lang="en-US" altLang="zh-CN" dirty="0">
                <a:solidFill>
                  <a:srgbClr val="0000CC"/>
                </a:solidFill>
                <a:cs typeface="Times New Roman" panose="02020603050405020304" pitchFamily="18" charset="0"/>
              </a:rPr>
              <a:t>a</a:t>
            </a:r>
            <a:r>
              <a:rPr lang="en-US" altLang="zh-CN" dirty="0" smtClean="0">
                <a:solidFill>
                  <a:srgbClr val="0000CC"/>
                </a:solidFill>
                <a:cs typeface="Times New Roman" panose="02020603050405020304" pitchFamily="18" charset="0"/>
              </a:rPr>
              <a:t>ware Switches</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Adopt RED to perform ECN marking</a:t>
            </a:r>
          </a:p>
          <a:p>
            <a:pPr lvl="1"/>
            <a:r>
              <a:rPr lang="en-US" altLang="zh-CN" dirty="0"/>
              <a:t>Per-queue/port/service-pool ECN/RED </a:t>
            </a:r>
            <a:endParaRPr lang="en-US" altLang="zh-CN" dirty="0" smtClean="0"/>
          </a:p>
          <a:p>
            <a:r>
              <a:rPr lang="en-US" altLang="zh-CN" dirty="0" smtClean="0"/>
              <a:t>Leverage multiple queues to classify traffic</a:t>
            </a:r>
          </a:p>
          <a:p>
            <a:pPr lvl="1"/>
            <a:r>
              <a:rPr lang="en-US" altLang="zh-CN" dirty="0"/>
              <a:t>Isolate traffic from different services/applications</a:t>
            </a:r>
          </a:p>
          <a:p>
            <a:pPr marL="457200" lvl="1" indent="0">
              <a:buNone/>
            </a:pPr>
            <a:endParaRPr lang="en-US" altLang="zh-CN" dirty="0" smtClean="0"/>
          </a:p>
        </p:txBody>
      </p:sp>
      <p:sp>
        <p:nvSpPr>
          <p:cNvPr id="19" name="TextBox 18"/>
          <p:cNvSpPr txBox="1"/>
          <p:nvPr/>
        </p:nvSpPr>
        <p:spPr>
          <a:xfrm>
            <a:off x="218119" y="4546086"/>
            <a:ext cx="3312368" cy="461665"/>
          </a:xfrm>
          <a:prstGeom prst="rect">
            <a:avLst/>
          </a:prstGeom>
          <a:noFill/>
        </p:spPr>
        <p:txBody>
          <a:bodyPr wrap="square" rtlCol="0">
            <a:spAutoFit/>
          </a:bodyPr>
          <a:lstStyle/>
          <a:p>
            <a:pPr algn="r"/>
            <a:r>
              <a:rPr lang="en-US" altLang="zh-CN" sz="2400" b="1" dirty="0" smtClean="0">
                <a:solidFill>
                  <a:srgbClr val="0000CC"/>
                </a:solidFill>
              </a:rPr>
              <a:t>Real-time</a:t>
            </a:r>
            <a:r>
              <a:rPr lang="en-US" altLang="zh-CN" sz="2400" dirty="0" smtClean="0"/>
              <a:t> services</a:t>
            </a:r>
            <a:endParaRPr lang="zh-CN" altLang="en-US" sz="2400" dirty="0"/>
          </a:p>
        </p:txBody>
      </p:sp>
      <p:sp>
        <p:nvSpPr>
          <p:cNvPr id="20" name="TextBox 19"/>
          <p:cNvSpPr txBox="1"/>
          <p:nvPr/>
        </p:nvSpPr>
        <p:spPr>
          <a:xfrm>
            <a:off x="193169" y="5122720"/>
            <a:ext cx="3312368" cy="461665"/>
          </a:xfrm>
          <a:prstGeom prst="rect">
            <a:avLst/>
          </a:prstGeom>
          <a:noFill/>
        </p:spPr>
        <p:txBody>
          <a:bodyPr wrap="square" rtlCol="0">
            <a:spAutoFit/>
          </a:bodyPr>
          <a:lstStyle/>
          <a:p>
            <a:pPr algn="r"/>
            <a:r>
              <a:rPr lang="en-US" altLang="zh-CN" sz="2400" b="1" dirty="0" smtClean="0">
                <a:solidFill>
                  <a:srgbClr val="0000CC"/>
                </a:solidFill>
              </a:rPr>
              <a:t>Best-</a:t>
            </a:r>
            <a:r>
              <a:rPr lang="en-US" altLang="zh-CN" sz="2400" b="1" dirty="0">
                <a:solidFill>
                  <a:srgbClr val="0000CC"/>
                </a:solidFill>
              </a:rPr>
              <a:t>e</a:t>
            </a:r>
            <a:r>
              <a:rPr lang="en-US" altLang="zh-CN" sz="2400" b="1" dirty="0" smtClean="0">
                <a:solidFill>
                  <a:srgbClr val="0000CC"/>
                </a:solidFill>
              </a:rPr>
              <a:t>ffort</a:t>
            </a:r>
            <a:r>
              <a:rPr lang="en-US" altLang="zh-CN" sz="2400" dirty="0" smtClean="0"/>
              <a:t> services</a:t>
            </a:r>
            <a:endParaRPr lang="zh-CN" altLang="en-US" sz="2400" dirty="0"/>
          </a:p>
        </p:txBody>
      </p:sp>
      <p:sp>
        <p:nvSpPr>
          <p:cNvPr id="21" name="TextBox 20"/>
          <p:cNvSpPr txBox="1"/>
          <p:nvPr/>
        </p:nvSpPr>
        <p:spPr>
          <a:xfrm>
            <a:off x="193169" y="5703639"/>
            <a:ext cx="3312368" cy="461665"/>
          </a:xfrm>
          <a:prstGeom prst="rect">
            <a:avLst/>
          </a:prstGeom>
          <a:noFill/>
        </p:spPr>
        <p:txBody>
          <a:bodyPr wrap="square" rtlCol="0">
            <a:spAutoFit/>
          </a:bodyPr>
          <a:lstStyle/>
          <a:p>
            <a:pPr algn="r"/>
            <a:r>
              <a:rPr lang="en-US" altLang="zh-CN" sz="2400" b="1" dirty="0" smtClean="0">
                <a:solidFill>
                  <a:srgbClr val="0000CC"/>
                </a:solidFill>
              </a:rPr>
              <a:t>Background</a:t>
            </a:r>
            <a:r>
              <a:rPr lang="en-US" altLang="zh-CN" sz="2400" dirty="0" smtClean="0"/>
              <a:t> services</a:t>
            </a:r>
            <a:endParaRPr lang="zh-CN" altLang="en-US" sz="2400" dirty="0"/>
          </a:p>
        </p:txBody>
      </p:sp>
      <p:grpSp>
        <p:nvGrpSpPr>
          <p:cNvPr id="22" name="Group 151"/>
          <p:cNvGrpSpPr>
            <a:grpSpLocks/>
          </p:cNvGrpSpPr>
          <p:nvPr/>
        </p:nvGrpSpPr>
        <p:grpSpPr bwMode="auto">
          <a:xfrm>
            <a:off x="3635896" y="4554215"/>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3"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24"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25" name="Group 40"/>
          <p:cNvGrpSpPr/>
          <p:nvPr/>
        </p:nvGrpSpPr>
        <p:grpSpPr>
          <a:xfrm>
            <a:off x="5450383" y="5023073"/>
            <a:ext cx="705793" cy="762000"/>
            <a:chOff x="6897409" y="2819400"/>
            <a:chExt cx="705793" cy="762000"/>
          </a:xfrm>
        </p:grpSpPr>
        <p:cxnSp>
          <p:nvCxnSpPr>
            <p:cNvPr id="26"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28" name="Group 151"/>
          <p:cNvGrpSpPr>
            <a:grpSpLocks/>
          </p:cNvGrpSpPr>
          <p:nvPr/>
        </p:nvGrpSpPr>
        <p:grpSpPr bwMode="auto">
          <a:xfrm>
            <a:off x="3635896" y="5115359"/>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9"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30"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31" name="Group 151"/>
          <p:cNvGrpSpPr>
            <a:grpSpLocks/>
          </p:cNvGrpSpPr>
          <p:nvPr/>
        </p:nvGrpSpPr>
        <p:grpSpPr bwMode="auto">
          <a:xfrm>
            <a:off x="3635896" y="5676168"/>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3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33"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3458617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rgbClr val="0000CC"/>
                </a:solidFill>
                <a:cs typeface="Times New Roman" panose="02020603050405020304" pitchFamily="18" charset="0"/>
              </a:rPr>
              <a:t>ECN-</a:t>
            </a:r>
            <a:r>
              <a:rPr lang="en-US" altLang="zh-CN" dirty="0">
                <a:solidFill>
                  <a:srgbClr val="0000CC"/>
                </a:solidFill>
                <a:cs typeface="Times New Roman" panose="02020603050405020304" pitchFamily="18" charset="0"/>
              </a:rPr>
              <a:t>a</a:t>
            </a:r>
            <a:r>
              <a:rPr lang="en-US" altLang="zh-CN" dirty="0" smtClean="0">
                <a:solidFill>
                  <a:srgbClr val="0000CC"/>
                </a:solidFill>
                <a:cs typeface="Times New Roman" panose="02020603050405020304" pitchFamily="18" charset="0"/>
              </a:rPr>
              <a:t>ware Switches</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Adopt RED to perform ECN marking</a:t>
            </a:r>
          </a:p>
          <a:p>
            <a:pPr lvl="1"/>
            <a:r>
              <a:rPr lang="en-US" altLang="zh-CN" dirty="0"/>
              <a:t>Per-queue/port/service-pool ECN/RED </a:t>
            </a:r>
            <a:endParaRPr lang="en-US" altLang="zh-CN" dirty="0" smtClean="0"/>
          </a:p>
          <a:p>
            <a:r>
              <a:rPr lang="en-US" altLang="zh-CN" dirty="0" smtClean="0"/>
              <a:t>Leverage multiple queues to classify traffic</a:t>
            </a:r>
          </a:p>
          <a:p>
            <a:pPr lvl="1"/>
            <a:r>
              <a:rPr lang="en-US" altLang="zh-CN" dirty="0"/>
              <a:t>Isolate traffic from different </a:t>
            </a:r>
            <a:r>
              <a:rPr lang="en-US" altLang="zh-CN" dirty="0" smtClean="0"/>
              <a:t>services/applications</a:t>
            </a:r>
          </a:p>
          <a:p>
            <a:pPr lvl="1"/>
            <a:r>
              <a:rPr lang="en-US" altLang="zh-CN" dirty="0"/>
              <a:t>Weighted max-min fair sharing among queues</a:t>
            </a:r>
          </a:p>
          <a:p>
            <a:pPr marL="457200" lvl="1" indent="0">
              <a:buNone/>
            </a:pPr>
            <a:endParaRPr lang="en-US" altLang="zh-CN" dirty="0" smtClean="0"/>
          </a:p>
          <a:p>
            <a:pPr lvl="1"/>
            <a:endParaRPr lang="en-US" altLang="zh-CN" dirty="0"/>
          </a:p>
          <a:p>
            <a:pPr marL="457200" lvl="1" indent="0">
              <a:buNone/>
            </a:pPr>
            <a:endParaRPr lang="en-US" altLang="zh-CN" dirty="0" smtClean="0"/>
          </a:p>
        </p:txBody>
      </p:sp>
      <p:sp>
        <p:nvSpPr>
          <p:cNvPr id="19" name="TextBox 18"/>
          <p:cNvSpPr txBox="1"/>
          <p:nvPr/>
        </p:nvSpPr>
        <p:spPr>
          <a:xfrm>
            <a:off x="218119" y="4546086"/>
            <a:ext cx="3312368" cy="461665"/>
          </a:xfrm>
          <a:prstGeom prst="rect">
            <a:avLst/>
          </a:prstGeom>
          <a:noFill/>
        </p:spPr>
        <p:txBody>
          <a:bodyPr wrap="square" rtlCol="0">
            <a:spAutoFit/>
          </a:bodyPr>
          <a:lstStyle/>
          <a:p>
            <a:pPr algn="r"/>
            <a:r>
              <a:rPr lang="en-US" altLang="zh-CN" sz="2400" b="1" dirty="0" smtClean="0">
                <a:solidFill>
                  <a:srgbClr val="0000CC"/>
                </a:solidFill>
              </a:rPr>
              <a:t>Real-time</a:t>
            </a:r>
            <a:r>
              <a:rPr lang="en-US" altLang="zh-CN" sz="2400" dirty="0" smtClean="0"/>
              <a:t> services</a:t>
            </a:r>
            <a:endParaRPr lang="zh-CN" altLang="en-US" sz="2400" dirty="0"/>
          </a:p>
        </p:txBody>
      </p:sp>
      <p:sp>
        <p:nvSpPr>
          <p:cNvPr id="20" name="TextBox 19"/>
          <p:cNvSpPr txBox="1"/>
          <p:nvPr/>
        </p:nvSpPr>
        <p:spPr>
          <a:xfrm>
            <a:off x="193169" y="5122720"/>
            <a:ext cx="3312368" cy="461665"/>
          </a:xfrm>
          <a:prstGeom prst="rect">
            <a:avLst/>
          </a:prstGeom>
          <a:noFill/>
        </p:spPr>
        <p:txBody>
          <a:bodyPr wrap="square" rtlCol="0">
            <a:spAutoFit/>
          </a:bodyPr>
          <a:lstStyle/>
          <a:p>
            <a:pPr algn="r"/>
            <a:r>
              <a:rPr lang="en-US" altLang="zh-CN" sz="2400" b="1" dirty="0" smtClean="0">
                <a:solidFill>
                  <a:srgbClr val="0000CC"/>
                </a:solidFill>
              </a:rPr>
              <a:t>Best-</a:t>
            </a:r>
            <a:r>
              <a:rPr lang="en-US" altLang="zh-CN" sz="2400" b="1" dirty="0">
                <a:solidFill>
                  <a:srgbClr val="0000CC"/>
                </a:solidFill>
              </a:rPr>
              <a:t>e</a:t>
            </a:r>
            <a:r>
              <a:rPr lang="en-US" altLang="zh-CN" sz="2400" b="1" dirty="0" smtClean="0">
                <a:solidFill>
                  <a:srgbClr val="0000CC"/>
                </a:solidFill>
              </a:rPr>
              <a:t>ffort </a:t>
            </a:r>
            <a:r>
              <a:rPr lang="en-US" altLang="zh-CN" sz="2400" dirty="0" smtClean="0"/>
              <a:t>services</a:t>
            </a:r>
            <a:endParaRPr lang="zh-CN" altLang="en-US" sz="2400" dirty="0"/>
          </a:p>
        </p:txBody>
      </p:sp>
      <p:sp>
        <p:nvSpPr>
          <p:cNvPr id="21" name="TextBox 20"/>
          <p:cNvSpPr txBox="1"/>
          <p:nvPr/>
        </p:nvSpPr>
        <p:spPr>
          <a:xfrm>
            <a:off x="193169" y="5703639"/>
            <a:ext cx="3312368" cy="461665"/>
          </a:xfrm>
          <a:prstGeom prst="rect">
            <a:avLst/>
          </a:prstGeom>
          <a:noFill/>
        </p:spPr>
        <p:txBody>
          <a:bodyPr wrap="square" rtlCol="0">
            <a:spAutoFit/>
          </a:bodyPr>
          <a:lstStyle/>
          <a:p>
            <a:pPr algn="r"/>
            <a:r>
              <a:rPr lang="en-US" altLang="zh-CN" sz="2400" b="1" dirty="0" smtClean="0">
                <a:solidFill>
                  <a:srgbClr val="0000CC"/>
                </a:solidFill>
              </a:rPr>
              <a:t>Background</a:t>
            </a:r>
            <a:r>
              <a:rPr lang="en-US" altLang="zh-CN" sz="2400" dirty="0" smtClean="0"/>
              <a:t> services</a:t>
            </a:r>
            <a:endParaRPr lang="zh-CN" altLang="en-US" sz="2400" dirty="0"/>
          </a:p>
        </p:txBody>
      </p:sp>
      <p:sp>
        <p:nvSpPr>
          <p:cNvPr id="22" name="TextBox 21"/>
          <p:cNvSpPr txBox="1"/>
          <p:nvPr/>
        </p:nvSpPr>
        <p:spPr>
          <a:xfrm>
            <a:off x="6300192" y="4479503"/>
            <a:ext cx="3312368" cy="461665"/>
          </a:xfrm>
          <a:prstGeom prst="rect">
            <a:avLst/>
          </a:prstGeom>
          <a:noFill/>
        </p:spPr>
        <p:txBody>
          <a:bodyPr wrap="square" rtlCol="0">
            <a:spAutoFit/>
          </a:bodyPr>
          <a:lstStyle/>
          <a:p>
            <a:r>
              <a:rPr lang="en-US" altLang="zh-CN" sz="2400" dirty="0" smtClean="0"/>
              <a:t>Weight = </a:t>
            </a:r>
            <a:r>
              <a:rPr lang="en-US" altLang="zh-CN" sz="2400" b="1" dirty="0" smtClean="0">
                <a:solidFill>
                  <a:srgbClr val="0000CC"/>
                </a:solidFill>
              </a:rPr>
              <a:t>4</a:t>
            </a:r>
            <a:r>
              <a:rPr lang="en-US" altLang="zh-CN" sz="2400" dirty="0" smtClean="0"/>
              <a:t>  </a:t>
            </a:r>
            <a:endParaRPr lang="zh-CN" altLang="en-US" sz="2400" dirty="0"/>
          </a:p>
        </p:txBody>
      </p:sp>
      <p:sp>
        <p:nvSpPr>
          <p:cNvPr id="23" name="TextBox 22"/>
          <p:cNvSpPr txBox="1"/>
          <p:nvPr/>
        </p:nvSpPr>
        <p:spPr>
          <a:xfrm>
            <a:off x="6300192" y="4998256"/>
            <a:ext cx="3312368" cy="461665"/>
          </a:xfrm>
          <a:prstGeom prst="rect">
            <a:avLst/>
          </a:prstGeom>
          <a:noFill/>
        </p:spPr>
        <p:txBody>
          <a:bodyPr wrap="square" rtlCol="0">
            <a:spAutoFit/>
          </a:bodyPr>
          <a:lstStyle/>
          <a:p>
            <a:r>
              <a:rPr lang="en-US" altLang="zh-CN" sz="2400" dirty="0" smtClean="0"/>
              <a:t>Weight = </a:t>
            </a:r>
            <a:r>
              <a:rPr lang="en-US" altLang="zh-CN" sz="2400" b="1" dirty="0" smtClean="0">
                <a:solidFill>
                  <a:srgbClr val="0000CC"/>
                </a:solidFill>
              </a:rPr>
              <a:t>2</a:t>
            </a:r>
            <a:endParaRPr lang="zh-CN" altLang="en-US" sz="2400" b="1" dirty="0">
              <a:solidFill>
                <a:srgbClr val="0000CC"/>
              </a:solidFill>
            </a:endParaRPr>
          </a:p>
        </p:txBody>
      </p:sp>
      <p:sp>
        <p:nvSpPr>
          <p:cNvPr id="24" name="TextBox 23"/>
          <p:cNvSpPr txBox="1"/>
          <p:nvPr/>
        </p:nvSpPr>
        <p:spPr>
          <a:xfrm>
            <a:off x="6300192" y="5608804"/>
            <a:ext cx="3312368" cy="461665"/>
          </a:xfrm>
          <a:prstGeom prst="rect">
            <a:avLst/>
          </a:prstGeom>
          <a:noFill/>
        </p:spPr>
        <p:txBody>
          <a:bodyPr wrap="square" rtlCol="0">
            <a:spAutoFit/>
          </a:bodyPr>
          <a:lstStyle/>
          <a:p>
            <a:r>
              <a:rPr lang="en-US" altLang="zh-CN" sz="2400" dirty="0" smtClean="0"/>
              <a:t>Weight = </a:t>
            </a:r>
            <a:r>
              <a:rPr lang="en-US" altLang="zh-CN" sz="2400" b="1" dirty="0" smtClean="0">
                <a:solidFill>
                  <a:srgbClr val="0000CC"/>
                </a:solidFill>
              </a:rPr>
              <a:t>1</a:t>
            </a:r>
            <a:endParaRPr lang="zh-CN" altLang="en-US" sz="2400" b="1" dirty="0">
              <a:solidFill>
                <a:srgbClr val="0000CC"/>
              </a:solidFill>
            </a:endParaRPr>
          </a:p>
        </p:txBody>
      </p:sp>
      <p:grpSp>
        <p:nvGrpSpPr>
          <p:cNvPr id="25" name="Group 151"/>
          <p:cNvGrpSpPr>
            <a:grpSpLocks/>
          </p:cNvGrpSpPr>
          <p:nvPr/>
        </p:nvGrpSpPr>
        <p:grpSpPr bwMode="auto">
          <a:xfrm>
            <a:off x="3635896" y="4554215"/>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6"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27"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28" name="Group 40"/>
          <p:cNvGrpSpPr/>
          <p:nvPr/>
        </p:nvGrpSpPr>
        <p:grpSpPr>
          <a:xfrm>
            <a:off x="5450383" y="5023073"/>
            <a:ext cx="705793" cy="762000"/>
            <a:chOff x="6897409" y="2819400"/>
            <a:chExt cx="705793" cy="762000"/>
          </a:xfrm>
        </p:grpSpPr>
        <p:cxnSp>
          <p:nvCxnSpPr>
            <p:cNvPr id="29"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31" name="Group 151"/>
          <p:cNvGrpSpPr>
            <a:grpSpLocks/>
          </p:cNvGrpSpPr>
          <p:nvPr/>
        </p:nvGrpSpPr>
        <p:grpSpPr bwMode="auto">
          <a:xfrm>
            <a:off x="3635896" y="5115359"/>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3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33"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34" name="Group 151"/>
          <p:cNvGrpSpPr>
            <a:grpSpLocks/>
          </p:cNvGrpSpPr>
          <p:nvPr/>
        </p:nvGrpSpPr>
        <p:grpSpPr bwMode="auto">
          <a:xfrm>
            <a:off x="3635896" y="5676168"/>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3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36"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40413296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rgbClr val="0000CC"/>
                </a:solidFill>
                <a:cs typeface="Times New Roman" panose="02020603050405020304" pitchFamily="18" charset="0"/>
              </a:rPr>
              <a:t>ECN-</a:t>
            </a:r>
            <a:r>
              <a:rPr lang="en-US" altLang="zh-CN" dirty="0">
                <a:solidFill>
                  <a:srgbClr val="0000CC"/>
                </a:solidFill>
                <a:cs typeface="Times New Roman" panose="02020603050405020304" pitchFamily="18" charset="0"/>
              </a:rPr>
              <a:t>a</a:t>
            </a:r>
            <a:r>
              <a:rPr lang="en-US" altLang="zh-CN" dirty="0" smtClean="0">
                <a:solidFill>
                  <a:srgbClr val="0000CC"/>
                </a:solidFill>
                <a:cs typeface="Times New Roman" panose="02020603050405020304" pitchFamily="18" charset="0"/>
              </a:rPr>
              <a:t>ware Switches</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Adopt RED to perform ECN marking</a:t>
            </a:r>
          </a:p>
          <a:p>
            <a:pPr lvl="1"/>
            <a:r>
              <a:rPr lang="en-US" altLang="zh-CN" dirty="0"/>
              <a:t>Per-queue/port/service-pool ECN/RED </a:t>
            </a:r>
            <a:endParaRPr lang="en-US" altLang="zh-CN" dirty="0" smtClean="0"/>
          </a:p>
          <a:p>
            <a:r>
              <a:rPr lang="en-US" altLang="zh-CN" dirty="0" smtClean="0"/>
              <a:t>Leverage multiple queues to classify traffic</a:t>
            </a:r>
          </a:p>
          <a:p>
            <a:pPr lvl="1"/>
            <a:r>
              <a:rPr lang="en-US" altLang="zh-CN" dirty="0"/>
              <a:t>Isolate traffic from different </a:t>
            </a:r>
            <a:r>
              <a:rPr lang="en-US" altLang="zh-CN" dirty="0" smtClean="0"/>
              <a:t>services/applications</a:t>
            </a:r>
          </a:p>
          <a:p>
            <a:pPr lvl="1"/>
            <a:r>
              <a:rPr lang="en-US" altLang="zh-CN" dirty="0"/>
              <a:t>Weighted max-min fair sharing among queues</a:t>
            </a:r>
          </a:p>
          <a:p>
            <a:pPr marL="457200" lvl="1" indent="0">
              <a:buNone/>
            </a:pPr>
            <a:endParaRPr lang="en-US" altLang="zh-CN" dirty="0" smtClean="0"/>
          </a:p>
          <a:p>
            <a:pPr lvl="1"/>
            <a:endParaRPr lang="en-US" altLang="zh-CN" dirty="0"/>
          </a:p>
          <a:p>
            <a:pPr marL="457200" lvl="1" indent="0">
              <a:buNone/>
            </a:pPr>
            <a:endParaRPr lang="en-US" altLang="zh-CN" dirty="0" smtClean="0"/>
          </a:p>
        </p:txBody>
      </p:sp>
      <p:sp useBgFill="1">
        <p:nvSpPr>
          <p:cNvPr id="25" name="Rounded Rectangle 51"/>
          <p:cNvSpPr/>
          <p:nvPr/>
        </p:nvSpPr>
        <p:spPr>
          <a:xfrm>
            <a:off x="680052" y="4763107"/>
            <a:ext cx="7924395" cy="1114165"/>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r>
              <a:rPr lang="en-US" altLang="zh-CN" sz="3200" dirty="0" smtClean="0"/>
              <a:t>Perform ECN marking in multi-queue context</a:t>
            </a:r>
            <a:endParaRPr lang="zh-CN" altLang="en-US" sz="3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38751734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cs typeface="Times New Roman" panose="02020603050405020304" pitchFamily="18" charset="0"/>
              </a:rPr>
              <a:t>ECN marking with Single Queue</a:t>
            </a:r>
            <a:endParaRPr lang="zh-CN" altLang="en-US" dirty="0"/>
          </a:p>
        </p:txBody>
      </p:sp>
      <p:sp>
        <p:nvSpPr>
          <p:cNvPr id="3" name="内容占位符 2"/>
          <p:cNvSpPr>
            <a:spLocks noGrp="1"/>
          </p:cNvSpPr>
          <p:nvPr>
            <p:ph idx="1"/>
          </p:nvPr>
        </p:nvSpPr>
        <p:spPr/>
        <p:txBody>
          <a:bodyPr/>
          <a:lstStyle/>
          <a:p>
            <a:endParaRPr lang="en-US" altLang="zh-CN" dirty="0" smtClean="0"/>
          </a:p>
        </p:txBody>
      </p:sp>
      <p:sp>
        <p:nvSpPr>
          <p:cNvPr id="6" name="AutoShape 2" descr="Image result for hadoo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Image result for redi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Image result for sql azure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 result for data center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2772124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cs typeface="Times New Roman" panose="02020603050405020304" pitchFamily="18" charset="0"/>
              </a:rPr>
              <a:t>Background</a:t>
            </a:r>
            <a:endParaRPr lang="zh-CN" altLang="en-US" dirty="0"/>
          </a:p>
        </p:txBody>
      </p:sp>
      <p:sp>
        <p:nvSpPr>
          <p:cNvPr id="3" name="内容占位符 2"/>
          <p:cNvSpPr>
            <a:spLocks noGrp="1"/>
          </p:cNvSpPr>
          <p:nvPr>
            <p:ph idx="1"/>
          </p:nvPr>
        </p:nvSpPr>
        <p:spPr/>
        <p:txBody>
          <a:bodyPr/>
          <a:lstStyle/>
          <a:p>
            <a:r>
              <a:rPr lang="en-US" altLang="zh-CN" dirty="0" smtClean="0"/>
              <a:t>Data Centers </a:t>
            </a:r>
          </a:p>
          <a:p>
            <a:pPr lvl="1"/>
            <a:r>
              <a:rPr lang="en-US" altLang="zh-CN" dirty="0" smtClean="0"/>
              <a:t>Many services with diverse network requirements</a:t>
            </a:r>
            <a:endParaRPr lang="zh-CN" altLang="en-US" dirty="0"/>
          </a:p>
        </p:txBody>
      </p:sp>
      <p:pic>
        <p:nvPicPr>
          <p:cNvPr id="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89" y="3870015"/>
            <a:ext cx="1619947" cy="1539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2" descr="Image result for hadoo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3812733"/>
            <a:ext cx="2153964" cy="1713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AutoShape 6" descr="Image result for redi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3717032"/>
            <a:ext cx="2016224" cy="1702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AutoShape 9" descr="Image result for sql azure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4288" y="3812733"/>
            <a:ext cx="1596813" cy="1596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162893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nodeType="afterEffect">
                                  <p:stCondLst>
                                    <p:cond delay="250"/>
                                  </p:stCondLst>
                                  <p:childTnLst>
                                    <p:set>
                                      <p:cBhvr>
                                        <p:cTn id="9" dur="1" fill="hold">
                                          <p:stCondLst>
                                            <p:cond delay="0"/>
                                          </p:stCondLst>
                                        </p:cTn>
                                        <p:tgtEl>
                                          <p:spTgt spid="1027"/>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250"/>
                                  </p:stCondLst>
                                  <p:childTnLst>
                                    <p:set>
                                      <p:cBhvr>
                                        <p:cTn id="12" dur="1" fill="hold">
                                          <p:stCondLst>
                                            <p:cond delay="0"/>
                                          </p:stCondLst>
                                        </p:cTn>
                                        <p:tgtEl>
                                          <p:spTgt spid="1031"/>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nodeType="afterEffect">
                                  <p:stCondLst>
                                    <p:cond delay="250"/>
                                  </p:stCondLst>
                                  <p:childTnLst>
                                    <p:set>
                                      <p:cBhvr>
                                        <p:cTn id="15"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ECN marking with Single Queue</a:t>
            </a:r>
            <a:endParaRPr lang="zh-CN" altLang="en-US" dirty="0"/>
          </a:p>
        </p:txBody>
      </p:sp>
      <p:sp>
        <p:nvSpPr>
          <p:cNvPr id="3" name="内容占位符 2"/>
          <p:cNvSpPr>
            <a:spLocks noGrp="1"/>
          </p:cNvSpPr>
          <p:nvPr>
            <p:ph idx="1"/>
          </p:nvPr>
        </p:nvSpPr>
        <p:spPr/>
        <p:txBody>
          <a:bodyPr/>
          <a:lstStyle/>
          <a:p>
            <a:endParaRPr lang="en-US" altLang="zh-CN" dirty="0" smtClean="0"/>
          </a:p>
        </p:txBody>
      </p:sp>
      <p:sp>
        <p:nvSpPr>
          <p:cNvPr id="6" name="AutoShape 2" descr="Image result for hadoo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Image result for redi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Image result for sql azure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 result for data center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420888"/>
            <a:ext cx="3456384" cy="2502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标题 1"/>
          <p:cNvSpPr txBox="1">
            <a:spLocks/>
          </p:cNvSpPr>
          <p:nvPr/>
        </p:nvSpPr>
        <p:spPr>
          <a:xfrm>
            <a:off x="827584" y="5013176"/>
            <a:ext cx="2808312"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latin typeface="+mn-lt"/>
                <a:cs typeface="Times New Roman" panose="02020603050405020304" pitchFamily="18" charset="0"/>
              </a:rPr>
              <a:t>RED Algorithm</a:t>
            </a:r>
            <a:endParaRPr lang="zh-CN" altLang="en-US" sz="2800" dirty="0">
              <a:latin typeface="+mn-lt"/>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750021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ECN marking with Single Queue</a:t>
            </a:r>
            <a:endParaRPr lang="zh-CN" altLang="en-US" dirty="0"/>
          </a:p>
        </p:txBody>
      </p:sp>
      <p:sp>
        <p:nvSpPr>
          <p:cNvPr id="3" name="内容占位符 2"/>
          <p:cNvSpPr>
            <a:spLocks noGrp="1"/>
          </p:cNvSpPr>
          <p:nvPr>
            <p:ph idx="1"/>
          </p:nvPr>
        </p:nvSpPr>
        <p:spPr/>
        <p:txBody>
          <a:bodyPr/>
          <a:lstStyle/>
          <a:p>
            <a:endParaRPr lang="en-US" altLang="zh-CN" dirty="0" smtClean="0"/>
          </a:p>
        </p:txBody>
      </p:sp>
      <p:sp>
        <p:nvSpPr>
          <p:cNvPr id="6" name="AutoShape 2" descr="Image result for hadoo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Image result for redi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Image result for sql azure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 result for data center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420888"/>
            <a:ext cx="3456384" cy="2502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标题 1"/>
          <p:cNvSpPr txBox="1">
            <a:spLocks/>
          </p:cNvSpPr>
          <p:nvPr/>
        </p:nvSpPr>
        <p:spPr>
          <a:xfrm>
            <a:off x="827584" y="5013176"/>
            <a:ext cx="2808312"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latin typeface="+mn-lt"/>
                <a:cs typeface="Times New Roman" panose="02020603050405020304" pitchFamily="18" charset="0"/>
              </a:rPr>
              <a:t>RED Algorithm</a:t>
            </a:r>
            <a:endParaRPr lang="zh-CN" altLang="en-US" sz="2800" dirty="0">
              <a:latin typeface="+mn-lt"/>
              <a:cs typeface="Times New Roman" panose="02020603050405020304" pitchFamily="18" charset="0"/>
            </a:endParaRPr>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2420888"/>
            <a:ext cx="3622019" cy="2502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标题 1"/>
          <p:cNvSpPr txBox="1">
            <a:spLocks/>
          </p:cNvSpPr>
          <p:nvPr/>
        </p:nvSpPr>
        <p:spPr>
          <a:xfrm>
            <a:off x="4860032" y="5013177"/>
            <a:ext cx="3697604" cy="6480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latin typeface="+mn-lt"/>
                <a:cs typeface="Times New Roman" panose="02020603050405020304" pitchFamily="18" charset="0"/>
              </a:rPr>
              <a:t>Practical Configuration</a:t>
            </a:r>
            <a:endParaRPr lang="zh-CN" altLang="en-US" sz="2800" dirty="0">
              <a:latin typeface="+mn-lt"/>
              <a:cs typeface="Times New Roman" panose="02020603050405020304" pitchFamily="18" charset="0"/>
            </a:endParaRPr>
          </a:p>
        </p:txBody>
      </p:sp>
      <p:sp>
        <p:nvSpPr>
          <p:cNvPr id="5" name="椭圆 4"/>
          <p:cNvSpPr/>
          <p:nvPr/>
        </p:nvSpPr>
        <p:spPr>
          <a:xfrm>
            <a:off x="6068392" y="4509120"/>
            <a:ext cx="504056" cy="504057"/>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p:cNvSpPr txBox="1">
            <a:spLocks/>
          </p:cNvSpPr>
          <p:nvPr/>
        </p:nvSpPr>
        <p:spPr>
          <a:xfrm>
            <a:off x="4788024" y="5517232"/>
            <a:ext cx="3697604" cy="6480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latin typeface="+mn-lt"/>
                <a:cs typeface="Times New Roman" panose="02020603050405020304" pitchFamily="18" charset="0"/>
              </a:rPr>
              <a:t>(e.g., DCTCP)</a:t>
            </a:r>
            <a:endParaRPr lang="zh-CN" altLang="en-US" sz="2800" dirty="0">
              <a:latin typeface="+mn-lt"/>
              <a:cs typeface="Times New Roman" panose="02020603050405020304" pitchFamily="18" charset="0"/>
            </a:endParaRPr>
          </a:p>
        </p:txBody>
      </p:sp>
      <p:sp>
        <p:nvSpPr>
          <p:cNvPr id="14" name="灯片编号占位符 13"/>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11606389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ECN marking with Single Queue</a:t>
            </a:r>
            <a:endParaRPr lang="zh-CN" altLang="en-US" dirty="0"/>
          </a:p>
        </p:txBody>
      </p:sp>
      <p:sp>
        <p:nvSpPr>
          <p:cNvPr id="3" name="内容占位符 2"/>
          <p:cNvSpPr>
            <a:spLocks noGrp="1"/>
          </p:cNvSpPr>
          <p:nvPr>
            <p:ph idx="1"/>
          </p:nvPr>
        </p:nvSpPr>
        <p:spPr/>
        <p:txBody>
          <a:bodyPr/>
          <a:lstStyle/>
          <a:p>
            <a:r>
              <a:rPr lang="en-US" altLang="zh-CN" dirty="0" smtClean="0"/>
              <a:t>To achieve 100% throughput</a:t>
            </a:r>
          </a:p>
        </p:txBody>
      </p:sp>
      <p:sp>
        <p:nvSpPr>
          <p:cNvPr id="6" name="AutoShape 2" descr="Image result for hadoo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Image result for redi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Image result for sql azure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 result for data center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useBgFill="1">
            <p:nvSpPr>
              <p:cNvPr id="11" name="Rounded Rectangle 51"/>
              <p:cNvSpPr/>
              <p:nvPr/>
            </p:nvSpPr>
            <p:spPr>
              <a:xfrm>
                <a:off x="2123728" y="3212976"/>
                <a:ext cx="4752528" cy="1114165"/>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14:m>
                  <m:oMathPara xmlns:m="http://schemas.openxmlformats.org/officeDocument/2006/math">
                    <m:oMathParaPr>
                      <m:jc m:val="centerGroup"/>
                    </m:oMathParaPr>
                    <m:oMath xmlns:m="http://schemas.openxmlformats.org/officeDocument/2006/math">
                      <m:r>
                        <a:rPr lang="en-US" altLang="zh-CN" sz="3200" i="1" dirty="0">
                          <a:latin typeface="Cambria Math"/>
                        </a:rPr>
                        <m:t>𝐾</m:t>
                      </m:r>
                      <m:r>
                        <a:rPr lang="en-US" altLang="zh-CN" sz="3200" i="1" dirty="0">
                          <a:latin typeface="Cambria Math"/>
                          <a:ea typeface="Cambria Math"/>
                        </a:rPr>
                        <m:t>≥</m:t>
                      </m:r>
                      <m:r>
                        <a:rPr lang="en-US" altLang="zh-CN" sz="3200" i="1" dirty="0">
                          <a:latin typeface="Cambria Math"/>
                          <a:ea typeface="Cambria Math"/>
                        </a:rPr>
                        <m:t>𝐶</m:t>
                      </m:r>
                      <m:r>
                        <a:rPr lang="en-US" altLang="zh-CN" sz="3200" i="1" dirty="0">
                          <a:latin typeface="Cambria Math"/>
                          <a:ea typeface="Cambria Math"/>
                        </a:rPr>
                        <m:t>×</m:t>
                      </m:r>
                      <m:r>
                        <a:rPr lang="en-US" altLang="zh-CN" sz="3200" i="1" dirty="0">
                          <a:latin typeface="Cambria Math"/>
                          <a:ea typeface="Cambria Math"/>
                        </a:rPr>
                        <m:t>𝑅𝑇𝑇</m:t>
                      </m:r>
                      <m:r>
                        <a:rPr lang="en-US" altLang="zh-CN" sz="3200" i="1" dirty="0">
                          <a:latin typeface="Cambria Math"/>
                          <a:ea typeface="Cambria Math"/>
                        </a:rPr>
                        <m:t>×</m:t>
                      </m:r>
                      <m:r>
                        <a:rPr lang="en-US" altLang="zh-CN" sz="3200" i="1" dirty="0">
                          <a:latin typeface="Cambria Math"/>
                          <a:ea typeface="Cambria Math"/>
                        </a:rPr>
                        <m:t>𝜆</m:t>
                      </m:r>
                    </m:oMath>
                  </m:oMathPara>
                </a14:m>
                <a:endParaRPr lang="zh-CN" altLang="en-US" sz="3200" dirty="0"/>
              </a:p>
            </p:txBody>
          </p:sp>
        </mc:Choice>
        <mc:Fallback xmlns="">
          <p:sp useBgFill="1">
            <p:nvSpPr>
              <p:cNvPr id="11" name="Rounded Rectangle 51"/>
              <p:cNvSpPr>
                <a:spLocks noRot="1" noChangeAspect="1" noMove="1" noResize="1" noEditPoints="1" noAdjustHandles="1" noChangeArrowheads="1" noChangeShapeType="1" noTextEdit="1"/>
              </p:cNvSpPr>
              <p:nvPr/>
            </p:nvSpPr>
            <p:spPr>
              <a:xfrm>
                <a:off x="2123728" y="3212976"/>
                <a:ext cx="4752528" cy="1114165"/>
              </a:xfrm>
              <a:prstGeom prst="roundRect">
                <a:avLst/>
              </a:prstGeom>
              <a:blipFill rotWithShape="1">
                <a:blip r:embed="rId3"/>
                <a:stretch>
                  <a:fillRect/>
                </a:stretch>
              </a:blipFill>
              <a:ln w="63500" cap="flat" cmpd="sng" algn="ctr">
                <a:noFill/>
                <a:prstDash val="solid"/>
              </a:ln>
              <a:effectLst>
                <a:innerShdw blurRad="215900">
                  <a:prstClr val="black"/>
                </a:innerShdw>
              </a:effectLst>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1424044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ECN marking with Single Queue</a:t>
            </a:r>
            <a:endParaRPr lang="zh-CN" altLang="en-US" dirty="0"/>
          </a:p>
        </p:txBody>
      </p:sp>
      <p:sp>
        <p:nvSpPr>
          <p:cNvPr id="3" name="内容占位符 2"/>
          <p:cNvSpPr>
            <a:spLocks noGrp="1"/>
          </p:cNvSpPr>
          <p:nvPr>
            <p:ph idx="1"/>
          </p:nvPr>
        </p:nvSpPr>
        <p:spPr/>
        <p:txBody>
          <a:bodyPr/>
          <a:lstStyle/>
          <a:p>
            <a:r>
              <a:rPr lang="en-US" altLang="zh-CN" dirty="0" smtClean="0"/>
              <a:t>To achieve 100% throughput</a:t>
            </a:r>
          </a:p>
        </p:txBody>
      </p:sp>
      <p:sp>
        <p:nvSpPr>
          <p:cNvPr id="6" name="AutoShape 2" descr="Image result for hadoo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Image result for redi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Image result for sql azure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 result for data center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useBgFill="1">
            <p:nvSpPr>
              <p:cNvPr id="11" name="Rounded Rectangle 51"/>
              <p:cNvSpPr/>
              <p:nvPr/>
            </p:nvSpPr>
            <p:spPr>
              <a:xfrm>
                <a:off x="2123728" y="3212976"/>
                <a:ext cx="4752528" cy="1114165"/>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14:m>
                  <m:oMathPara xmlns:m="http://schemas.openxmlformats.org/officeDocument/2006/math">
                    <m:oMathParaPr>
                      <m:jc m:val="centerGroup"/>
                    </m:oMathParaPr>
                    <m:oMath xmlns:m="http://schemas.openxmlformats.org/officeDocument/2006/math">
                      <m:r>
                        <a:rPr lang="en-US" altLang="zh-CN" sz="3200" i="1" dirty="0">
                          <a:latin typeface="Cambria Math"/>
                        </a:rPr>
                        <m:t>𝐾</m:t>
                      </m:r>
                      <m:r>
                        <a:rPr lang="en-US" altLang="zh-CN" sz="3200" i="1" dirty="0">
                          <a:latin typeface="Cambria Math"/>
                          <a:ea typeface="Cambria Math"/>
                        </a:rPr>
                        <m:t>≥</m:t>
                      </m:r>
                      <m:r>
                        <a:rPr lang="en-US" altLang="zh-CN" sz="3200" i="1" dirty="0">
                          <a:latin typeface="Cambria Math"/>
                          <a:ea typeface="Cambria Math"/>
                        </a:rPr>
                        <m:t>𝐶</m:t>
                      </m:r>
                      <m:r>
                        <a:rPr lang="en-US" altLang="zh-CN" sz="3200" i="1" dirty="0">
                          <a:latin typeface="Cambria Math"/>
                          <a:ea typeface="Cambria Math"/>
                        </a:rPr>
                        <m:t>×</m:t>
                      </m:r>
                      <m:r>
                        <a:rPr lang="en-US" altLang="zh-CN" sz="3200" i="1" dirty="0">
                          <a:latin typeface="Cambria Math"/>
                          <a:ea typeface="Cambria Math"/>
                        </a:rPr>
                        <m:t>𝑅𝑇𝑇</m:t>
                      </m:r>
                      <m:r>
                        <a:rPr lang="en-US" altLang="zh-CN" sz="3200" i="1" dirty="0">
                          <a:latin typeface="Cambria Math"/>
                          <a:ea typeface="Cambria Math"/>
                        </a:rPr>
                        <m:t>×</m:t>
                      </m:r>
                      <m:r>
                        <a:rPr lang="en-US" altLang="zh-CN" sz="3200" i="1" dirty="0">
                          <a:latin typeface="Cambria Math"/>
                          <a:ea typeface="Cambria Math"/>
                        </a:rPr>
                        <m:t>𝜆</m:t>
                      </m:r>
                    </m:oMath>
                  </m:oMathPara>
                </a14:m>
                <a:endParaRPr lang="zh-CN" altLang="en-US" sz="3200" dirty="0"/>
              </a:p>
            </p:txBody>
          </p:sp>
        </mc:Choice>
        <mc:Fallback xmlns="">
          <p:sp useBgFill="1">
            <p:nvSpPr>
              <p:cNvPr id="11" name="Rounded Rectangle 51"/>
              <p:cNvSpPr>
                <a:spLocks noRot="1" noChangeAspect="1" noMove="1" noResize="1" noEditPoints="1" noAdjustHandles="1" noChangeArrowheads="1" noChangeShapeType="1" noTextEdit="1"/>
              </p:cNvSpPr>
              <p:nvPr/>
            </p:nvSpPr>
            <p:spPr>
              <a:xfrm>
                <a:off x="2123728" y="3212976"/>
                <a:ext cx="4752528" cy="1114165"/>
              </a:xfrm>
              <a:prstGeom prst="roundRect">
                <a:avLst/>
              </a:prstGeom>
              <a:blipFill rotWithShape="1">
                <a:blip r:embed="rId3"/>
                <a:stretch>
                  <a:fillRect/>
                </a:stretch>
              </a:blipFill>
              <a:ln w="63500" cap="flat" cmpd="sng" algn="ctr">
                <a:noFill/>
                <a:prstDash val="solid"/>
              </a:ln>
              <a:effectLst>
                <a:innerShdw blurRad="215900">
                  <a:prstClr val="black"/>
                </a:innerShdw>
              </a:effectLst>
            </p:spPr>
            <p:txBody>
              <a:bodyPr/>
              <a:lstStyle/>
              <a:p>
                <a:r>
                  <a:rPr lang="zh-CN" altLang="en-US">
                    <a:noFill/>
                  </a:rPr>
                  <a:t> </a:t>
                </a:r>
              </a:p>
            </p:txBody>
          </p:sp>
        </mc:Fallback>
      </mc:AlternateContent>
      <p:sp>
        <p:nvSpPr>
          <p:cNvPr id="13" name="矩形 12"/>
          <p:cNvSpPr/>
          <p:nvPr/>
        </p:nvSpPr>
        <p:spPr>
          <a:xfrm>
            <a:off x="5652120" y="3446022"/>
            <a:ext cx="360000" cy="648072"/>
          </a:xfrm>
          <a:prstGeom prst="rect">
            <a:avLst/>
          </a:prstGeom>
          <a:noFill/>
          <a:ln w="38100">
            <a:solidFill>
              <a:srgbClr val="0000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标题 1"/>
          <p:cNvSpPr txBox="1">
            <a:spLocks/>
          </p:cNvSpPr>
          <p:nvPr/>
        </p:nvSpPr>
        <p:spPr>
          <a:xfrm>
            <a:off x="596007" y="4687181"/>
            <a:ext cx="8080449" cy="6480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latin typeface="+mn-lt"/>
                <a:cs typeface="Times New Roman" panose="02020603050405020304" pitchFamily="18" charset="0"/>
              </a:rPr>
              <a:t>Determined by congestion control algorithms </a:t>
            </a:r>
            <a:endParaRPr lang="zh-CN" altLang="en-US" sz="3200" dirty="0">
              <a:solidFill>
                <a:srgbClr val="0000CC"/>
              </a:solidFill>
              <a:latin typeface="+mn-lt"/>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24648791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ECN marking with Single Queue</a:t>
            </a:r>
            <a:endParaRPr lang="zh-CN" altLang="en-US" dirty="0"/>
          </a:p>
        </p:txBody>
      </p:sp>
      <p:sp>
        <p:nvSpPr>
          <p:cNvPr id="3" name="内容占位符 2"/>
          <p:cNvSpPr>
            <a:spLocks noGrp="1"/>
          </p:cNvSpPr>
          <p:nvPr>
            <p:ph idx="1"/>
          </p:nvPr>
        </p:nvSpPr>
        <p:spPr/>
        <p:txBody>
          <a:bodyPr/>
          <a:lstStyle/>
          <a:p>
            <a:r>
              <a:rPr lang="en-US" altLang="zh-CN" dirty="0" smtClean="0"/>
              <a:t>To achieve 100% throughput</a:t>
            </a:r>
          </a:p>
          <a:p>
            <a:pPr marL="0" indent="0">
              <a:buNone/>
            </a:pPr>
            <a:endParaRPr lang="en-US" altLang="zh-CN" dirty="0" smtClean="0"/>
          </a:p>
        </p:txBody>
      </p:sp>
      <p:sp>
        <p:nvSpPr>
          <p:cNvPr id="6" name="AutoShape 2" descr="Image result for hadoo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Image result for redi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Image result for sql azure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 result for data center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useBgFill="1">
            <p:nvSpPr>
              <p:cNvPr id="11" name="Rounded Rectangle 51"/>
              <p:cNvSpPr/>
              <p:nvPr/>
            </p:nvSpPr>
            <p:spPr>
              <a:xfrm>
                <a:off x="2123728" y="3212976"/>
                <a:ext cx="4752528" cy="1114165"/>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14:m>
                  <m:oMathPara xmlns:m="http://schemas.openxmlformats.org/officeDocument/2006/math">
                    <m:oMathParaPr>
                      <m:jc m:val="centerGroup"/>
                    </m:oMathParaPr>
                    <m:oMath xmlns:m="http://schemas.openxmlformats.org/officeDocument/2006/math">
                      <m:r>
                        <a:rPr lang="en-US" altLang="zh-CN" sz="3200" i="1" dirty="0">
                          <a:latin typeface="Cambria Math"/>
                        </a:rPr>
                        <m:t>𝐾</m:t>
                      </m:r>
                      <m:r>
                        <a:rPr lang="en-US" altLang="zh-CN" sz="3200" i="1" dirty="0">
                          <a:latin typeface="Cambria Math"/>
                          <a:ea typeface="Cambria Math"/>
                        </a:rPr>
                        <m:t>≥</m:t>
                      </m:r>
                      <m:r>
                        <a:rPr lang="en-US" altLang="zh-CN" sz="3200" i="1" dirty="0">
                          <a:latin typeface="Cambria Math"/>
                          <a:ea typeface="Cambria Math"/>
                        </a:rPr>
                        <m:t>𝐶</m:t>
                      </m:r>
                      <m:r>
                        <a:rPr lang="en-US" altLang="zh-CN" sz="3200" i="1" dirty="0">
                          <a:latin typeface="Cambria Math"/>
                          <a:ea typeface="Cambria Math"/>
                        </a:rPr>
                        <m:t>×</m:t>
                      </m:r>
                      <m:r>
                        <a:rPr lang="en-US" altLang="zh-CN" sz="3200" i="1" dirty="0">
                          <a:latin typeface="Cambria Math"/>
                          <a:ea typeface="Cambria Math"/>
                        </a:rPr>
                        <m:t>𝑅𝑇𝑇</m:t>
                      </m:r>
                      <m:r>
                        <a:rPr lang="en-US" altLang="zh-CN" sz="3200" i="1" dirty="0">
                          <a:latin typeface="Cambria Math"/>
                          <a:ea typeface="Cambria Math"/>
                        </a:rPr>
                        <m:t>×</m:t>
                      </m:r>
                      <m:r>
                        <a:rPr lang="en-US" altLang="zh-CN" sz="3200" i="1" dirty="0">
                          <a:latin typeface="Cambria Math"/>
                          <a:ea typeface="Cambria Math"/>
                        </a:rPr>
                        <m:t>𝜆</m:t>
                      </m:r>
                    </m:oMath>
                  </m:oMathPara>
                </a14:m>
                <a:endParaRPr lang="zh-CN" altLang="en-US" sz="3200" dirty="0"/>
              </a:p>
            </p:txBody>
          </p:sp>
        </mc:Choice>
        <mc:Fallback xmlns="">
          <p:sp useBgFill="1">
            <p:nvSpPr>
              <p:cNvPr id="11" name="Rounded Rectangle 51"/>
              <p:cNvSpPr>
                <a:spLocks noRot="1" noChangeAspect="1" noMove="1" noResize="1" noEditPoints="1" noAdjustHandles="1" noChangeArrowheads="1" noChangeShapeType="1" noTextEdit="1"/>
              </p:cNvSpPr>
              <p:nvPr/>
            </p:nvSpPr>
            <p:spPr>
              <a:xfrm>
                <a:off x="2123728" y="3212976"/>
                <a:ext cx="4752528" cy="1114165"/>
              </a:xfrm>
              <a:prstGeom prst="roundRect">
                <a:avLst/>
              </a:prstGeom>
              <a:blipFill rotWithShape="1">
                <a:blip r:embed="rId3"/>
                <a:stretch>
                  <a:fillRect/>
                </a:stretch>
              </a:blipFill>
              <a:ln w="63500" cap="flat" cmpd="sng" algn="ctr">
                <a:noFill/>
                <a:prstDash val="solid"/>
              </a:ln>
              <a:effectLst>
                <a:innerShdw blurRad="215900">
                  <a:prstClr val="black"/>
                </a:innerShdw>
              </a:effectLst>
            </p:spPr>
            <p:txBody>
              <a:bodyPr/>
              <a:lstStyle/>
              <a:p>
                <a:r>
                  <a:rPr lang="zh-CN" altLang="en-US">
                    <a:noFill/>
                  </a:rPr>
                  <a:t> </a:t>
                </a:r>
              </a:p>
            </p:txBody>
          </p:sp>
        </mc:Fallback>
      </mc:AlternateContent>
      <p:sp>
        <p:nvSpPr>
          <p:cNvPr id="9" name="矩形 8"/>
          <p:cNvSpPr/>
          <p:nvPr/>
        </p:nvSpPr>
        <p:spPr>
          <a:xfrm>
            <a:off x="3707904" y="3446022"/>
            <a:ext cx="2340000" cy="648072"/>
          </a:xfrm>
          <a:prstGeom prst="rect">
            <a:avLst/>
          </a:prstGeom>
          <a:noFill/>
          <a:ln w="38100">
            <a:solidFill>
              <a:srgbClr val="0000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txBox="1">
            <a:spLocks/>
          </p:cNvSpPr>
          <p:nvPr/>
        </p:nvSpPr>
        <p:spPr>
          <a:xfrm>
            <a:off x="596007" y="4687181"/>
            <a:ext cx="8080449" cy="6480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latin typeface="+mn-lt"/>
                <a:cs typeface="Times New Roman" panose="02020603050405020304" pitchFamily="18" charset="0"/>
              </a:rPr>
              <a:t>Standard ECN marking </a:t>
            </a:r>
            <a:r>
              <a:rPr lang="en-US" altLang="zh-CN" sz="3200" dirty="0">
                <a:solidFill>
                  <a:srgbClr val="0000CC"/>
                </a:solidFill>
                <a:latin typeface="+mn-lt"/>
                <a:cs typeface="Times New Roman" panose="02020603050405020304" pitchFamily="18" charset="0"/>
              </a:rPr>
              <a:t>t</a:t>
            </a:r>
            <a:r>
              <a:rPr lang="en-US" altLang="zh-CN" sz="3200" dirty="0" smtClean="0">
                <a:solidFill>
                  <a:srgbClr val="0000CC"/>
                </a:solidFill>
                <a:latin typeface="+mn-lt"/>
                <a:cs typeface="Times New Roman" panose="02020603050405020304" pitchFamily="18" charset="0"/>
              </a:rPr>
              <a:t>hreshold</a:t>
            </a:r>
            <a:endParaRPr lang="zh-CN" altLang="en-US" sz="3200" dirty="0">
              <a:solidFill>
                <a:srgbClr val="0000CC"/>
              </a:solidFill>
              <a:latin typeface="+mn-lt"/>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4064600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ECN marking with Single Queue</a:t>
            </a:r>
            <a:endParaRPr lang="zh-CN" altLang="en-US" dirty="0"/>
          </a:p>
        </p:txBody>
      </p:sp>
      <p:sp>
        <p:nvSpPr>
          <p:cNvPr id="3" name="内容占位符 2"/>
          <p:cNvSpPr>
            <a:spLocks noGrp="1"/>
          </p:cNvSpPr>
          <p:nvPr>
            <p:ph idx="1"/>
          </p:nvPr>
        </p:nvSpPr>
        <p:spPr/>
        <p:txBody>
          <a:bodyPr/>
          <a:lstStyle/>
          <a:p>
            <a:r>
              <a:rPr lang="en-US" altLang="zh-CN" dirty="0" smtClean="0"/>
              <a:t>To achieve 100% throughput</a:t>
            </a:r>
          </a:p>
          <a:p>
            <a:pPr marL="0" indent="0">
              <a:buNone/>
            </a:pPr>
            <a:endParaRPr lang="en-US" altLang="zh-CN" dirty="0" smtClean="0"/>
          </a:p>
        </p:txBody>
      </p:sp>
      <p:sp>
        <p:nvSpPr>
          <p:cNvPr id="6" name="AutoShape 2" descr="Image result for hadoo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Image result for redi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Image result for sql azure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 result for data center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useBgFill="1">
            <p:nvSpPr>
              <p:cNvPr id="11" name="Rounded Rectangle 51"/>
              <p:cNvSpPr/>
              <p:nvPr/>
            </p:nvSpPr>
            <p:spPr>
              <a:xfrm>
                <a:off x="2123728" y="3212976"/>
                <a:ext cx="4752528" cy="1114165"/>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14:m>
                  <m:oMathPara xmlns:m="http://schemas.openxmlformats.org/officeDocument/2006/math">
                    <m:oMathParaPr>
                      <m:jc m:val="centerGroup"/>
                    </m:oMathParaPr>
                    <m:oMath xmlns:m="http://schemas.openxmlformats.org/officeDocument/2006/math">
                      <m:r>
                        <a:rPr lang="en-US" altLang="zh-CN" sz="3200" i="1" dirty="0">
                          <a:latin typeface="Cambria Math"/>
                        </a:rPr>
                        <m:t>𝐾</m:t>
                      </m:r>
                      <m:r>
                        <a:rPr lang="en-US" altLang="zh-CN" sz="3200" i="1" dirty="0">
                          <a:latin typeface="Cambria Math"/>
                          <a:ea typeface="Cambria Math"/>
                        </a:rPr>
                        <m:t>≥</m:t>
                      </m:r>
                      <m:r>
                        <a:rPr lang="en-US" altLang="zh-CN" sz="3200" i="1" dirty="0">
                          <a:latin typeface="Cambria Math"/>
                          <a:ea typeface="Cambria Math"/>
                        </a:rPr>
                        <m:t>𝐶</m:t>
                      </m:r>
                      <m:r>
                        <a:rPr lang="en-US" altLang="zh-CN" sz="3200" i="1" dirty="0">
                          <a:latin typeface="Cambria Math"/>
                          <a:ea typeface="Cambria Math"/>
                        </a:rPr>
                        <m:t>×</m:t>
                      </m:r>
                      <m:r>
                        <a:rPr lang="en-US" altLang="zh-CN" sz="3200" i="1" dirty="0">
                          <a:latin typeface="Cambria Math"/>
                          <a:ea typeface="Cambria Math"/>
                        </a:rPr>
                        <m:t>𝑅𝑇𝑇</m:t>
                      </m:r>
                      <m:r>
                        <a:rPr lang="en-US" altLang="zh-CN" sz="3200" i="1" dirty="0">
                          <a:latin typeface="Cambria Math"/>
                          <a:ea typeface="Cambria Math"/>
                        </a:rPr>
                        <m:t>×</m:t>
                      </m:r>
                      <m:r>
                        <a:rPr lang="en-US" altLang="zh-CN" sz="3200" i="1" dirty="0">
                          <a:latin typeface="Cambria Math"/>
                          <a:ea typeface="Cambria Math"/>
                        </a:rPr>
                        <m:t>𝜆</m:t>
                      </m:r>
                    </m:oMath>
                  </m:oMathPara>
                </a14:m>
                <a:endParaRPr lang="zh-CN" altLang="en-US" sz="3200" dirty="0"/>
              </a:p>
            </p:txBody>
          </p:sp>
        </mc:Choice>
        <mc:Fallback xmlns="">
          <p:sp useBgFill="1">
            <p:nvSpPr>
              <p:cNvPr id="11" name="Rounded Rectangle 51"/>
              <p:cNvSpPr>
                <a:spLocks noRot="1" noChangeAspect="1" noMove="1" noResize="1" noEditPoints="1" noAdjustHandles="1" noChangeArrowheads="1" noChangeShapeType="1" noTextEdit="1"/>
              </p:cNvSpPr>
              <p:nvPr/>
            </p:nvSpPr>
            <p:spPr>
              <a:xfrm>
                <a:off x="2123728" y="3212976"/>
                <a:ext cx="4752528" cy="1114165"/>
              </a:xfrm>
              <a:prstGeom prst="roundRect">
                <a:avLst/>
              </a:prstGeom>
              <a:blipFill rotWithShape="1">
                <a:blip r:embed="rId3"/>
                <a:stretch>
                  <a:fillRect/>
                </a:stretch>
              </a:blipFill>
              <a:ln w="63500" cap="flat" cmpd="sng" algn="ctr">
                <a:noFill/>
                <a:prstDash val="solid"/>
              </a:ln>
              <a:effectLst>
                <a:innerShdw blurRad="215900">
                  <a:prstClr val="black"/>
                </a:innerShdw>
              </a:effectLst>
            </p:spPr>
            <p:txBody>
              <a:bodyPr/>
              <a:lstStyle/>
              <a:p>
                <a:r>
                  <a:rPr lang="zh-CN" altLang="en-US">
                    <a:noFill/>
                  </a:rPr>
                  <a:t> </a:t>
                </a:r>
              </a:p>
            </p:txBody>
          </p:sp>
        </mc:Fallback>
      </mc:AlternateContent>
      <p:sp>
        <p:nvSpPr>
          <p:cNvPr id="9" name="矩形 8"/>
          <p:cNvSpPr/>
          <p:nvPr/>
        </p:nvSpPr>
        <p:spPr>
          <a:xfrm>
            <a:off x="3707904" y="3446022"/>
            <a:ext cx="2340000" cy="648072"/>
          </a:xfrm>
          <a:prstGeom prst="rect">
            <a:avLst/>
          </a:prstGeom>
          <a:noFill/>
          <a:ln w="38100">
            <a:solidFill>
              <a:srgbClr val="0000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txBox="1">
            <a:spLocks/>
          </p:cNvSpPr>
          <p:nvPr/>
        </p:nvSpPr>
        <p:spPr>
          <a:xfrm>
            <a:off x="532383" y="4687181"/>
            <a:ext cx="8288089" cy="6480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latin typeface="+mn-lt"/>
                <a:cs typeface="Times New Roman" panose="02020603050405020304" pitchFamily="18" charset="0"/>
              </a:rPr>
              <a:t>The standard threshold is relatively stable in DCN,</a:t>
            </a:r>
            <a:endParaRPr lang="zh-CN" altLang="en-US" sz="3200" dirty="0">
              <a:solidFill>
                <a:srgbClr val="0000CC"/>
              </a:solidFill>
              <a:latin typeface="+mn-lt"/>
              <a:cs typeface="Times New Roman" panose="02020603050405020304" pitchFamily="18" charset="0"/>
            </a:endParaRPr>
          </a:p>
        </p:txBody>
      </p:sp>
      <p:sp>
        <p:nvSpPr>
          <p:cNvPr id="12" name="标题 1"/>
          <p:cNvSpPr txBox="1">
            <a:spLocks/>
          </p:cNvSpPr>
          <p:nvPr/>
        </p:nvSpPr>
        <p:spPr>
          <a:xfrm>
            <a:off x="523999" y="5229200"/>
            <a:ext cx="8080449" cy="6480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latin typeface="+mn-lt"/>
                <a:cs typeface="Times New Roman" panose="02020603050405020304" pitchFamily="18" charset="0"/>
              </a:rPr>
              <a:t>e.g., 65 packets for 10G network (DCTCP paper)</a:t>
            </a:r>
            <a:endParaRPr lang="zh-CN" altLang="en-US" sz="3200" dirty="0">
              <a:solidFill>
                <a:srgbClr val="0000CC"/>
              </a:solidFill>
              <a:latin typeface="+mn-lt"/>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11131517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ECN marking with </a:t>
            </a:r>
            <a:r>
              <a:rPr lang="en-US" altLang="zh-CN" dirty="0" smtClean="0">
                <a:solidFill>
                  <a:srgbClr val="0000CC"/>
                </a:solidFill>
                <a:cs typeface="Times New Roman" panose="02020603050405020304" pitchFamily="18" charset="0"/>
              </a:rPr>
              <a:t>Multi-Queue (1)</a:t>
            </a:r>
            <a:endParaRPr lang="zh-CN" altLang="en-US" dirty="0"/>
          </a:p>
        </p:txBody>
      </p:sp>
      <p:sp>
        <p:nvSpPr>
          <p:cNvPr id="3" name="内容占位符 2"/>
          <p:cNvSpPr>
            <a:spLocks noGrp="1"/>
          </p:cNvSpPr>
          <p:nvPr>
            <p:ph idx="1"/>
          </p:nvPr>
        </p:nvSpPr>
        <p:spPr/>
        <p:txBody>
          <a:bodyPr/>
          <a:lstStyle/>
          <a:p>
            <a:endParaRPr lang="en-US" altLang="zh-CN" dirty="0" smtClean="0"/>
          </a:p>
        </p:txBody>
      </p:sp>
      <p:sp>
        <p:nvSpPr>
          <p:cNvPr id="6" name="AutoShape 2" descr="Image result for hadoo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Image result for redi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Image result for sql azure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 result for data center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36239484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ECN marking with </a:t>
            </a:r>
            <a:r>
              <a:rPr lang="en-US" altLang="zh-CN" dirty="0" smtClean="0">
                <a:solidFill>
                  <a:srgbClr val="0000CC"/>
                </a:solidFill>
                <a:cs typeface="Times New Roman" panose="02020603050405020304" pitchFamily="18" charset="0"/>
              </a:rPr>
              <a:t>Multi-Queue (1)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Per-queue with the standard threshold </a:t>
                </a:r>
              </a:p>
              <a:p>
                <a:pPr lvl="1"/>
                <a14:m>
                  <m:oMath xmlns:m="http://schemas.openxmlformats.org/officeDocument/2006/math">
                    <m:sSub>
                      <m:sSubPr>
                        <m:ctrlPr>
                          <a:rPr lang="en-US" altLang="zh-CN" i="1" smtClean="0">
                            <a:latin typeface="Cambria Math"/>
                          </a:rPr>
                        </m:ctrlPr>
                      </m:sSubPr>
                      <m:e>
                        <m:r>
                          <a:rPr lang="en-US" altLang="zh-CN" b="0" i="1" smtClean="0">
                            <a:latin typeface="Cambria Math"/>
                          </a:rPr>
                          <m:t>𝐾</m:t>
                        </m:r>
                      </m:e>
                      <m:sub>
                        <m:r>
                          <a:rPr lang="en-US" altLang="zh-CN" b="0" i="1" smtClean="0">
                            <a:latin typeface="Cambria Math"/>
                          </a:rPr>
                          <m:t>𝑞𝑢𝑒𝑢𝑒</m:t>
                        </m:r>
                        <m:r>
                          <a:rPr lang="en-US" altLang="zh-CN" b="0" i="1" smtClean="0">
                            <a:latin typeface="Cambria Math"/>
                          </a:rPr>
                          <m:t>(</m:t>
                        </m:r>
                        <m:r>
                          <a:rPr lang="en-US" altLang="zh-CN" b="0" i="1" smtClean="0">
                            <a:latin typeface="Cambria Math"/>
                          </a:rPr>
                          <m:t>𝑖</m:t>
                        </m:r>
                        <m:r>
                          <a:rPr lang="en-US" altLang="zh-CN" b="0" i="1" smtClean="0">
                            <a:latin typeface="Cambria Math"/>
                          </a:rPr>
                          <m:t>)</m:t>
                        </m:r>
                      </m:sub>
                    </m:sSub>
                    <m:r>
                      <a:rPr lang="en-US" altLang="zh-CN" i="1" smtClean="0">
                        <a:latin typeface="Cambria Math"/>
                        <a:ea typeface="Cambria Math"/>
                      </a:rPr>
                      <m:t>=</m:t>
                    </m:r>
                    <m:r>
                      <a:rPr lang="en-US" altLang="zh-CN" b="0" i="1" smtClean="0">
                        <a:latin typeface="Cambria Math"/>
                        <a:ea typeface="Cambria Math"/>
                      </a:rPr>
                      <m:t>𝐶</m:t>
                    </m:r>
                    <m:r>
                      <a:rPr lang="en-US" altLang="zh-CN" b="0" i="1" smtClean="0">
                        <a:latin typeface="Cambria Math"/>
                        <a:ea typeface="Cambria Math"/>
                      </a:rPr>
                      <m:t>×</m:t>
                    </m:r>
                    <m:r>
                      <a:rPr lang="en-US" altLang="zh-CN" b="0" i="1" smtClean="0">
                        <a:latin typeface="Cambria Math"/>
                        <a:ea typeface="Cambria Math"/>
                      </a:rPr>
                      <m:t>𝑅𝑇𝑇</m:t>
                    </m:r>
                    <m:r>
                      <a:rPr lang="en-US" altLang="zh-CN" b="0" i="1" smtClean="0">
                        <a:latin typeface="Cambria Math"/>
                        <a:ea typeface="Cambria Math"/>
                      </a:rPr>
                      <m:t>×</m:t>
                    </m:r>
                    <m:r>
                      <a:rPr lang="en-US" altLang="zh-CN" b="0" i="1" smtClean="0">
                        <a:latin typeface="Cambria Math"/>
                        <a:ea typeface="Cambria Math"/>
                      </a:rPr>
                      <m:t>𝜆</m:t>
                    </m:r>
                  </m:oMath>
                </a14:m>
                <a:r>
                  <a:rPr lang="en-US" altLang="zh-CN" dirty="0" smtClean="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zh-CN" altLang="en-US">
                    <a:noFill/>
                  </a:rPr>
                  <a:t> </a:t>
                </a:r>
              </a:p>
            </p:txBody>
          </p:sp>
        </mc:Fallback>
      </mc:AlternateContent>
      <p:sp>
        <p:nvSpPr>
          <p:cNvPr id="6" name="AutoShape 2" descr="Image result for hadoo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Image result for redi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Image result for sql azure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 result for data center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7" name="Group 151"/>
          <p:cNvGrpSpPr>
            <a:grpSpLocks/>
          </p:cNvGrpSpPr>
          <p:nvPr/>
        </p:nvGrpSpPr>
        <p:grpSpPr bwMode="auto">
          <a:xfrm>
            <a:off x="3635896" y="4365104"/>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8"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29"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30" name="Group 40"/>
          <p:cNvGrpSpPr/>
          <p:nvPr/>
        </p:nvGrpSpPr>
        <p:grpSpPr>
          <a:xfrm>
            <a:off x="5450383" y="4833962"/>
            <a:ext cx="705793" cy="762000"/>
            <a:chOff x="6897409" y="2819400"/>
            <a:chExt cx="705793" cy="762000"/>
          </a:xfrm>
        </p:grpSpPr>
        <p:cxnSp>
          <p:nvCxnSpPr>
            <p:cNvPr id="31"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33" name="Group 151"/>
          <p:cNvGrpSpPr>
            <a:grpSpLocks/>
          </p:cNvGrpSpPr>
          <p:nvPr/>
        </p:nvGrpSpPr>
        <p:grpSpPr bwMode="auto">
          <a:xfrm>
            <a:off x="3635896" y="4926248"/>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34"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35"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36" name="Group 151"/>
          <p:cNvGrpSpPr>
            <a:grpSpLocks/>
          </p:cNvGrpSpPr>
          <p:nvPr/>
        </p:nvGrpSpPr>
        <p:grpSpPr bwMode="auto">
          <a:xfrm>
            <a:off x="3635896" y="5487057"/>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37"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38"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cxnSp>
        <p:nvCxnSpPr>
          <p:cNvPr id="39" name="Straight Connector 4"/>
          <p:cNvCxnSpPr/>
          <p:nvPr/>
        </p:nvCxnSpPr>
        <p:spPr>
          <a:xfrm>
            <a:off x="4283968" y="3952220"/>
            <a:ext cx="0" cy="2285092"/>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627784" y="3409836"/>
            <a:ext cx="3996444" cy="523220"/>
          </a:xfrm>
          <a:prstGeom prst="rect">
            <a:avLst/>
          </a:prstGeom>
          <a:noFill/>
        </p:spPr>
        <p:txBody>
          <a:bodyPr wrap="square" rtlCol="0">
            <a:spAutoFit/>
          </a:bodyPr>
          <a:lstStyle/>
          <a:p>
            <a:pPr algn="ctr"/>
            <a:r>
              <a:rPr lang="en-US" altLang="zh-CN" sz="2800" dirty="0"/>
              <a:t>s</a:t>
            </a:r>
            <a:r>
              <a:rPr lang="en-US" altLang="zh-CN" sz="2800" dirty="0" smtClean="0"/>
              <a:t>tandard threshold </a:t>
            </a:r>
            <a:endParaRPr lang="zh-CN" altLang="en-US" sz="2800" dirty="0"/>
          </a:p>
        </p:txBody>
      </p:sp>
      <p:sp>
        <p:nvSpPr>
          <p:cNvPr id="45" name="TextBox 44"/>
          <p:cNvSpPr txBox="1"/>
          <p:nvPr/>
        </p:nvSpPr>
        <p:spPr>
          <a:xfrm>
            <a:off x="6012160" y="4940687"/>
            <a:ext cx="1224136" cy="523220"/>
          </a:xfrm>
          <a:prstGeom prst="rect">
            <a:avLst/>
          </a:prstGeom>
          <a:noFill/>
        </p:spPr>
        <p:txBody>
          <a:bodyPr wrap="square" rtlCol="0">
            <a:spAutoFit/>
          </a:bodyPr>
          <a:lstStyle/>
          <a:p>
            <a:pPr algn="ctr"/>
            <a:r>
              <a:rPr lang="en-US" altLang="zh-CN" sz="2800" dirty="0" smtClean="0"/>
              <a:t>port</a:t>
            </a:r>
            <a:endParaRPr lang="zh-CN" altLang="en-US" sz="2800" dirty="0"/>
          </a:p>
        </p:txBody>
      </p:sp>
      <p:sp>
        <p:nvSpPr>
          <p:cNvPr id="46" name="TextBox 45"/>
          <p:cNvSpPr txBox="1"/>
          <p:nvPr/>
        </p:nvSpPr>
        <p:spPr>
          <a:xfrm>
            <a:off x="1835696" y="4365104"/>
            <a:ext cx="1656184" cy="523220"/>
          </a:xfrm>
          <a:prstGeom prst="rect">
            <a:avLst/>
          </a:prstGeom>
          <a:noFill/>
        </p:spPr>
        <p:txBody>
          <a:bodyPr wrap="square" rtlCol="0">
            <a:spAutoFit/>
          </a:bodyPr>
          <a:lstStyle/>
          <a:p>
            <a:pPr algn="ctr"/>
            <a:r>
              <a:rPr lang="en-US" altLang="zh-CN" sz="2800" dirty="0"/>
              <a:t>q</a:t>
            </a:r>
            <a:r>
              <a:rPr lang="en-US" altLang="zh-CN" sz="2800" dirty="0" smtClean="0"/>
              <a:t>ueue 1</a:t>
            </a:r>
            <a:endParaRPr lang="zh-CN" altLang="en-US" sz="2800" dirty="0"/>
          </a:p>
        </p:txBody>
      </p:sp>
      <p:sp>
        <p:nvSpPr>
          <p:cNvPr id="47" name="TextBox 46"/>
          <p:cNvSpPr txBox="1"/>
          <p:nvPr/>
        </p:nvSpPr>
        <p:spPr>
          <a:xfrm>
            <a:off x="1835696" y="4926248"/>
            <a:ext cx="1656184" cy="523220"/>
          </a:xfrm>
          <a:prstGeom prst="rect">
            <a:avLst/>
          </a:prstGeom>
          <a:noFill/>
        </p:spPr>
        <p:txBody>
          <a:bodyPr wrap="square" rtlCol="0">
            <a:spAutoFit/>
          </a:bodyPr>
          <a:lstStyle/>
          <a:p>
            <a:pPr algn="ctr"/>
            <a:r>
              <a:rPr lang="en-US" altLang="zh-CN" sz="2800" dirty="0"/>
              <a:t>q</a:t>
            </a:r>
            <a:r>
              <a:rPr lang="en-US" altLang="zh-CN" sz="2800" dirty="0" smtClean="0"/>
              <a:t>ueue 2</a:t>
            </a:r>
            <a:endParaRPr lang="zh-CN" altLang="en-US" sz="2800" dirty="0"/>
          </a:p>
        </p:txBody>
      </p:sp>
      <p:sp>
        <p:nvSpPr>
          <p:cNvPr id="48" name="TextBox 47"/>
          <p:cNvSpPr txBox="1"/>
          <p:nvPr/>
        </p:nvSpPr>
        <p:spPr>
          <a:xfrm>
            <a:off x="1835696" y="5487392"/>
            <a:ext cx="1656184" cy="523220"/>
          </a:xfrm>
          <a:prstGeom prst="rect">
            <a:avLst/>
          </a:prstGeom>
          <a:noFill/>
        </p:spPr>
        <p:txBody>
          <a:bodyPr wrap="square" rtlCol="0">
            <a:spAutoFit/>
          </a:bodyPr>
          <a:lstStyle/>
          <a:p>
            <a:pPr algn="ctr"/>
            <a:r>
              <a:rPr lang="en-US" altLang="zh-CN" sz="2800" dirty="0"/>
              <a:t>q</a:t>
            </a:r>
            <a:r>
              <a:rPr lang="en-US" altLang="zh-CN" sz="2800" dirty="0" smtClean="0"/>
              <a:t>ueue 3</a:t>
            </a:r>
            <a:endParaRPr lang="zh-CN" altLang="en-US" sz="2800" dirty="0"/>
          </a:p>
        </p:txBody>
      </p:sp>
      <p:sp>
        <p:nvSpPr>
          <p:cNvPr id="49" name="TextBox 48"/>
          <p:cNvSpPr txBox="1"/>
          <p:nvPr/>
        </p:nvSpPr>
        <p:spPr>
          <a:xfrm>
            <a:off x="4067944" y="3903439"/>
            <a:ext cx="1963265" cy="461665"/>
          </a:xfrm>
          <a:prstGeom prst="rect">
            <a:avLst/>
          </a:prstGeom>
          <a:noFill/>
        </p:spPr>
        <p:txBody>
          <a:bodyPr wrap="square" rtlCol="0">
            <a:spAutoFit/>
          </a:bodyPr>
          <a:lstStyle/>
          <a:p>
            <a:pPr algn="ctr"/>
            <a:r>
              <a:rPr lang="en-US" altLang="zh-CN" sz="2400" b="1" dirty="0" smtClean="0">
                <a:solidFill>
                  <a:srgbClr val="FF0000"/>
                </a:solidFill>
              </a:rPr>
              <a:t>Don’t mark</a:t>
            </a:r>
            <a:endParaRPr lang="zh-CN" altLang="en-US" sz="2400" b="1" dirty="0">
              <a:solidFill>
                <a:srgbClr val="FF0000"/>
              </a:solidFill>
            </a:endParaRPr>
          </a:p>
        </p:txBody>
      </p:sp>
      <p:sp>
        <p:nvSpPr>
          <p:cNvPr id="50" name="TextBox 49"/>
          <p:cNvSpPr txBox="1"/>
          <p:nvPr/>
        </p:nvSpPr>
        <p:spPr>
          <a:xfrm>
            <a:off x="2915816" y="3903439"/>
            <a:ext cx="1963265" cy="461665"/>
          </a:xfrm>
          <a:prstGeom prst="rect">
            <a:avLst/>
          </a:prstGeom>
          <a:noFill/>
        </p:spPr>
        <p:txBody>
          <a:bodyPr wrap="square" rtlCol="0">
            <a:spAutoFit/>
          </a:bodyPr>
          <a:lstStyle/>
          <a:p>
            <a:pPr algn="ctr"/>
            <a:r>
              <a:rPr lang="en-US" altLang="zh-CN" sz="2400" b="1" dirty="0">
                <a:solidFill>
                  <a:srgbClr val="FF0000"/>
                </a:solidFill>
              </a:rPr>
              <a:t>M</a:t>
            </a:r>
            <a:r>
              <a:rPr lang="en-US" altLang="zh-CN" sz="2400" b="1" dirty="0" smtClean="0">
                <a:solidFill>
                  <a:srgbClr val="FF0000"/>
                </a:solidFill>
              </a:rPr>
              <a:t>ark</a:t>
            </a:r>
            <a:endParaRPr lang="zh-CN" altLang="en-US" sz="2400" b="1" dirty="0">
              <a:solidFill>
                <a:srgbClr val="FF000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2876224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ECN marking with </a:t>
            </a:r>
            <a:r>
              <a:rPr lang="en-US" altLang="zh-CN" dirty="0" smtClean="0">
                <a:solidFill>
                  <a:srgbClr val="0000CC"/>
                </a:solidFill>
                <a:cs typeface="Times New Roman" panose="02020603050405020304" pitchFamily="18" charset="0"/>
              </a:rPr>
              <a:t>Multi-Queue (1)</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Per-queue with the standard threshold </a:t>
                </a:r>
              </a:p>
              <a:p>
                <a:pPr lvl="1"/>
                <a14:m>
                  <m:oMath xmlns:m="http://schemas.openxmlformats.org/officeDocument/2006/math">
                    <m:sSub>
                      <m:sSubPr>
                        <m:ctrlPr>
                          <a:rPr lang="en-US" altLang="zh-CN" i="1" smtClean="0">
                            <a:latin typeface="Cambria Math"/>
                          </a:rPr>
                        </m:ctrlPr>
                      </m:sSubPr>
                      <m:e>
                        <m:r>
                          <a:rPr lang="en-US" altLang="zh-CN" b="0" i="1" smtClean="0">
                            <a:latin typeface="Cambria Math"/>
                          </a:rPr>
                          <m:t>𝐾</m:t>
                        </m:r>
                      </m:e>
                      <m:sub>
                        <m:r>
                          <a:rPr lang="en-US" altLang="zh-CN" b="0" i="1" smtClean="0">
                            <a:latin typeface="Cambria Math"/>
                          </a:rPr>
                          <m:t>𝑞𝑢𝑒𝑢𝑒</m:t>
                        </m:r>
                        <m:r>
                          <a:rPr lang="en-US" altLang="zh-CN" b="0" i="1" smtClean="0">
                            <a:latin typeface="Cambria Math"/>
                          </a:rPr>
                          <m:t>(</m:t>
                        </m:r>
                        <m:r>
                          <a:rPr lang="en-US" altLang="zh-CN" b="0" i="1" smtClean="0">
                            <a:latin typeface="Cambria Math"/>
                          </a:rPr>
                          <m:t>𝑖</m:t>
                        </m:r>
                        <m:r>
                          <a:rPr lang="en-US" altLang="zh-CN" b="0" i="1" smtClean="0">
                            <a:latin typeface="Cambria Math"/>
                          </a:rPr>
                          <m:t>)</m:t>
                        </m:r>
                      </m:sub>
                    </m:sSub>
                    <m:r>
                      <a:rPr lang="en-US" altLang="zh-CN" i="1" smtClean="0">
                        <a:latin typeface="Cambria Math"/>
                        <a:ea typeface="Cambria Math"/>
                      </a:rPr>
                      <m:t>=</m:t>
                    </m:r>
                    <m:r>
                      <a:rPr lang="en-US" altLang="zh-CN" b="0" i="1" smtClean="0">
                        <a:latin typeface="Cambria Math"/>
                        <a:ea typeface="Cambria Math"/>
                      </a:rPr>
                      <m:t>𝐶</m:t>
                    </m:r>
                    <m:r>
                      <a:rPr lang="en-US" altLang="zh-CN" b="0" i="1" smtClean="0">
                        <a:latin typeface="Cambria Math"/>
                        <a:ea typeface="Cambria Math"/>
                      </a:rPr>
                      <m:t>×</m:t>
                    </m:r>
                    <m:r>
                      <a:rPr lang="en-US" altLang="zh-CN" b="0" i="1" smtClean="0">
                        <a:latin typeface="Cambria Math"/>
                        <a:ea typeface="Cambria Math"/>
                      </a:rPr>
                      <m:t>𝑅𝑇𝑇</m:t>
                    </m:r>
                    <m:r>
                      <a:rPr lang="en-US" altLang="zh-CN" b="0" i="1" smtClean="0">
                        <a:latin typeface="Cambria Math"/>
                        <a:ea typeface="Cambria Math"/>
                      </a:rPr>
                      <m:t>×</m:t>
                    </m:r>
                    <m:r>
                      <a:rPr lang="en-US" altLang="zh-CN" b="0" i="1" smtClean="0">
                        <a:latin typeface="Cambria Math"/>
                        <a:ea typeface="Cambria Math"/>
                      </a:rPr>
                      <m:t>𝜆</m:t>
                    </m:r>
                  </m:oMath>
                </a14:m>
                <a:r>
                  <a:rPr lang="en-US" altLang="zh-CN" dirty="0" smtClean="0"/>
                  <a:t> </a:t>
                </a:r>
              </a:p>
              <a:p>
                <a:pPr lvl="1"/>
                <a:r>
                  <a:rPr lang="en-US" altLang="zh-CN" b="1" dirty="0">
                    <a:solidFill>
                      <a:srgbClr val="FF0000"/>
                    </a:solidFill>
                  </a:rPr>
                  <a:t>Increase packet latency </a:t>
                </a:r>
              </a:p>
              <a:p>
                <a:pPr marL="457200" lvl="1" indent="0">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zh-CN" altLang="en-US">
                    <a:noFill/>
                  </a:rPr>
                  <a:t> </a:t>
                </a:r>
              </a:p>
            </p:txBody>
          </p:sp>
        </mc:Fallback>
      </mc:AlternateContent>
      <p:sp>
        <p:nvSpPr>
          <p:cNvPr id="6" name="AutoShape 2" descr="Image result for hadoo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Image result for redi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Image result for sql azure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 result for data center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7" name="Group 151"/>
          <p:cNvGrpSpPr>
            <a:grpSpLocks/>
          </p:cNvGrpSpPr>
          <p:nvPr/>
        </p:nvGrpSpPr>
        <p:grpSpPr bwMode="auto">
          <a:xfrm>
            <a:off x="3635896" y="4365104"/>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8"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29"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30" name="Group 40"/>
          <p:cNvGrpSpPr/>
          <p:nvPr/>
        </p:nvGrpSpPr>
        <p:grpSpPr>
          <a:xfrm>
            <a:off x="5450383" y="4833962"/>
            <a:ext cx="705793" cy="762000"/>
            <a:chOff x="6897409" y="2819400"/>
            <a:chExt cx="705793" cy="762000"/>
          </a:xfrm>
        </p:grpSpPr>
        <p:cxnSp>
          <p:nvCxnSpPr>
            <p:cNvPr id="31"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33" name="Group 151"/>
          <p:cNvGrpSpPr>
            <a:grpSpLocks/>
          </p:cNvGrpSpPr>
          <p:nvPr/>
        </p:nvGrpSpPr>
        <p:grpSpPr bwMode="auto">
          <a:xfrm>
            <a:off x="3635896" y="4926248"/>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34"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35"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36" name="Group 151"/>
          <p:cNvGrpSpPr>
            <a:grpSpLocks/>
          </p:cNvGrpSpPr>
          <p:nvPr/>
        </p:nvGrpSpPr>
        <p:grpSpPr bwMode="auto">
          <a:xfrm>
            <a:off x="3635896" y="5487057"/>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37"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38"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cxnSp>
        <p:nvCxnSpPr>
          <p:cNvPr id="39" name="Straight Connector 4"/>
          <p:cNvCxnSpPr/>
          <p:nvPr/>
        </p:nvCxnSpPr>
        <p:spPr>
          <a:xfrm>
            <a:off x="4283968" y="3952220"/>
            <a:ext cx="0" cy="2285092"/>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627784" y="3409836"/>
            <a:ext cx="3996444" cy="523220"/>
          </a:xfrm>
          <a:prstGeom prst="rect">
            <a:avLst/>
          </a:prstGeom>
          <a:noFill/>
        </p:spPr>
        <p:txBody>
          <a:bodyPr wrap="square" rtlCol="0">
            <a:spAutoFit/>
          </a:bodyPr>
          <a:lstStyle/>
          <a:p>
            <a:pPr algn="ctr"/>
            <a:r>
              <a:rPr lang="en-US" altLang="zh-CN" sz="2800" dirty="0"/>
              <a:t>s</a:t>
            </a:r>
            <a:r>
              <a:rPr lang="en-US" altLang="zh-CN" sz="2800" dirty="0" smtClean="0"/>
              <a:t>tandard threshold </a:t>
            </a:r>
            <a:endParaRPr lang="zh-CN" altLang="en-US" sz="2800" dirty="0"/>
          </a:p>
        </p:txBody>
      </p:sp>
      <p:sp>
        <p:nvSpPr>
          <p:cNvPr id="45" name="TextBox 44"/>
          <p:cNvSpPr txBox="1"/>
          <p:nvPr/>
        </p:nvSpPr>
        <p:spPr>
          <a:xfrm>
            <a:off x="6012160" y="4940687"/>
            <a:ext cx="1224136" cy="523220"/>
          </a:xfrm>
          <a:prstGeom prst="rect">
            <a:avLst/>
          </a:prstGeom>
          <a:noFill/>
        </p:spPr>
        <p:txBody>
          <a:bodyPr wrap="square" rtlCol="0">
            <a:spAutoFit/>
          </a:bodyPr>
          <a:lstStyle/>
          <a:p>
            <a:pPr algn="ctr"/>
            <a:r>
              <a:rPr lang="en-US" altLang="zh-CN" sz="2800" dirty="0" smtClean="0"/>
              <a:t>port</a:t>
            </a:r>
            <a:endParaRPr lang="zh-CN" altLang="en-US" sz="2800" dirty="0"/>
          </a:p>
        </p:txBody>
      </p:sp>
      <p:sp>
        <p:nvSpPr>
          <p:cNvPr id="46" name="TextBox 45"/>
          <p:cNvSpPr txBox="1"/>
          <p:nvPr/>
        </p:nvSpPr>
        <p:spPr>
          <a:xfrm>
            <a:off x="1835696" y="4365104"/>
            <a:ext cx="1656184" cy="523220"/>
          </a:xfrm>
          <a:prstGeom prst="rect">
            <a:avLst/>
          </a:prstGeom>
          <a:noFill/>
        </p:spPr>
        <p:txBody>
          <a:bodyPr wrap="square" rtlCol="0">
            <a:spAutoFit/>
          </a:bodyPr>
          <a:lstStyle/>
          <a:p>
            <a:pPr algn="ctr"/>
            <a:r>
              <a:rPr lang="en-US" altLang="zh-CN" sz="2800" dirty="0"/>
              <a:t>q</a:t>
            </a:r>
            <a:r>
              <a:rPr lang="en-US" altLang="zh-CN" sz="2800" dirty="0" smtClean="0"/>
              <a:t>ueue 1</a:t>
            </a:r>
            <a:endParaRPr lang="zh-CN" altLang="en-US" sz="2800" dirty="0"/>
          </a:p>
        </p:txBody>
      </p:sp>
      <p:sp>
        <p:nvSpPr>
          <p:cNvPr id="47" name="TextBox 46"/>
          <p:cNvSpPr txBox="1"/>
          <p:nvPr/>
        </p:nvSpPr>
        <p:spPr>
          <a:xfrm>
            <a:off x="1835696" y="4926248"/>
            <a:ext cx="1656184" cy="523220"/>
          </a:xfrm>
          <a:prstGeom prst="rect">
            <a:avLst/>
          </a:prstGeom>
          <a:noFill/>
        </p:spPr>
        <p:txBody>
          <a:bodyPr wrap="square" rtlCol="0">
            <a:spAutoFit/>
          </a:bodyPr>
          <a:lstStyle/>
          <a:p>
            <a:pPr algn="ctr"/>
            <a:r>
              <a:rPr lang="en-US" altLang="zh-CN" sz="2800" dirty="0"/>
              <a:t>q</a:t>
            </a:r>
            <a:r>
              <a:rPr lang="en-US" altLang="zh-CN" sz="2800" dirty="0" smtClean="0"/>
              <a:t>ueue 2</a:t>
            </a:r>
            <a:endParaRPr lang="zh-CN" altLang="en-US" sz="2800" dirty="0"/>
          </a:p>
        </p:txBody>
      </p:sp>
      <p:sp>
        <p:nvSpPr>
          <p:cNvPr id="48" name="TextBox 47"/>
          <p:cNvSpPr txBox="1"/>
          <p:nvPr/>
        </p:nvSpPr>
        <p:spPr>
          <a:xfrm>
            <a:off x="1835696" y="5487392"/>
            <a:ext cx="1656184" cy="523220"/>
          </a:xfrm>
          <a:prstGeom prst="rect">
            <a:avLst/>
          </a:prstGeom>
          <a:noFill/>
        </p:spPr>
        <p:txBody>
          <a:bodyPr wrap="square" rtlCol="0">
            <a:spAutoFit/>
          </a:bodyPr>
          <a:lstStyle/>
          <a:p>
            <a:pPr algn="ctr"/>
            <a:r>
              <a:rPr lang="en-US" altLang="zh-CN" sz="2800" dirty="0"/>
              <a:t>q</a:t>
            </a:r>
            <a:r>
              <a:rPr lang="en-US" altLang="zh-CN" sz="2800" dirty="0" smtClean="0"/>
              <a:t>ueue 3</a:t>
            </a:r>
            <a:endParaRPr lang="zh-CN" altLang="en-US" sz="2800" dirty="0"/>
          </a:p>
        </p:txBody>
      </p:sp>
      <p:sp>
        <p:nvSpPr>
          <p:cNvPr id="49" name="TextBox 48"/>
          <p:cNvSpPr txBox="1"/>
          <p:nvPr/>
        </p:nvSpPr>
        <p:spPr>
          <a:xfrm>
            <a:off x="4067944" y="3903439"/>
            <a:ext cx="1963265" cy="461665"/>
          </a:xfrm>
          <a:prstGeom prst="rect">
            <a:avLst/>
          </a:prstGeom>
          <a:noFill/>
        </p:spPr>
        <p:txBody>
          <a:bodyPr wrap="square" rtlCol="0">
            <a:spAutoFit/>
          </a:bodyPr>
          <a:lstStyle/>
          <a:p>
            <a:pPr algn="ctr"/>
            <a:r>
              <a:rPr lang="en-US" altLang="zh-CN" sz="2400" b="1" dirty="0" smtClean="0">
                <a:solidFill>
                  <a:srgbClr val="FF0000"/>
                </a:solidFill>
              </a:rPr>
              <a:t>Don’t mark</a:t>
            </a:r>
            <a:endParaRPr lang="zh-CN" altLang="en-US" sz="2400" b="1" dirty="0">
              <a:solidFill>
                <a:srgbClr val="FF0000"/>
              </a:solidFill>
            </a:endParaRPr>
          </a:p>
        </p:txBody>
      </p:sp>
      <p:sp>
        <p:nvSpPr>
          <p:cNvPr id="50" name="TextBox 49"/>
          <p:cNvSpPr txBox="1"/>
          <p:nvPr/>
        </p:nvSpPr>
        <p:spPr>
          <a:xfrm>
            <a:off x="2915816" y="3903439"/>
            <a:ext cx="1963265" cy="461665"/>
          </a:xfrm>
          <a:prstGeom prst="rect">
            <a:avLst/>
          </a:prstGeom>
          <a:noFill/>
        </p:spPr>
        <p:txBody>
          <a:bodyPr wrap="square" rtlCol="0">
            <a:spAutoFit/>
          </a:bodyPr>
          <a:lstStyle/>
          <a:p>
            <a:pPr algn="ctr"/>
            <a:r>
              <a:rPr lang="en-US" altLang="zh-CN" sz="2400" b="1" dirty="0">
                <a:solidFill>
                  <a:srgbClr val="FF0000"/>
                </a:solidFill>
              </a:rPr>
              <a:t>M</a:t>
            </a:r>
            <a:r>
              <a:rPr lang="en-US" altLang="zh-CN" sz="2400" b="1" dirty="0" smtClean="0">
                <a:solidFill>
                  <a:srgbClr val="FF0000"/>
                </a:solidFill>
              </a:rPr>
              <a:t>ark</a:t>
            </a:r>
            <a:endParaRPr lang="zh-CN" altLang="en-US" sz="2400" b="1" dirty="0">
              <a:solidFill>
                <a:srgbClr val="FF000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3887108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ECN marking with </a:t>
            </a:r>
            <a:r>
              <a:rPr lang="en-US" altLang="zh-CN" dirty="0" smtClean="0">
                <a:solidFill>
                  <a:srgbClr val="0000CC"/>
                </a:solidFill>
                <a:cs typeface="Times New Roman" panose="02020603050405020304" pitchFamily="18" charset="0"/>
              </a:rPr>
              <a:t>Multi-Queue (1)</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Per-queue with the standard threshold </a:t>
                </a:r>
              </a:p>
              <a:p>
                <a:pPr lvl="1"/>
                <a14:m>
                  <m:oMath xmlns:m="http://schemas.openxmlformats.org/officeDocument/2006/math">
                    <m:sSub>
                      <m:sSubPr>
                        <m:ctrlPr>
                          <a:rPr lang="en-US" altLang="zh-CN" i="1" smtClean="0">
                            <a:latin typeface="Cambria Math"/>
                          </a:rPr>
                        </m:ctrlPr>
                      </m:sSubPr>
                      <m:e>
                        <m:r>
                          <a:rPr lang="en-US" altLang="zh-CN" b="0" i="1" smtClean="0">
                            <a:latin typeface="Cambria Math"/>
                          </a:rPr>
                          <m:t>𝐾</m:t>
                        </m:r>
                      </m:e>
                      <m:sub>
                        <m:r>
                          <a:rPr lang="en-US" altLang="zh-CN" b="0" i="1" smtClean="0">
                            <a:latin typeface="Cambria Math"/>
                          </a:rPr>
                          <m:t>𝑞𝑢𝑒𝑢𝑒</m:t>
                        </m:r>
                        <m:r>
                          <a:rPr lang="en-US" altLang="zh-CN" b="0" i="1" smtClean="0">
                            <a:latin typeface="Cambria Math"/>
                          </a:rPr>
                          <m:t>(</m:t>
                        </m:r>
                        <m:r>
                          <a:rPr lang="en-US" altLang="zh-CN" b="0" i="1" smtClean="0">
                            <a:latin typeface="Cambria Math"/>
                          </a:rPr>
                          <m:t>𝑖</m:t>
                        </m:r>
                        <m:r>
                          <a:rPr lang="en-US" altLang="zh-CN" b="0" i="1" smtClean="0">
                            <a:latin typeface="Cambria Math"/>
                          </a:rPr>
                          <m:t>)</m:t>
                        </m:r>
                      </m:sub>
                    </m:sSub>
                    <m:r>
                      <a:rPr lang="en-US" altLang="zh-CN" i="1" smtClean="0">
                        <a:latin typeface="Cambria Math"/>
                        <a:ea typeface="Cambria Math"/>
                      </a:rPr>
                      <m:t>=</m:t>
                    </m:r>
                    <m:r>
                      <a:rPr lang="en-US" altLang="zh-CN" b="0" i="1" smtClean="0">
                        <a:latin typeface="Cambria Math"/>
                        <a:ea typeface="Cambria Math"/>
                      </a:rPr>
                      <m:t>𝐶</m:t>
                    </m:r>
                    <m:r>
                      <a:rPr lang="en-US" altLang="zh-CN" b="0" i="1" smtClean="0">
                        <a:latin typeface="Cambria Math"/>
                        <a:ea typeface="Cambria Math"/>
                      </a:rPr>
                      <m:t>×</m:t>
                    </m:r>
                    <m:r>
                      <a:rPr lang="en-US" altLang="zh-CN" b="0" i="1" smtClean="0">
                        <a:latin typeface="Cambria Math"/>
                        <a:ea typeface="Cambria Math"/>
                      </a:rPr>
                      <m:t>𝑅𝑇𝑇</m:t>
                    </m:r>
                    <m:r>
                      <a:rPr lang="en-US" altLang="zh-CN" b="0" i="1" smtClean="0">
                        <a:latin typeface="Cambria Math"/>
                        <a:ea typeface="Cambria Math"/>
                      </a:rPr>
                      <m:t>×</m:t>
                    </m:r>
                    <m:r>
                      <a:rPr lang="en-US" altLang="zh-CN" b="0" i="1" smtClean="0">
                        <a:latin typeface="Cambria Math"/>
                        <a:ea typeface="Cambria Math"/>
                      </a:rPr>
                      <m:t>𝜆</m:t>
                    </m:r>
                  </m:oMath>
                </a14:m>
                <a:r>
                  <a:rPr lang="en-US" altLang="zh-CN" dirty="0" smtClean="0"/>
                  <a:t> </a:t>
                </a:r>
              </a:p>
              <a:p>
                <a:pPr lvl="1"/>
                <a:r>
                  <a:rPr lang="en-US" altLang="zh-CN" b="1" dirty="0" smtClean="0">
                    <a:solidFill>
                      <a:srgbClr val="FF0000"/>
                    </a:solidFill>
                  </a:rPr>
                  <a:t>Increase packet latency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zh-CN" altLang="en-US">
                    <a:noFill/>
                  </a:rPr>
                  <a:t> </a:t>
                </a:r>
              </a:p>
            </p:txBody>
          </p:sp>
        </mc:Fallback>
      </mc:AlternateContent>
      <p:sp>
        <p:nvSpPr>
          <p:cNvPr id="6" name="AutoShape 2" descr="Image result for hadoo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Image result for redi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Image result for sql azure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 result for data center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3356992"/>
            <a:ext cx="5832648" cy="2728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29</a:t>
            </a:fld>
            <a:endParaRPr lang="zh-CN" altLang="en-US"/>
          </a:p>
        </p:txBody>
      </p:sp>
      <p:sp>
        <p:nvSpPr>
          <p:cNvPr id="11" name="TextBox 10"/>
          <p:cNvSpPr txBox="1"/>
          <p:nvPr/>
        </p:nvSpPr>
        <p:spPr>
          <a:xfrm>
            <a:off x="0" y="5949280"/>
            <a:ext cx="9144000" cy="461665"/>
          </a:xfrm>
          <a:prstGeom prst="rect">
            <a:avLst/>
          </a:prstGeom>
          <a:noFill/>
        </p:spPr>
        <p:txBody>
          <a:bodyPr wrap="square" rtlCol="0">
            <a:spAutoFit/>
          </a:bodyPr>
          <a:lstStyle/>
          <a:p>
            <a:pPr algn="ctr"/>
            <a:r>
              <a:rPr lang="en-US" altLang="zh-CN" sz="2400" dirty="0" smtClean="0"/>
              <a:t>Evenly classify 8 long-lived flows into a varying number of queues </a:t>
            </a:r>
            <a:endParaRPr lang="zh-CN" altLang="en-US" sz="2400" dirty="0"/>
          </a:p>
        </p:txBody>
      </p:sp>
    </p:spTree>
    <p:extLst>
      <p:ext uri="{BB962C8B-B14F-4D97-AF65-F5344CB8AC3E}">
        <p14:creationId xmlns:p14="http://schemas.microsoft.com/office/powerpoint/2010/main" val="1512274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cs typeface="Times New Roman" panose="02020603050405020304" pitchFamily="18" charset="0"/>
              </a:rPr>
              <a:t>Background</a:t>
            </a:r>
            <a:endParaRPr lang="zh-CN" altLang="en-US" dirty="0"/>
          </a:p>
        </p:txBody>
      </p:sp>
      <p:sp>
        <p:nvSpPr>
          <p:cNvPr id="3" name="内容占位符 2"/>
          <p:cNvSpPr>
            <a:spLocks noGrp="1"/>
          </p:cNvSpPr>
          <p:nvPr>
            <p:ph idx="1"/>
          </p:nvPr>
        </p:nvSpPr>
        <p:spPr/>
        <p:txBody>
          <a:bodyPr/>
          <a:lstStyle/>
          <a:p>
            <a:r>
              <a:rPr lang="en-US" altLang="zh-CN" dirty="0" smtClean="0"/>
              <a:t>Data Centers </a:t>
            </a:r>
          </a:p>
          <a:p>
            <a:pPr lvl="1"/>
            <a:r>
              <a:rPr lang="en-US" altLang="zh-CN" dirty="0"/>
              <a:t>Many services with diverse network </a:t>
            </a:r>
            <a:r>
              <a:rPr lang="en-US" altLang="zh-CN" dirty="0" smtClean="0"/>
              <a:t>requirements</a:t>
            </a:r>
          </a:p>
          <a:p>
            <a:r>
              <a:rPr lang="en-US" altLang="zh-CN" dirty="0" smtClean="0"/>
              <a:t>ECN-based Transports </a:t>
            </a:r>
          </a:p>
        </p:txBody>
      </p:sp>
      <p:sp>
        <p:nvSpPr>
          <p:cNvPr id="6" name="AutoShape 2" descr="Image result for hadoo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Image result for redi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Image result for sql azure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 result for data center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useBgFill="1">
        <p:nvSpPr>
          <p:cNvPr id="10" name="Rounded Rectangle 51"/>
          <p:cNvSpPr/>
          <p:nvPr/>
        </p:nvSpPr>
        <p:spPr>
          <a:xfrm>
            <a:off x="1115616" y="3933056"/>
            <a:ext cx="6912768" cy="1114165"/>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r>
              <a:rPr lang="en-US" altLang="zh-CN" sz="3200" dirty="0" smtClean="0"/>
              <a:t>ECN = Explicit Congestion Notification</a:t>
            </a:r>
            <a:endParaRPr lang="zh-CN" altLang="en-US" sz="32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19096291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ECN marking with </a:t>
            </a:r>
            <a:r>
              <a:rPr lang="en-US" altLang="zh-CN" dirty="0" smtClean="0">
                <a:solidFill>
                  <a:srgbClr val="0000CC"/>
                </a:solidFill>
                <a:cs typeface="Times New Roman" panose="02020603050405020304" pitchFamily="18" charset="0"/>
              </a:rPr>
              <a:t>Multi-Queue (2)</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Per-queue with the minimum threshold</a:t>
                </a:r>
              </a:p>
              <a:p>
                <a:pPr lvl="1"/>
                <a14:m>
                  <m:oMath xmlns:m="http://schemas.openxmlformats.org/officeDocument/2006/math">
                    <m:sSub>
                      <m:sSubPr>
                        <m:ctrlPr>
                          <a:rPr lang="en-US" altLang="zh-CN" i="1" smtClean="0">
                            <a:latin typeface="Cambria Math"/>
                          </a:rPr>
                        </m:ctrlPr>
                      </m:sSubPr>
                      <m:e>
                        <m:r>
                          <a:rPr lang="en-US" altLang="zh-CN" b="0" i="1" smtClean="0">
                            <a:latin typeface="Cambria Math"/>
                          </a:rPr>
                          <m:t>𝐾</m:t>
                        </m:r>
                      </m:e>
                      <m:sub>
                        <m:r>
                          <a:rPr lang="en-US" altLang="zh-CN" b="0" i="1" smtClean="0">
                            <a:latin typeface="Cambria Math"/>
                          </a:rPr>
                          <m:t>𝑞𝑢𝑒𝑢𝑒</m:t>
                        </m:r>
                        <m:r>
                          <a:rPr lang="en-US" altLang="zh-CN" b="0" i="1" smtClean="0">
                            <a:latin typeface="Cambria Math"/>
                          </a:rPr>
                          <m:t>(</m:t>
                        </m:r>
                        <m:r>
                          <a:rPr lang="en-US" altLang="zh-CN" b="0" i="1" smtClean="0">
                            <a:latin typeface="Cambria Math"/>
                          </a:rPr>
                          <m:t>𝑖</m:t>
                        </m:r>
                        <m:r>
                          <a:rPr lang="en-US" altLang="zh-CN" b="0" i="1" smtClean="0">
                            <a:latin typeface="Cambria Math"/>
                          </a:rPr>
                          <m:t>)</m:t>
                        </m:r>
                      </m:sub>
                    </m:sSub>
                    <m:r>
                      <a:rPr lang="en-US" altLang="zh-CN" b="0" i="1" smtClean="0">
                        <a:latin typeface="Cambria Math"/>
                      </a:rPr>
                      <m:t>=</m:t>
                    </m:r>
                    <m:r>
                      <a:rPr lang="en-US" altLang="zh-CN" b="0" i="1" smtClean="0">
                        <a:latin typeface="Cambria Math"/>
                      </a:rPr>
                      <m:t>𝐶</m:t>
                    </m:r>
                    <m:r>
                      <a:rPr lang="en-US" altLang="zh-CN" b="0" i="1" smtClean="0">
                        <a:latin typeface="Cambria Math"/>
                        <a:ea typeface="Cambria Math"/>
                      </a:rPr>
                      <m:t>×</m:t>
                    </m:r>
                    <m:r>
                      <a:rPr lang="en-US" altLang="zh-CN" b="0" i="1" smtClean="0">
                        <a:latin typeface="Cambria Math"/>
                        <a:ea typeface="Cambria Math"/>
                      </a:rPr>
                      <m:t>𝑅𝑇𝑇</m:t>
                    </m:r>
                    <m:r>
                      <a:rPr lang="en-US" altLang="zh-CN" b="0" i="1" smtClean="0">
                        <a:latin typeface="Cambria Math"/>
                        <a:ea typeface="Cambria Math"/>
                      </a:rPr>
                      <m:t>×</m:t>
                    </m:r>
                    <m:r>
                      <a:rPr lang="en-US" altLang="zh-CN" b="0" i="1" smtClean="0">
                        <a:latin typeface="Cambria Math"/>
                        <a:ea typeface="Cambria Math"/>
                      </a:rPr>
                      <m:t>𝜆</m:t>
                    </m:r>
                    <m:r>
                      <a:rPr lang="en-US" altLang="zh-CN" b="0" i="1" smtClean="0">
                        <a:latin typeface="Cambria Math"/>
                        <a:ea typeface="Cambria Math"/>
                      </a:rPr>
                      <m:t>×</m:t>
                    </m:r>
                    <m:f>
                      <m:fPr>
                        <m:type m:val="lin"/>
                        <m:ctrlPr>
                          <a:rPr lang="en-US" altLang="zh-CN" b="0" i="1" smtClean="0">
                            <a:latin typeface="Cambria Math"/>
                            <a:ea typeface="Cambria Math"/>
                          </a:rPr>
                        </m:ctrlPr>
                      </m:fPr>
                      <m:num>
                        <m:sSub>
                          <m:sSubPr>
                            <m:ctrlPr>
                              <a:rPr lang="en-US" altLang="zh-CN" b="0" i="1" smtClean="0">
                                <a:latin typeface="Cambria Math"/>
                                <a:ea typeface="Cambria Math"/>
                              </a:rPr>
                            </m:ctrlPr>
                          </m:sSubPr>
                          <m:e>
                            <m:r>
                              <a:rPr lang="en-US" altLang="zh-CN" b="0" i="1" smtClean="0">
                                <a:latin typeface="Cambria Math"/>
                                <a:ea typeface="Cambria Math"/>
                              </a:rPr>
                              <m:t>𝑤</m:t>
                            </m:r>
                          </m:e>
                          <m:sub>
                            <m:r>
                              <a:rPr lang="en-US" altLang="zh-CN" b="0" i="1" smtClean="0">
                                <a:latin typeface="Cambria Math"/>
                                <a:ea typeface="Cambria Math"/>
                              </a:rPr>
                              <m:t>𝑖</m:t>
                            </m:r>
                          </m:sub>
                        </m:sSub>
                      </m:num>
                      <m:den>
                        <m:nary>
                          <m:naryPr>
                            <m:chr m:val="∑"/>
                            <m:subHide m:val="on"/>
                            <m:supHide m:val="on"/>
                            <m:ctrlPr>
                              <a:rPr lang="en-US" altLang="zh-CN" b="0" i="1" smtClean="0">
                                <a:latin typeface="Cambria Math"/>
                                <a:ea typeface="Cambria Math"/>
                              </a:rPr>
                            </m:ctrlPr>
                          </m:naryPr>
                          <m:sub/>
                          <m:sup/>
                          <m:e>
                            <m:sSub>
                              <m:sSubPr>
                                <m:ctrlPr>
                                  <a:rPr lang="en-US" altLang="zh-CN" b="0" i="1" smtClean="0">
                                    <a:latin typeface="Cambria Math"/>
                                    <a:ea typeface="Cambria Math"/>
                                  </a:rPr>
                                </m:ctrlPr>
                              </m:sSubPr>
                              <m:e>
                                <m:r>
                                  <a:rPr lang="en-US" altLang="zh-CN" b="0" i="1" smtClean="0">
                                    <a:latin typeface="Cambria Math"/>
                                    <a:ea typeface="Cambria Math"/>
                                  </a:rPr>
                                  <m:t>𝑤</m:t>
                                </m:r>
                              </m:e>
                              <m:sub>
                                <m:r>
                                  <a:rPr lang="en-US" altLang="zh-CN" b="0" i="1" smtClean="0">
                                    <a:latin typeface="Cambria Math"/>
                                    <a:ea typeface="Cambria Math"/>
                                  </a:rPr>
                                  <m:t>𝑗</m:t>
                                </m:r>
                              </m:sub>
                            </m:sSub>
                          </m:e>
                        </m:nary>
                      </m:den>
                    </m:f>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zh-CN" altLang="en-US">
                    <a:noFill/>
                  </a:rPr>
                  <a:t> </a:t>
                </a:r>
              </a:p>
            </p:txBody>
          </p:sp>
        </mc:Fallback>
      </mc:AlternateContent>
      <p:sp>
        <p:nvSpPr>
          <p:cNvPr id="6" name="AutoShape 2" descr="Image result for hadoo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Image result for redi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Image result for sql azure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 result for data center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5292080" y="2132856"/>
            <a:ext cx="1368152" cy="648072"/>
          </a:xfrm>
          <a:prstGeom prst="rect">
            <a:avLst/>
          </a:prstGeom>
          <a:noFill/>
          <a:ln w="38100">
            <a:solidFill>
              <a:srgbClr val="0000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txBox="1">
            <a:spLocks/>
          </p:cNvSpPr>
          <p:nvPr/>
        </p:nvSpPr>
        <p:spPr>
          <a:xfrm>
            <a:off x="4355976" y="2780928"/>
            <a:ext cx="342038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solidFill>
                  <a:srgbClr val="0000CC"/>
                </a:solidFill>
                <a:latin typeface="+mn-lt"/>
                <a:cs typeface="Times New Roman" panose="02020603050405020304" pitchFamily="18" charset="0"/>
              </a:rPr>
              <a:t>Normalized </a:t>
            </a:r>
            <a:r>
              <a:rPr lang="en-US" altLang="zh-CN" sz="2800" dirty="0">
                <a:solidFill>
                  <a:srgbClr val="0000CC"/>
                </a:solidFill>
                <a:latin typeface="+mn-lt"/>
                <a:cs typeface="Times New Roman" panose="02020603050405020304" pitchFamily="18" charset="0"/>
              </a:rPr>
              <a:t>w</a:t>
            </a:r>
            <a:r>
              <a:rPr lang="en-US" altLang="zh-CN" sz="2800" dirty="0" smtClean="0">
                <a:solidFill>
                  <a:srgbClr val="0000CC"/>
                </a:solidFill>
                <a:latin typeface="+mn-lt"/>
                <a:cs typeface="Times New Roman" panose="02020603050405020304" pitchFamily="18" charset="0"/>
              </a:rPr>
              <a:t>eight</a:t>
            </a:r>
            <a:endParaRPr lang="zh-CN" altLang="en-US" sz="2800" dirty="0">
              <a:solidFill>
                <a:srgbClr val="0000CC"/>
              </a:solidFill>
              <a:latin typeface="+mn-lt"/>
              <a:cs typeface="Times New Roman" panose="02020603050405020304" pitchFamily="18" charset="0"/>
            </a:endParaRPr>
          </a:p>
        </p:txBody>
      </p:sp>
      <p:grpSp>
        <p:nvGrpSpPr>
          <p:cNvPr id="11" name="Group 151"/>
          <p:cNvGrpSpPr>
            <a:grpSpLocks/>
          </p:cNvGrpSpPr>
          <p:nvPr/>
        </p:nvGrpSpPr>
        <p:grpSpPr bwMode="auto">
          <a:xfrm>
            <a:off x="3635896" y="4365104"/>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13"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14" name="Group 40"/>
          <p:cNvGrpSpPr/>
          <p:nvPr/>
        </p:nvGrpSpPr>
        <p:grpSpPr>
          <a:xfrm>
            <a:off x="5450383" y="4833962"/>
            <a:ext cx="705793" cy="762000"/>
            <a:chOff x="6897409" y="2819400"/>
            <a:chExt cx="705793" cy="762000"/>
          </a:xfrm>
        </p:grpSpPr>
        <p:cxnSp>
          <p:nvCxnSpPr>
            <p:cNvPr id="15"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17" name="Group 151"/>
          <p:cNvGrpSpPr>
            <a:grpSpLocks/>
          </p:cNvGrpSpPr>
          <p:nvPr/>
        </p:nvGrpSpPr>
        <p:grpSpPr bwMode="auto">
          <a:xfrm>
            <a:off x="3635896" y="4926248"/>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8"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19"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20" name="Group 151"/>
          <p:cNvGrpSpPr>
            <a:grpSpLocks/>
          </p:cNvGrpSpPr>
          <p:nvPr/>
        </p:nvGrpSpPr>
        <p:grpSpPr bwMode="auto">
          <a:xfrm>
            <a:off x="3635896" y="5487057"/>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1"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22"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sp>
        <p:nvSpPr>
          <p:cNvPr id="24" name="TextBox 23"/>
          <p:cNvSpPr txBox="1"/>
          <p:nvPr/>
        </p:nvSpPr>
        <p:spPr>
          <a:xfrm>
            <a:off x="2627784" y="3409836"/>
            <a:ext cx="3996444" cy="523220"/>
          </a:xfrm>
          <a:prstGeom prst="rect">
            <a:avLst/>
          </a:prstGeom>
          <a:noFill/>
        </p:spPr>
        <p:txBody>
          <a:bodyPr wrap="square" rtlCol="0">
            <a:spAutoFit/>
          </a:bodyPr>
          <a:lstStyle/>
          <a:p>
            <a:pPr algn="ctr"/>
            <a:r>
              <a:rPr lang="en-US" altLang="zh-CN" sz="2800" dirty="0" smtClean="0"/>
              <a:t>minimum threshold </a:t>
            </a:r>
            <a:endParaRPr lang="zh-CN" altLang="en-US" sz="2800" dirty="0"/>
          </a:p>
        </p:txBody>
      </p:sp>
      <p:sp>
        <p:nvSpPr>
          <p:cNvPr id="25" name="TextBox 24"/>
          <p:cNvSpPr txBox="1"/>
          <p:nvPr/>
        </p:nvSpPr>
        <p:spPr>
          <a:xfrm>
            <a:off x="6012160" y="4940687"/>
            <a:ext cx="1224136" cy="523220"/>
          </a:xfrm>
          <a:prstGeom prst="rect">
            <a:avLst/>
          </a:prstGeom>
          <a:noFill/>
        </p:spPr>
        <p:txBody>
          <a:bodyPr wrap="square" rtlCol="0">
            <a:spAutoFit/>
          </a:bodyPr>
          <a:lstStyle/>
          <a:p>
            <a:pPr algn="ctr"/>
            <a:r>
              <a:rPr lang="en-US" altLang="zh-CN" sz="2800" dirty="0" smtClean="0"/>
              <a:t>port</a:t>
            </a:r>
            <a:endParaRPr lang="zh-CN" altLang="en-US" sz="2800" dirty="0"/>
          </a:p>
        </p:txBody>
      </p:sp>
      <p:sp>
        <p:nvSpPr>
          <p:cNvPr id="26" name="TextBox 25"/>
          <p:cNvSpPr txBox="1"/>
          <p:nvPr/>
        </p:nvSpPr>
        <p:spPr>
          <a:xfrm>
            <a:off x="1835696" y="4365104"/>
            <a:ext cx="1656184" cy="523220"/>
          </a:xfrm>
          <a:prstGeom prst="rect">
            <a:avLst/>
          </a:prstGeom>
          <a:noFill/>
        </p:spPr>
        <p:txBody>
          <a:bodyPr wrap="square" rtlCol="0">
            <a:spAutoFit/>
          </a:bodyPr>
          <a:lstStyle/>
          <a:p>
            <a:pPr algn="ctr"/>
            <a:r>
              <a:rPr lang="en-US" altLang="zh-CN" sz="2800" dirty="0"/>
              <a:t>q</a:t>
            </a:r>
            <a:r>
              <a:rPr lang="en-US" altLang="zh-CN" sz="2800" dirty="0" smtClean="0"/>
              <a:t>ueue 1</a:t>
            </a:r>
            <a:endParaRPr lang="zh-CN" altLang="en-US" sz="2800" dirty="0"/>
          </a:p>
        </p:txBody>
      </p:sp>
      <p:sp>
        <p:nvSpPr>
          <p:cNvPr id="27" name="TextBox 26"/>
          <p:cNvSpPr txBox="1"/>
          <p:nvPr/>
        </p:nvSpPr>
        <p:spPr>
          <a:xfrm>
            <a:off x="1835696" y="4926248"/>
            <a:ext cx="1656184" cy="523220"/>
          </a:xfrm>
          <a:prstGeom prst="rect">
            <a:avLst/>
          </a:prstGeom>
          <a:noFill/>
        </p:spPr>
        <p:txBody>
          <a:bodyPr wrap="square" rtlCol="0">
            <a:spAutoFit/>
          </a:bodyPr>
          <a:lstStyle/>
          <a:p>
            <a:pPr algn="ctr"/>
            <a:r>
              <a:rPr lang="en-US" altLang="zh-CN" sz="2800" dirty="0"/>
              <a:t>q</a:t>
            </a:r>
            <a:r>
              <a:rPr lang="en-US" altLang="zh-CN" sz="2800" dirty="0" smtClean="0"/>
              <a:t>ueue 2</a:t>
            </a:r>
            <a:endParaRPr lang="zh-CN" altLang="en-US" sz="2800" dirty="0"/>
          </a:p>
        </p:txBody>
      </p:sp>
      <p:sp>
        <p:nvSpPr>
          <p:cNvPr id="28" name="TextBox 27"/>
          <p:cNvSpPr txBox="1"/>
          <p:nvPr/>
        </p:nvSpPr>
        <p:spPr>
          <a:xfrm>
            <a:off x="1835696" y="5487392"/>
            <a:ext cx="1656184" cy="523220"/>
          </a:xfrm>
          <a:prstGeom prst="rect">
            <a:avLst/>
          </a:prstGeom>
          <a:noFill/>
        </p:spPr>
        <p:txBody>
          <a:bodyPr wrap="square" rtlCol="0">
            <a:spAutoFit/>
          </a:bodyPr>
          <a:lstStyle/>
          <a:p>
            <a:pPr algn="ctr"/>
            <a:r>
              <a:rPr lang="en-US" altLang="zh-CN" sz="2800" dirty="0"/>
              <a:t>q</a:t>
            </a:r>
            <a:r>
              <a:rPr lang="en-US" altLang="zh-CN" sz="2800" dirty="0" smtClean="0"/>
              <a:t>ueue 3</a:t>
            </a:r>
            <a:endParaRPr lang="zh-CN" altLang="en-US" sz="2800" dirty="0"/>
          </a:p>
        </p:txBody>
      </p:sp>
      <p:sp>
        <p:nvSpPr>
          <p:cNvPr id="29" name="TextBox 28"/>
          <p:cNvSpPr txBox="1"/>
          <p:nvPr/>
        </p:nvSpPr>
        <p:spPr>
          <a:xfrm>
            <a:off x="4788024" y="3903439"/>
            <a:ext cx="1963265" cy="461665"/>
          </a:xfrm>
          <a:prstGeom prst="rect">
            <a:avLst/>
          </a:prstGeom>
          <a:noFill/>
        </p:spPr>
        <p:txBody>
          <a:bodyPr wrap="square" rtlCol="0">
            <a:spAutoFit/>
          </a:bodyPr>
          <a:lstStyle/>
          <a:p>
            <a:pPr algn="ctr"/>
            <a:r>
              <a:rPr lang="en-US" altLang="zh-CN" sz="2400" b="1" dirty="0" smtClean="0">
                <a:solidFill>
                  <a:srgbClr val="FF0000"/>
                </a:solidFill>
              </a:rPr>
              <a:t>Don’t mark</a:t>
            </a:r>
            <a:endParaRPr lang="zh-CN" altLang="en-US" sz="2400" b="1" dirty="0">
              <a:solidFill>
                <a:srgbClr val="FF0000"/>
              </a:solidFill>
            </a:endParaRPr>
          </a:p>
        </p:txBody>
      </p:sp>
      <p:sp>
        <p:nvSpPr>
          <p:cNvPr id="30" name="TextBox 29"/>
          <p:cNvSpPr txBox="1"/>
          <p:nvPr/>
        </p:nvSpPr>
        <p:spPr>
          <a:xfrm>
            <a:off x="3472831" y="3903439"/>
            <a:ext cx="1963265" cy="461665"/>
          </a:xfrm>
          <a:prstGeom prst="rect">
            <a:avLst/>
          </a:prstGeom>
          <a:noFill/>
        </p:spPr>
        <p:txBody>
          <a:bodyPr wrap="square" rtlCol="0">
            <a:spAutoFit/>
          </a:bodyPr>
          <a:lstStyle/>
          <a:p>
            <a:pPr algn="ctr"/>
            <a:r>
              <a:rPr lang="en-US" altLang="zh-CN" sz="2400" b="1" dirty="0">
                <a:solidFill>
                  <a:srgbClr val="FF0000"/>
                </a:solidFill>
              </a:rPr>
              <a:t>M</a:t>
            </a:r>
            <a:r>
              <a:rPr lang="en-US" altLang="zh-CN" sz="2400" b="1" dirty="0" smtClean="0">
                <a:solidFill>
                  <a:srgbClr val="FF0000"/>
                </a:solidFill>
              </a:rPr>
              <a:t>ark</a:t>
            </a:r>
            <a:endParaRPr lang="zh-CN" altLang="en-US" sz="2400" b="1" dirty="0">
              <a:solidFill>
                <a:srgbClr val="FF0000"/>
              </a:solidFill>
            </a:endParaRPr>
          </a:p>
        </p:txBody>
      </p:sp>
      <p:cxnSp>
        <p:nvCxnSpPr>
          <p:cNvPr id="34" name="Straight Connector 4"/>
          <p:cNvCxnSpPr/>
          <p:nvPr/>
        </p:nvCxnSpPr>
        <p:spPr>
          <a:xfrm>
            <a:off x="4932040" y="3952240"/>
            <a:ext cx="0" cy="2285092"/>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16011602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ECN marking with </a:t>
            </a:r>
            <a:r>
              <a:rPr lang="en-US" altLang="zh-CN" dirty="0" smtClean="0">
                <a:solidFill>
                  <a:srgbClr val="0000CC"/>
                </a:solidFill>
                <a:cs typeface="Times New Roman" panose="02020603050405020304" pitchFamily="18" charset="0"/>
              </a:rPr>
              <a:t>Multi-Queue (2)</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Per-queue with the minimum threshold</a:t>
                </a:r>
              </a:p>
              <a:p>
                <a:pPr lvl="1"/>
                <a14:m>
                  <m:oMath xmlns:m="http://schemas.openxmlformats.org/officeDocument/2006/math">
                    <m:sSub>
                      <m:sSubPr>
                        <m:ctrlPr>
                          <a:rPr lang="en-US" altLang="zh-CN" i="1" smtClean="0">
                            <a:latin typeface="Cambria Math"/>
                          </a:rPr>
                        </m:ctrlPr>
                      </m:sSubPr>
                      <m:e>
                        <m:r>
                          <a:rPr lang="en-US" altLang="zh-CN" b="0" i="1" smtClean="0">
                            <a:latin typeface="Cambria Math"/>
                          </a:rPr>
                          <m:t>𝐾</m:t>
                        </m:r>
                      </m:e>
                      <m:sub>
                        <m:r>
                          <a:rPr lang="en-US" altLang="zh-CN" b="0" i="1" smtClean="0">
                            <a:latin typeface="Cambria Math"/>
                          </a:rPr>
                          <m:t>𝑞𝑢𝑒𝑢𝑒</m:t>
                        </m:r>
                        <m:r>
                          <a:rPr lang="en-US" altLang="zh-CN" b="0" i="1" smtClean="0">
                            <a:latin typeface="Cambria Math"/>
                          </a:rPr>
                          <m:t>(</m:t>
                        </m:r>
                        <m:r>
                          <a:rPr lang="en-US" altLang="zh-CN" b="0" i="1" smtClean="0">
                            <a:latin typeface="Cambria Math"/>
                          </a:rPr>
                          <m:t>𝑖</m:t>
                        </m:r>
                        <m:r>
                          <a:rPr lang="en-US" altLang="zh-CN" b="0" i="1" smtClean="0">
                            <a:latin typeface="Cambria Math"/>
                          </a:rPr>
                          <m:t>)</m:t>
                        </m:r>
                      </m:sub>
                    </m:sSub>
                    <m:r>
                      <a:rPr lang="en-US" altLang="zh-CN" b="0" i="1" smtClean="0">
                        <a:latin typeface="Cambria Math"/>
                      </a:rPr>
                      <m:t>=</m:t>
                    </m:r>
                    <m:r>
                      <a:rPr lang="en-US" altLang="zh-CN" b="0" i="1" smtClean="0">
                        <a:latin typeface="Cambria Math"/>
                      </a:rPr>
                      <m:t>𝐶</m:t>
                    </m:r>
                    <m:r>
                      <a:rPr lang="en-US" altLang="zh-CN" b="0" i="1" smtClean="0">
                        <a:latin typeface="Cambria Math"/>
                        <a:ea typeface="Cambria Math"/>
                      </a:rPr>
                      <m:t>×</m:t>
                    </m:r>
                    <m:r>
                      <a:rPr lang="en-US" altLang="zh-CN" b="0" i="1" smtClean="0">
                        <a:latin typeface="Cambria Math"/>
                        <a:ea typeface="Cambria Math"/>
                      </a:rPr>
                      <m:t>𝑅𝑇𝑇</m:t>
                    </m:r>
                    <m:r>
                      <a:rPr lang="en-US" altLang="zh-CN" b="0" i="1" smtClean="0">
                        <a:latin typeface="Cambria Math"/>
                        <a:ea typeface="Cambria Math"/>
                      </a:rPr>
                      <m:t>×</m:t>
                    </m:r>
                    <m:r>
                      <a:rPr lang="en-US" altLang="zh-CN" b="0" i="1" smtClean="0">
                        <a:latin typeface="Cambria Math"/>
                        <a:ea typeface="Cambria Math"/>
                      </a:rPr>
                      <m:t>𝜆</m:t>
                    </m:r>
                    <m:r>
                      <a:rPr lang="en-US" altLang="zh-CN" b="0" i="1" smtClean="0">
                        <a:latin typeface="Cambria Math"/>
                        <a:ea typeface="Cambria Math"/>
                      </a:rPr>
                      <m:t>×</m:t>
                    </m:r>
                    <m:f>
                      <m:fPr>
                        <m:type m:val="lin"/>
                        <m:ctrlPr>
                          <a:rPr lang="en-US" altLang="zh-CN" b="0" i="1" smtClean="0">
                            <a:latin typeface="Cambria Math"/>
                            <a:ea typeface="Cambria Math"/>
                          </a:rPr>
                        </m:ctrlPr>
                      </m:fPr>
                      <m:num>
                        <m:sSub>
                          <m:sSubPr>
                            <m:ctrlPr>
                              <a:rPr lang="en-US" altLang="zh-CN" b="0" i="1" smtClean="0">
                                <a:latin typeface="Cambria Math"/>
                                <a:ea typeface="Cambria Math"/>
                              </a:rPr>
                            </m:ctrlPr>
                          </m:sSubPr>
                          <m:e>
                            <m:r>
                              <a:rPr lang="en-US" altLang="zh-CN" b="0" i="1" smtClean="0">
                                <a:latin typeface="Cambria Math"/>
                                <a:ea typeface="Cambria Math"/>
                              </a:rPr>
                              <m:t>𝑤</m:t>
                            </m:r>
                          </m:e>
                          <m:sub>
                            <m:r>
                              <a:rPr lang="en-US" altLang="zh-CN" b="0" i="1" smtClean="0">
                                <a:latin typeface="Cambria Math"/>
                                <a:ea typeface="Cambria Math"/>
                              </a:rPr>
                              <m:t>𝑖</m:t>
                            </m:r>
                          </m:sub>
                        </m:sSub>
                      </m:num>
                      <m:den>
                        <m:nary>
                          <m:naryPr>
                            <m:chr m:val="∑"/>
                            <m:subHide m:val="on"/>
                            <m:supHide m:val="on"/>
                            <m:ctrlPr>
                              <a:rPr lang="en-US" altLang="zh-CN" b="0" i="1" smtClean="0">
                                <a:latin typeface="Cambria Math"/>
                                <a:ea typeface="Cambria Math"/>
                              </a:rPr>
                            </m:ctrlPr>
                          </m:naryPr>
                          <m:sub/>
                          <m:sup/>
                          <m:e>
                            <m:sSub>
                              <m:sSubPr>
                                <m:ctrlPr>
                                  <a:rPr lang="en-US" altLang="zh-CN" b="0" i="1" smtClean="0">
                                    <a:latin typeface="Cambria Math"/>
                                    <a:ea typeface="Cambria Math"/>
                                  </a:rPr>
                                </m:ctrlPr>
                              </m:sSubPr>
                              <m:e>
                                <m:r>
                                  <a:rPr lang="en-US" altLang="zh-CN" b="0" i="1" smtClean="0">
                                    <a:latin typeface="Cambria Math"/>
                                    <a:ea typeface="Cambria Math"/>
                                  </a:rPr>
                                  <m:t>𝑤</m:t>
                                </m:r>
                              </m:e>
                              <m:sub>
                                <m:r>
                                  <a:rPr lang="en-US" altLang="zh-CN" b="0" i="1" smtClean="0">
                                    <a:latin typeface="Cambria Math"/>
                                    <a:ea typeface="Cambria Math"/>
                                  </a:rPr>
                                  <m:t>𝑗</m:t>
                                </m:r>
                              </m:sub>
                            </m:sSub>
                          </m:e>
                        </m:nary>
                      </m:den>
                    </m:f>
                  </m:oMath>
                </a14:m>
                <a:endParaRPr lang="en-US" altLang="zh-CN" dirty="0" smtClean="0"/>
              </a:p>
              <a:p>
                <a:pPr lvl="1"/>
                <a:r>
                  <a:rPr lang="en-US" altLang="zh-CN" b="1" dirty="0" smtClean="0">
                    <a:solidFill>
                      <a:srgbClr val="FF0000"/>
                    </a:solidFill>
                  </a:rPr>
                  <a:t>Degrade throughput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zh-CN" altLang="en-US">
                    <a:noFill/>
                  </a:rPr>
                  <a:t> </a:t>
                </a:r>
              </a:p>
            </p:txBody>
          </p:sp>
        </mc:Fallback>
      </mc:AlternateContent>
      <p:sp>
        <p:nvSpPr>
          <p:cNvPr id="6" name="AutoShape 2" descr="Image result for hadoo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Image result for redi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Image result for sql azure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 result for data center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1" name="Group 151"/>
          <p:cNvGrpSpPr>
            <a:grpSpLocks/>
          </p:cNvGrpSpPr>
          <p:nvPr/>
        </p:nvGrpSpPr>
        <p:grpSpPr bwMode="auto">
          <a:xfrm>
            <a:off x="3635896" y="4365104"/>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13"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14" name="Group 40"/>
          <p:cNvGrpSpPr/>
          <p:nvPr/>
        </p:nvGrpSpPr>
        <p:grpSpPr>
          <a:xfrm>
            <a:off x="5450383" y="4833962"/>
            <a:ext cx="705793" cy="762000"/>
            <a:chOff x="6897409" y="2819400"/>
            <a:chExt cx="705793" cy="762000"/>
          </a:xfrm>
        </p:grpSpPr>
        <p:cxnSp>
          <p:nvCxnSpPr>
            <p:cNvPr id="15"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17" name="Group 151"/>
          <p:cNvGrpSpPr>
            <a:grpSpLocks/>
          </p:cNvGrpSpPr>
          <p:nvPr/>
        </p:nvGrpSpPr>
        <p:grpSpPr bwMode="auto">
          <a:xfrm>
            <a:off x="3635896" y="4926248"/>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8"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19"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20" name="Group 151"/>
          <p:cNvGrpSpPr>
            <a:grpSpLocks/>
          </p:cNvGrpSpPr>
          <p:nvPr/>
        </p:nvGrpSpPr>
        <p:grpSpPr bwMode="auto">
          <a:xfrm>
            <a:off x="3635896" y="5487057"/>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1"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22"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sp>
        <p:nvSpPr>
          <p:cNvPr id="24" name="TextBox 23"/>
          <p:cNvSpPr txBox="1"/>
          <p:nvPr/>
        </p:nvSpPr>
        <p:spPr>
          <a:xfrm>
            <a:off x="2627784" y="3409836"/>
            <a:ext cx="3996444" cy="523220"/>
          </a:xfrm>
          <a:prstGeom prst="rect">
            <a:avLst/>
          </a:prstGeom>
          <a:noFill/>
        </p:spPr>
        <p:txBody>
          <a:bodyPr wrap="square" rtlCol="0">
            <a:spAutoFit/>
          </a:bodyPr>
          <a:lstStyle/>
          <a:p>
            <a:pPr algn="ctr"/>
            <a:r>
              <a:rPr lang="en-US" altLang="zh-CN" sz="2800" dirty="0" smtClean="0"/>
              <a:t>minimum threshold </a:t>
            </a:r>
            <a:endParaRPr lang="zh-CN" altLang="en-US" sz="2800" dirty="0"/>
          </a:p>
        </p:txBody>
      </p:sp>
      <p:sp>
        <p:nvSpPr>
          <p:cNvPr id="25" name="TextBox 24"/>
          <p:cNvSpPr txBox="1"/>
          <p:nvPr/>
        </p:nvSpPr>
        <p:spPr>
          <a:xfrm>
            <a:off x="6012160" y="4940687"/>
            <a:ext cx="1224136" cy="523220"/>
          </a:xfrm>
          <a:prstGeom prst="rect">
            <a:avLst/>
          </a:prstGeom>
          <a:noFill/>
        </p:spPr>
        <p:txBody>
          <a:bodyPr wrap="square" rtlCol="0">
            <a:spAutoFit/>
          </a:bodyPr>
          <a:lstStyle/>
          <a:p>
            <a:pPr algn="ctr"/>
            <a:r>
              <a:rPr lang="en-US" altLang="zh-CN" sz="2800" dirty="0" smtClean="0"/>
              <a:t>port</a:t>
            </a:r>
            <a:endParaRPr lang="zh-CN" altLang="en-US" sz="2800" dirty="0"/>
          </a:p>
        </p:txBody>
      </p:sp>
      <p:sp>
        <p:nvSpPr>
          <p:cNvPr id="26" name="TextBox 25"/>
          <p:cNvSpPr txBox="1"/>
          <p:nvPr/>
        </p:nvSpPr>
        <p:spPr>
          <a:xfrm>
            <a:off x="1835696" y="4365104"/>
            <a:ext cx="1656184" cy="523220"/>
          </a:xfrm>
          <a:prstGeom prst="rect">
            <a:avLst/>
          </a:prstGeom>
          <a:noFill/>
        </p:spPr>
        <p:txBody>
          <a:bodyPr wrap="square" rtlCol="0">
            <a:spAutoFit/>
          </a:bodyPr>
          <a:lstStyle/>
          <a:p>
            <a:pPr algn="ctr"/>
            <a:r>
              <a:rPr lang="en-US" altLang="zh-CN" sz="2800" dirty="0"/>
              <a:t>q</a:t>
            </a:r>
            <a:r>
              <a:rPr lang="en-US" altLang="zh-CN" sz="2800" dirty="0" smtClean="0"/>
              <a:t>ueue 1</a:t>
            </a:r>
            <a:endParaRPr lang="zh-CN" altLang="en-US" sz="2800" dirty="0"/>
          </a:p>
        </p:txBody>
      </p:sp>
      <p:sp>
        <p:nvSpPr>
          <p:cNvPr id="27" name="TextBox 26"/>
          <p:cNvSpPr txBox="1"/>
          <p:nvPr/>
        </p:nvSpPr>
        <p:spPr>
          <a:xfrm>
            <a:off x="1835696" y="4926248"/>
            <a:ext cx="1656184" cy="523220"/>
          </a:xfrm>
          <a:prstGeom prst="rect">
            <a:avLst/>
          </a:prstGeom>
          <a:noFill/>
        </p:spPr>
        <p:txBody>
          <a:bodyPr wrap="square" rtlCol="0">
            <a:spAutoFit/>
          </a:bodyPr>
          <a:lstStyle/>
          <a:p>
            <a:pPr algn="ctr"/>
            <a:r>
              <a:rPr lang="en-US" altLang="zh-CN" sz="2800" dirty="0"/>
              <a:t>q</a:t>
            </a:r>
            <a:r>
              <a:rPr lang="en-US" altLang="zh-CN" sz="2800" dirty="0" smtClean="0"/>
              <a:t>ueue 2</a:t>
            </a:r>
            <a:endParaRPr lang="zh-CN" altLang="en-US" sz="2800" dirty="0"/>
          </a:p>
        </p:txBody>
      </p:sp>
      <p:sp>
        <p:nvSpPr>
          <p:cNvPr id="28" name="TextBox 27"/>
          <p:cNvSpPr txBox="1"/>
          <p:nvPr/>
        </p:nvSpPr>
        <p:spPr>
          <a:xfrm>
            <a:off x="1835696" y="5487392"/>
            <a:ext cx="1656184" cy="523220"/>
          </a:xfrm>
          <a:prstGeom prst="rect">
            <a:avLst/>
          </a:prstGeom>
          <a:noFill/>
        </p:spPr>
        <p:txBody>
          <a:bodyPr wrap="square" rtlCol="0">
            <a:spAutoFit/>
          </a:bodyPr>
          <a:lstStyle/>
          <a:p>
            <a:pPr algn="ctr"/>
            <a:r>
              <a:rPr lang="en-US" altLang="zh-CN" sz="2800" dirty="0"/>
              <a:t>q</a:t>
            </a:r>
            <a:r>
              <a:rPr lang="en-US" altLang="zh-CN" sz="2800" dirty="0" smtClean="0"/>
              <a:t>ueue 3</a:t>
            </a:r>
            <a:endParaRPr lang="zh-CN" altLang="en-US" sz="2800" dirty="0"/>
          </a:p>
        </p:txBody>
      </p:sp>
      <p:sp>
        <p:nvSpPr>
          <p:cNvPr id="29" name="TextBox 28"/>
          <p:cNvSpPr txBox="1"/>
          <p:nvPr/>
        </p:nvSpPr>
        <p:spPr>
          <a:xfrm>
            <a:off x="4788024" y="3903439"/>
            <a:ext cx="1963265" cy="461665"/>
          </a:xfrm>
          <a:prstGeom prst="rect">
            <a:avLst/>
          </a:prstGeom>
          <a:noFill/>
        </p:spPr>
        <p:txBody>
          <a:bodyPr wrap="square" rtlCol="0">
            <a:spAutoFit/>
          </a:bodyPr>
          <a:lstStyle/>
          <a:p>
            <a:pPr algn="ctr"/>
            <a:r>
              <a:rPr lang="en-US" altLang="zh-CN" sz="2400" b="1" dirty="0" smtClean="0">
                <a:solidFill>
                  <a:srgbClr val="FF0000"/>
                </a:solidFill>
              </a:rPr>
              <a:t>Don’t mark</a:t>
            </a:r>
            <a:endParaRPr lang="zh-CN" altLang="en-US" sz="2400" b="1" dirty="0">
              <a:solidFill>
                <a:srgbClr val="FF0000"/>
              </a:solidFill>
            </a:endParaRPr>
          </a:p>
        </p:txBody>
      </p:sp>
      <p:sp>
        <p:nvSpPr>
          <p:cNvPr id="30" name="TextBox 29"/>
          <p:cNvSpPr txBox="1"/>
          <p:nvPr/>
        </p:nvSpPr>
        <p:spPr>
          <a:xfrm>
            <a:off x="3472831" y="3903439"/>
            <a:ext cx="1963265" cy="461665"/>
          </a:xfrm>
          <a:prstGeom prst="rect">
            <a:avLst/>
          </a:prstGeom>
          <a:noFill/>
        </p:spPr>
        <p:txBody>
          <a:bodyPr wrap="square" rtlCol="0">
            <a:spAutoFit/>
          </a:bodyPr>
          <a:lstStyle/>
          <a:p>
            <a:pPr algn="ctr"/>
            <a:r>
              <a:rPr lang="en-US" altLang="zh-CN" sz="2400" b="1" dirty="0">
                <a:solidFill>
                  <a:srgbClr val="FF0000"/>
                </a:solidFill>
              </a:rPr>
              <a:t>M</a:t>
            </a:r>
            <a:r>
              <a:rPr lang="en-US" altLang="zh-CN" sz="2400" b="1" dirty="0" smtClean="0">
                <a:solidFill>
                  <a:srgbClr val="FF0000"/>
                </a:solidFill>
              </a:rPr>
              <a:t>ark</a:t>
            </a:r>
            <a:endParaRPr lang="zh-CN" altLang="en-US" sz="2400" b="1" dirty="0">
              <a:solidFill>
                <a:srgbClr val="FF0000"/>
              </a:solidFill>
            </a:endParaRPr>
          </a:p>
        </p:txBody>
      </p:sp>
      <p:cxnSp>
        <p:nvCxnSpPr>
          <p:cNvPr id="34" name="Straight Connector 4"/>
          <p:cNvCxnSpPr/>
          <p:nvPr/>
        </p:nvCxnSpPr>
        <p:spPr>
          <a:xfrm>
            <a:off x="4932040" y="3952240"/>
            <a:ext cx="0" cy="2285092"/>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5297748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ECN marking with </a:t>
            </a:r>
            <a:r>
              <a:rPr lang="en-US" altLang="zh-CN" dirty="0" smtClean="0">
                <a:solidFill>
                  <a:srgbClr val="0000CC"/>
                </a:solidFill>
                <a:cs typeface="Times New Roman" panose="02020603050405020304" pitchFamily="18" charset="0"/>
              </a:rPr>
              <a:t>Multi-Queue (2)</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Per-queue with the minimum threshold</a:t>
                </a:r>
              </a:p>
              <a:p>
                <a:pPr lvl="1"/>
                <a14:m>
                  <m:oMath xmlns:m="http://schemas.openxmlformats.org/officeDocument/2006/math">
                    <m:sSub>
                      <m:sSubPr>
                        <m:ctrlPr>
                          <a:rPr lang="en-US" altLang="zh-CN" i="1" smtClean="0">
                            <a:latin typeface="Cambria Math"/>
                          </a:rPr>
                        </m:ctrlPr>
                      </m:sSubPr>
                      <m:e>
                        <m:r>
                          <a:rPr lang="en-US" altLang="zh-CN" b="0" i="1" smtClean="0">
                            <a:latin typeface="Cambria Math"/>
                          </a:rPr>
                          <m:t>𝐾</m:t>
                        </m:r>
                      </m:e>
                      <m:sub>
                        <m:r>
                          <a:rPr lang="en-US" altLang="zh-CN" b="0" i="1" smtClean="0">
                            <a:latin typeface="Cambria Math"/>
                          </a:rPr>
                          <m:t>𝑞𝑢𝑒𝑢𝑒</m:t>
                        </m:r>
                        <m:r>
                          <a:rPr lang="en-US" altLang="zh-CN" b="0" i="1" smtClean="0">
                            <a:latin typeface="Cambria Math"/>
                          </a:rPr>
                          <m:t>(</m:t>
                        </m:r>
                        <m:r>
                          <a:rPr lang="en-US" altLang="zh-CN" b="0" i="1" smtClean="0">
                            <a:latin typeface="Cambria Math"/>
                          </a:rPr>
                          <m:t>𝑖</m:t>
                        </m:r>
                        <m:r>
                          <a:rPr lang="en-US" altLang="zh-CN" b="0" i="1" smtClean="0">
                            <a:latin typeface="Cambria Math"/>
                          </a:rPr>
                          <m:t>)</m:t>
                        </m:r>
                      </m:sub>
                    </m:sSub>
                    <m:r>
                      <a:rPr lang="en-US" altLang="zh-CN" b="0" i="1" smtClean="0">
                        <a:latin typeface="Cambria Math"/>
                      </a:rPr>
                      <m:t>=</m:t>
                    </m:r>
                    <m:r>
                      <a:rPr lang="en-US" altLang="zh-CN" b="0" i="1" smtClean="0">
                        <a:latin typeface="Cambria Math"/>
                      </a:rPr>
                      <m:t>𝐶</m:t>
                    </m:r>
                    <m:r>
                      <a:rPr lang="en-US" altLang="zh-CN" b="0" i="1" smtClean="0">
                        <a:latin typeface="Cambria Math"/>
                        <a:ea typeface="Cambria Math"/>
                      </a:rPr>
                      <m:t>×</m:t>
                    </m:r>
                    <m:r>
                      <a:rPr lang="en-US" altLang="zh-CN" b="0" i="1" smtClean="0">
                        <a:latin typeface="Cambria Math"/>
                        <a:ea typeface="Cambria Math"/>
                      </a:rPr>
                      <m:t>𝑅𝑇𝑇</m:t>
                    </m:r>
                    <m:r>
                      <a:rPr lang="en-US" altLang="zh-CN" b="0" i="1" smtClean="0">
                        <a:latin typeface="Cambria Math"/>
                        <a:ea typeface="Cambria Math"/>
                      </a:rPr>
                      <m:t>×</m:t>
                    </m:r>
                    <m:r>
                      <a:rPr lang="en-US" altLang="zh-CN" b="0" i="1" smtClean="0">
                        <a:latin typeface="Cambria Math"/>
                        <a:ea typeface="Cambria Math"/>
                      </a:rPr>
                      <m:t>𝜆</m:t>
                    </m:r>
                    <m:r>
                      <a:rPr lang="en-US" altLang="zh-CN" b="0" i="1" smtClean="0">
                        <a:latin typeface="Cambria Math"/>
                        <a:ea typeface="Cambria Math"/>
                      </a:rPr>
                      <m:t>×</m:t>
                    </m:r>
                    <m:f>
                      <m:fPr>
                        <m:type m:val="lin"/>
                        <m:ctrlPr>
                          <a:rPr lang="en-US" altLang="zh-CN" b="0" i="1" smtClean="0">
                            <a:latin typeface="Cambria Math"/>
                            <a:ea typeface="Cambria Math"/>
                          </a:rPr>
                        </m:ctrlPr>
                      </m:fPr>
                      <m:num>
                        <m:sSub>
                          <m:sSubPr>
                            <m:ctrlPr>
                              <a:rPr lang="en-US" altLang="zh-CN" b="0" i="1" smtClean="0">
                                <a:latin typeface="Cambria Math"/>
                                <a:ea typeface="Cambria Math"/>
                              </a:rPr>
                            </m:ctrlPr>
                          </m:sSubPr>
                          <m:e>
                            <m:r>
                              <a:rPr lang="en-US" altLang="zh-CN" b="0" i="1" smtClean="0">
                                <a:latin typeface="Cambria Math"/>
                                <a:ea typeface="Cambria Math"/>
                              </a:rPr>
                              <m:t>𝑤</m:t>
                            </m:r>
                          </m:e>
                          <m:sub>
                            <m:r>
                              <a:rPr lang="en-US" altLang="zh-CN" b="0" i="1" smtClean="0">
                                <a:latin typeface="Cambria Math"/>
                                <a:ea typeface="Cambria Math"/>
                              </a:rPr>
                              <m:t>𝑖</m:t>
                            </m:r>
                          </m:sub>
                        </m:sSub>
                      </m:num>
                      <m:den>
                        <m:nary>
                          <m:naryPr>
                            <m:chr m:val="∑"/>
                            <m:subHide m:val="on"/>
                            <m:supHide m:val="on"/>
                            <m:ctrlPr>
                              <a:rPr lang="en-US" altLang="zh-CN" b="0" i="1" smtClean="0">
                                <a:latin typeface="Cambria Math"/>
                                <a:ea typeface="Cambria Math"/>
                              </a:rPr>
                            </m:ctrlPr>
                          </m:naryPr>
                          <m:sub/>
                          <m:sup/>
                          <m:e>
                            <m:sSub>
                              <m:sSubPr>
                                <m:ctrlPr>
                                  <a:rPr lang="en-US" altLang="zh-CN" b="0" i="1" smtClean="0">
                                    <a:latin typeface="Cambria Math"/>
                                    <a:ea typeface="Cambria Math"/>
                                  </a:rPr>
                                </m:ctrlPr>
                              </m:sSubPr>
                              <m:e>
                                <m:r>
                                  <a:rPr lang="en-US" altLang="zh-CN" b="0" i="1" smtClean="0">
                                    <a:latin typeface="Cambria Math"/>
                                    <a:ea typeface="Cambria Math"/>
                                  </a:rPr>
                                  <m:t>𝑤</m:t>
                                </m:r>
                              </m:e>
                              <m:sub>
                                <m:r>
                                  <a:rPr lang="en-US" altLang="zh-CN" b="0" i="1" smtClean="0">
                                    <a:latin typeface="Cambria Math"/>
                                    <a:ea typeface="Cambria Math"/>
                                  </a:rPr>
                                  <m:t>𝑗</m:t>
                                </m:r>
                              </m:sub>
                            </m:sSub>
                          </m:e>
                        </m:nary>
                      </m:den>
                    </m:f>
                  </m:oMath>
                </a14:m>
                <a:endParaRPr lang="en-US" altLang="zh-CN" dirty="0" smtClean="0"/>
              </a:p>
              <a:p>
                <a:pPr lvl="1"/>
                <a:r>
                  <a:rPr lang="en-US" altLang="zh-CN" b="1" dirty="0" smtClean="0">
                    <a:solidFill>
                      <a:srgbClr val="FF0000"/>
                    </a:solidFill>
                  </a:rPr>
                  <a:t>Degrade throughput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zh-CN" altLang="en-US">
                    <a:noFill/>
                  </a:rPr>
                  <a:t> </a:t>
                </a:r>
              </a:p>
            </p:txBody>
          </p:sp>
        </mc:Fallback>
      </mc:AlternateContent>
      <p:sp>
        <p:nvSpPr>
          <p:cNvPr id="6" name="AutoShape 2" descr="Image result for hadoo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Image result for redi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Image result for sql azure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 result for data center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3440503"/>
            <a:ext cx="3224174" cy="256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9992" y="3386271"/>
            <a:ext cx="3384376" cy="2623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Box 30"/>
          <p:cNvSpPr txBox="1"/>
          <p:nvPr/>
        </p:nvSpPr>
        <p:spPr>
          <a:xfrm>
            <a:off x="1331640" y="5979886"/>
            <a:ext cx="2808312" cy="461665"/>
          </a:xfrm>
          <a:prstGeom prst="rect">
            <a:avLst/>
          </a:prstGeom>
          <a:noFill/>
        </p:spPr>
        <p:txBody>
          <a:bodyPr wrap="square" rtlCol="0">
            <a:spAutoFit/>
          </a:bodyPr>
          <a:lstStyle/>
          <a:p>
            <a:pPr algn="ctr"/>
            <a:r>
              <a:rPr lang="en-US" altLang="zh-CN" sz="2400" dirty="0" smtClean="0"/>
              <a:t>Overall Average FCT </a:t>
            </a:r>
            <a:endParaRPr lang="zh-CN" altLang="en-US" sz="2400" dirty="0"/>
          </a:p>
        </p:txBody>
      </p:sp>
      <p:sp>
        <p:nvSpPr>
          <p:cNvPr id="32" name="TextBox 31"/>
          <p:cNvSpPr txBox="1"/>
          <p:nvPr/>
        </p:nvSpPr>
        <p:spPr>
          <a:xfrm>
            <a:off x="5004048" y="5991671"/>
            <a:ext cx="2808312" cy="461665"/>
          </a:xfrm>
          <a:prstGeom prst="rect">
            <a:avLst/>
          </a:prstGeom>
          <a:noFill/>
        </p:spPr>
        <p:txBody>
          <a:bodyPr wrap="square" rtlCol="0">
            <a:spAutoFit/>
          </a:bodyPr>
          <a:lstStyle/>
          <a:p>
            <a:pPr algn="ctr"/>
            <a:r>
              <a:rPr lang="en-US" altLang="zh-CN" sz="2400" dirty="0"/>
              <a:t>A</a:t>
            </a:r>
            <a:r>
              <a:rPr lang="en-US" altLang="zh-CN" sz="2400" dirty="0" smtClean="0"/>
              <a:t>verage FCT (&gt;10MB) </a:t>
            </a:r>
            <a:endParaRPr lang="zh-CN" altLang="en-US" sz="24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108320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ECN marking with </a:t>
            </a:r>
            <a:r>
              <a:rPr lang="en-US" altLang="zh-CN" dirty="0" smtClean="0">
                <a:solidFill>
                  <a:srgbClr val="0000CC"/>
                </a:solidFill>
                <a:cs typeface="Times New Roman" panose="02020603050405020304" pitchFamily="18" charset="0"/>
              </a:rPr>
              <a:t>Multi-Queue (3)</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Per-port</a:t>
                </a:r>
              </a:p>
              <a:p>
                <a:pPr lvl="1"/>
                <a14:m>
                  <m:oMath xmlns:m="http://schemas.openxmlformats.org/officeDocument/2006/math">
                    <m:sSub>
                      <m:sSubPr>
                        <m:ctrlPr>
                          <a:rPr lang="en-US" altLang="zh-CN" i="1" smtClean="0">
                            <a:latin typeface="Cambria Math"/>
                          </a:rPr>
                        </m:ctrlPr>
                      </m:sSubPr>
                      <m:e>
                        <m:r>
                          <a:rPr lang="en-US" altLang="zh-CN" b="0" i="1" smtClean="0">
                            <a:latin typeface="Cambria Math"/>
                          </a:rPr>
                          <m:t>𝐾</m:t>
                        </m:r>
                      </m:e>
                      <m:sub>
                        <m:r>
                          <a:rPr lang="en-US" altLang="zh-CN" b="0" i="1" smtClean="0">
                            <a:latin typeface="Cambria Math"/>
                          </a:rPr>
                          <m:t>𝑝𝑜𝑟𝑡</m:t>
                        </m:r>
                      </m:sub>
                    </m:sSub>
                    <m:r>
                      <a:rPr lang="en-US" altLang="zh-CN" b="0" i="1" smtClean="0">
                        <a:latin typeface="Cambria Math"/>
                      </a:rPr>
                      <m:t>=</m:t>
                    </m:r>
                    <m:r>
                      <a:rPr lang="en-US" altLang="zh-CN" b="0" i="1" smtClean="0">
                        <a:latin typeface="Cambria Math"/>
                      </a:rPr>
                      <m:t>𝐶</m:t>
                    </m:r>
                    <m:r>
                      <a:rPr lang="en-US" altLang="zh-CN" b="0" i="1" smtClean="0">
                        <a:latin typeface="Cambria Math"/>
                        <a:ea typeface="Cambria Math"/>
                      </a:rPr>
                      <m:t>×</m:t>
                    </m:r>
                    <m:r>
                      <a:rPr lang="en-US" altLang="zh-CN" b="0" i="1" smtClean="0">
                        <a:latin typeface="Cambria Math"/>
                        <a:ea typeface="Cambria Math"/>
                      </a:rPr>
                      <m:t>𝑅𝑇𝑇</m:t>
                    </m:r>
                    <m:r>
                      <a:rPr lang="en-US" altLang="zh-CN" b="0" i="1" smtClean="0">
                        <a:latin typeface="Cambria Math"/>
                        <a:ea typeface="Cambria Math"/>
                      </a:rPr>
                      <m:t>×</m:t>
                    </m:r>
                    <m:r>
                      <a:rPr lang="en-US" altLang="zh-CN" b="0" i="1" smtClean="0">
                        <a:latin typeface="Cambria Math"/>
                        <a:ea typeface="Cambria Math"/>
                      </a:rPr>
                      <m:t>𝜆</m:t>
                    </m:r>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zh-CN" altLang="en-US">
                    <a:noFill/>
                  </a:rPr>
                  <a:t> </a:t>
                </a:r>
              </a:p>
            </p:txBody>
          </p:sp>
        </mc:Fallback>
      </mc:AlternateContent>
      <p:sp>
        <p:nvSpPr>
          <p:cNvPr id="6" name="AutoShape 2" descr="Image result for hadoo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Image result for redi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Image result for sql azure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 result for data center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1" name="Group 151"/>
          <p:cNvGrpSpPr>
            <a:grpSpLocks/>
          </p:cNvGrpSpPr>
          <p:nvPr/>
        </p:nvGrpSpPr>
        <p:grpSpPr bwMode="auto">
          <a:xfrm>
            <a:off x="3635896" y="4456276"/>
            <a:ext cx="1695162" cy="1368152"/>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13"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14" name="Group 40"/>
          <p:cNvGrpSpPr/>
          <p:nvPr/>
        </p:nvGrpSpPr>
        <p:grpSpPr>
          <a:xfrm>
            <a:off x="5450383" y="4781118"/>
            <a:ext cx="705793" cy="762000"/>
            <a:chOff x="6897409" y="2819400"/>
            <a:chExt cx="705793" cy="762000"/>
          </a:xfrm>
        </p:grpSpPr>
        <p:cxnSp>
          <p:nvCxnSpPr>
            <p:cNvPr id="15"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24" name="TextBox 23"/>
          <p:cNvSpPr txBox="1"/>
          <p:nvPr/>
        </p:nvSpPr>
        <p:spPr>
          <a:xfrm>
            <a:off x="2627784" y="3501008"/>
            <a:ext cx="3996444" cy="523220"/>
          </a:xfrm>
          <a:prstGeom prst="rect">
            <a:avLst/>
          </a:prstGeom>
          <a:noFill/>
        </p:spPr>
        <p:txBody>
          <a:bodyPr wrap="square" rtlCol="0">
            <a:spAutoFit/>
          </a:bodyPr>
          <a:lstStyle/>
          <a:p>
            <a:pPr algn="ctr"/>
            <a:r>
              <a:rPr lang="en-US" altLang="zh-CN" sz="2800" dirty="0" smtClean="0"/>
              <a:t>standard threshold </a:t>
            </a:r>
            <a:endParaRPr lang="zh-CN" altLang="en-US" sz="2800" dirty="0"/>
          </a:p>
        </p:txBody>
      </p:sp>
      <p:sp>
        <p:nvSpPr>
          <p:cNvPr id="25" name="TextBox 24"/>
          <p:cNvSpPr txBox="1"/>
          <p:nvPr/>
        </p:nvSpPr>
        <p:spPr>
          <a:xfrm>
            <a:off x="6012160" y="4887843"/>
            <a:ext cx="1224136" cy="523220"/>
          </a:xfrm>
          <a:prstGeom prst="rect">
            <a:avLst/>
          </a:prstGeom>
          <a:noFill/>
        </p:spPr>
        <p:txBody>
          <a:bodyPr wrap="square" rtlCol="0">
            <a:spAutoFit/>
          </a:bodyPr>
          <a:lstStyle/>
          <a:p>
            <a:pPr algn="ctr"/>
            <a:r>
              <a:rPr lang="en-US" altLang="zh-CN" sz="2800" dirty="0" smtClean="0"/>
              <a:t>port</a:t>
            </a:r>
            <a:endParaRPr lang="zh-CN" altLang="en-US" sz="2800" dirty="0"/>
          </a:p>
        </p:txBody>
      </p:sp>
      <p:sp>
        <p:nvSpPr>
          <p:cNvPr id="26" name="TextBox 25"/>
          <p:cNvSpPr txBox="1"/>
          <p:nvPr/>
        </p:nvSpPr>
        <p:spPr>
          <a:xfrm>
            <a:off x="1835696" y="4312260"/>
            <a:ext cx="1656184" cy="523220"/>
          </a:xfrm>
          <a:prstGeom prst="rect">
            <a:avLst/>
          </a:prstGeom>
          <a:noFill/>
        </p:spPr>
        <p:txBody>
          <a:bodyPr wrap="square" rtlCol="0">
            <a:spAutoFit/>
          </a:bodyPr>
          <a:lstStyle/>
          <a:p>
            <a:pPr algn="ctr"/>
            <a:r>
              <a:rPr lang="en-US" altLang="zh-CN" sz="2800" dirty="0"/>
              <a:t>q</a:t>
            </a:r>
            <a:r>
              <a:rPr lang="en-US" altLang="zh-CN" sz="2800" dirty="0" smtClean="0"/>
              <a:t>ueue 1</a:t>
            </a:r>
            <a:endParaRPr lang="zh-CN" altLang="en-US" sz="2800" dirty="0"/>
          </a:p>
        </p:txBody>
      </p:sp>
      <p:sp>
        <p:nvSpPr>
          <p:cNvPr id="27" name="TextBox 26"/>
          <p:cNvSpPr txBox="1"/>
          <p:nvPr/>
        </p:nvSpPr>
        <p:spPr>
          <a:xfrm>
            <a:off x="1835696" y="4873404"/>
            <a:ext cx="1656184" cy="523220"/>
          </a:xfrm>
          <a:prstGeom prst="rect">
            <a:avLst/>
          </a:prstGeom>
          <a:noFill/>
        </p:spPr>
        <p:txBody>
          <a:bodyPr wrap="square" rtlCol="0">
            <a:spAutoFit/>
          </a:bodyPr>
          <a:lstStyle/>
          <a:p>
            <a:pPr algn="ctr"/>
            <a:r>
              <a:rPr lang="en-US" altLang="zh-CN" sz="2800" dirty="0"/>
              <a:t>q</a:t>
            </a:r>
            <a:r>
              <a:rPr lang="en-US" altLang="zh-CN" sz="2800" dirty="0" smtClean="0"/>
              <a:t>ueue 2</a:t>
            </a:r>
            <a:endParaRPr lang="zh-CN" altLang="en-US" sz="2800" dirty="0"/>
          </a:p>
        </p:txBody>
      </p:sp>
      <p:sp>
        <p:nvSpPr>
          <p:cNvPr id="28" name="TextBox 27"/>
          <p:cNvSpPr txBox="1"/>
          <p:nvPr/>
        </p:nvSpPr>
        <p:spPr>
          <a:xfrm>
            <a:off x="1835696" y="5434548"/>
            <a:ext cx="1656184" cy="523220"/>
          </a:xfrm>
          <a:prstGeom prst="rect">
            <a:avLst/>
          </a:prstGeom>
          <a:noFill/>
        </p:spPr>
        <p:txBody>
          <a:bodyPr wrap="square" rtlCol="0">
            <a:spAutoFit/>
          </a:bodyPr>
          <a:lstStyle/>
          <a:p>
            <a:pPr algn="ctr"/>
            <a:r>
              <a:rPr lang="en-US" altLang="zh-CN" sz="2800" dirty="0"/>
              <a:t>q</a:t>
            </a:r>
            <a:r>
              <a:rPr lang="en-US" altLang="zh-CN" sz="2800" dirty="0" smtClean="0"/>
              <a:t>ueue 3</a:t>
            </a:r>
            <a:endParaRPr lang="zh-CN" altLang="en-US" sz="2800" dirty="0"/>
          </a:p>
        </p:txBody>
      </p:sp>
      <p:cxnSp>
        <p:nvCxnSpPr>
          <p:cNvPr id="31" name="Straight Connector 4"/>
          <p:cNvCxnSpPr/>
          <p:nvPr/>
        </p:nvCxnSpPr>
        <p:spPr>
          <a:xfrm>
            <a:off x="4499992" y="3994611"/>
            <a:ext cx="0" cy="207870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336927" y="3994611"/>
            <a:ext cx="1963265" cy="461665"/>
          </a:xfrm>
          <a:prstGeom prst="rect">
            <a:avLst/>
          </a:prstGeom>
          <a:noFill/>
        </p:spPr>
        <p:txBody>
          <a:bodyPr wrap="square" rtlCol="0">
            <a:spAutoFit/>
          </a:bodyPr>
          <a:lstStyle/>
          <a:p>
            <a:pPr algn="ctr"/>
            <a:r>
              <a:rPr lang="en-US" altLang="zh-CN" sz="2400" b="1" dirty="0" smtClean="0">
                <a:solidFill>
                  <a:srgbClr val="FF0000"/>
                </a:solidFill>
              </a:rPr>
              <a:t>Don’t mark</a:t>
            </a:r>
            <a:endParaRPr lang="zh-CN" altLang="en-US" sz="2400" b="1" dirty="0">
              <a:solidFill>
                <a:srgbClr val="FF0000"/>
              </a:solidFill>
            </a:endParaRPr>
          </a:p>
        </p:txBody>
      </p:sp>
      <p:sp>
        <p:nvSpPr>
          <p:cNvPr id="33" name="TextBox 32"/>
          <p:cNvSpPr txBox="1"/>
          <p:nvPr/>
        </p:nvSpPr>
        <p:spPr>
          <a:xfrm>
            <a:off x="3059832" y="3994611"/>
            <a:ext cx="1963265" cy="461665"/>
          </a:xfrm>
          <a:prstGeom prst="rect">
            <a:avLst/>
          </a:prstGeom>
          <a:noFill/>
        </p:spPr>
        <p:txBody>
          <a:bodyPr wrap="square" rtlCol="0">
            <a:spAutoFit/>
          </a:bodyPr>
          <a:lstStyle/>
          <a:p>
            <a:pPr algn="ctr"/>
            <a:r>
              <a:rPr lang="en-US" altLang="zh-CN" sz="2400" b="1" dirty="0">
                <a:solidFill>
                  <a:srgbClr val="FF0000"/>
                </a:solidFill>
              </a:rPr>
              <a:t>M</a:t>
            </a:r>
            <a:r>
              <a:rPr lang="en-US" altLang="zh-CN" sz="2400" b="1" dirty="0" smtClean="0">
                <a:solidFill>
                  <a:srgbClr val="FF0000"/>
                </a:solidFill>
              </a:rPr>
              <a:t>ark</a:t>
            </a:r>
            <a:endParaRPr lang="zh-CN" altLang="en-US" sz="2400" b="1" dirty="0">
              <a:solidFill>
                <a:srgbClr val="FF000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10627567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ECN marking with </a:t>
            </a:r>
            <a:r>
              <a:rPr lang="en-US" altLang="zh-CN" dirty="0" smtClean="0">
                <a:solidFill>
                  <a:srgbClr val="0000CC"/>
                </a:solidFill>
                <a:cs typeface="Times New Roman" panose="02020603050405020304" pitchFamily="18" charset="0"/>
              </a:rPr>
              <a:t>Multi-Queue (3)</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Per-port</a:t>
                </a:r>
              </a:p>
              <a:p>
                <a:pPr lvl="1"/>
                <a14:m>
                  <m:oMath xmlns:m="http://schemas.openxmlformats.org/officeDocument/2006/math">
                    <m:sSub>
                      <m:sSubPr>
                        <m:ctrlPr>
                          <a:rPr lang="en-US" altLang="zh-CN" i="1" smtClean="0">
                            <a:latin typeface="Cambria Math"/>
                          </a:rPr>
                        </m:ctrlPr>
                      </m:sSubPr>
                      <m:e>
                        <m:r>
                          <a:rPr lang="en-US" altLang="zh-CN" b="0" i="1" smtClean="0">
                            <a:latin typeface="Cambria Math"/>
                          </a:rPr>
                          <m:t>𝐾</m:t>
                        </m:r>
                      </m:e>
                      <m:sub>
                        <m:r>
                          <a:rPr lang="en-US" altLang="zh-CN" b="0" i="1" smtClean="0">
                            <a:latin typeface="Cambria Math"/>
                          </a:rPr>
                          <m:t>𝑝𝑜𝑟𝑡</m:t>
                        </m:r>
                      </m:sub>
                    </m:sSub>
                    <m:r>
                      <a:rPr lang="en-US" altLang="zh-CN" b="0" i="1" smtClean="0">
                        <a:latin typeface="Cambria Math"/>
                      </a:rPr>
                      <m:t>=</m:t>
                    </m:r>
                    <m:r>
                      <a:rPr lang="en-US" altLang="zh-CN" b="0" i="1" smtClean="0">
                        <a:latin typeface="Cambria Math"/>
                      </a:rPr>
                      <m:t>𝐶</m:t>
                    </m:r>
                    <m:r>
                      <a:rPr lang="en-US" altLang="zh-CN" b="0" i="1" smtClean="0">
                        <a:latin typeface="Cambria Math"/>
                        <a:ea typeface="Cambria Math"/>
                      </a:rPr>
                      <m:t>×</m:t>
                    </m:r>
                    <m:r>
                      <a:rPr lang="en-US" altLang="zh-CN" b="0" i="1" smtClean="0">
                        <a:latin typeface="Cambria Math"/>
                        <a:ea typeface="Cambria Math"/>
                      </a:rPr>
                      <m:t>𝑅𝑇𝑇</m:t>
                    </m:r>
                    <m:r>
                      <a:rPr lang="en-US" altLang="zh-CN" b="0" i="1" smtClean="0">
                        <a:latin typeface="Cambria Math"/>
                        <a:ea typeface="Cambria Math"/>
                      </a:rPr>
                      <m:t>×</m:t>
                    </m:r>
                    <m:r>
                      <a:rPr lang="en-US" altLang="zh-CN" b="0" i="1" smtClean="0">
                        <a:latin typeface="Cambria Math"/>
                        <a:ea typeface="Cambria Math"/>
                      </a:rPr>
                      <m:t>𝜆</m:t>
                    </m:r>
                  </m:oMath>
                </a14:m>
                <a:endParaRPr lang="en-US" altLang="zh-CN" dirty="0" smtClean="0"/>
              </a:p>
              <a:p>
                <a:pPr lvl="1"/>
                <a:r>
                  <a:rPr lang="en-US" altLang="zh-CN" b="1" dirty="0" smtClean="0">
                    <a:solidFill>
                      <a:srgbClr val="FF0000"/>
                    </a:solidFill>
                  </a:rPr>
                  <a:t>Violate weighted fair sharing</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zh-CN" altLang="en-US">
                    <a:noFill/>
                  </a:rPr>
                  <a:t> </a:t>
                </a:r>
              </a:p>
            </p:txBody>
          </p:sp>
        </mc:Fallback>
      </mc:AlternateContent>
      <p:sp>
        <p:nvSpPr>
          <p:cNvPr id="6" name="AutoShape 2" descr="Image result for hadoo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Image result for redi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Image result for sql azure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 result for data center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TextBox 35"/>
          <p:cNvSpPr txBox="1"/>
          <p:nvPr/>
        </p:nvSpPr>
        <p:spPr>
          <a:xfrm>
            <a:off x="2627784" y="3501008"/>
            <a:ext cx="3996444" cy="523220"/>
          </a:xfrm>
          <a:prstGeom prst="rect">
            <a:avLst/>
          </a:prstGeom>
          <a:noFill/>
        </p:spPr>
        <p:txBody>
          <a:bodyPr wrap="square" rtlCol="0">
            <a:spAutoFit/>
          </a:bodyPr>
          <a:lstStyle/>
          <a:p>
            <a:pPr algn="ctr"/>
            <a:r>
              <a:rPr lang="en-US" altLang="zh-CN" sz="2800" dirty="0" smtClean="0"/>
              <a:t>standard threshold </a:t>
            </a:r>
            <a:endParaRPr lang="zh-CN" altLang="en-US" sz="2800" dirty="0"/>
          </a:p>
        </p:txBody>
      </p:sp>
      <p:grpSp>
        <p:nvGrpSpPr>
          <p:cNvPr id="44" name="Group 151"/>
          <p:cNvGrpSpPr>
            <a:grpSpLocks/>
          </p:cNvGrpSpPr>
          <p:nvPr/>
        </p:nvGrpSpPr>
        <p:grpSpPr bwMode="auto">
          <a:xfrm>
            <a:off x="3635896" y="4456276"/>
            <a:ext cx="1695162" cy="1368152"/>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4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46"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47" name="Group 40"/>
          <p:cNvGrpSpPr/>
          <p:nvPr/>
        </p:nvGrpSpPr>
        <p:grpSpPr>
          <a:xfrm>
            <a:off x="5450383" y="4781118"/>
            <a:ext cx="705793" cy="762000"/>
            <a:chOff x="6897409" y="2819400"/>
            <a:chExt cx="705793" cy="762000"/>
          </a:xfrm>
        </p:grpSpPr>
        <p:cxnSp>
          <p:nvCxnSpPr>
            <p:cNvPr id="48"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51" name="TextBox 50"/>
          <p:cNvSpPr txBox="1"/>
          <p:nvPr/>
        </p:nvSpPr>
        <p:spPr>
          <a:xfrm>
            <a:off x="6012160" y="4887843"/>
            <a:ext cx="1224136" cy="523220"/>
          </a:xfrm>
          <a:prstGeom prst="rect">
            <a:avLst/>
          </a:prstGeom>
          <a:noFill/>
        </p:spPr>
        <p:txBody>
          <a:bodyPr wrap="square" rtlCol="0">
            <a:spAutoFit/>
          </a:bodyPr>
          <a:lstStyle/>
          <a:p>
            <a:pPr algn="ctr"/>
            <a:r>
              <a:rPr lang="en-US" altLang="zh-CN" sz="2800" dirty="0" smtClean="0"/>
              <a:t>port</a:t>
            </a:r>
            <a:endParaRPr lang="zh-CN" altLang="en-US" sz="2800" dirty="0"/>
          </a:p>
        </p:txBody>
      </p:sp>
      <p:sp>
        <p:nvSpPr>
          <p:cNvPr id="52" name="TextBox 51"/>
          <p:cNvSpPr txBox="1"/>
          <p:nvPr/>
        </p:nvSpPr>
        <p:spPr>
          <a:xfrm>
            <a:off x="1835696" y="4312260"/>
            <a:ext cx="1656184" cy="523220"/>
          </a:xfrm>
          <a:prstGeom prst="rect">
            <a:avLst/>
          </a:prstGeom>
          <a:noFill/>
        </p:spPr>
        <p:txBody>
          <a:bodyPr wrap="square" rtlCol="0">
            <a:spAutoFit/>
          </a:bodyPr>
          <a:lstStyle/>
          <a:p>
            <a:pPr algn="ctr"/>
            <a:r>
              <a:rPr lang="en-US" altLang="zh-CN" sz="2800" dirty="0"/>
              <a:t>q</a:t>
            </a:r>
            <a:r>
              <a:rPr lang="en-US" altLang="zh-CN" sz="2800" dirty="0" smtClean="0"/>
              <a:t>ueue 1</a:t>
            </a:r>
            <a:endParaRPr lang="zh-CN" altLang="en-US" sz="2800" dirty="0"/>
          </a:p>
        </p:txBody>
      </p:sp>
      <p:sp>
        <p:nvSpPr>
          <p:cNvPr id="53" name="TextBox 52"/>
          <p:cNvSpPr txBox="1"/>
          <p:nvPr/>
        </p:nvSpPr>
        <p:spPr>
          <a:xfrm>
            <a:off x="1835696" y="4873404"/>
            <a:ext cx="1656184" cy="523220"/>
          </a:xfrm>
          <a:prstGeom prst="rect">
            <a:avLst/>
          </a:prstGeom>
          <a:noFill/>
        </p:spPr>
        <p:txBody>
          <a:bodyPr wrap="square" rtlCol="0">
            <a:spAutoFit/>
          </a:bodyPr>
          <a:lstStyle/>
          <a:p>
            <a:pPr algn="ctr"/>
            <a:r>
              <a:rPr lang="en-US" altLang="zh-CN" sz="2800" dirty="0"/>
              <a:t>q</a:t>
            </a:r>
            <a:r>
              <a:rPr lang="en-US" altLang="zh-CN" sz="2800" dirty="0" smtClean="0"/>
              <a:t>ueue 2</a:t>
            </a:r>
            <a:endParaRPr lang="zh-CN" altLang="en-US" sz="2800" dirty="0"/>
          </a:p>
        </p:txBody>
      </p:sp>
      <p:sp>
        <p:nvSpPr>
          <p:cNvPr id="54" name="TextBox 53"/>
          <p:cNvSpPr txBox="1"/>
          <p:nvPr/>
        </p:nvSpPr>
        <p:spPr>
          <a:xfrm>
            <a:off x="1835696" y="5434548"/>
            <a:ext cx="1656184" cy="523220"/>
          </a:xfrm>
          <a:prstGeom prst="rect">
            <a:avLst/>
          </a:prstGeom>
          <a:noFill/>
        </p:spPr>
        <p:txBody>
          <a:bodyPr wrap="square" rtlCol="0">
            <a:spAutoFit/>
          </a:bodyPr>
          <a:lstStyle/>
          <a:p>
            <a:pPr algn="ctr"/>
            <a:r>
              <a:rPr lang="en-US" altLang="zh-CN" sz="2800" dirty="0"/>
              <a:t>q</a:t>
            </a:r>
            <a:r>
              <a:rPr lang="en-US" altLang="zh-CN" sz="2800" dirty="0" smtClean="0"/>
              <a:t>ueue 3</a:t>
            </a:r>
            <a:endParaRPr lang="zh-CN" altLang="en-US" sz="2800" dirty="0"/>
          </a:p>
        </p:txBody>
      </p:sp>
      <p:cxnSp>
        <p:nvCxnSpPr>
          <p:cNvPr id="55" name="Straight Connector 4"/>
          <p:cNvCxnSpPr/>
          <p:nvPr/>
        </p:nvCxnSpPr>
        <p:spPr>
          <a:xfrm>
            <a:off x="4499992" y="3994611"/>
            <a:ext cx="0" cy="207870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336927" y="3994611"/>
            <a:ext cx="1963265" cy="461665"/>
          </a:xfrm>
          <a:prstGeom prst="rect">
            <a:avLst/>
          </a:prstGeom>
          <a:noFill/>
        </p:spPr>
        <p:txBody>
          <a:bodyPr wrap="square" rtlCol="0">
            <a:spAutoFit/>
          </a:bodyPr>
          <a:lstStyle/>
          <a:p>
            <a:pPr algn="ctr"/>
            <a:r>
              <a:rPr lang="en-US" altLang="zh-CN" sz="2400" b="1" dirty="0" smtClean="0">
                <a:solidFill>
                  <a:srgbClr val="FF0000"/>
                </a:solidFill>
              </a:rPr>
              <a:t>Don’t mark</a:t>
            </a:r>
            <a:endParaRPr lang="zh-CN" altLang="en-US" sz="2400" b="1" dirty="0">
              <a:solidFill>
                <a:srgbClr val="FF0000"/>
              </a:solidFill>
            </a:endParaRPr>
          </a:p>
        </p:txBody>
      </p:sp>
      <p:sp>
        <p:nvSpPr>
          <p:cNvPr id="57" name="TextBox 56"/>
          <p:cNvSpPr txBox="1"/>
          <p:nvPr/>
        </p:nvSpPr>
        <p:spPr>
          <a:xfrm>
            <a:off x="3059832" y="3994611"/>
            <a:ext cx="1963265" cy="461665"/>
          </a:xfrm>
          <a:prstGeom prst="rect">
            <a:avLst/>
          </a:prstGeom>
          <a:noFill/>
        </p:spPr>
        <p:txBody>
          <a:bodyPr wrap="square" rtlCol="0">
            <a:spAutoFit/>
          </a:bodyPr>
          <a:lstStyle/>
          <a:p>
            <a:pPr algn="ctr"/>
            <a:r>
              <a:rPr lang="en-US" altLang="zh-CN" sz="2400" b="1" dirty="0">
                <a:solidFill>
                  <a:srgbClr val="FF0000"/>
                </a:solidFill>
              </a:rPr>
              <a:t>M</a:t>
            </a:r>
            <a:r>
              <a:rPr lang="en-US" altLang="zh-CN" sz="2400" b="1" dirty="0" smtClean="0">
                <a:solidFill>
                  <a:srgbClr val="FF0000"/>
                </a:solidFill>
              </a:rPr>
              <a:t>ark</a:t>
            </a:r>
            <a:endParaRPr lang="zh-CN" altLang="en-US" sz="2400" b="1" dirty="0">
              <a:solidFill>
                <a:srgbClr val="FF000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6913782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ECN marking with </a:t>
            </a:r>
            <a:r>
              <a:rPr lang="en-US" altLang="zh-CN" dirty="0" smtClean="0">
                <a:solidFill>
                  <a:srgbClr val="0000CC"/>
                </a:solidFill>
                <a:cs typeface="Times New Roman" panose="02020603050405020304" pitchFamily="18" charset="0"/>
              </a:rPr>
              <a:t>Multi-Queue (3)</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Per-port</a:t>
                </a:r>
              </a:p>
              <a:p>
                <a:pPr lvl="1"/>
                <a14:m>
                  <m:oMath xmlns:m="http://schemas.openxmlformats.org/officeDocument/2006/math">
                    <m:sSub>
                      <m:sSubPr>
                        <m:ctrlPr>
                          <a:rPr lang="en-US" altLang="zh-CN" i="1" smtClean="0">
                            <a:latin typeface="Cambria Math"/>
                          </a:rPr>
                        </m:ctrlPr>
                      </m:sSubPr>
                      <m:e>
                        <m:r>
                          <a:rPr lang="en-US" altLang="zh-CN" b="0" i="1" smtClean="0">
                            <a:latin typeface="Cambria Math"/>
                          </a:rPr>
                          <m:t>𝐾</m:t>
                        </m:r>
                      </m:e>
                      <m:sub>
                        <m:r>
                          <a:rPr lang="en-US" altLang="zh-CN" b="0" i="1" smtClean="0">
                            <a:latin typeface="Cambria Math"/>
                          </a:rPr>
                          <m:t>𝑝𝑜𝑟𝑡</m:t>
                        </m:r>
                      </m:sub>
                    </m:sSub>
                    <m:r>
                      <a:rPr lang="en-US" altLang="zh-CN" b="0" i="1" smtClean="0">
                        <a:latin typeface="Cambria Math"/>
                      </a:rPr>
                      <m:t>=</m:t>
                    </m:r>
                    <m:r>
                      <a:rPr lang="en-US" altLang="zh-CN" b="0" i="1" smtClean="0">
                        <a:latin typeface="Cambria Math"/>
                      </a:rPr>
                      <m:t>𝐶</m:t>
                    </m:r>
                    <m:r>
                      <a:rPr lang="en-US" altLang="zh-CN" b="0" i="1" smtClean="0">
                        <a:latin typeface="Cambria Math"/>
                        <a:ea typeface="Cambria Math"/>
                      </a:rPr>
                      <m:t>×</m:t>
                    </m:r>
                    <m:r>
                      <a:rPr lang="en-US" altLang="zh-CN" b="0" i="1" smtClean="0">
                        <a:latin typeface="Cambria Math"/>
                        <a:ea typeface="Cambria Math"/>
                      </a:rPr>
                      <m:t>𝑅𝑇𝑇</m:t>
                    </m:r>
                    <m:r>
                      <a:rPr lang="en-US" altLang="zh-CN" b="0" i="1" smtClean="0">
                        <a:latin typeface="Cambria Math"/>
                        <a:ea typeface="Cambria Math"/>
                      </a:rPr>
                      <m:t>×</m:t>
                    </m:r>
                    <m:r>
                      <a:rPr lang="en-US" altLang="zh-CN" b="0" i="1" smtClean="0">
                        <a:latin typeface="Cambria Math"/>
                        <a:ea typeface="Cambria Math"/>
                      </a:rPr>
                      <m:t>𝜆</m:t>
                    </m:r>
                  </m:oMath>
                </a14:m>
                <a:endParaRPr lang="en-US" altLang="zh-CN" dirty="0" smtClean="0"/>
              </a:p>
              <a:p>
                <a:pPr lvl="1"/>
                <a:r>
                  <a:rPr lang="en-US" altLang="zh-CN" b="1" dirty="0" smtClean="0">
                    <a:solidFill>
                      <a:srgbClr val="FF0000"/>
                    </a:solidFill>
                  </a:rPr>
                  <a:t>Violate weighted fair sharing</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zh-CN" altLang="en-US">
                    <a:noFill/>
                  </a:rPr>
                  <a:t> </a:t>
                </a:r>
              </a:p>
            </p:txBody>
          </p:sp>
        </mc:Fallback>
      </mc:AlternateContent>
      <p:sp>
        <p:nvSpPr>
          <p:cNvPr id="6" name="AutoShape 2" descr="Image result for hadoo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Image result for redi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Image result for sql azure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 result for data center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7" name="Picture 3" descr="C:\Users\wei\Desktop\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717" y="3284984"/>
            <a:ext cx="3528392" cy="26462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wei\Desktop\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3284984"/>
            <a:ext cx="3528392" cy="264629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39552" y="5931278"/>
            <a:ext cx="8378825" cy="461665"/>
          </a:xfrm>
          <a:prstGeom prst="rect">
            <a:avLst/>
          </a:prstGeom>
          <a:noFill/>
        </p:spPr>
        <p:txBody>
          <a:bodyPr wrap="square" rtlCol="0">
            <a:spAutoFit/>
          </a:bodyPr>
          <a:lstStyle/>
          <a:p>
            <a:pPr algn="ctr"/>
            <a:r>
              <a:rPr lang="en-US" altLang="zh-CN" sz="2400" dirty="0" smtClean="0"/>
              <a:t>Both services have a equal-weight dedicated queue on the switch </a:t>
            </a:r>
            <a:endParaRPr lang="zh-CN" altLang="en-US" sz="24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35092502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rgbClr val="0000CC"/>
                </a:solidFill>
                <a:cs typeface="Times New Roman" panose="02020603050405020304" pitchFamily="18" charset="0"/>
              </a:rPr>
              <a:t>Question</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Can we design an ECN marking scheme with following properties:</a:t>
            </a:r>
          </a:p>
          <a:p>
            <a:pPr lvl="1"/>
            <a:r>
              <a:rPr lang="en-US" altLang="zh-CN" dirty="0"/>
              <a:t>Deliver low latency</a:t>
            </a:r>
          </a:p>
          <a:p>
            <a:pPr lvl="1"/>
            <a:r>
              <a:rPr lang="en-US" altLang="zh-CN" dirty="0"/>
              <a:t>Achieve high throughput</a:t>
            </a:r>
          </a:p>
          <a:p>
            <a:pPr lvl="1"/>
            <a:r>
              <a:rPr lang="en-US" altLang="zh-CN" dirty="0"/>
              <a:t>Preserve weighted fair sharing</a:t>
            </a:r>
          </a:p>
          <a:p>
            <a:pPr lvl="1"/>
            <a:r>
              <a:rPr lang="en-US" altLang="zh-CN" dirty="0" smtClean="0"/>
              <a:t>Compatible with legacy ECN/RED implementation</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32125020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rgbClr val="0000CC"/>
                </a:solidFill>
                <a:cs typeface="Times New Roman" panose="02020603050405020304" pitchFamily="18" charset="0"/>
              </a:rPr>
              <a:t>Question</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Can we design an ECN marking scheme with following properties:</a:t>
            </a:r>
          </a:p>
          <a:p>
            <a:pPr lvl="1"/>
            <a:r>
              <a:rPr lang="en-US" altLang="zh-CN" dirty="0"/>
              <a:t>Deliver low latency</a:t>
            </a:r>
          </a:p>
          <a:p>
            <a:pPr lvl="1"/>
            <a:r>
              <a:rPr lang="en-US" altLang="zh-CN" dirty="0"/>
              <a:t>Achieve high throughput</a:t>
            </a:r>
          </a:p>
          <a:p>
            <a:pPr lvl="1"/>
            <a:r>
              <a:rPr lang="en-US" altLang="zh-CN" dirty="0"/>
              <a:t>Preserve weighted fair sharing</a:t>
            </a:r>
          </a:p>
          <a:p>
            <a:pPr lvl="1"/>
            <a:r>
              <a:rPr lang="en-US" altLang="zh-CN" dirty="0" smtClean="0"/>
              <a:t>Compatible with legacy ECN/RED implementation</a:t>
            </a:r>
            <a:endParaRPr lang="zh-CN" altLang="en-US" dirty="0"/>
          </a:p>
        </p:txBody>
      </p:sp>
      <p:sp>
        <p:nvSpPr>
          <p:cNvPr id="4" name="标题 1"/>
          <p:cNvSpPr txBox="1">
            <a:spLocks/>
          </p:cNvSpPr>
          <p:nvPr/>
        </p:nvSpPr>
        <p:spPr>
          <a:xfrm>
            <a:off x="395536" y="495029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solidFill>
                  <a:srgbClr val="0000CC"/>
                </a:solidFill>
                <a:ea typeface="+mn-ea"/>
                <a:cs typeface="Times New Roman" panose="02020603050405020304" pitchFamily="18" charset="0"/>
              </a:rPr>
              <a:t>Our answer: MQ-ECN</a:t>
            </a:r>
            <a:endParaRPr lang="zh-CN" altLang="en-US" dirty="0">
              <a:solidFill>
                <a:srgbClr val="0000CC"/>
              </a:solidFill>
              <a:ea typeface="+mn-ea"/>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39700924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标题 1"/>
          <p:cNvSpPr txBox="1">
            <a:spLocks/>
          </p:cNvSpPr>
          <p:nvPr/>
        </p:nvSpPr>
        <p:spPr>
          <a:xfrm>
            <a:off x="892423" y="5013176"/>
            <a:ext cx="5191745"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800" b="1" dirty="0" smtClean="0">
                <a:solidFill>
                  <a:srgbClr val="0000CC"/>
                </a:solidFill>
                <a:ea typeface="+mn-ea"/>
                <a:cs typeface="Times New Roman" panose="02020603050405020304" pitchFamily="18" charset="0"/>
              </a:rPr>
              <a:t>MQ-ECN’S DESIGN</a:t>
            </a:r>
            <a:endParaRPr lang="zh-CN" altLang="en-US" sz="4800" b="1" dirty="0">
              <a:solidFill>
                <a:srgbClr val="0000CC"/>
              </a:solidFill>
              <a:ea typeface="+mn-ea"/>
              <a:cs typeface="Times New Roman" panose="02020603050405020304" pitchFamily="18" charset="0"/>
            </a:endParaRPr>
          </a:p>
        </p:txBody>
      </p:sp>
      <p:sp>
        <p:nvSpPr>
          <p:cNvPr id="9" name="标题 8"/>
          <p:cNvSpPr>
            <a:spLocks noGrp="1"/>
          </p:cNvSpPr>
          <p:nvPr>
            <p:ph type="title"/>
          </p:nvPr>
        </p:nvSpPr>
        <p:spPr/>
        <p:txBody>
          <a:bodyPr/>
          <a:lstStyle/>
          <a:p>
            <a:endParaRPr lang="zh-CN" altLang="en-US"/>
          </a:p>
        </p:txBody>
      </p:sp>
      <p:sp>
        <p:nvSpPr>
          <p:cNvPr id="2" name="灯片编号占位符 1"/>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41359470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cs typeface="Times New Roman" panose="02020603050405020304" pitchFamily="18" charset="0"/>
              </a:rPr>
              <a:t>Start from GPS Model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i="1" dirty="0" smtClean="0">
                        <a:latin typeface="Cambria Math"/>
                      </a:rPr>
                      <m:t>𝑁</m:t>
                    </m:r>
                  </m:oMath>
                </a14:m>
                <a:r>
                  <a:rPr lang="en-US" altLang="zh-CN" dirty="0" smtClean="0"/>
                  <a:t> queues share the link with capacity </a:t>
                </a:r>
                <a14:m>
                  <m:oMath xmlns:m="http://schemas.openxmlformats.org/officeDocument/2006/math">
                    <m:r>
                      <a:rPr lang="en-US" altLang="zh-CN" i="1" dirty="0" smtClean="0">
                        <a:latin typeface="Cambria Math"/>
                      </a:rPr>
                      <m:t>𝐶</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t="-1617"/>
                </a:stretch>
              </a:blipFill>
            </p:spPr>
            <p:txBody>
              <a:bodyPr/>
              <a:lstStyle/>
              <a:p>
                <a:r>
                  <a:rPr lang="zh-CN" altLang="en-US">
                    <a:noFill/>
                  </a:rPr>
                  <a:t> </a:t>
                </a:r>
              </a:p>
            </p:txBody>
          </p:sp>
        </mc:Fallback>
      </mc:AlternateContent>
      <p:grpSp>
        <p:nvGrpSpPr>
          <p:cNvPr id="7" name="Group 40"/>
          <p:cNvGrpSpPr/>
          <p:nvPr/>
        </p:nvGrpSpPr>
        <p:grpSpPr>
          <a:xfrm>
            <a:off x="5342370" y="4797152"/>
            <a:ext cx="705793" cy="762000"/>
            <a:chOff x="6897409" y="2819400"/>
            <a:chExt cx="705793" cy="762000"/>
          </a:xfrm>
        </p:grpSpPr>
        <p:cxnSp>
          <p:nvCxnSpPr>
            <p:cNvPr id="8"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10" name="Group 151"/>
          <p:cNvGrpSpPr>
            <a:grpSpLocks/>
          </p:cNvGrpSpPr>
          <p:nvPr/>
        </p:nvGrpSpPr>
        <p:grpSpPr bwMode="auto">
          <a:xfrm>
            <a:off x="3524910" y="4796518"/>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1"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smtClean="0"/>
                <a:t>2</a:t>
              </a:r>
              <a:endParaRPr lang="en-US" sz="2600" dirty="0"/>
            </a:p>
          </p:txBody>
        </p:sp>
        <p:sp>
          <p:nvSpPr>
            <p:cNvPr id="12"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p:sp>
        <p:nvSpPr>
          <p:cNvPr id="17" name="TextBox 16"/>
          <p:cNvSpPr txBox="1"/>
          <p:nvPr/>
        </p:nvSpPr>
        <p:spPr>
          <a:xfrm>
            <a:off x="4211960" y="5301208"/>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mc:AlternateContent xmlns:mc="http://schemas.openxmlformats.org/markup-compatibility/2006" xmlns:a14="http://schemas.microsoft.com/office/drawing/2010/main">
        <mc:Choice Requires="a14">
          <p:sp>
            <p:nvSpPr>
              <p:cNvPr id="18" name="TextBox 17"/>
              <p:cNvSpPr txBox="1"/>
              <p:nvPr/>
            </p:nvSpPr>
            <p:spPr>
              <a:xfrm>
                <a:off x="5724128" y="4936603"/>
                <a:ext cx="108012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dirty="0" smtClean="0">
                          <a:latin typeface="Cambria Math"/>
                        </a:rPr>
                        <m:t>𝑪</m:t>
                      </m:r>
                    </m:oMath>
                  </m:oMathPara>
                </a14:m>
                <a:endParaRPr lang="zh-CN" altLang="en-US" sz="2800" b="1" i="1" dirty="0"/>
              </a:p>
            </p:txBody>
          </p:sp>
        </mc:Choice>
        <mc:Fallback xmlns="">
          <p:sp>
            <p:nvSpPr>
              <p:cNvPr id="18" name="TextBox 17"/>
              <p:cNvSpPr txBox="1">
                <a:spLocks noRot="1" noChangeAspect="1" noMove="1" noResize="1" noEditPoints="1" noAdjustHandles="1" noChangeArrowheads="1" noChangeShapeType="1" noTextEdit="1"/>
              </p:cNvSpPr>
              <p:nvPr/>
            </p:nvSpPr>
            <p:spPr>
              <a:xfrm>
                <a:off x="5724128" y="4936603"/>
                <a:ext cx="1080120" cy="523220"/>
              </a:xfrm>
              <a:prstGeom prst="rect">
                <a:avLst/>
              </a:prstGeom>
              <a:blipFill rotWithShape="1">
                <a:blip r:embed="rId4"/>
                <a:stretch>
                  <a:fillRect/>
                </a:stretch>
              </a:blipFill>
            </p:spPr>
            <p:txBody>
              <a:bodyPr/>
              <a:lstStyle/>
              <a:p>
                <a:r>
                  <a:rPr lang="zh-CN" altLang="en-US">
                    <a:noFill/>
                  </a:rPr>
                  <a:t> </a:t>
                </a:r>
              </a:p>
            </p:txBody>
          </p:sp>
        </mc:Fallback>
      </mc:AlternateContent>
      <p:grpSp>
        <p:nvGrpSpPr>
          <p:cNvPr id="23" name="Group 151"/>
          <p:cNvGrpSpPr>
            <a:grpSpLocks/>
          </p:cNvGrpSpPr>
          <p:nvPr/>
        </p:nvGrpSpPr>
        <p:grpSpPr bwMode="auto">
          <a:xfrm>
            <a:off x="3563888" y="5733256"/>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4"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a:t>N</a:t>
              </a:r>
            </a:p>
          </p:txBody>
        </p:sp>
        <p:sp>
          <p:nvSpPr>
            <p:cNvPr id="25"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p:grpSp>
        <p:nvGrpSpPr>
          <p:cNvPr id="26" name="Group 151"/>
          <p:cNvGrpSpPr>
            <a:grpSpLocks/>
          </p:cNvGrpSpPr>
          <p:nvPr/>
        </p:nvGrpSpPr>
        <p:grpSpPr bwMode="auto">
          <a:xfrm>
            <a:off x="3524910" y="4292462"/>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7"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a:t>1</a:t>
              </a:r>
            </a:p>
          </p:txBody>
        </p:sp>
        <p:sp>
          <p:nvSpPr>
            <p:cNvPr id="28"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p:sp>
        <p:nvSpPr>
          <p:cNvPr id="19" name="椭圆 18"/>
          <p:cNvSpPr/>
          <p:nvPr/>
        </p:nvSpPr>
        <p:spPr>
          <a:xfrm>
            <a:off x="5076056" y="3933056"/>
            <a:ext cx="540060" cy="2557124"/>
          </a:xfrm>
          <a:prstGeom prst="ellipse">
            <a:avLst/>
          </a:prstGeom>
          <a:noFill/>
          <a:ln w="381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CC"/>
              </a:solidFill>
            </a:endParaRPr>
          </a:p>
        </p:txBody>
      </p:sp>
      <p:sp>
        <p:nvSpPr>
          <p:cNvPr id="20" name="TextBox 19"/>
          <p:cNvSpPr txBox="1"/>
          <p:nvPr/>
        </p:nvSpPr>
        <p:spPr>
          <a:xfrm>
            <a:off x="2627784" y="3437027"/>
            <a:ext cx="5760640" cy="523220"/>
          </a:xfrm>
          <a:prstGeom prst="rect">
            <a:avLst/>
          </a:prstGeom>
          <a:noFill/>
        </p:spPr>
        <p:txBody>
          <a:bodyPr wrap="square" rtlCol="0">
            <a:spAutoFit/>
          </a:bodyPr>
          <a:lstStyle/>
          <a:p>
            <a:pPr algn="ctr"/>
            <a:r>
              <a:rPr lang="en-US" altLang="zh-CN" sz="2800" dirty="0">
                <a:solidFill>
                  <a:srgbClr val="0000CC"/>
                </a:solidFill>
              </a:rPr>
              <a:t>G</a:t>
            </a:r>
            <a:r>
              <a:rPr lang="en-US" altLang="zh-CN" sz="2800" dirty="0" smtClean="0">
                <a:solidFill>
                  <a:srgbClr val="0000CC"/>
                </a:solidFill>
              </a:rPr>
              <a:t>eneralized </a:t>
            </a:r>
            <a:r>
              <a:rPr lang="en-US" altLang="zh-CN" sz="2800" dirty="0">
                <a:solidFill>
                  <a:srgbClr val="0000CC"/>
                </a:solidFill>
              </a:rPr>
              <a:t>P</a:t>
            </a:r>
            <a:r>
              <a:rPr lang="en-US" altLang="zh-CN" sz="2800" dirty="0" smtClean="0">
                <a:solidFill>
                  <a:srgbClr val="0000CC"/>
                </a:solidFill>
              </a:rPr>
              <a:t>rocessor Sharing (GPS)</a:t>
            </a:r>
            <a:endParaRPr lang="zh-CN" altLang="en-US" sz="2600" dirty="0">
              <a:solidFill>
                <a:srgbClr val="0000CC"/>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2531008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cs typeface="Times New Roman" panose="02020603050405020304" pitchFamily="18" charset="0"/>
              </a:rPr>
              <a:t>Background</a:t>
            </a:r>
            <a:endParaRPr lang="zh-CN" altLang="en-US" dirty="0"/>
          </a:p>
        </p:txBody>
      </p:sp>
      <p:sp>
        <p:nvSpPr>
          <p:cNvPr id="3" name="内容占位符 2"/>
          <p:cNvSpPr>
            <a:spLocks noGrp="1"/>
          </p:cNvSpPr>
          <p:nvPr>
            <p:ph idx="1"/>
          </p:nvPr>
        </p:nvSpPr>
        <p:spPr/>
        <p:txBody>
          <a:bodyPr/>
          <a:lstStyle/>
          <a:p>
            <a:r>
              <a:rPr lang="en-US" altLang="zh-CN" dirty="0" smtClean="0"/>
              <a:t>Data Centers</a:t>
            </a:r>
          </a:p>
          <a:p>
            <a:pPr lvl="1"/>
            <a:r>
              <a:rPr lang="en-US" altLang="zh-CN" dirty="0"/>
              <a:t>Many services with diverse network </a:t>
            </a:r>
            <a:r>
              <a:rPr lang="en-US" altLang="zh-CN" dirty="0" smtClean="0"/>
              <a:t>requirements</a:t>
            </a:r>
          </a:p>
          <a:p>
            <a:r>
              <a:rPr lang="en-US" altLang="zh-CN" dirty="0" smtClean="0"/>
              <a:t>ECN-based Transports</a:t>
            </a:r>
          </a:p>
          <a:p>
            <a:pPr lvl="1"/>
            <a:r>
              <a:rPr lang="en-US" altLang="zh-CN" dirty="0" smtClean="0"/>
              <a:t>Achieve high throughput &amp; low latency</a:t>
            </a:r>
          </a:p>
          <a:p>
            <a:pPr lvl="1"/>
            <a:r>
              <a:rPr lang="en-US" altLang="zh-CN" dirty="0" smtClean="0"/>
              <a:t>Widely deployed: DCTCP, DCQCN, etc.</a:t>
            </a:r>
          </a:p>
        </p:txBody>
      </p:sp>
      <p:sp>
        <p:nvSpPr>
          <p:cNvPr id="6" name="AutoShape 2" descr="Image result for hadoo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Image result for redi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Image result for sql azure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 result for data center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descr="https://encrypted-tbn3.gstatic.com/images?q=tbn:ANd9GcSA70K40GAkaswwFzJnQUUMIveB41iqbh9sI9nzb-ucClP3A_D7pfnx3nf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2968" y="4581128"/>
            <a:ext cx="3041000" cy="1638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icrosoft data cen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4581128"/>
            <a:ext cx="2952328" cy="1638300"/>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31505780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i="1" dirty="0" smtClean="0">
                        <a:latin typeface="Cambria Math"/>
                      </a:rPr>
                      <m:t>𝑁</m:t>
                    </m:r>
                  </m:oMath>
                </a14:m>
                <a:r>
                  <a:rPr lang="en-US" altLang="zh-CN" dirty="0" smtClean="0"/>
                  <a:t> queues share the link with capacity </a:t>
                </a:r>
                <a14:m>
                  <m:oMath xmlns:m="http://schemas.openxmlformats.org/officeDocument/2006/math">
                    <m:r>
                      <a:rPr lang="en-US" altLang="zh-CN" i="1" dirty="0" smtClean="0">
                        <a:latin typeface="Cambria Math"/>
                      </a:rPr>
                      <m:t>𝐶</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t="-1617"/>
                </a:stretch>
              </a:blipFill>
            </p:spPr>
            <p:txBody>
              <a:bodyPr/>
              <a:lstStyle/>
              <a:p>
                <a:r>
                  <a:rPr lang="zh-CN" altLang="en-US">
                    <a:noFill/>
                  </a:rPr>
                  <a:t> </a:t>
                </a:r>
              </a:p>
            </p:txBody>
          </p:sp>
        </mc:Fallback>
      </mc:AlternateContent>
      <p:grpSp>
        <p:nvGrpSpPr>
          <p:cNvPr id="7" name="Group 40"/>
          <p:cNvGrpSpPr/>
          <p:nvPr/>
        </p:nvGrpSpPr>
        <p:grpSpPr>
          <a:xfrm>
            <a:off x="5342370" y="4797152"/>
            <a:ext cx="705793" cy="762000"/>
            <a:chOff x="6897409" y="2819400"/>
            <a:chExt cx="705793" cy="762000"/>
          </a:xfrm>
        </p:grpSpPr>
        <p:cxnSp>
          <p:nvCxnSpPr>
            <p:cNvPr id="8"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10" name="Group 151"/>
          <p:cNvGrpSpPr>
            <a:grpSpLocks/>
          </p:cNvGrpSpPr>
          <p:nvPr/>
        </p:nvGrpSpPr>
        <p:grpSpPr bwMode="auto">
          <a:xfrm>
            <a:off x="3524910" y="4796518"/>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1"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smtClean="0"/>
                <a:t>2</a:t>
              </a:r>
              <a:endParaRPr lang="en-US" sz="2600" dirty="0"/>
            </a:p>
          </p:txBody>
        </p:sp>
        <p:sp>
          <p:nvSpPr>
            <p:cNvPr id="12"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p:sp>
        <p:nvSpPr>
          <p:cNvPr id="17" name="TextBox 16"/>
          <p:cNvSpPr txBox="1"/>
          <p:nvPr/>
        </p:nvSpPr>
        <p:spPr>
          <a:xfrm>
            <a:off x="4211960" y="5301208"/>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mc:AlternateContent xmlns:mc="http://schemas.openxmlformats.org/markup-compatibility/2006" xmlns:a14="http://schemas.microsoft.com/office/drawing/2010/main">
        <mc:Choice Requires="a14">
          <p:sp>
            <p:nvSpPr>
              <p:cNvPr id="18" name="TextBox 17"/>
              <p:cNvSpPr txBox="1"/>
              <p:nvPr/>
            </p:nvSpPr>
            <p:spPr>
              <a:xfrm>
                <a:off x="5724128" y="4936603"/>
                <a:ext cx="108012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dirty="0" smtClean="0">
                          <a:latin typeface="Cambria Math"/>
                        </a:rPr>
                        <m:t>𝑪</m:t>
                      </m:r>
                    </m:oMath>
                  </m:oMathPara>
                </a14:m>
                <a:endParaRPr lang="zh-CN" altLang="en-US" sz="2800" b="1" i="1" dirty="0"/>
              </a:p>
            </p:txBody>
          </p:sp>
        </mc:Choice>
        <mc:Fallback xmlns="">
          <p:sp>
            <p:nvSpPr>
              <p:cNvPr id="18" name="TextBox 17"/>
              <p:cNvSpPr txBox="1">
                <a:spLocks noRot="1" noChangeAspect="1" noMove="1" noResize="1" noEditPoints="1" noAdjustHandles="1" noChangeArrowheads="1" noChangeShapeType="1" noTextEdit="1"/>
              </p:cNvSpPr>
              <p:nvPr/>
            </p:nvSpPr>
            <p:spPr>
              <a:xfrm>
                <a:off x="5724128" y="4936603"/>
                <a:ext cx="1080120" cy="523220"/>
              </a:xfrm>
              <a:prstGeom prst="rect">
                <a:avLst/>
              </a:prstGeom>
              <a:blipFill rotWithShape="1">
                <a:blip r:embed="rId4"/>
                <a:stretch>
                  <a:fillRect/>
                </a:stretch>
              </a:blipFill>
            </p:spPr>
            <p:txBody>
              <a:bodyPr/>
              <a:lstStyle/>
              <a:p>
                <a:r>
                  <a:rPr lang="zh-CN" altLang="en-US">
                    <a:noFill/>
                  </a:rPr>
                  <a:t> </a:t>
                </a:r>
              </a:p>
            </p:txBody>
          </p:sp>
        </mc:Fallback>
      </mc:AlternateContent>
      <p:grpSp>
        <p:nvGrpSpPr>
          <p:cNvPr id="23" name="Group 151"/>
          <p:cNvGrpSpPr>
            <a:grpSpLocks/>
          </p:cNvGrpSpPr>
          <p:nvPr/>
        </p:nvGrpSpPr>
        <p:grpSpPr bwMode="auto">
          <a:xfrm>
            <a:off x="3563888" y="5733256"/>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4"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a:t>N</a:t>
              </a:r>
            </a:p>
          </p:txBody>
        </p:sp>
        <p:sp>
          <p:nvSpPr>
            <p:cNvPr id="25"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p:grpSp>
        <p:nvGrpSpPr>
          <p:cNvPr id="26" name="Group 151"/>
          <p:cNvGrpSpPr>
            <a:grpSpLocks/>
          </p:cNvGrpSpPr>
          <p:nvPr/>
        </p:nvGrpSpPr>
        <p:grpSpPr bwMode="auto">
          <a:xfrm>
            <a:off x="3524910" y="4292462"/>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7"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a:t>1</a:t>
              </a:r>
            </a:p>
          </p:txBody>
        </p:sp>
        <p:sp>
          <p:nvSpPr>
            <p:cNvPr id="28"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p:sp>
        <p:nvSpPr>
          <p:cNvPr id="22" name="TextBox 21"/>
          <p:cNvSpPr txBox="1"/>
          <p:nvPr/>
        </p:nvSpPr>
        <p:spPr>
          <a:xfrm>
            <a:off x="251520" y="3872661"/>
            <a:ext cx="1740024" cy="492443"/>
          </a:xfrm>
          <a:prstGeom prst="rect">
            <a:avLst/>
          </a:prstGeom>
          <a:noFill/>
        </p:spPr>
        <p:txBody>
          <a:bodyPr wrap="square" rtlCol="0">
            <a:spAutoFit/>
          </a:bodyPr>
          <a:lstStyle/>
          <a:p>
            <a:pPr algn="ctr"/>
            <a:r>
              <a:rPr lang="en-US" altLang="zh-CN" sz="2600" dirty="0" smtClean="0"/>
              <a:t>Input Rate</a:t>
            </a:r>
            <a:endParaRPr lang="zh-CN" altLang="en-US" sz="2600" dirty="0"/>
          </a:p>
        </p:txBody>
      </p:sp>
      <mc:AlternateContent xmlns:mc="http://schemas.openxmlformats.org/markup-compatibility/2006" xmlns:a14="http://schemas.microsoft.com/office/drawing/2010/main">
        <mc:Choice Requires="a14">
          <p:sp>
            <p:nvSpPr>
              <p:cNvPr id="29" name="TextBox 28"/>
              <p:cNvSpPr txBox="1"/>
              <p:nvPr/>
            </p:nvSpPr>
            <p:spPr>
              <a:xfrm>
                <a:off x="437456" y="4304709"/>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1</m:t>
                          </m:r>
                        </m:sub>
                      </m:sSub>
                    </m:oMath>
                  </m:oMathPara>
                </a14:m>
                <a:endParaRPr lang="zh-CN" altLang="en-US" sz="2600" dirty="0"/>
              </a:p>
            </p:txBody>
          </p:sp>
        </mc:Choice>
        <mc:Fallback xmlns="">
          <p:sp>
            <p:nvSpPr>
              <p:cNvPr id="29" name="TextBox 28"/>
              <p:cNvSpPr txBox="1">
                <a:spLocks noRot="1" noChangeAspect="1" noMove="1" noResize="1" noEditPoints="1" noAdjustHandles="1" noChangeArrowheads="1" noChangeShapeType="1" noTextEdit="1"/>
              </p:cNvSpPr>
              <p:nvPr/>
            </p:nvSpPr>
            <p:spPr>
              <a:xfrm>
                <a:off x="437456" y="4304709"/>
                <a:ext cx="1368152" cy="492443"/>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37456" y="5721172"/>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𝑁</m:t>
                          </m:r>
                        </m:sub>
                      </m:sSub>
                    </m:oMath>
                  </m:oMathPara>
                </a14:m>
                <a:endParaRPr lang="zh-CN" altLang="en-US" sz="2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437456" y="5721172"/>
                <a:ext cx="1368152" cy="492443"/>
              </a:xfrm>
              <a:prstGeom prst="rect">
                <a:avLst/>
              </a:prstGeom>
              <a:blipFill rotWithShape="1">
                <a:blip r:embed="rId6"/>
                <a:stretch>
                  <a:fillRect/>
                </a:stretch>
              </a:blipFill>
            </p:spPr>
            <p:txBody>
              <a:bodyPr/>
              <a:lstStyle/>
              <a:p>
                <a:r>
                  <a:rPr lang="zh-CN" altLang="en-US">
                    <a:noFill/>
                  </a:rPr>
                  <a:t> </a:t>
                </a:r>
              </a:p>
            </p:txBody>
          </p:sp>
        </mc:Fallback>
      </mc:AlternateContent>
      <p:sp>
        <p:nvSpPr>
          <p:cNvPr id="37" name="TextBox 36"/>
          <p:cNvSpPr txBox="1"/>
          <p:nvPr/>
        </p:nvSpPr>
        <p:spPr>
          <a:xfrm>
            <a:off x="935596" y="5290457"/>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mc:AlternateContent xmlns:mc="http://schemas.openxmlformats.org/markup-compatibility/2006" xmlns:a14="http://schemas.microsoft.com/office/drawing/2010/main">
        <mc:Choice Requires="a14">
          <p:sp>
            <p:nvSpPr>
              <p:cNvPr id="30" name="TextBox 29"/>
              <p:cNvSpPr txBox="1"/>
              <p:nvPr/>
            </p:nvSpPr>
            <p:spPr>
              <a:xfrm>
                <a:off x="437456" y="4808765"/>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2</m:t>
                          </m:r>
                        </m:sub>
                      </m:sSub>
                    </m:oMath>
                  </m:oMathPara>
                </a14:m>
                <a:endParaRPr lang="zh-CN" altLang="en-US" sz="2600" dirty="0"/>
              </a:p>
            </p:txBody>
          </p:sp>
        </mc:Choice>
        <mc:Fallback xmlns="">
          <p:sp>
            <p:nvSpPr>
              <p:cNvPr id="30" name="TextBox 29"/>
              <p:cNvSpPr txBox="1">
                <a:spLocks noRot="1" noChangeAspect="1" noMove="1" noResize="1" noEditPoints="1" noAdjustHandles="1" noChangeArrowheads="1" noChangeShapeType="1" noTextEdit="1"/>
              </p:cNvSpPr>
              <p:nvPr/>
            </p:nvSpPr>
            <p:spPr>
              <a:xfrm>
                <a:off x="437456" y="4808765"/>
                <a:ext cx="1368152" cy="492443"/>
              </a:xfrm>
              <a:prstGeom prst="rect">
                <a:avLst/>
              </a:prstGeom>
              <a:blipFill rotWithShape="1">
                <a:blip r:embed="rId7"/>
                <a:stretch>
                  <a:fillRect/>
                </a:stretch>
              </a:blipFill>
            </p:spPr>
            <p:txBody>
              <a:bodyPr/>
              <a:lstStyle/>
              <a:p>
                <a:r>
                  <a:rPr lang="zh-CN" altLang="en-US">
                    <a:noFill/>
                  </a:rPr>
                  <a:t> </a:t>
                </a:r>
              </a:p>
            </p:txBody>
          </p:sp>
        </mc:Fallback>
      </mc:AlternateContent>
      <p:sp>
        <p:nvSpPr>
          <p:cNvPr id="4" name="标题 3"/>
          <p:cNvSpPr>
            <a:spLocks noGrp="1"/>
          </p:cNvSpPr>
          <p:nvPr>
            <p:ph type="title"/>
          </p:nvPr>
        </p:nvSpPr>
        <p:spPr/>
        <p:txBody>
          <a:bodyPr/>
          <a:lstStyle/>
          <a:p>
            <a:r>
              <a:rPr lang="en-US" altLang="zh-CN" dirty="0">
                <a:solidFill>
                  <a:srgbClr val="0000CC"/>
                </a:solidFill>
                <a:cs typeface="Times New Roman" panose="02020603050405020304" pitchFamily="18" charset="0"/>
              </a:rPr>
              <a:t>Start from GPS Model</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29756884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cs typeface="Times New Roman" panose="02020603050405020304" pitchFamily="18" charset="0"/>
              </a:rPr>
              <a:t>Start from GPS Model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i="1" dirty="0" smtClean="0">
                        <a:latin typeface="Cambria Math"/>
                      </a:rPr>
                      <m:t>𝑁</m:t>
                    </m:r>
                  </m:oMath>
                </a14:m>
                <a:r>
                  <a:rPr lang="en-US" altLang="zh-CN" dirty="0" smtClean="0"/>
                  <a:t> queues share the link with capacity </a:t>
                </a:r>
                <a14:m>
                  <m:oMath xmlns:m="http://schemas.openxmlformats.org/officeDocument/2006/math">
                    <m:r>
                      <a:rPr lang="en-US" altLang="zh-CN" i="1" dirty="0" smtClean="0">
                        <a:latin typeface="Cambria Math"/>
                      </a:rPr>
                      <m:t>𝐶</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t="-1617"/>
                </a:stretch>
              </a:blipFill>
            </p:spPr>
            <p:txBody>
              <a:bodyPr/>
              <a:lstStyle/>
              <a:p>
                <a:r>
                  <a:rPr lang="zh-CN" altLang="en-US">
                    <a:noFill/>
                  </a:rPr>
                  <a:t> </a:t>
                </a:r>
              </a:p>
            </p:txBody>
          </p:sp>
        </mc:Fallback>
      </mc:AlternateContent>
      <p:grpSp>
        <p:nvGrpSpPr>
          <p:cNvPr id="7" name="Group 40"/>
          <p:cNvGrpSpPr/>
          <p:nvPr/>
        </p:nvGrpSpPr>
        <p:grpSpPr>
          <a:xfrm>
            <a:off x="5342370" y="4797152"/>
            <a:ext cx="705793" cy="762000"/>
            <a:chOff x="6897409" y="2819400"/>
            <a:chExt cx="705793" cy="762000"/>
          </a:xfrm>
        </p:grpSpPr>
        <p:cxnSp>
          <p:nvCxnSpPr>
            <p:cNvPr id="8"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10" name="Group 151"/>
          <p:cNvGrpSpPr>
            <a:grpSpLocks/>
          </p:cNvGrpSpPr>
          <p:nvPr/>
        </p:nvGrpSpPr>
        <p:grpSpPr bwMode="auto">
          <a:xfrm>
            <a:off x="3524910" y="4796518"/>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1"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smtClean="0"/>
                <a:t>2</a:t>
              </a:r>
              <a:endParaRPr lang="en-US" sz="2600" dirty="0"/>
            </a:p>
          </p:txBody>
        </p:sp>
        <p:sp>
          <p:nvSpPr>
            <p:cNvPr id="12"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p:sp>
        <p:nvSpPr>
          <p:cNvPr id="17" name="TextBox 16"/>
          <p:cNvSpPr txBox="1"/>
          <p:nvPr/>
        </p:nvSpPr>
        <p:spPr>
          <a:xfrm>
            <a:off x="4211960" y="5301208"/>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mc:AlternateContent xmlns:mc="http://schemas.openxmlformats.org/markup-compatibility/2006" xmlns:a14="http://schemas.microsoft.com/office/drawing/2010/main">
        <mc:Choice Requires="a14">
          <p:sp>
            <p:nvSpPr>
              <p:cNvPr id="18" name="TextBox 17"/>
              <p:cNvSpPr txBox="1"/>
              <p:nvPr/>
            </p:nvSpPr>
            <p:spPr>
              <a:xfrm>
                <a:off x="5724128" y="4936603"/>
                <a:ext cx="108012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dirty="0" smtClean="0">
                          <a:latin typeface="Cambria Math"/>
                        </a:rPr>
                        <m:t>𝑪</m:t>
                      </m:r>
                    </m:oMath>
                  </m:oMathPara>
                </a14:m>
                <a:endParaRPr lang="zh-CN" altLang="en-US" sz="2800" b="1" i="1" dirty="0"/>
              </a:p>
            </p:txBody>
          </p:sp>
        </mc:Choice>
        <mc:Fallback xmlns="">
          <p:sp>
            <p:nvSpPr>
              <p:cNvPr id="18" name="TextBox 17"/>
              <p:cNvSpPr txBox="1">
                <a:spLocks noRot="1" noChangeAspect="1" noMove="1" noResize="1" noEditPoints="1" noAdjustHandles="1" noChangeArrowheads="1" noChangeShapeType="1" noTextEdit="1"/>
              </p:cNvSpPr>
              <p:nvPr/>
            </p:nvSpPr>
            <p:spPr>
              <a:xfrm>
                <a:off x="5724128" y="4936603"/>
                <a:ext cx="1080120" cy="523220"/>
              </a:xfrm>
              <a:prstGeom prst="rect">
                <a:avLst/>
              </a:prstGeom>
              <a:blipFill rotWithShape="1">
                <a:blip r:embed="rId4"/>
                <a:stretch>
                  <a:fillRect/>
                </a:stretch>
              </a:blipFill>
            </p:spPr>
            <p:txBody>
              <a:bodyPr/>
              <a:lstStyle/>
              <a:p>
                <a:r>
                  <a:rPr lang="zh-CN" altLang="en-US">
                    <a:noFill/>
                  </a:rPr>
                  <a:t> </a:t>
                </a:r>
              </a:p>
            </p:txBody>
          </p:sp>
        </mc:Fallback>
      </mc:AlternateContent>
      <p:sp>
        <p:nvSpPr>
          <p:cNvPr id="19" name="TextBox 18"/>
          <p:cNvSpPr txBox="1"/>
          <p:nvPr/>
        </p:nvSpPr>
        <p:spPr>
          <a:xfrm>
            <a:off x="1835696" y="3872661"/>
            <a:ext cx="1368152" cy="492443"/>
          </a:xfrm>
          <a:prstGeom prst="rect">
            <a:avLst/>
          </a:prstGeom>
          <a:noFill/>
        </p:spPr>
        <p:txBody>
          <a:bodyPr wrap="square" rtlCol="0">
            <a:spAutoFit/>
          </a:bodyPr>
          <a:lstStyle/>
          <a:p>
            <a:pPr algn="ctr"/>
            <a:r>
              <a:rPr lang="en-US" altLang="zh-CN" sz="2600" dirty="0" smtClean="0"/>
              <a:t>Weight</a:t>
            </a:r>
            <a:endParaRPr lang="zh-CN" altLang="en-US" sz="2600" dirty="0"/>
          </a:p>
        </p:txBody>
      </p:sp>
      <p:grpSp>
        <p:nvGrpSpPr>
          <p:cNvPr id="23" name="Group 151"/>
          <p:cNvGrpSpPr>
            <a:grpSpLocks/>
          </p:cNvGrpSpPr>
          <p:nvPr/>
        </p:nvGrpSpPr>
        <p:grpSpPr bwMode="auto">
          <a:xfrm>
            <a:off x="3563888" y="5733256"/>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4"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a:t>N</a:t>
              </a:r>
            </a:p>
          </p:txBody>
        </p:sp>
        <p:sp>
          <p:nvSpPr>
            <p:cNvPr id="25"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p:grpSp>
        <p:nvGrpSpPr>
          <p:cNvPr id="26" name="Group 151"/>
          <p:cNvGrpSpPr>
            <a:grpSpLocks/>
          </p:cNvGrpSpPr>
          <p:nvPr/>
        </p:nvGrpSpPr>
        <p:grpSpPr bwMode="auto">
          <a:xfrm>
            <a:off x="3524910" y="4292462"/>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7"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a:t>1</a:t>
              </a:r>
            </a:p>
          </p:txBody>
        </p:sp>
        <p:sp>
          <p:nvSpPr>
            <p:cNvPr id="28"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mc:AlternateContent xmlns:mc="http://schemas.openxmlformats.org/markup-compatibility/2006" xmlns:a14="http://schemas.microsoft.com/office/drawing/2010/main">
        <mc:Choice Requires="a14">
          <p:sp>
            <p:nvSpPr>
              <p:cNvPr id="30" name="TextBox 29"/>
              <p:cNvSpPr txBox="1"/>
              <p:nvPr/>
            </p:nvSpPr>
            <p:spPr>
              <a:xfrm>
                <a:off x="1835696" y="4304709"/>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𝑤</m:t>
                          </m:r>
                        </m:e>
                        <m:sub>
                          <m:r>
                            <a:rPr lang="en-US" altLang="zh-CN" sz="2600" b="0" i="1" dirty="0" smtClean="0">
                              <a:latin typeface="Cambria Math"/>
                            </a:rPr>
                            <m:t>1</m:t>
                          </m:r>
                        </m:sub>
                      </m:sSub>
                    </m:oMath>
                  </m:oMathPara>
                </a14:m>
                <a:endParaRPr lang="zh-CN" altLang="en-US" sz="26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835696" y="4304709"/>
                <a:ext cx="1368152" cy="492443"/>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1835696" y="4797152"/>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𝑤</m:t>
                          </m:r>
                        </m:e>
                        <m:sub>
                          <m:r>
                            <a:rPr lang="en-US" altLang="zh-CN" sz="2600" b="0" i="1" dirty="0" smtClean="0">
                              <a:latin typeface="Cambria Math"/>
                            </a:rPr>
                            <m:t>2</m:t>
                          </m:r>
                        </m:sub>
                      </m:sSub>
                    </m:oMath>
                  </m:oMathPara>
                </a14:m>
                <a:endParaRPr lang="zh-CN" altLang="en-US" sz="2600" dirty="0"/>
              </a:p>
            </p:txBody>
          </p:sp>
        </mc:Choice>
        <mc:Fallback xmlns="">
          <p:sp>
            <p:nvSpPr>
              <p:cNvPr id="31" name="TextBox 30"/>
              <p:cNvSpPr txBox="1">
                <a:spLocks noRot="1" noChangeAspect="1" noMove="1" noResize="1" noEditPoints="1" noAdjustHandles="1" noChangeArrowheads="1" noChangeShapeType="1" noTextEdit="1"/>
              </p:cNvSpPr>
              <p:nvPr/>
            </p:nvSpPr>
            <p:spPr>
              <a:xfrm>
                <a:off x="1835696" y="4797152"/>
                <a:ext cx="1368152" cy="492443"/>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835696" y="5729039"/>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𝑤</m:t>
                          </m:r>
                        </m:e>
                        <m:sub>
                          <m:r>
                            <a:rPr lang="en-US" altLang="zh-CN" sz="2600" b="0" i="1" dirty="0" smtClean="0">
                              <a:latin typeface="Cambria Math"/>
                            </a:rPr>
                            <m:t>𝑁</m:t>
                          </m:r>
                        </m:sub>
                      </m:sSub>
                    </m:oMath>
                  </m:oMathPara>
                </a14:m>
                <a:endParaRPr lang="zh-CN" altLang="en-US" sz="2600" dirty="0"/>
              </a:p>
            </p:txBody>
          </p:sp>
        </mc:Choice>
        <mc:Fallback xmlns="">
          <p:sp>
            <p:nvSpPr>
              <p:cNvPr id="32" name="TextBox 31"/>
              <p:cNvSpPr txBox="1">
                <a:spLocks noRot="1" noChangeAspect="1" noMove="1" noResize="1" noEditPoints="1" noAdjustHandles="1" noChangeArrowheads="1" noChangeShapeType="1" noTextEdit="1"/>
              </p:cNvSpPr>
              <p:nvPr/>
            </p:nvSpPr>
            <p:spPr>
              <a:xfrm>
                <a:off x="1835696" y="5729039"/>
                <a:ext cx="1368152" cy="492443"/>
              </a:xfrm>
              <a:prstGeom prst="rect">
                <a:avLst/>
              </a:prstGeom>
              <a:blipFill rotWithShape="1">
                <a:blip r:embed="rId7"/>
                <a:stretch>
                  <a:fillRect/>
                </a:stretch>
              </a:blipFill>
            </p:spPr>
            <p:txBody>
              <a:bodyPr/>
              <a:lstStyle/>
              <a:p>
                <a:r>
                  <a:rPr lang="zh-CN" altLang="en-US">
                    <a:noFill/>
                  </a:rPr>
                  <a:t> </a:t>
                </a:r>
              </a:p>
            </p:txBody>
          </p:sp>
        </mc:Fallback>
      </mc:AlternateContent>
      <p:sp>
        <p:nvSpPr>
          <p:cNvPr id="22" name="TextBox 21"/>
          <p:cNvSpPr txBox="1"/>
          <p:nvPr/>
        </p:nvSpPr>
        <p:spPr>
          <a:xfrm>
            <a:off x="251520" y="3872661"/>
            <a:ext cx="1740024" cy="492443"/>
          </a:xfrm>
          <a:prstGeom prst="rect">
            <a:avLst/>
          </a:prstGeom>
          <a:noFill/>
        </p:spPr>
        <p:txBody>
          <a:bodyPr wrap="square" rtlCol="0">
            <a:spAutoFit/>
          </a:bodyPr>
          <a:lstStyle/>
          <a:p>
            <a:pPr algn="ctr"/>
            <a:r>
              <a:rPr lang="en-US" altLang="zh-CN" sz="2600" dirty="0" smtClean="0"/>
              <a:t>Input Rate</a:t>
            </a:r>
            <a:endParaRPr lang="zh-CN" altLang="en-US" sz="2600" dirty="0"/>
          </a:p>
        </p:txBody>
      </p:sp>
      <mc:AlternateContent xmlns:mc="http://schemas.openxmlformats.org/markup-compatibility/2006" xmlns:a14="http://schemas.microsoft.com/office/drawing/2010/main">
        <mc:Choice Requires="a14">
          <p:sp>
            <p:nvSpPr>
              <p:cNvPr id="29" name="TextBox 28"/>
              <p:cNvSpPr txBox="1"/>
              <p:nvPr/>
            </p:nvSpPr>
            <p:spPr>
              <a:xfrm>
                <a:off x="437456" y="4304709"/>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1</m:t>
                          </m:r>
                        </m:sub>
                      </m:sSub>
                    </m:oMath>
                  </m:oMathPara>
                </a14:m>
                <a:endParaRPr lang="zh-CN" altLang="en-US" sz="2600" dirty="0"/>
              </a:p>
            </p:txBody>
          </p:sp>
        </mc:Choice>
        <mc:Fallback xmlns="">
          <p:sp>
            <p:nvSpPr>
              <p:cNvPr id="29" name="TextBox 28"/>
              <p:cNvSpPr txBox="1">
                <a:spLocks noRot="1" noChangeAspect="1" noMove="1" noResize="1" noEditPoints="1" noAdjustHandles="1" noChangeArrowheads="1" noChangeShapeType="1" noTextEdit="1"/>
              </p:cNvSpPr>
              <p:nvPr/>
            </p:nvSpPr>
            <p:spPr>
              <a:xfrm>
                <a:off x="437456" y="4304709"/>
                <a:ext cx="1368152" cy="492443"/>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37456" y="5721172"/>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𝑁</m:t>
                          </m:r>
                        </m:sub>
                      </m:sSub>
                    </m:oMath>
                  </m:oMathPara>
                </a14:m>
                <a:endParaRPr lang="zh-CN" altLang="en-US" sz="2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437456" y="5721172"/>
                <a:ext cx="1368152" cy="492443"/>
              </a:xfrm>
              <a:prstGeom prst="rect">
                <a:avLst/>
              </a:prstGeom>
              <a:blipFill rotWithShape="1">
                <a:blip r:embed="rId9"/>
                <a:stretch>
                  <a:fillRect/>
                </a:stretch>
              </a:blipFill>
            </p:spPr>
            <p:txBody>
              <a:bodyPr/>
              <a:lstStyle/>
              <a:p>
                <a:r>
                  <a:rPr lang="zh-CN" altLang="en-US">
                    <a:noFill/>
                  </a:rPr>
                  <a:t> </a:t>
                </a:r>
              </a:p>
            </p:txBody>
          </p:sp>
        </mc:Fallback>
      </mc:AlternateContent>
      <p:sp>
        <p:nvSpPr>
          <p:cNvPr id="35" name="TextBox 34"/>
          <p:cNvSpPr txBox="1"/>
          <p:nvPr/>
        </p:nvSpPr>
        <p:spPr>
          <a:xfrm>
            <a:off x="2339752" y="5301208"/>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p:sp>
        <p:nvSpPr>
          <p:cNvPr id="36" name="TextBox 35"/>
          <p:cNvSpPr txBox="1"/>
          <p:nvPr/>
        </p:nvSpPr>
        <p:spPr>
          <a:xfrm>
            <a:off x="935596" y="5290457"/>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mc:AlternateContent xmlns:mc="http://schemas.openxmlformats.org/markup-compatibility/2006" xmlns:a14="http://schemas.microsoft.com/office/drawing/2010/main">
        <mc:Choice Requires="a14">
          <p:sp>
            <p:nvSpPr>
              <p:cNvPr id="38" name="TextBox 37"/>
              <p:cNvSpPr txBox="1"/>
              <p:nvPr/>
            </p:nvSpPr>
            <p:spPr>
              <a:xfrm>
                <a:off x="437456" y="4808765"/>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2</m:t>
                          </m:r>
                        </m:sub>
                      </m:sSub>
                    </m:oMath>
                  </m:oMathPara>
                </a14:m>
                <a:endParaRPr lang="zh-CN" altLang="en-US" sz="26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37456" y="4808765"/>
                <a:ext cx="1368152" cy="492443"/>
              </a:xfrm>
              <a:prstGeom prst="rect">
                <a:avLst/>
              </a:prstGeom>
              <a:blipFill rotWithShape="1">
                <a:blip r:embed="rId10"/>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17672211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cs typeface="Times New Roman" panose="02020603050405020304" pitchFamily="18" charset="0"/>
              </a:rPr>
              <a:t>Start from GPS Model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i="1" dirty="0">
                        <a:latin typeface="Cambria Math"/>
                      </a:rPr>
                      <m:t>𝑁</m:t>
                    </m:r>
                  </m:oMath>
                </a14:m>
                <a:r>
                  <a:rPr lang="en-US" altLang="zh-CN" dirty="0"/>
                  <a:t> queues share the link with capacity </a:t>
                </a:r>
                <a14:m>
                  <m:oMath xmlns:m="http://schemas.openxmlformats.org/officeDocument/2006/math">
                    <m:r>
                      <a:rPr lang="en-US" altLang="zh-CN" i="1" dirty="0">
                        <a:latin typeface="Cambria Math"/>
                      </a:rPr>
                      <m:t>𝐶</m:t>
                    </m:r>
                  </m:oMath>
                </a14:m>
                <a:endParaRPr lang="zh-CN" altLang="en-US" dirty="0"/>
              </a:p>
              <a:p>
                <a14:m>
                  <m:oMath xmlns:m="http://schemas.openxmlformats.org/officeDocument/2006/math">
                    <m:r>
                      <a:rPr lang="en-US" altLang="zh-CN" b="0" i="1" smtClean="0">
                        <a:latin typeface="Cambria Math"/>
                      </a:rPr>
                      <m:t>𝐶</m:t>
                    </m:r>
                    <m:r>
                      <a:rPr lang="en-US" altLang="zh-CN" b="0" i="1" smtClean="0">
                        <a:latin typeface="Cambria Math"/>
                        <a:ea typeface="Cambria Math"/>
                      </a:rPr>
                      <m:t>=</m:t>
                    </m:r>
                    <m:nary>
                      <m:naryPr>
                        <m:chr m:val="∑"/>
                        <m:ctrlPr>
                          <a:rPr lang="en-US" altLang="zh-CN" b="0" i="1" smtClean="0">
                            <a:latin typeface="Cambria Math"/>
                            <a:ea typeface="Cambria Math"/>
                          </a:rPr>
                        </m:ctrlPr>
                      </m:naryPr>
                      <m:sub>
                        <m:r>
                          <m:rPr>
                            <m:brk m:alnAt="23"/>
                          </m:rPr>
                          <a:rPr lang="en-US" altLang="zh-CN" b="0" i="1" smtClean="0">
                            <a:latin typeface="Cambria Math"/>
                            <a:ea typeface="Cambria Math"/>
                          </a:rPr>
                          <m:t>𝑖</m:t>
                        </m:r>
                        <m:r>
                          <a:rPr lang="en-US" altLang="zh-CN" b="0" i="1" smtClean="0">
                            <a:latin typeface="Cambria Math"/>
                            <a:ea typeface="Cambria Math"/>
                          </a:rPr>
                          <m:t>=1</m:t>
                        </m:r>
                      </m:sub>
                      <m:sup>
                        <m:r>
                          <a:rPr lang="en-US" altLang="zh-CN" b="0" i="1" smtClean="0">
                            <a:latin typeface="Cambria Math"/>
                            <a:ea typeface="Cambria Math"/>
                          </a:rPr>
                          <m:t>𝑁</m:t>
                        </m:r>
                      </m:sup>
                      <m:e>
                        <m:r>
                          <m:rPr>
                            <m:sty m:val="p"/>
                          </m:rPr>
                          <a:rPr lang="en-US" altLang="zh-CN" b="0" i="0" smtClean="0">
                            <a:latin typeface="Cambria Math"/>
                            <a:ea typeface="Cambria Math"/>
                          </a:rPr>
                          <m:t>min</m:t>
                        </m:r>
                        <m: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𝑟</m:t>
                            </m:r>
                          </m:e>
                          <m:sub>
                            <m:r>
                              <a:rPr lang="en-US" altLang="zh-CN" b="0" i="1" smtClean="0">
                                <a:latin typeface="Cambria Math"/>
                                <a:ea typeface="Cambria Math"/>
                              </a:rPr>
                              <m:t>𝑖</m:t>
                            </m:r>
                          </m:sub>
                        </m:sSub>
                      </m:e>
                    </m:nary>
                    <m: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𝑤</m:t>
                        </m:r>
                      </m:e>
                      <m:sub>
                        <m:r>
                          <a:rPr lang="en-US" altLang="zh-CN" b="0" i="1" smtClean="0">
                            <a:latin typeface="Cambria Math"/>
                            <a:ea typeface="Cambria Math"/>
                          </a:rPr>
                          <m:t>𝑖</m:t>
                        </m:r>
                      </m:sub>
                    </m:sSub>
                    <m:r>
                      <a:rPr lang="en-US" altLang="zh-CN" b="0" i="1" smtClean="0">
                        <a:latin typeface="Cambria Math"/>
                        <a:ea typeface="Cambria Math"/>
                      </a:rPr>
                      <m:t>𝛼</m:t>
                    </m:r>
                    <m:r>
                      <a:rPr lang="en-US" altLang="zh-CN" b="0" i="1" smtClean="0">
                        <a:latin typeface="Cambria Math"/>
                        <a:ea typeface="Cambria Math"/>
                      </a:rPr>
                      <m:t>)                   </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t="-1617"/>
                </a:stretch>
              </a:blipFill>
            </p:spPr>
            <p:txBody>
              <a:bodyPr/>
              <a:lstStyle/>
              <a:p>
                <a:r>
                  <a:rPr lang="zh-CN" altLang="en-US">
                    <a:noFill/>
                  </a:rPr>
                  <a:t> </a:t>
                </a:r>
              </a:p>
            </p:txBody>
          </p:sp>
        </mc:Fallback>
      </mc:AlternateContent>
      <p:grpSp>
        <p:nvGrpSpPr>
          <p:cNvPr id="7" name="Group 40"/>
          <p:cNvGrpSpPr/>
          <p:nvPr/>
        </p:nvGrpSpPr>
        <p:grpSpPr>
          <a:xfrm>
            <a:off x="5342370" y="4797152"/>
            <a:ext cx="705793" cy="762000"/>
            <a:chOff x="6897409" y="2819400"/>
            <a:chExt cx="705793" cy="762000"/>
          </a:xfrm>
        </p:grpSpPr>
        <p:cxnSp>
          <p:nvCxnSpPr>
            <p:cNvPr id="8"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10" name="Group 151"/>
          <p:cNvGrpSpPr>
            <a:grpSpLocks/>
          </p:cNvGrpSpPr>
          <p:nvPr/>
        </p:nvGrpSpPr>
        <p:grpSpPr bwMode="auto">
          <a:xfrm>
            <a:off x="3524910" y="4796518"/>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1"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smtClean="0"/>
                <a:t>2</a:t>
              </a:r>
              <a:endParaRPr lang="en-US" sz="2600" dirty="0"/>
            </a:p>
          </p:txBody>
        </p:sp>
        <p:sp>
          <p:nvSpPr>
            <p:cNvPr id="12"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p:sp>
        <p:nvSpPr>
          <p:cNvPr id="17" name="TextBox 16"/>
          <p:cNvSpPr txBox="1"/>
          <p:nvPr/>
        </p:nvSpPr>
        <p:spPr>
          <a:xfrm>
            <a:off x="4211960" y="5301208"/>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mc:AlternateContent xmlns:mc="http://schemas.openxmlformats.org/markup-compatibility/2006" xmlns:a14="http://schemas.microsoft.com/office/drawing/2010/main">
        <mc:Choice Requires="a14">
          <p:sp>
            <p:nvSpPr>
              <p:cNvPr id="18" name="TextBox 17"/>
              <p:cNvSpPr txBox="1"/>
              <p:nvPr/>
            </p:nvSpPr>
            <p:spPr>
              <a:xfrm>
                <a:off x="5724128" y="4936603"/>
                <a:ext cx="108012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dirty="0" smtClean="0">
                          <a:latin typeface="Cambria Math"/>
                        </a:rPr>
                        <m:t>𝑪</m:t>
                      </m:r>
                    </m:oMath>
                  </m:oMathPara>
                </a14:m>
                <a:endParaRPr lang="zh-CN" altLang="en-US" sz="2800" b="1" i="1" dirty="0"/>
              </a:p>
            </p:txBody>
          </p:sp>
        </mc:Choice>
        <mc:Fallback xmlns="">
          <p:sp>
            <p:nvSpPr>
              <p:cNvPr id="18" name="TextBox 17"/>
              <p:cNvSpPr txBox="1">
                <a:spLocks noRot="1" noChangeAspect="1" noMove="1" noResize="1" noEditPoints="1" noAdjustHandles="1" noChangeArrowheads="1" noChangeShapeType="1" noTextEdit="1"/>
              </p:cNvSpPr>
              <p:nvPr/>
            </p:nvSpPr>
            <p:spPr>
              <a:xfrm>
                <a:off x="5724128" y="4936603"/>
                <a:ext cx="1080120" cy="523220"/>
              </a:xfrm>
              <a:prstGeom prst="rect">
                <a:avLst/>
              </a:prstGeom>
              <a:blipFill rotWithShape="1">
                <a:blip r:embed="rId4"/>
                <a:stretch>
                  <a:fillRect/>
                </a:stretch>
              </a:blipFill>
            </p:spPr>
            <p:txBody>
              <a:bodyPr/>
              <a:lstStyle/>
              <a:p>
                <a:r>
                  <a:rPr lang="zh-CN" altLang="en-US">
                    <a:noFill/>
                  </a:rPr>
                  <a:t> </a:t>
                </a:r>
              </a:p>
            </p:txBody>
          </p:sp>
        </mc:Fallback>
      </mc:AlternateContent>
      <p:sp>
        <p:nvSpPr>
          <p:cNvPr id="19" name="TextBox 18"/>
          <p:cNvSpPr txBox="1"/>
          <p:nvPr/>
        </p:nvSpPr>
        <p:spPr>
          <a:xfrm>
            <a:off x="1835696" y="3872661"/>
            <a:ext cx="1368152" cy="492443"/>
          </a:xfrm>
          <a:prstGeom prst="rect">
            <a:avLst/>
          </a:prstGeom>
          <a:noFill/>
        </p:spPr>
        <p:txBody>
          <a:bodyPr wrap="square" rtlCol="0">
            <a:spAutoFit/>
          </a:bodyPr>
          <a:lstStyle/>
          <a:p>
            <a:pPr algn="ctr"/>
            <a:r>
              <a:rPr lang="en-US" altLang="zh-CN" sz="2600" dirty="0" smtClean="0"/>
              <a:t>Weight</a:t>
            </a:r>
            <a:endParaRPr lang="zh-CN" altLang="en-US" sz="2600" dirty="0"/>
          </a:p>
        </p:txBody>
      </p:sp>
      <p:grpSp>
        <p:nvGrpSpPr>
          <p:cNvPr id="23" name="Group 151"/>
          <p:cNvGrpSpPr>
            <a:grpSpLocks/>
          </p:cNvGrpSpPr>
          <p:nvPr/>
        </p:nvGrpSpPr>
        <p:grpSpPr bwMode="auto">
          <a:xfrm>
            <a:off x="3563888" y="5733256"/>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4"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a:t>N</a:t>
              </a:r>
            </a:p>
          </p:txBody>
        </p:sp>
        <p:sp>
          <p:nvSpPr>
            <p:cNvPr id="25"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p:grpSp>
        <p:nvGrpSpPr>
          <p:cNvPr id="26" name="Group 151"/>
          <p:cNvGrpSpPr>
            <a:grpSpLocks/>
          </p:cNvGrpSpPr>
          <p:nvPr/>
        </p:nvGrpSpPr>
        <p:grpSpPr bwMode="auto">
          <a:xfrm>
            <a:off x="3524910" y="4292462"/>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7"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a:t>1</a:t>
              </a:r>
            </a:p>
          </p:txBody>
        </p:sp>
        <p:sp>
          <p:nvSpPr>
            <p:cNvPr id="28"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mc:AlternateContent xmlns:mc="http://schemas.openxmlformats.org/markup-compatibility/2006" xmlns:a14="http://schemas.microsoft.com/office/drawing/2010/main">
        <mc:Choice Requires="a14">
          <p:sp>
            <p:nvSpPr>
              <p:cNvPr id="30" name="TextBox 29"/>
              <p:cNvSpPr txBox="1"/>
              <p:nvPr/>
            </p:nvSpPr>
            <p:spPr>
              <a:xfrm>
                <a:off x="1835696" y="4304709"/>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𝑤</m:t>
                          </m:r>
                        </m:e>
                        <m:sub>
                          <m:r>
                            <a:rPr lang="en-US" altLang="zh-CN" sz="2600" b="0" i="1" dirty="0" smtClean="0">
                              <a:latin typeface="Cambria Math"/>
                            </a:rPr>
                            <m:t>1</m:t>
                          </m:r>
                        </m:sub>
                      </m:sSub>
                    </m:oMath>
                  </m:oMathPara>
                </a14:m>
                <a:endParaRPr lang="zh-CN" altLang="en-US" sz="26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835696" y="4304709"/>
                <a:ext cx="1368152" cy="492443"/>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1835696" y="4797152"/>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𝑤</m:t>
                          </m:r>
                        </m:e>
                        <m:sub>
                          <m:r>
                            <a:rPr lang="en-US" altLang="zh-CN" sz="2600" b="0" i="1" dirty="0" smtClean="0">
                              <a:latin typeface="Cambria Math"/>
                            </a:rPr>
                            <m:t>2</m:t>
                          </m:r>
                        </m:sub>
                      </m:sSub>
                    </m:oMath>
                  </m:oMathPara>
                </a14:m>
                <a:endParaRPr lang="zh-CN" altLang="en-US" sz="2600" dirty="0"/>
              </a:p>
            </p:txBody>
          </p:sp>
        </mc:Choice>
        <mc:Fallback xmlns="">
          <p:sp>
            <p:nvSpPr>
              <p:cNvPr id="31" name="TextBox 30"/>
              <p:cNvSpPr txBox="1">
                <a:spLocks noRot="1" noChangeAspect="1" noMove="1" noResize="1" noEditPoints="1" noAdjustHandles="1" noChangeArrowheads="1" noChangeShapeType="1" noTextEdit="1"/>
              </p:cNvSpPr>
              <p:nvPr/>
            </p:nvSpPr>
            <p:spPr>
              <a:xfrm>
                <a:off x="1835696" y="4797152"/>
                <a:ext cx="1368152" cy="492443"/>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835696" y="5729039"/>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𝑤</m:t>
                          </m:r>
                        </m:e>
                        <m:sub>
                          <m:r>
                            <a:rPr lang="en-US" altLang="zh-CN" sz="2600" b="0" i="1" dirty="0" smtClean="0">
                              <a:latin typeface="Cambria Math"/>
                            </a:rPr>
                            <m:t>𝑁</m:t>
                          </m:r>
                        </m:sub>
                      </m:sSub>
                    </m:oMath>
                  </m:oMathPara>
                </a14:m>
                <a:endParaRPr lang="zh-CN" altLang="en-US" sz="2600" dirty="0"/>
              </a:p>
            </p:txBody>
          </p:sp>
        </mc:Choice>
        <mc:Fallback xmlns="">
          <p:sp>
            <p:nvSpPr>
              <p:cNvPr id="32" name="TextBox 31"/>
              <p:cNvSpPr txBox="1">
                <a:spLocks noRot="1" noChangeAspect="1" noMove="1" noResize="1" noEditPoints="1" noAdjustHandles="1" noChangeArrowheads="1" noChangeShapeType="1" noTextEdit="1"/>
              </p:cNvSpPr>
              <p:nvPr/>
            </p:nvSpPr>
            <p:spPr>
              <a:xfrm>
                <a:off x="1835696" y="5729039"/>
                <a:ext cx="1368152" cy="492443"/>
              </a:xfrm>
              <a:prstGeom prst="rect">
                <a:avLst/>
              </a:prstGeom>
              <a:blipFill rotWithShape="1">
                <a:blip r:embed="rId7"/>
                <a:stretch>
                  <a:fillRect/>
                </a:stretch>
              </a:blipFill>
            </p:spPr>
            <p:txBody>
              <a:bodyPr/>
              <a:lstStyle/>
              <a:p>
                <a:r>
                  <a:rPr lang="zh-CN" altLang="en-US">
                    <a:noFill/>
                  </a:rPr>
                  <a:t> </a:t>
                </a:r>
              </a:p>
            </p:txBody>
          </p:sp>
        </mc:Fallback>
      </mc:AlternateContent>
      <p:sp>
        <p:nvSpPr>
          <p:cNvPr id="22" name="TextBox 21"/>
          <p:cNvSpPr txBox="1"/>
          <p:nvPr/>
        </p:nvSpPr>
        <p:spPr>
          <a:xfrm>
            <a:off x="251520" y="3872661"/>
            <a:ext cx="1740024" cy="492443"/>
          </a:xfrm>
          <a:prstGeom prst="rect">
            <a:avLst/>
          </a:prstGeom>
          <a:noFill/>
        </p:spPr>
        <p:txBody>
          <a:bodyPr wrap="square" rtlCol="0">
            <a:spAutoFit/>
          </a:bodyPr>
          <a:lstStyle/>
          <a:p>
            <a:pPr algn="ctr"/>
            <a:r>
              <a:rPr lang="en-US" altLang="zh-CN" sz="2600" dirty="0" smtClean="0"/>
              <a:t>Input Rate</a:t>
            </a:r>
            <a:endParaRPr lang="zh-CN" altLang="en-US" sz="2600" dirty="0"/>
          </a:p>
        </p:txBody>
      </p:sp>
      <mc:AlternateContent xmlns:mc="http://schemas.openxmlformats.org/markup-compatibility/2006" xmlns:a14="http://schemas.microsoft.com/office/drawing/2010/main">
        <mc:Choice Requires="a14">
          <p:sp>
            <p:nvSpPr>
              <p:cNvPr id="29" name="TextBox 28"/>
              <p:cNvSpPr txBox="1"/>
              <p:nvPr/>
            </p:nvSpPr>
            <p:spPr>
              <a:xfrm>
                <a:off x="437456" y="4304709"/>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1</m:t>
                          </m:r>
                        </m:sub>
                      </m:sSub>
                    </m:oMath>
                  </m:oMathPara>
                </a14:m>
                <a:endParaRPr lang="zh-CN" altLang="en-US" sz="2600" dirty="0"/>
              </a:p>
            </p:txBody>
          </p:sp>
        </mc:Choice>
        <mc:Fallback xmlns="">
          <p:sp>
            <p:nvSpPr>
              <p:cNvPr id="29" name="TextBox 28"/>
              <p:cNvSpPr txBox="1">
                <a:spLocks noRot="1" noChangeAspect="1" noMove="1" noResize="1" noEditPoints="1" noAdjustHandles="1" noChangeArrowheads="1" noChangeShapeType="1" noTextEdit="1"/>
              </p:cNvSpPr>
              <p:nvPr/>
            </p:nvSpPr>
            <p:spPr>
              <a:xfrm>
                <a:off x="437456" y="4304709"/>
                <a:ext cx="1368152" cy="492443"/>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37456" y="5721172"/>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𝑁</m:t>
                          </m:r>
                        </m:sub>
                      </m:sSub>
                    </m:oMath>
                  </m:oMathPara>
                </a14:m>
                <a:endParaRPr lang="zh-CN" altLang="en-US" sz="2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437456" y="5721172"/>
                <a:ext cx="1368152" cy="492443"/>
              </a:xfrm>
              <a:prstGeom prst="rect">
                <a:avLst/>
              </a:prstGeom>
              <a:blipFill rotWithShape="1">
                <a:blip r:embed="rId9"/>
                <a:stretch>
                  <a:fillRect/>
                </a:stretch>
              </a:blipFill>
            </p:spPr>
            <p:txBody>
              <a:bodyPr/>
              <a:lstStyle/>
              <a:p>
                <a:r>
                  <a:rPr lang="zh-CN" altLang="en-US">
                    <a:noFill/>
                  </a:rPr>
                  <a:t> </a:t>
                </a:r>
              </a:p>
            </p:txBody>
          </p:sp>
        </mc:Fallback>
      </mc:AlternateContent>
      <p:sp>
        <p:nvSpPr>
          <p:cNvPr id="35" name="TextBox 34"/>
          <p:cNvSpPr txBox="1"/>
          <p:nvPr/>
        </p:nvSpPr>
        <p:spPr>
          <a:xfrm>
            <a:off x="2339752" y="5301208"/>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p:sp>
        <p:nvSpPr>
          <p:cNvPr id="36" name="TextBox 35"/>
          <p:cNvSpPr txBox="1"/>
          <p:nvPr/>
        </p:nvSpPr>
        <p:spPr>
          <a:xfrm>
            <a:off x="935596" y="5290457"/>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p:sp>
        <p:nvSpPr>
          <p:cNvPr id="42" name="TextBox 41"/>
          <p:cNvSpPr txBox="1"/>
          <p:nvPr/>
        </p:nvSpPr>
        <p:spPr>
          <a:xfrm>
            <a:off x="6588224" y="3872661"/>
            <a:ext cx="2016224" cy="492443"/>
          </a:xfrm>
          <a:prstGeom prst="rect">
            <a:avLst/>
          </a:prstGeom>
          <a:noFill/>
        </p:spPr>
        <p:txBody>
          <a:bodyPr wrap="square" rtlCol="0">
            <a:spAutoFit/>
          </a:bodyPr>
          <a:lstStyle/>
          <a:p>
            <a:pPr algn="ctr"/>
            <a:r>
              <a:rPr lang="en-US" altLang="zh-CN" sz="2600" dirty="0" smtClean="0"/>
              <a:t>Output Rate</a:t>
            </a:r>
            <a:endParaRPr lang="zh-CN" altLang="en-US" sz="2600" dirty="0"/>
          </a:p>
        </p:txBody>
      </p:sp>
      <mc:AlternateContent xmlns:mc="http://schemas.openxmlformats.org/markup-compatibility/2006" xmlns:a14="http://schemas.microsoft.com/office/drawing/2010/main">
        <mc:Choice Requires="a14">
          <p:sp>
            <p:nvSpPr>
              <p:cNvPr id="43" name="TextBox 42"/>
              <p:cNvSpPr txBox="1"/>
              <p:nvPr/>
            </p:nvSpPr>
            <p:spPr>
              <a:xfrm>
                <a:off x="6588224" y="4304709"/>
                <a:ext cx="204631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600" b="0" i="0" dirty="0" smtClean="0">
                          <a:latin typeface="Cambria Math"/>
                        </a:rPr>
                        <m:t>min</m:t>
                      </m:r>
                      <m:r>
                        <a:rPr lang="en-US" altLang="zh-CN" sz="2600" b="0" i="1" dirty="0" smtClean="0">
                          <a:latin typeface="Cambria Math"/>
                        </a:rPr>
                        <m:t>⁡(</m:t>
                      </m:r>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1</m:t>
                          </m:r>
                        </m:sub>
                      </m:sSub>
                      <m:r>
                        <a:rPr lang="en-US" altLang="zh-CN" sz="2600" b="0" i="1" dirty="0" smtClean="0">
                          <a:latin typeface="Cambria Math"/>
                        </a:rPr>
                        <m:t>,</m:t>
                      </m:r>
                      <m:sSub>
                        <m:sSubPr>
                          <m:ctrlPr>
                            <a:rPr lang="en-US" altLang="zh-CN" sz="2600" b="0" i="1" dirty="0" smtClean="0">
                              <a:latin typeface="Cambria Math"/>
                            </a:rPr>
                          </m:ctrlPr>
                        </m:sSubPr>
                        <m:e>
                          <m:r>
                            <a:rPr lang="en-US" altLang="zh-CN" sz="2600" b="0" i="1" dirty="0" smtClean="0">
                              <a:latin typeface="Cambria Math"/>
                            </a:rPr>
                            <m:t>𝑤</m:t>
                          </m:r>
                        </m:e>
                        <m:sub>
                          <m:r>
                            <a:rPr lang="en-US" altLang="zh-CN" sz="2600" b="0" i="1" dirty="0" smtClean="0">
                              <a:latin typeface="Cambria Math"/>
                            </a:rPr>
                            <m:t>1</m:t>
                          </m:r>
                        </m:sub>
                      </m:sSub>
                      <m:r>
                        <a:rPr lang="en-US" altLang="zh-CN" sz="2600" b="0" i="1" dirty="0" smtClean="0">
                          <a:latin typeface="Cambria Math"/>
                        </a:rPr>
                        <m:t>𝛼</m:t>
                      </m:r>
                      <m:r>
                        <a:rPr lang="en-US" altLang="zh-CN" sz="2600" b="0" i="1" dirty="0" smtClean="0">
                          <a:latin typeface="Cambria Math"/>
                        </a:rPr>
                        <m:t>)</m:t>
                      </m:r>
                    </m:oMath>
                  </m:oMathPara>
                </a14:m>
                <a:endParaRPr lang="zh-CN" altLang="en-US" sz="2600" dirty="0"/>
              </a:p>
            </p:txBody>
          </p:sp>
        </mc:Choice>
        <mc:Fallback xmlns="">
          <p:sp>
            <p:nvSpPr>
              <p:cNvPr id="43" name="TextBox 42"/>
              <p:cNvSpPr txBox="1">
                <a:spLocks noRot="1" noChangeAspect="1" noMove="1" noResize="1" noEditPoints="1" noAdjustHandles="1" noChangeArrowheads="1" noChangeShapeType="1" noTextEdit="1"/>
              </p:cNvSpPr>
              <p:nvPr/>
            </p:nvSpPr>
            <p:spPr>
              <a:xfrm>
                <a:off x="6588224" y="4304709"/>
                <a:ext cx="2046312" cy="492443"/>
              </a:xfrm>
              <a:prstGeom prst="rect">
                <a:avLst/>
              </a:prstGeom>
              <a:blipFill rotWithShape="1">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588224" y="4808765"/>
                <a:ext cx="2016224"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600" dirty="0" smtClean="0">
                          <a:latin typeface="Cambria Math"/>
                        </a:rPr>
                        <m:t>min</m:t>
                      </m:r>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𝑟</m:t>
                          </m:r>
                        </m:e>
                        <m:sub>
                          <m:r>
                            <a:rPr lang="en-US" altLang="zh-CN" sz="2600" b="0" i="1" dirty="0" smtClean="0">
                              <a:latin typeface="Cambria Math"/>
                            </a:rPr>
                            <m:t>2</m:t>
                          </m:r>
                        </m:sub>
                      </m:sSub>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𝑤</m:t>
                          </m:r>
                        </m:e>
                        <m:sub>
                          <m:r>
                            <a:rPr lang="en-US" altLang="zh-CN" sz="2600" b="0" i="1" dirty="0" smtClean="0">
                              <a:latin typeface="Cambria Math"/>
                            </a:rPr>
                            <m:t>2</m:t>
                          </m:r>
                        </m:sub>
                      </m:sSub>
                      <m:r>
                        <a:rPr lang="en-US" altLang="zh-CN" sz="2600" i="1" dirty="0">
                          <a:latin typeface="Cambria Math"/>
                        </a:rPr>
                        <m:t>𝛼</m:t>
                      </m:r>
                      <m:r>
                        <a:rPr lang="en-US" altLang="zh-CN" sz="2600" i="1" dirty="0">
                          <a:latin typeface="Cambria Math"/>
                        </a:rPr>
                        <m:t>)</m:t>
                      </m:r>
                    </m:oMath>
                  </m:oMathPara>
                </a14:m>
                <a:endParaRPr lang="zh-CN" altLang="en-US" sz="2600" dirty="0"/>
              </a:p>
            </p:txBody>
          </p:sp>
        </mc:Choice>
        <mc:Fallback xmlns="">
          <p:sp>
            <p:nvSpPr>
              <p:cNvPr id="44" name="TextBox 43"/>
              <p:cNvSpPr txBox="1">
                <a:spLocks noRot="1" noChangeAspect="1" noMove="1" noResize="1" noEditPoints="1" noAdjustHandles="1" noChangeArrowheads="1" noChangeShapeType="1" noTextEdit="1"/>
              </p:cNvSpPr>
              <p:nvPr/>
            </p:nvSpPr>
            <p:spPr>
              <a:xfrm>
                <a:off x="6588224" y="4808765"/>
                <a:ext cx="2016224" cy="492443"/>
              </a:xfrm>
              <a:prstGeom prst="rect">
                <a:avLst/>
              </a:prstGeom>
              <a:blipFill rotWithShape="1">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588224" y="5721172"/>
                <a:ext cx="2016224" cy="892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600" dirty="0" smtClean="0">
                          <a:latin typeface="Cambria Math"/>
                        </a:rPr>
                        <m:t>min</m:t>
                      </m:r>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𝑟</m:t>
                          </m:r>
                        </m:e>
                        <m:sub>
                          <m:r>
                            <a:rPr lang="en-US" altLang="zh-CN" sz="2600" b="0" i="1" dirty="0" smtClean="0">
                              <a:latin typeface="Cambria Math"/>
                            </a:rPr>
                            <m:t>𝑁</m:t>
                          </m:r>
                        </m:sub>
                      </m:sSub>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𝑤</m:t>
                          </m:r>
                        </m:e>
                        <m:sub>
                          <m:r>
                            <a:rPr lang="en-US" altLang="zh-CN" sz="2600" b="0" i="1" dirty="0" smtClean="0">
                              <a:latin typeface="Cambria Math"/>
                            </a:rPr>
                            <m:t>𝑁</m:t>
                          </m:r>
                        </m:sub>
                      </m:sSub>
                      <m:r>
                        <a:rPr lang="en-US" altLang="zh-CN" sz="2600" i="1" dirty="0">
                          <a:latin typeface="Cambria Math"/>
                        </a:rPr>
                        <m:t>𝛼</m:t>
                      </m:r>
                      <m:r>
                        <a:rPr lang="en-US" altLang="zh-CN" sz="2600" i="1" dirty="0">
                          <a:latin typeface="Cambria Math"/>
                        </a:rPr>
                        <m:t>)</m:t>
                      </m:r>
                    </m:oMath>
                  </m:oMathPara>
                </a14:m>
                <a:endParaRPr lang="zh-CN" altLang="en-US" sz="2600" dirty="0"/>
              </a:p>
              <a:p>
                <a:endParaRPr lang="zh-CN" altLang="en-US" sz="2600" dirty="0"/>
              </a:p>
            </p:txBody>
          </p:sp>
        </mc:Choice>
        <mc:Fallback xmlns="">
          <p:sp>
            <p:nvSpPr>
              <p:cNvPr id="45" name="TextBox 44"/>
              <p:cNvSpPr txBox="1">
                <a:spLocks noRot="1" noChangeAspect="1" noMove="1" noResize="1" noEditPoints="1" noAdjustHandles="1" noChangeArrowheads="1" noChangeShapeType="1" noTextEdit="1"/>
              </p:cNvSpPr>
              <p:nvPr/>
            </p:nvSpPr>
            <p:spPr>
              <a:xfrm>
                <a:off x="6588224" y="5721172"/>
                <a:ext cx="2016224" cy="892552"/>
              </a:xfrm>
              <a:prstGeom prst="rect">
                <a:avLst/>
              </a:prstGeom>
              <a:blipFill rotWithShape="1">
                <a:blip r:embed="rId12"/>
                <a:stretch>
                  <a:fillRect/>
                </a:stretch>
              </a:blipFill>
            </p:spPr>
            <p:txBody>
              <a:bodyPr/>
              <a:lstStyle/>
              <a:p>
                <a:r>
                  <a:rPr lang="zh-CN" altLang="en-US">
                    <a:noFill/>
                  </a:rPr>
                  <a:t> </a:t>
                </a:r>
              </a:p>
            </p:txBody>
          </p:sp>
        </mc:Fallback>
      </mc:AlternateContent>
      <p:sp>
        <p:nvSpPr>
          <p:cNvPr id="46" name="TextBox 45"/>
          <p:cNvSpPr txBox="1"/>
          <p:nvPr/>
        </p:nvSpPr>
        <p:spPr>
          <a:xfrm>
            <a:off x="7380312" y="5290457"/>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p:sp>
        <p:nvSpPr>
          <p:cNvPr id="49" name="矩形 48"/>
          <p:cNvSpPr/>
          <p:nvPr/>
        </p:nvSpPr>
        <p:spPr>
          <a:xfrm>
            <a:off x="3851921" y="2276872"/>
            <a:ext cx="720080" cy="540000"/>
          </a:xfrm>
          <a:prstGeom prst="rect">
            <a:avLst/>
          </a:prstGeom>
          <a:noFill/>
          <a:ln w="38100">
            <a:solidFill>
              <a:srgbClr val="0000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标题 1"/>
          <p:cNvSpPr txBox="1">
            <a:spLocks/>
          </p:cNvSpPr>
          <p:nvPr/>
        </p:nvSpPr>
        <p:spPr>
          <a:xfrm>
            <a:off x="4572000" y="2204864"/>
            <a:ext cx="4463009"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solidFill>
                  <a:srgbClr val="0000CC"/>
                </a:solidFill>
                <a:latin typeface="+mn-lt"/>
                <a:cs typeface="Times New Roman" panose="02020603050405020304" pitchFamily="18" charset="0"/>
              </a:rPr>
              <a:t>Weighted Fair Share Rate </a:t>
            </a:r>
            <a:endParaRPr lang="zh-CN" altLang="en-US" sz="2800" dirty="0">
              <a:solidFill>
                <a:srgbClr val="0000CC"/>
              </a:solidFill>
              <a:latin typeface="+mn-lt"/>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8" name="TextBox 37"/>
              <p:cNvSpPr txBox="1"/>
              <p:nvPr/>
            </p:nvSpPr>
            <p:spPr>
              <a:xfrm>
                <a:off x="437456" y="4808765"/>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2</m:t>
                          </m:r>
                        </m:sub>
                      </m:sSub>
                    </m:oMath>
                  </m:oMathPara>
                </a14:m>
                <a:endParaRPr lang="zh-CN" altLang="en-US" sz="26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37456" y="4808765"/>
                <a:ext cx="1368152" cy="492443"/>
              </a:xfrm>
              <a:prstGeom prst="rect">
                <a:avLst/>
              </a:prstGeom>
              <a:blipFill rotWithShape="1">
                <a:blip r:embed="rId1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31086795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cs typeface="Times New Roman" panose="02020603050405020304" pitchFamily="18" charset="0"/>
              </a:rPr>
              <a:t>Start from GPS Model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i="1" dirty="0">
                        <a:latin typeface="Cambria Math"/>
                      </a:rPr>
                      <m:t>𝑁</m:t>
                    </m:r>
                  </m:oMath>
                </a14:m>
                <a:r>
                  <a:rPr lang="en-US" altLang="zh-CN" dirty="0"/>
                  <a:t> queues share the link with capacity </a:t>
                </a:r>
                <a14:m>
                  <m:oMath xmlns:m="http://schemas.openxmlformats.org/officeDocument/2006/math">
                    <m:r>
                      <a:rPr lang="en-US" altLang="zh-CN" i="1" dirty="0">
                        <a:latin typeface="Cambria Math"/>
                      </a:rPr>
                      <m:t>𝐶</m:t>
                    </m:r>
                  </m:oMath>
                </a14:m>
                <a:endParaRPr lang="zh-CN" altLang="en-US" dirty="0"/>
              </a:p>
              <a:p>
                <a14:m>
                  <m:oMath xmlns:m="http://schemas.openxmlformats.org/officeDocument/2006/math">
                    <m:r>
                      <a:rPr lang="en-US" altLang="zh-CN" b="0" i="1" smtClean="0">
                        <a:latin typeface="Cambria Math"/>
                      </a:rPr>
                      <m:t>𝐶</m:t>
                    </m:r>
                    <m:r>
                      <a:rPr lang="en-US" altLang="zh-CN" b="0" i="1" smtClean="0">
                        <a:latin typeface="Cambria Math"/>
                        <a:ea typeface="Cambria Math"/>
                      </a:rPr>
                      <m:t>=</m:t>
                    </m:r>
                    <m:nary>
                      <m:naryPr>
                        <m:chr m:val="∑"/>
                        <m:ctrlPr>
                          <a:rPr lang="en-US" altLang="zh-CN" b="0" i="1" smtClean="0">
                            <a:latin typeface="Cambria Math"/>
                            <a:ea typeface="Cambria Math"/>
                          </a:rPr>
                        </m:ctrlPr>
                      </m:naryPr>
                      <m:sub>
                        <m:r>
                          <m:rPr>
                            <m:brk m:alnAt="23"/>
                          </m:rPr>
                          <a:rPr lang="en-US" altLang="zh-CN" b="0" i="1" smtClean="0">
                            <a:latin typeface="Cambria Math"/>
                            <a:ea typeface="Cambria Math"/>
                          </a:rPr>
                          <m:t>𝑖</m:t>
                        </m:r>
                        <m:r>
                          <a:rPr lang="en-US" altLang="zh-CN" b="0" i="1" smtClean="0">
                            <a:latin typeface="Cambria Math"/>
                            <a:ea typeface="Cambria Math"/>
                          </a:rPr>
                          <m:t>=1</m:t>
                        </m:r>
                      </m:sub>
                      <m:sup>
                        <m:r>
                          <a:rPr lang="en-US" altLang="zh-CN" b="0" i="1" smtClean="0">
                            <a:latin typeface="Cambria Math"/>
                            <a:ea typeface="Cambria Math"/>
                          </a:rPr>
                          <m:t>𝑁</m:t>
                        </m:r>
                      </m:sup>
                      <m:e>
                        <m:r>
                          <m:rPr>
                            <m:sty m:val="p"/>
                          </m:rPr>
                          <a:rPr lang="en-US" altLang="zh-CN" b="0" i="0" smtClean="0">
                            <a:latin typeface="Cambria Math"/>
                            <a:ea typeface="Cambria Math"/>
                          </a:rPr>
                          <m:t>min</m:t>
                        </m:r>
                        <m: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𝑟</m:t>
                            </m:r>
                          </m:e>
                          <m:sub>
                            <m:r>
                              <a:rPr lang="en-US" altLang="zh-CN" b="0" i="1" smtClean="0">
                                <a:latin typeface="Cambria Math"/>
                                <a:ea typeface="Cambria Math"/>
                              </a:rPr>
                              <m:t>𝑖</m:t>
                            </m:r>
                          </m:sub>
                        </m:sSub>
                      </m:e>
                    </m:nary>
                    <m: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𝑤</m:t>
                        </m:r>
                      </m:e>
                      <m:sub>
                        <m:r>
                          <a:rPr lang="en-US" altLang="zh-CN" b="0" i="1" smtClean="0">
                            <a:latin typeface="Cambria Math"/>
                            <a:ea typeface="Cambria Math"/>
                          </a:rPr>
                          <m:t>𝑖</m:t>
                        </m:r>
                      </m:sub>
                    </m:sSub>
                    <m:r>
                      <a:rPr lang="en-US" altLang="zh-CN" b="0" i="1" smtClean="0">
                        <a:latin typeface="Cambria Math"/>
                        <a:ea typeface="Cambria Math"/>
                      </a:rPr>
                      <m:t>𝛼</m:t>
                    </m:r>
                    <m:r>
                      <a:rPr lang="en-US" altLang="zh-CN" b="0" i="1" smtClean="0">
                        <a:latin typeface="Cambria Math"/>
                        <a:ea typeface="Cambria Math"/>
                      </a:rPr>
                      <m:t>)                   </m:t>
                    </m:r>
                  </m:oMath>
                </a14:m>
                <a:endParaRPr lang="en-US" altLang="zh-CN" dirty="0" smtClean="0">
                  <a:solidFill>
                    <a:srgbClr val="0000CC"/>
                  </a:solidFill>
                  <a:cs typeface="Times New Roman" panose="02020603050405020304" pitchFamily="18" charset="0"/>
                </a:endParaRPr>
              </a:p>
              <a:p>
                <a:r>
                  <a:rPr lang="en-US" altLang="zh-CN" dirty="0" smtClean="0">
                    <a:solidFill>
                      <a:srgbClr val="0000CC"/>
                    </a:solidFill>
                    <a:cs typeface="Times New Roman" panose="02020603050405020304" pitchFamily="18" charset="0"/>
                  </a:rPr>
                  <a:t>Use ECN to throttle </a:t>
                </a:r>
                <a:r>
                  <a:rPr lang="en-US" altLang="zh-CN" dirty="0">
                    <a:solidFill>
                      <a:srgbClr val="0000CC"/>
                    </a:solidFill>
                    <a:cs typeface="Times New Roman" panose="02020603050405020304" pitchFamily="18" charset="0"/>
                  </a:rPr>
                  <a:t>queue </a:t>
                </a:r>
                <a:r>
                  <a:rPr lang="en-US" altLang="zh-CN" dirty="0">
                    <a:solidFill>
                      <a:srgbClr val="0000CC"/>
                    </a:solidFill>
                    <a:latin typeface="Cambria Math"/>
                    <a:cs typeface="Times New Roman" panose="02020603050405020304" pitchFamily="18" charset="0"/>
                  </a:rPr>
                  <a:t>i</a:t>
                </a:r>
                <a:r>
                  <a:rPr lang="en-US" altLang="zh-CN" dirty="0">
                    <a:solidFill>
                      <a:srgbClr val="0000CC"/>
                    </a:solidFill>
                    <a:cs typeface="Times New Roman" panose="02020603050405020304" pitchFamily="18" charset="0"/>
                  </a:rPr>
                  <a:t> </a:t>
                </a:r>
                <a:r>
                  <a:rPr lang="en-US" altLang="zh-CN" dirty="0" smtClean="0">
                    <a:solidFill>
                      <a:srgbClr val="0000CC"/>
                    </a:solidFill>
                    <a:cs typeface="Times New Roman" panose="02020603050405020304" pitchFamily="18" charset="0"/>
                  </a:rPr>
                  <a:t>if </a:t>
                </a:r>
                <a14:m>
                  <m:oMath xmlns:m="http://schemas.openxmlformats.org/officeDocument/2006/math">
                    <m:sSub>
                      <m:sSubPr>
                        <m:ctrlPr>
                          <a:rPr lang="en-US" altLang="zh-CN" i="1">
                            <a:solidFill>
                              <a:srgbClr val="0000CC"/>
                            </a:solidFill>
                            <a:latin typeface="Cambria Math"/>
                            <a:cs typeface="Times New Roman" panose="02020603050405020304" pitchFamily="18" charset="0"/>
                          </a:rPr>
                        </m:ctrlPr>
                      </m:sSubPr>
                      <m:e>
                        <m:r>
                          <a:rPr lang="en-US" altLang="zh-CN" i="1">
                            <a:solidFill>
                              <a:srgbClr val="0000CC"/>
                            </a:solidFill>
                            <a:latin typeface="Cambria Math"/>
                            <a:cs typeface="Times New Roman" panose="02020603050405020304" pitchFamily="18" charset="0"/>
                          </a:rPr>
                          <m:t>𝑟</m:t>
                        </m:r>
                      </m:e>
                      <m:sub>
                        <m:r>
                          <a:rPr lang="en-US" altLang="zh-CN" i="1">
                            <a:solidFill>
                              <a:srgbClr val="0000CC"/>
                            </a:solidFill>
                            <a:latin typeface="Cambria Math"/>
                            <a:cs typeface="Times New Roman" panose="02020603050405020304" pitchFamily="18" charset="0"/>
                          </a:rPr>
                          <m:t>𝑖</m:t>
                        </m:r>
                      </m:sub>
                    </m:sSub>
                    <m:r>
                      <a:rPr lang="en-US" altLang="zh-CN" i="1">
                        <a:solidFill>
                          <a:srgbClr val="0000CC"/>
                        </a:solidFill>
                        <a:latin typeface="Cambria Math"/>
                        <a:ea typeface="Cambria Math"/>
                        <a:cs typeface="Times New Roman" panose="02020603050405020304" pitchFamily="18" charset="0"/>
                      </a:rPr>
                      <m:t>&gt;</m:t>
                    </m:r>
                    <m:sSub>
                      <m:sSubPr>
                        <m:ctrlPr>
                          <a:rPr lang="en-US" altLang="zh-CN" i="1">
                            <a:solidFill>
                              <a:srgbClr val="0000CC"/>
                            </a:solidFill>
                            <a:latin typeface="Cambria Math"/>
                            <a:ea typeface="Cambria Math"/>
                            <a:cs typeface="Times New Roman" panose="02020603050405020304" pitchFamily="18" charset="0"/>
                          </a:rPr>
                        </m:ctrlPr>
                      </m:sSubPr>
                      <m:e>
                        <m:r>
                          <a:rPr lang="en-US" altLang="zh-CN" i="1">
                            <a:solidFill>
                              <a:srgbClr val="0000CC"/>
                            </a:solidFill>
                            <a:latin typeface="Cambria Math"/>
                            <a:ea typeface="Cambria Math"/>
                            <a:cs typeface="Times New Roman" panose="02020603050405020304" pitchFamily="18" charset="0"/>
                          </a:rPr>
                          <m:t>𝑤</m:t>
                        </m:r>
                      </m:e>
                      <m:sub>
                        <m:r>
                          <a:rPr lang="en-US" altLang="zh-CN" i="1">
                            <a:solidFill>
                              <a:srgbClr val="0000CC"/>
                            </a:solidFill>
                            <a:latin typeface="Cambria Math"/>
                            <a:ea typeface="Cambria Math"/>
                            <a:cs typeface="Times New Roman" panose="02020603050405020304" pitchFamily="18" charset="0"/>
                          </a:rPr>
                          <m:t>𝑖</m:t>
                        </m:r>
                      </m:sub>
                    </m:sSub>
                    <m:r>
                      <a:rPr lang="en-US" altLang="zh-CN" i="1">
                        <a:solidFill>
                          <a:srgbClr val="0000CC"/>
                        </a:solidFill>
                        <a:latin typeface="Cambria Math"/>
                        <a:ea typeface="Cambria Math"/>
                        <a:cs typeface="Times New Roman" panose="02020603050405020304" pitchFamily="18" charset="0"/>
                      </a:rPr>
                      <m:t>𝛼</m:t>
                    </m:r>
                  </m:oMath>
                </a14:m>
                <a:r>
                  <a:rPr lang="en-US" altLang="zh-CN" dirty="0">
                    <a:solidFill>
                      <a:srgbClr val="0000CC"/>
                    </a:solidFill>
                    <a:cs typeface="Times New Roman" panose="02020603050405020304" pitchFamily="18" charset="0"/>
                  </a:rPr>
                  <a:t> </a:t>
                </a:r>
                <a:endParaRPr lang="zh-CN" altLang="en-US" dirty="0">
                  <a:solidFill>
                    <a:srgbClr val="0000CC"/>
                  </a:solidFill>
                  <a:cs typeface="Times New Roman" panose="02020603050405020304" pitchFamily="18" charset="0"/>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630" t="-1617"/>
                </a:stretch>
              </a:blipFill>
            </p:spPr>
            <p:txBody>
              <a:bodyPr/>
              <a:lstStyle/>
              <a:p>
                <a:r>
                  <a:rPr lang="zh-CN" altLang="en-US">
                    <a:noFill/>
                  </a:rPr>
                  <a:t> </a:t>
                </a:r>
              </a:p>
            </p:txBody>
          </p:sp>
        </mc:Fallback>
      </mc:AlternateContent>
      <p:grpSp>
        <p:nvGrpSpPr>
          <p:cNvPr id="7" name="Group 40"/>
          <p:cNvGrpSpPr/>
          <p:nvPr/>
        </p:nvGrpSpPr>
        <p:grpSpPr>
          <a:xfrm>
            <a:off x="5342370" y="4797152"/>
            <a:ext cx="705793" cy="762000"/>
            <a:chOff x="6897409" y="2819400"/>
            <a:chExt cx="705793" cy="762000"/>
          </a:xfrm>
        </p:grpSpPr>
        <p:cxnSp>
          <p:nvCxnSpPr>
            <p:cNvPr id="8"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10" name="Group 151"/>
          <p:cNvGrpSpPr>
            <a:grpSpLocks/>
          </p:cNvGrpSpPr>
          <p:nvPr/>
        </p:nvGrpSpPr>
        <p:grpSpPr bwMode="auto">
          <a:xfrm>
            <a:off x="3524910" y="4796518"/>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1"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smtClean="0"/>
                <a:t>2</a:t>
              </a:r>
              <a:endParaRPr lang="en-US" sz="2600" dirty="0"/>
            </a:p>
          </p:txBody>
        </p:sp>
        <p:sp>
          <p:nvSpPr>
            <p:cNvPr id="12"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p:sp>
        <p:nvSpPr>
          <p:cNvPr id="17" name="TextBox 16"/>
          <p:cNvSpPr txBox="1"/>
          <p:nvPr/>
        </p:nvSpPr>
        <p:spPr>
          <a:xfrm>
            <a:off x="4211960" y="5301208"/>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mc:AlternateContent xmlns:mc="http://schemas.openxmlformats.org/markup-compatibility/2006" xmlns:a14="http://schemas.microsoft.com/office/drawing/2010/main">
        <mc:Choice Requires="a14">
          <p:sp>
            <p:nvSpPr>
              <p:cNvPr id="18" name="TextBox 17"/>
              <p:cNvSpPr txBox="1"/>
              <p:nvPr/>
            </p:nvSpPr>
            <p:spPr>
              <a:xfrm>
                <a:off x="5724128" y="4936603"/>
                <a:ext cx="108012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dirty="0" smtClean="0">
                          <a:latin typeface="Cambria Math"/>
                        </a:rPr>
                        <m:t>𝑪</m:t>
                      </m:r>
                    </m:oMath>
                  </m:oMathPara>
                </a14:m>
                <a:endParaRPr lang="zh-CN" altLang="en-US" sz="2800" b="1" i="1" dirty="0"/>
              </a:p>
            </p:txBody>
          </p:sp>
        </mc:Choice>
        <mc:Fallback xmlns="">
          <p:sp>
            <p:nvSpPr>
              <p:cNvPr id="18" name="TextBox 17"/>
              <p:cNvSpPr txBox="1">
                <a:spLocks noRot="1" noChangeAspect="1" noMove="1" noResize="1" noEditPoints="1" noAdjustHandles="1" noChangeArrowheads="1" noChangeShapeType="1" noTextEdit="1"/>
              </p:cNvSpPr>
              <p:nvPr/>
            </p:nvSpPr>
            <p:spPr>
              <a:xfrm>
                <a:off x="5724128" y="4936603"/>
                <a:ext cx="1080120" cy="523220"/>
              </a:xfrm>
              <a:prstGeom prst="rect">
                <a:avLst/>
              </a:prstGeom>
              <a:blipFill rotWithShape="1">
                <a:blip r:embed="rId4"/>
                <a:stretch>
                  <a:fillRect/>
                </a:stretch>
              </a:blipFill>
            </p:spPr>
            <p:txBody>
              <a:bodyPr/>
              <a:lstStyle/>
              <a:p>
                <a:r>
                  <a:rPr lang="zh-CN" altLang="en-US">
                    <a:noFill/>
                  </a:rPr>
                  <a:t> </a:t>
                </a:r>
              </a:p>
            </p:txBody>
          </p:sp>
        </mc:Fallback>
      </mc:AlternateContent>
      <p:sp>
        <p:nvSpPr>
          <p:cNvPr id="19" name="TextBox 18"/>
          <p:cNvSpPr txBox="1"/>
          <p:nvPr/>
        </p:nvSpPr>
        <p:spPr>
          <a:xfrm>
            <a:off x="1835696" y="3872661"/>
            <a:ext cx="1368152" cy="492443"/>
          </a:xfrm>
          <a:prstGeom prst="rect">
            <a:avLst/>
          </a:prstGeom>
          <a:noFill/>
        </p:spPr>
        <p:txBody>
          <a:bodyPr wrap="square" rtlCol="0">
            <a:spAutoFit/>
          </a:bodyPr>
          <a:lstStyle/>
          <a:p>
            <a:pPr algn="ctr"/>
            <a:r>
              <a:rPr lang="en-US" altLang="zh-CN" sz="2600" dirty="0" smtClean="0"/>
              <a:t>Weight</a:t>
            </a:r>
            <a:endParaRPr lang="zh-CN" altLang="en-US" sz="2600" dirty="0"/>
          </a:p>
        </p:txBody>
      </p:sp>
      <p:grpSp>
        <p:nvGrpSpPr>
          <p:cNvPr id="23" name="Group 151"/>
          <p:cNvGrpSpPr>
            <a:grpSpLocks/>
          </p:cNvGrpSpPr>
          <p:nvPr/>
        </p:nvGrpSpPr>
        <p:grpSpPr bwMode="auto">
          <a:xfrm>
            <a:off x="3563888" y="5733256"/>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4"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a:t>N</a:t>
              </a:r>
            </a:p>
          </p:txBody>
        </p:sp>
        <p:sp>
          <p:nvSpPr>
            <p:cNvPr id="25"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p:grpSp>
        <p:nvGrpSpPr>
          <p:cNvPr id="26" name="Group 151"/>
          <p:cNvGrpSpPr>
            <a:grpSpLocks/>
          </p:cNvGrpSpPr>
          <p:nvPr/>
        </p:nvGrpSpPr>
        <p:grpSpPr bwMode="auto">
          <a:xfrm>
            <a:off x="3524910" y="4292462"/>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7"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a:t>1</a:t>
              </a:r>
            </a:p>
          </p:txBody>
        </p:sp>
        <p:sp>
          <p:nvSpPr>
            <p:cNvPr id="28"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mc:AlternateContent xmlns:mc="http://schemas.openxmlformats.org/markup-compatibility/2006" xmlns:a14="http://schemas.microsoft.com/office/drawing/2010/main">
        <mc:Choice Requires="a14">
          <p:sp>
            <p:nvSpPr>
              <p:cNvPr id="30" name="TextBox 29"/>
              <p:cNvSpPr txBox="1"/>
              <p:nvPr/>
            </p:nvSpPr>
            <p:spPr>
              <a:xfrm>
                <a:off x="1835696" y="4304709"/>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𝑤</m:t>
                          </m:r>
                        </m:e>
                        <m:sub>
                          <m:r>
                            <a:rPr lang="en-US" altLang="zh-CN" sz="2600" b="0" i="1" dirty="0" smtClean="0">
                              <a:latin typeface="Cambria Math"/>
                            </a:rPr>
                            <m:t>1</m:t>
                          </m:r>
                        </m:sub>
                      </m:sSub>
                    </m:oMath>
                  </m:oMathPara>
                </a14:m>
                <a:endParaRPr lang="zh-CN" altLang="en-US" sz="26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835696" y="4304709"/>
                <a:ext cx="1368152" cy="492443"/>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1835696" y="4797152"/>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𝑤</m:t>
                          </m:r>
                        </m:e>
                        <m:sub>
                          <m:r>
                            <a:rPr lang="en-US" altLang="zh-CN" sz="2600" b="0" i="1" dirty="0" smtClean="0">
                              <a:latin typeface="Cambria Math"/>
                            </a:rPr>
                            <m:t>2</m:t>
                          </m:r>
                        </m:sub>
                      </m:sSub>
                    </m:oMath>
                  </m:oMathPara>
                </a14:m>
                <a:endParaRPr lang="zh-CN" altLang="en-US" sz="2600" dirty="0"/>
              </a:p>
            </p:txBody>
          </p:sp>
        </mc:Choice>
        <mc:Fallback xmlns="">
          <p:sp>
            <p:nvSpPr>
              <p:cNvPr id="31" name="TextBox 30"/>
              <p:cNvSpPr txBox="1">
                <a:spLocks noRot="1" noChangeAspect="1" noMove="1" noResize="1" noEditPoints="1" noAdjustHandles="1" noChangeArrowheads="1" noChangeShapeType="1" noTextEdit="1"/>
              </p:cNvSpPr>
              <p:nvPr/>
            </p:nvSpPr>
            <p:spPr>
              <a:xfrm>
                <a:off x="1835696" y="4797152"/>
                <a:ext cx="1368152" cy="492443"/>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835696" y="5729039"/>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𝑤</m:t>
                          </m:r>
                        </m:e>
                        <m:sub>
                          <m:r>
                            <a:rPr lang="en-US" altLang="zh-CN" sz="2600" b="0" i="1" dirty="0" smtClean="0">
                              <a:latin typeface="Cambria Math"/>
                            </a:rPr>
                            <m:t>𝑁</m:t>
                          </m:r>
                        </m:sub>
                      </m:sSub>
                    </m:oMath>
                  </m:oMathPara>
                </a14:m>
                <a:endParaRPr lang="zh-CN" altLang="en-US" sz="2600" dirty="0"/>
              </a:p>
            </p:txBody>
          </p:sp>
        </mc:Choice>
        <mc:Fallback xmlns="">
          <p:sp>
            <p:nvSpPr>
              <p:cNvPr id="32" name="TextBox 31"/>
              <p:cNvSpPr txBox="1">
                <a:spLocks noRot="1" noChangeAspect="1" noMove="1" noResize="1" noEditPoints="1" noAdjustHandles="1" noChangeArrowheads="1" noChangeShapeType="1" noTextEdit="1"/>
              </p:cNvSpPr>
              <p:nvPr/>
            </p:nvSpPr>
            <p:spPr>
              <a:xfrm>
                <a:off x="1835696" y="5729039"/>
                <a:ext cx="1368152" cy="492443"/>
              </a:xfrm>
              <a:prstGeom prst="rect">
                <a:avLst/>
              </a:prstGeom>
              <a:blipFill rotWithShape="1">
                <a:blip r:embed="rId7"/>
                <a:stretch>
                  <a:fillRect/>
                </a:stretch>
              </a:blipFill>
            </p:spPr>
            <p:txBody>
              <a:bodyPr/>
              <a:lstStyle/>
              <a:p>
                <a:r>
                  <a:rPr lang="zh-CN" altLang="en-US">
                    <a:noFill/>
                  </a:rPr>
                  <a:t> </a:t>
                </a:r>
              </a:p>
            </p:txBody>
          </p:sp>
        </mc:Fallback>
      </mc:AlternateContent>
      <p:sp>
        <p:nvSpPr>
          <p:cNvPr id="22" name="TextBox 21"/>
          <p:cNvSpPr txBox="1"/>
          <p:nvPr/>
        </p:nvSpPr>
        <p:spPr>
          <a:xfrm>
            <a:off x="251520" y="3872661"/>
            <a:ext cx="1740024" cy="492443"/>
          </a:xfrm>
          <a:prstGeom prst="rect">
            <a:avLst/>
          </a:prstGeom>
          <a:noFill/>
        </p:spPr>
        <p:txBody>
          <a:bodyPr wrap="square" rtlCol="0">
            <a:spAutoFit/>
          </a:bodyPr>
          <a:lstStyle/>
          <a:p>
            <a:pPr algn="ctr"/>
            <a:r>
              <a:rPr lang="en-US" altLang="zh-CN" sz="2600" dirty="0" smtClean="0"/>
              <a:t>Input Rate</a:t>
            </a:r>
            <a:endParaRPr lang="zh-CN" altLang="en-US" sz="2600" dirty="0"/>
          </a:p>
        </p:txBody>
      </p:sp>
      <mc:AlternateContent xmlns:mc="http://schemas.openxmlformats.org/markup-compatibility/2006" xmlns:a14="http://schemas.microsoft.com/office/drawing/2010/main">
        <mc:Choice Requires="a14">
          <p:sp>
            <p:nvSpPr>
              <p:cNvPr id="29" name="TextBox 28"/>
              <p:cNvSpPr txBox="1"/>
              <p:nvPr/>
            </p:nvSpPr>
            <p:spPr>
              <a:xfrm>
                <a:off x="437456" y="4304709"/>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1</m:t>
                          </m:r>
                        </m:sub>
                      </m:sSub>
                    </m:oMath>
                  </m:oMathPara>
                </a14:m>
                <a:endParaRPr lang="zh-CN" altLang="en-US" sz="2600" dirty="0"/>
              </a:p>
            </p:txBody>
          </p:sp>
        </mc:Choice>
        <mc:Fallback xmlns="">
          <p:sp>
            <p:nvSpPr>
              <p:cNvPr id="29" name="TextBox 28"/>
              <p:cNvSpPr txBox="1">
                <a:spLocks noRot="1" noChangeAspect="1" noMove="1" noResize="1" noEditPoints="1" noAdjustHandles="1" noChangeArrowheads="1" noChangeShapeType="1" noTextEdit="1"/>
              </p:cNvSpPr>
              <p:nvPr/>
            </p:nvSpPr>
            <p:spPr>
              <a:xfrm>
                <a:off x="437456" y="4304709"/>
                <a:ext cx="1368152" cy="492443"/>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37456" y="5721172"/>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𝑁</m:t>
                          </m:r>
                        </m:sub>
                      </m:sSub>
                    </m:oMath>
                  </m:oMathPara>
                </a14:m>
                <a:endParaRPr lang="zh-CN" altLang="en-US" sz="2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437456" y="5721172"/>
                <a:ext cx="1368152" cy="492443"/>
              </a:xfrm>
              <a:prstGeom prst="rect">
                <a:avLst/>
              </a:prstGeom>
              <a:blipFill rotWithShape="1">
                <a:blip r:embed="rId9"/>
                <a:stretch>
                  <a:fillRect/>
                </a:stretch>
              </a:blipFill>
            </p:spPr>
            <p:txBody>
              <a:bodyPr/>
              <a:lstStyle/>
              <a:p>
                <a:r>
                  <a:rPr lang="zh-CN" altLang="en-US">
                    <a:noFill/>
                  </a:rPr>
                  <a:t> </a:t>
                </a:r>
              </a:p>
            </p:txBody>
          </p:sp>
        </mc:Fallback>
      </mc:AlternateContent>
      <p:sp>
        <p:nvSpPr>
          <p:cNvPr id="35" name="TextBox 34"/>
          <p:cNvSpPr txBox="1"/>
          <p:nvPr/>
        </p:nvSpPr>
        <p:spPr>
          <a:xfrm>
            <a:off x="2339752" y="5301208"/>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p:sp>
        <p:nvSpPr>
          <p:cNvPr id="36" name="TextBox 35"/>
          <p:cNvSpPr txBox="1"/>
          <p:nvPr/>
        </p:nvSpPr>
        <p:spPr>
          <a:xfrm>
            <a:off x="935596" y="5290457"/>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p:sp>
        <p:nvSpPr>
          <p:cNvPr id="42" name="TextBox 41"/>
          <p:cNvSpPr txBox="1"/>
          <p:nvPr/>
        </p:nvSpPr>
        <p:spPr>
          <a:xfrm>
            <a:off x="6588224" y="3872661"/>
            <a:ext cx="2016224" cy="492443"/>
          </a:xfrm>
          <a:prstGeom prst="rect">
            <a:avLst/>
          </a:prstGeom>
          <a:noFill/>
        </p:spPr>
        <p:txBody>
          <a:bodyPr wrap="square" rtlCol="0">
            <a:spAutoFit/>
          </a:bodyPr>
          <a:lstStyle/>
          <a:p>
            <a:pPr algn="ctr"/>
            <a:r>
              <a:rPr lang="en-US" altLang="zh-CN" sz="2600" dirty="0" smtClean="0"/>
              <a:t>Output Rate</a:t>
            </a:r>
            <a:endParaRPr lang="zh-CN" altLang="en-US" sz="2600" dirty="0"/>
          </a:p>
        </p:txBody>
      </p:sp>
      <mc:AlternateContent xmlns:mc="http://schemas.openxmlformats.org/markup-compatibility/2006" xmlns:a14="http://schemas.microsoft.com/office/drawing/2010/main">
        <mc:Choice Requires="a14">
          <p:sp>
            <p:nvSpPr>
              <p:cNvPr id="43" name="TextBox 42"/>
              <p:cNvSpPr txBox="1"/>
              <p:nvPr/>
            </p:nvSpPr>
            <p:spPr>
              <a:xfrm>
                <a:off x="6588224" y="4304709"/>
                <a:ext cx="204631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600" b="0" i="0" dirty="0" smtClean="0">
                          <a:latin typeface="Cambria Math"/>
                        </a:rPr>
                        <m:t>min</m:t>
                      </m:r>
                      <m:r>
                        <a:rPr lang="en-US" altLang="zh-CN" sz="2600" b="0" i="1" dirty="0" smtClean="0">
                          <a:latin typeface="Cambria Math"/>
                        </a:rPr>
                        <m:t>⁡(</m:t>
                      </m:r>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1</m:t>
                          </m:r>
                        </m:sub>
                      </m:sSub>
                      <m:r>
                        <a:rPr lang="en-US" altLang="zh-CN" sz="2600" b="0" i="1" dirty="0" smtClean="0">
                          <a:latin typeface="Cambria Math"/>
                        </a:rPr>
                        <m:t>,</m:t>
                      </m:r>
                      <m:sSub>
                        <m:sSubPr>
                          <m:ctrlPr>
                            <a:rPr lang="en-US" altLang="zh-CN" sz="2600" b="0" i="1" dirty="0" smtClean="0">
                              <a:latin typeface="Cambria Math"/>
                            </a:rPr>
                          </m:ctrlPr>
                        </m:sSubPr>
                        <m:e>
                          <m:r>
                            <a:rPr lang="en-US" altLang="zh-CN" sz="2600" b="0" i="1" dirty="0" smtClean="0">
                              <a:latin typeface="Cambria Math"/>
                            </a:rPr>
                            <m:t>𝑤</m:t>
                          </m:r>
                        </m:e>
                        <m:sub>
                          <m:r>
                            <a:rPr lang="en-US" altLang="zh-CN" sz="2600" b="0" i="1" dirty="0" smtClean="0">
                              <a:latin typeface="Cambria Math"/>
                            </a:rPr>
                            <m:t>1</m:t>
                          </m:r>
                        </m:sub>
                      </m:sSub>
                      <m:r>
                        <a:rPr lang="en-US" altLang="zh-CN" sz="2600" b="0" i="1" dirty="0" smtClean="0">
                          <a:latin typeface="Cambria Math"/>
                        </a:rPr>
                        <m:t>𝛼</m:t>
                      </m:r>
                      <m:r>
                        <a:rPr lang="en-US" altLang="zh-CN" sz="2600" b="0" i="1" dirty="0" smtClean="0">
                          <a:latin typeface="Cambria Math"/>
                        </a:rPr>
                        <m:t>)</m:t>
                      </m:r>
                    </m:oMath>
                  </m:oMathPara>
                </a14:m>
                <a:endParaRPr lang="zh-CN" altLang="en-US" sz="2600" dirty="0"/>
              </a:p>
            </p:txBody>
          </p:sp>
        </mc:Choice>
        <mc:Fallback xmlns="">
          <p:sp>
            <p:nvSpPr>
              <p:cNvPr id="43" name="TextBox 42"/>
              <p:cNvSpPr txBox="1">
                <a:spLocks noRot="1" noChangeAspect="1" noMove="1" noResize="1" noEditPoints="1" noAdjustHandles="1" noChangeArrowheads="1" noChangeShapeType="1" noTextEdit="1"/>
              </p:cNvSpPr>
              <p:nvPr/>
            </p:nvSpPr>
            <p:spPr>
              <a:xfrm>
                <a:off x="6588224" y="4304709"/>
                <a:ext cx="2046312" cy="492443"/>
              </a:xfrm>
              <a:prstGeom prst="rect">
                <a:avLst/>
              </a:prstGeom>
              <a:blipFill rotWithShape="1">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588224" y="4808765"/>
                <a:ext cx="2016224"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600" dirty="0" smtClean="0">
                          <a:latin typeface="Cambria Math"/>
                        </a:rPr>
                        <m:t>min</m:t>
                      </m:r>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𝑟</m:t>
                          </m:r>
                        </m:e>
                        <m:sub>
                          <m:r>
                            <a:rPr lang="en-US" altLang="zh-CN" sz="2600" b="0" i="1" dirty="0" smtClean="0">
                              <a:latin typeface="Cambria Math"/>
                            </a:rPr>
                            <m:t>2</m:t>
                          </m:r>
                        </m:sub>
                      </m:sSub>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𝑤</m:t>
                          </m:r>
                        </m:e>
                        <m:sub>
                          <m:r>
                            <a:rPr lang="en-US" altLang="zh-CN" sz="2600" b="0" i="1" dirty="0" smtClean="0">
                              <a:latin typeface="Cambria Math"/>
                            </a:rPr>
                            <m:t>2</m:t>
                          </m:r>
                        </m:sub>
                      </m:sSub>
                      <m:r>
                        <a:rPr lang="en-US" altLang="zh-CN" sz="2600" i="1" dirty="0">
                          <a:latin typeface="Cambria Math"/>
                        </a:rPr>
                        <m:t>𝛼</m:t>
                      </m:r>
                      <m:r>
                        <a:rPr lang="en-US" altLang="zh-CN" sz="2600" i="1" dirty="0">
                          <a:latin typeface="Cambria Math"/>
                        </a:rPr>
                        <m:t>)</m:t>
                      </m:r>
                    </m:oMath>
                  </m:oMathPara>
                </a14:m>
                <a:endParaRPr lang="zh-CN" altLang="en-US" sz="2600" dirty="0"/>
              </a:p>
            </p:txBody>
          </p:sp>
        </mc:Choice>
        <mc:Fallback xmlns="">
          <p:sp>
            <p:nvSpPr>
              <p:cNvPr id="44" name="TextBox 43"/>
              <p:cNvSpPr txBox="1">
                <a:spLocks noRot="1" noChangeAspect="1" noMove="1" noResize="1" noEditPoints="1" noAdjustHandles="1" noChangeArrowheads="1" noChangeShapeType="1" noTextEdit="1"/>
              </p:cNvSpPr>
              <p:nvPr/>
            </p:nvSpPr>
            <p:spPr>
              <a:xfrm>
                <a:off x="6588224" y="4808765"/>
                <a:ext cx="2016224" cy="492443"/>
              </a:xfrm>
              <a:prstGeom prst="rect">
                <a:avLst/>
              </a:prstGeom>
              <a:blipFill rotWithShape="1">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588224" y="5721172"/>
                <a:ext cx="2016224" cy="892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600" dirty="0" smtClean="0">
                          <a:latin typeface="Cambria Math"/>
                        </a:rPr>
                        <m:t>min</m:t>
                      </m:r>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𝑟</m:t>
                          </m:r>
                        </m:e>
                        <m:sub>
                          <m:r>
                            <a:rPr lang="en-US" altLang="zh-CN" sz="2600" b="0" i="1" dirty="0" smtClean="0">
                              <a:latin typeface="Cambria Math"/>
                            </a:rPr>
                            <m:t>𝑁</m:t>
                          </m:r>
                        </m:sub>
                      </m:sSub>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𝑤</m:t>
                          </m:r>
                        </m:e>
                        <m:sub>
                          <m:r>
                            <a:rPr lang="en-US" altLang="zh-CN" sz="2600" b="0" i="1" dirty="0" smtClean="0">
                              <a:latin typeface="Cambria Math"/>
                            </a:rPr>
                            <m:t>𝑁</m:t>
                          </m:r>
                        </m:sub>
                      </m:sSub>
                      <m:r>
                        <a:rPr lang="en-US" altLang="zh-CN" sz="2600" i="1" dirty="0">
                          <a:latin typeface="Cambria Math"/>
                        </a:rPr>
                        <m:t>𝛼</m:t>
                      </m:r>
                      <m:r>
                        <a:rPr lang="en-US" altLang="zh-CN" sz="2600" i="1" dirty="0">
                          <a:latin typeface="Cambria Math"/>
                        </a:rPr>
                        <m:t>)</m:t>
                      </m:r>
                    </m:oMath>
                  </m:oMathPara>
                </a14:m>
                <a:endParaRPr lang="zh-CN" altLang="en-US" sz="2600" dirty="0"/>
              </a:p>
              <a:p>
                <a:endParaRPr lang="zh-CN" altLang="en-US" sz="2600" dirty="0"/>
              </a:p>
            </p:txBody>
          </p:sp>
        </mc:Choice>
        <mc:Fallback xmlns="">
          <p:sp>
            <p:nvSpPr>
              <p:cNvPr id="45" name="TextBox 44"/>
              <p:cNvSpPr txBox="1">
                <a:spLocks noRot="1" noChangeAspect="1" noMove="1" noResize="1" noEditPoints="1" noAdjustHandles="1" noChangeArrowheads="1" noChangeShapeType="1" noTextEdit="1"/>
              </p:cNvSpPr>
              <p:nvPr/>
            </p:nvSpPr>
            <p:spPr>
              <a:xfrm>
                <a:off x="6588224" y="5721172"/>
                <a:ext cx="2016224" cy="892552"/>
              </a:xfrm>
              <a:prstGeom prst="rect">
                <a:avLst/>
              </a:prstGeom>
              <a:blipFill rotWithShape="1">
                <a:blip r:embed="rId12"/>
                <a:stretch>
                  <a:fillRect/>
                </a:stretch>
              </a:blipFill>
            </p:spPr>
            <p:txBody>
              <a:bodyPr/>
              <a:lstStyle/>
              <a:p>
                <a:r>
                  <a:rPr lang="zh-CN" altLang="en-US">
                    <a:noFill/>
                  </a:rPr>
                  <a:t> </a:t>
                </a:r>
              </a:p>
            </p:txBody>
          </p:sp>
        </mc:Fallback>
      </mc:AlternateContent>
      <p:sp>
        <p:nvSpPr>
          <p:cNvPr id="46" name="TextBox 45"/>
          <p:cNvSpPr txBox="1"/>
          <p:nvPr/>
        </p:nvSpPr>
        <p:spPr>
          <a:xfrm>
            <a:off x="7380312" y="5290457"/>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mc:AlternateContent xmlns:mc="http://schemas.openxmlformats.org/markup-compatibility/2006" xmlns:a14="http://schemas.microsoft.com/office/drawing/2010/main">
        <mc:Choice Requires="a14">
          <p:sp>
            <p:nvSpPr>
              <p:cNvPr id="38" name="TextBox 37"/>
              <p:cNvSpPr txBox="1"/>
              <p:nvPr/>
            </p:nvSpPr>
            <p:spPr>
              <a:xfrm>
                <a:off x="437456" y="4808765"/>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2</m:t>
                          </m:r>
                        </m:sub>
                      </m:sSub>
                    </m:oMath>
                  </m:oMathPara>
                </a14:m>
                <a:endParaRPr lang="zh-CN" altLang="en-US" sz="26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37456" y="4808765"/>
                <a:ext cx="1368152" cy="492443"/>
              </a:xfrm>
              <a:prstGeom prst="rect">
                <a:avLst/>
              </a:prstGeom>
              <a:blipFill rotWithShape="1">
                <a:blip r:embed="rId1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9925741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cs typeface="Times New Roman" panose="02020603050405020304" pitchFamily="18" charset="0"/>
              </a:rPr>
              <a:t>Start from GPS Model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i="1" dirty="0">
                        <a:latin typeface="Cambria Math"/>
                      </a:rPr>
                      <m:t>𝑁</m:t>
                    </m:r>
                  </m:oMath>
                </a14:m>
                <a:r>
                  <a:rPr lang="en-US" altLang="zh-CN" dirty="0"/>
                  <a:t> queues share the link with capacity </a:t>
                </a:r>
                <a14:m>
                  <m:oMath xmlns:m="http://schemas.openxmlformats.org/officeDocument/2006/math">
                    <m:r>
                      <a:rPr lang="en-US" altLang="zh-CN" i="1" dirty="0">
                        <a:latin typeface="Cambria Math"/>
                      </a:rPr>
                      <m:t>𝐶</m:t>
                    </m:r>
                  </m:oMath>
                </a14:m>
                <a:endParaRPr lang="zh-CN" altLang="en-US" dirty="0"/>
              </a:p>
              <a:p>
                <a14:m>
                  <m:oMath xmlns:m="http://schemas.openxmlformats.org/officeDocument/2006/math">
                    <m:r>
                      <a:rPr lang="en-US" altLang="zh-CN" b="0" i="1" smtClean="0">
                        <a:latin typeface="Cambria Math"/>
                      </a:rPr>
                      <m:t>𝐶</m:t>
                    </m:r>
                    <m:r>
                      <a:rPr lang="en-US" altLang="zh-CN" b="0" i="1" smtClean="0">
                        <a:latin typeface="Cambria Math"/>
                        <a:ea typeface="Cambria Math"/>
                      </a:rPr>
                      <m:t>=</m:t>
                    </m:r>
                    <m:nary>
                      <m:naryPr>
                        <m:chr m:val="∑"/>
                        <m:ctrlPr>
                          <a:rPr lang="en-US" altLang="zh-CN" b="0" i="1" smtClean="0">
                            <a:latin typeface="Cambria Math"/>
                            <a:ea typeface="Cambria Math"/>
                          </a:rPr>
                        </m:ctrlPr>
                      </m:naryPr>
                      <m:sub>
                        <m:r>
                          <m:rPr>
                            <m:brk m:alnAt="23"/>
                          </m:rPr>
                          <a:rPr lang="en-US" altLang="zh-CN" b="0" i="1" smtClean="0">
                            <a:latin typeface="Cambria Math"/>
                            <a:ea typeface="Cambria Math"/>
                          </a:rPr>
                          <m:t>𝑖</m:t>
                        </m:r>
                        <m:r>
                          <a:rPr lang="en-US" altLang="zh-CN" b="0" i="1" smtClean="0">
                            <a:latin typeface="Cambria Math"/>
                            <a:ea typeface="Cambria Math"/>
                          </a:rPr>
                          <m:t>=1</m:t>
                        </m:r>
                      </m:sub>
                      <m:sup>
                        <m:r>
                          <a:rPr lang="en-US" altLang="zh-CN" b="0" i="1" smtClean="0">
                            <a:latin typeface="Cambria Math"/>
                            <a:ea typeface="Cambria Math"/>
                          </a:rPr>
                          <m:t>𝑁</m:t>
                        </m:r>
                      </m:sup>
                      <m:e>
                        <m:r>
                          <m:rPr>
                            <m:sty m:val="p"/>
                          </m:rPr>
                          <a:rPr lang="en-US" altLang="zh-CN" b="0" i="0" smtClean="0">
                            <a:latin typeface="Cambria Math"/>
                            <a:ea typeface="Cambria Math"/>
                          </a:rPr>
                          <m:t>min</m:t>
                        </m:r>
                        <m: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𝑟</m:t>
                            </m:r>
                          </m:e>
                          <m:sub>
                            <m:r>
                              <a:rPr lang="en-US" altLang="zh-CN" b="0" i="1" smtClean="0">
                                <a:latin typeface="Cambria Math"/>
                                <a:ea typeface="Cambria Math"/>
                              </a:rPr>
                              <m:t>𝑖</m:t>
                            </m:r>
                          </m:sub>
                        </m:sSub>
                      </m:e>
                    </m:nary>
                    <m: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𝑤</m:t>
                        </m:r>
                      </m:e>
                      <m:sub>
                        <m:r>
                          <a:rPr lang="en-US" altLang="zh-CN" b="0" i="1" smtClean="0">
                            <a:latin typeface="Cambria Math"/>
                            <a:ea typeface="Cambria Math"/>
                          </a:rPr>
                          <m:t>𝑖</m:t>
                        </m:r>
                      </m:sub>
                    </m:sSub>
                    <m:r>
                      <a:rPr lang="en-US" altLang="zh-CN" b="0" i="1" smtClean="0">
                        <a:latin typeface="Cambria Math"/>
                        <a:ea typeface="Cambria Math"/>
                      </a:rPr>
                      <m:t>𝛼</m:t>
                    </m:r>
                    <m:r>
                      <a:rPr lang="en-US" altLang="zh-CN" b="0" i="1" smtClean="0">
                        <a:latin typeface="Cambria Math"/>
                        <a:ea typeface="Cambria Math"/>
                      </a:rPr>
                      <m:t>)                   </m:t>
                    </m:r>
                  </m:oMath>
                </a14:m>
                <a:endParaRPr lang="en-US" altLang="zh-CN" dirty="0" smtClean="0"/>
              </a:p>
              <a:p>
                <a:pPr marL="342900" lvl="1" indent="-342900">
                  <a:buFont typeface="Arial" pitchFamily="34" charset="0"/>
                  <a:buChar char="•"/>
                </a:pPr>
                <a14:m>
                  <m:oMath xmlns:m="http://schemas.openxmlformats.org/officeDocument/2006/math">
                    <m:sSub>
                      <m:sSubPr>
                        <m:ctrlPr>
                          <a:rPr lang="en-US" altLang="zh-CN" sz="3200" i="1">
                            <a:latin typeface="Cambria Math"/>
                          </a:rPr>
                        </m:ctrlPr>
                      </m:sSubPr>
                      <m:e>
                        <m:r>
                          <a:rPr lang="en-US" altLang="zh-CN" sz="3200" i="1">
                            <a:latin typeface="Cambria Math"/>
                          </a:rPr>
                          <m:t>𝐾</m:t>
                        </m:r>
                      </m:e>
                      <m:sub>
                        <m:r>
                          <a:rPr lang="en-US" altLang="zh-CN" sz="3200" i="1">
                            <a:latin typeface="Cambria Math"/>
                          </a:rPr>
                          <m:t>𝑞𝑢𝑒𝑢𝑒</m:t>
                        </m:r>
                        <m:r>
                          <a:rPr lang="en-US" altLang="zh-CN" sz="3200" i="1">
                            <a:latin typeface="Cambria Math"/>
                          </a:rPr>
                          <m:t>(</m:t>
                        </m:r>
                        <m:r>
                          <a:rPr lang="en-US" altLang="zh-CN" sz="3200" i="1">
                            <a:latin typeface="Cambria Math"/>
                          </a:rPr>
                          <m:t>𝑖</m:t>
                        </m:r>
                        <m:r>
                          <a:rPr lang="en-US" altLang="zh-CN" sz="3200" i="1">
                            <a:latin typeface="Cambria Math"/>
                          </a:rPr>
                          <m:t>)</m:t>
                        </m:r>
                      </m:sub>
                    </m:sSub>
                    <m:r>
                      <a:rPr lang="en-US" altLang="zh-CN" sz="3200" i="1">
                        <a:latin typeface="Cambria Math"/>
                        <a:ea typeface="Cambria Math"/>
                      </a:rPr>
                      <m:t>=</m:t>
                    </m:r>
                    <m:sSub>
                      <m:sSubPr>
                        <m:ctrlPr>
                          <a:rPr lang="en-US" altLang="zh-CN" sz="3200" i="1">
                            <a:latin typeface="Cambria Math"/>
                            <a:ea typeface="Cambria Math"/>
                          </a:rPr>
                        </m:ctrlPr>
                      </m:sSubPr>
                      <m:e>
                        <m:r>
                          <a:rPr lang="en-US" altLang="zh-CN" sz="3200" i="1">
                            <a:latin typeface="Cambria Math"/>
                            <a:ea typeface="Cambria Math"/>
                          </a:rPr>
                          <m:t>𝑤</m:t>
                        </m:r>
                      </m:e>
                      <m:sub>
                        <m:r>
                          <a:rPr lang="en-US" altLang="zh-CN" sz="3200" i="1">
                            <a:latin typeface="Cambria Math"/>
                            <a:ea typeface="Cambria Math"/>
                          </a:rPr>
                          <m:t>𝑖</m:t>
                        </m:r>
                      </m:sub>
                    </m:sSub>
                    <m:r>
                      <a:rPr lang="en-US" altLang="zh-CN" sz="3200" i="1">
                        <a:latin typeface="Cambria Math"/>
                        <a:ea typeface="Cambria Math"/>
                      </a:rPr>
                      <m:t>𝛼</m:t>
                    </m:r>
                    <m:r>
                      <a:rPr lang="en-US" altLang="zh-CN" sz="3200" i="1">
                        <a:latin typeface="Cambria Math"/>
                        <a:ea typeface="Cambria Math"/>
                      </a:rPr>
                      <m:t>×</m:t>
                    </m:r>
                    <m:r>
                      <a:rPr lang="en-US" altLang="zh-CN" sz="3200" i="1">
                        <a:latin typeface="Cambria Math"/>
                        <a:ea typeface="Cambria Math"/>
                      </a:rPr>
                      <m:t>𝑅𝑇𝑇</m:t>
                    </m:r>
                    <m:r>
                      <a:rPr lang="en-US" altLang="zh-CN" sz="3200" i="1">
                        <a:latin typeface="Cambria Math"/>
                        <a:ea typeface="Cambria Math"/>
                      </a:rPr>
                      <m:t>×</m:t>
                    </m:r>
                    <m:r>
                      <a:rPr lang="en-US" altLang="zh-CN" sz="3200" i="1">
                        <a:latin typeface="Cambria Math"/>
                        <a:ea typeface="Cambria Math"/>
                      </a:rPr>
                      <m:t>𝜆</m:t>
                    </m:r>
                  </m:oMath>
                </a14:m>
                <a:endParaRPr lang="en-US" altLang="zh-CN" sz="3200"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t="-1617"/>
                </a:stretch>
              </a:blipFill>
            </p:spPr>
            <p:txBody>
              <a:bodyPr/>
              <a:lstStyle/>
              <a:p>
                <a:r>
                  <a:rPr lang="zh-CN" altLang="en-US">
                    <a:noFill/>
                  </a:rPr>
                  <a:t> </a:t>
                </a:r>
              </a:p>
            </p:txBody>
          </p:sp>
        </mc:Fallback>
      </mc:AlternateContent>
      <p:grpSp>
        <p:nvGrpSpPr>
          <p:cNvPr id="7" name="Group 40"/>
          <p:cNvGrpSpPr/>
          <p:nvPr/>
        </p:nvGrpSpPr>
        <p:grpSpPr>
          <a:xfrm>
            <a:off x="5342370" y="4797152"/>
            <a:ext cx="705793" cy="762000"/>
            <a:chOff x="6897409" y="2819400"/>
            <a:chExt cx="705793" cy="762000"/>
          </a:xfrm>
        </p:grpSpPr>
        <p:cxnSp>
          <p:nvCxnSpPr>
            <p:cNvPr id="8"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10" name="Group 151"/>
          <p:cNvGrpSpPr>
            <a:grpSpLocks/>
          </p:cNvGrpSpPr>
          <p:nvPr/>
        </p:nvGrpSpPr>
        <p:grpSpPr bwMode="auto">
          <a:xfrm>
            <a:off x="3524910" y="4796518"/>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1"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smtClean="0"/>
                <a:t>2</a:t>
              </a:r>
              <a:endParaRPr lang="en-US" sz="2600" dirty="0"/>
            </a:p>
          </p:txBody>
        </p:sp>
        <p:sp>
          <p:nvSpPr>
            <p:cNvPr id="12"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p:sp>
        <p:nvSpPr>
          <p:cNvPr id="17" name="TextBox 16"/>
          <p:cNvSpPr txBox="1"/>
          <p:nvPr/>
        </p:nvSpPr>
        <p:spPr>
          <a:xfrm>
            <a:off x="4211960" y="5301208"/>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mc:AlternateContent xmlns:mc="http://schemas.openxmlformats.org/markup-compatibility/2006" xmlns:a14="http://schemas.microsoft.com/office/drawing/2010/main">
        <mc:Choice Requires="a14">
          <p:sp>
            <p:nvSpPr>
              <p:cNvPr id="18" name="TextBox 17"/>
              <p:cNvSpPr txBox="1"/>
              <p:nvPr/>
            </p:nvSpPr>
            <p:spPr>
              <a:xfrm>
                <a:off x="5724128" y="4936603"/>
                <a:ext cx="108012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dirty="0" smtClean="0">
                          <a:latin typeface="Cambria Math"/>
                        </a:rPr>
                        <m:t>𝑪</m:t>
                      </m:r>
                    </m:oMath>
                  </m:oMathPara>
                </a14:m>
                <a:endParaRPr lang="zh-CN" altLang="en-US" sz="2800" b="1" i="1" dirty="0"/>
              </a:p>
            </p:txBody>
          </p:sp>
        </mc:Choice>
        <mc:Fallback xmlns="">
          <p:sp>
            <p:nvSpPr>
              <p:cNvPr id="18" name="TextBox 17"/>
              <p:cNvSpPr txBox="1">
                <a:spLocks noRot="1" noChangeAspect="1" noMove="1" noResize="1" noEditPoints="1" noAdjustHandles="1" noChangeArrowheads="1" noChangeShapeType="1" noTextEdit="1"/>
              </p:cNvSpPr>
              <p:nvPr/>
            </p:nvSpPr>
            <p:spPr>
              <a:xfrm>
                <a:off x="5724128" y="4936603"/>
                <a:ext cx="1080120" cy="523220"/>
              </a:xfrm>
              <a:prstGeom prst="rect">
                <a:avLst/>
              </a:prstGeom>
              <a:blipFill rotWithShape="1">
                <a:blip r:embed="rId4"/>
                <a:stretch>
                  <a:fillRect/>
                </a:stretch>
              </a:blipFill>
            </p:spPr>
            <p:txBody>
              <a:bodyPr/>
              <a:lstStyle/>
              <a:p>
                <a:r>
                  <a:rPr lang="zh-CN" altLang="en-US">
                    <a:noFill/>
                  </a:rPr>
                  <a:t> </a:t>
                </a:r>
              </a:p>
            </p:txBody>
          </p:sp>
        </mc:Fallback>
      </mc:AlternateContent>
      <p:sp>
        <p:nvSpPr>
          <p:cNvPr id="19" name="TextBox 18"/>
          <p:cNvSpPr txBox="1"/>
          <p:nvPr/>
        </p:nvSpPr>
        <p:spPr>
          <a:xfrm>
            <a:off x="1835696" y="3872661"/>
            <a:ext cx="1368152" cy="492443"/>
          </a:xfrm>
          <a:prstGeom prst="rect">
            <a:avLst/>
          </a:prstGeom>
          <a:noFill/>
        </p:spPr>
        <p:txBody>
          <a:bodyPr wrap="square" rtlCol="0">
            <a:spAutoFit/>
          </a:bodyPr>
          <a:lstStyle/>
          <a:p>
            <a:pPr algn="ctr"/>
            <a:r>
              <a:rPr lang="en-US" altLang="zh-CN" sz="2600" dirty="0" smtClean="0"/>
              <a:t>Weight</a:t>
            </a:r>
            <a:endParaRPr lang="zh-CN" altLang="en-US" sz="2600" dirty="0"/>
          </a:p>
        </p:txBody>
      </p:sp>
      <p:grpSp>
        <p:nvGrpSpPr>
          <p:cNvPr id="23" name="Group 151"/>
          <p:cNvGrpSpPr>
            <a:grpSpLocks/>
          </p:cNvGrpSpPr>
          <p:nvPr/>
        </p:nvGrpSpPr>
        <p:grpSpPr bwMode="auto">
          <a:xfrm>
            <a:off x="3563888" y="5733256"/>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4"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a:t>N</a:t>
              </a:r>
            </a:p>
          </p:txBody>
        </p:sp>
        <p:sp>
          <p:nvSpPr>
            <p:cNvPr id="25"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p:grpSp>
        <p:nvGrpSpPr>
          <p:cNvPr id="26" name="Group 151"/>
          <p:cNvGrpSpPr>
            <a:grpSpLocks/>
          </p:cNvGrpSpPr>
          <p:nvPr/>
        </p:nvGrpSpPr>
        <p:grpSpPr bwMode="auto">
          <a:xfrm>
            <a:off x="3524910" y="4292462"/>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7"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a:t>1</a:t>
              </a:r>
            </a:p>
          </p:txBody>
        </p:sp>
        <p:sp>
          <p:nvSpPr>
            <p:cNvPr id="28"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mc:AlternateContent xmlns:mc="http://schemas.openxmlformats.org/markup-compatibility/2006" xmlns:a14="http://schemas.microsoft.com/office/drawing/2010/main">
        <mc:Choice Requires="a14">
          <p:sp>
            <p:nvSpPr>
              <p:cNvPr id="30" name="TextBox 29"/>
              <p:cNvSpPr txBox="1"/>
              <p:nvPr/>
            </p:nvSpPr>
            <p:spPr>
              <a:xfrm>
                <a:off x="1835696" y="4304709"/>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𝑤</m:t>
                          </m:r>
                        </m:e>
                        <m:sub>
                          <m:r>
                            <a:rPr lang="en-US" altLang="zh-CN" sz="2600" b="0" i="1" dirty="0" smtClean="0">
                              <a:latin typeface="Cambria Math"/>
                            </a:rPr>
                            <m:t>1</m:t>
                          </m:r>
                        </m:sub>
                      </m:sSub>
                    </m:oMath>
                  </m:oMathPara>
                </a14:m>
                <a:endParaRPr lang="zh-CN" altLang="en-US" sz="26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835696" y="4304709"/>
                <a:ext cx="1368152" cy="492443"/>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1835696" y="4797152"/>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𝑤</m:t>
                          </m:r>
                        </m:e>
                        <m:sub>
                          <m:r>
                            <a:rPr lang="en-US" altLang="zh-CN" sz="2600" b="0" i="1" dirty="0" smtClean="0">
                              <a:latin typeface="Cambria Math"/>
                            </a:rPr>
                            <m:t>2</m:t>
                          </m:r>
                        </m:sub>
                      </m:sSub>
                    </m:oMath>
                  </m:oMathPara>
                </a14:m>
                <a:endParaRPr lang="zh-CN" altLang="en-US" sz="2600" dirty="0"/>
              </a:p>
            </p:txBody>
          </p:sp>
        </mc:Choice>
        <mc:Fallback xmlns="">
          <p:sp>
            <p:nvSpPr>
              <p:cNvPr id="31" name="TextBox 30"/>
              <p:cNvSpPr txBox="1">
                <a:spLocks noRot="1" noChangeAspect="1" noMove="1" noResize="1" noEditPoints="1" noAdjustHandles="1" noChangeArrowheads="1" noChangeShapeType="1" noTextEdit="1"/>
              </p:cNvSpPr>
              <p:nvPr/>
            </p:nvSpPr>
            <p:spPr>
              <a:xfrm>
                <a:off x="1835696" y="4797152"/>
                <a:ext cx="1368152" cy="492443"/>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835696" y="5729039"/>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𝑤</m:t>
                          </m:r>
                        </m:e>
                        <m:sub>
                          <m:r>
                            <a:rPr lang="en-US" altLang="zh-CN" sz="2600" b="0" i="1" dirty="0" smtClean="0">
                              <a:latin typeface="Cambria Math"/>
                            </a:rPr>
                            <m:t>𝑁</m:t>
                          </m:r>
                        </m:sub>
                      </m:sSub>
                    </m:oMath>
                  </m:oMathPara>
                </a14:m>
                <a:endParaRPr lang="zh-CN" altLang="en-US" sz="2600" dirty="0"/>
              </a:p>
            </p:txBody>
          </p:sp>
        </mc:Choice>
        <mc:Fallback xmlns="">
          <p:sp>
            <p:nvSpPr>
              <p:cNvPr id="32" name="TextBox 31"/>
              <p:cNvSpPr txBox="1">
                <a:spLocks noRot="1" noChangeAspect="1" noMove="1" noResize="1" noEditPoints="1" noAdjustHandles="1" noChangeArrowheads="1" noChangeShapeType="1" noTextEdit="1"/>
              </p:cNvSpPr>
              <p:nvPr/>
            </p:nvSpPr>
            <p:spPr>
              <a:xfrm>
                <a:off x="1835696" y="5729039"/>
                <a:ext cx="1368152" cy="492443"/>
              </a:xfrm>
              <a:prstGeom prst="rect">
                <a:avLst/>
              </a:prstGeom>
              <a:blipFill rotWithShape="1">
                <a:blip r:embed="rId7"/>
                <a:stretch>
                  <a:fillRect/>
                </a:stretch>
              </a:blipFill>
            </p:spPr>
            <p:txBody>
              <a:bodyPr/>
              <a:lstStyle/>
              <a:p>
                <a:r>
                  <a:rPr lang="zh-CN" altLang="en-US">
                    <a:noFill/>
                  </a:rPr>
                  <a:t> </a:t>
                </a:r>
              </a:p>
            </p:txBody>
          </p:sp>
        </mc:Fallback>
      </mc:AlternateContent>
      <p:sp>
        <p:nvSpPr>
          <p:cNvPr id="22" name="TextBox 21"/>
          <p:cNvSpPr txBox="1"/>
          <p:nvPr/>
        </p:nvSpPr>
        <p:spPr>
          <a:xfrm>
            <a:off x="251520" y="3872661"/>
            <a:ext cx="1740024" cy="492443"/>
          </a:xfrm>
          <a:prstGeom prst="rect">
            <a:avLst/>
          </a:prstGeom>
          <a:noFill/>
        </p:spPr>
        <p:txBody>
          <a:bodyPr wrap="square" rtlCol="0">
            <a:spAutoFit/>
          </a:bodyPr>
          <a:lstStyle/>
          <a:p>
            <a:pPr algn="ctr"/>
            <a:r>
              <a:rPr lang="en-US" altLang="zh-CN" sz="2600" dirty="0" smtClean="0"/>
              <a:t>Input Rate</a:t>
            </a:r>
            <a:endParaRPr lang="zh-CN" altLang="en-US" sz="2600" dirty="0"/>
          </a:p>
        </p:txBody>
      </p:sp>
      <mc:AlternateContent xmlns:mc="http://schemas.openxmlformats.org/markup-compatibility/2006" xmlns:a14="http://schemas.microsoft.com/office/drawing/2010/main">
        <mc:Choice Requires="a14">
          <p:sp>
            <p:nvSpPr>
              <p:cNvPr id="29" name="TextBox 28"/>
              <p:cNvSpPr txBox="1"/>
              <p:nvPr/>
            </p:nvSpPr>
            <p:spPr>
              <a:xfrm>
                <a:off x="437456" y="4304709"/>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1</m:t>
                          </m:r>
                        </m:sub>
                      </m:sSub>
                    </m:oMath>
                  </m:oMathPara>
                </a14:m>
                <a:endParaRPr lang="zh-CN" altLang="en-US" sz="2600" dirty="0"/>
              </a:p>
            </p:txBody>
          </p:sp>
        </mc:Choice>
        <mc:Fallback xmlns="">
          <p:sp>
            <p:nvSpPr>
              <p:cNvPr id="29" name="TextBox 28"/>
              <p:cNvSpPr txBox="1">
                <a:spLocks noRot="1" noChangeAspect="1" noMove="1" noResize="1" noEditPoints="1" noAdjustHandles="1" noChangeArrowheads="1" noChangeShapeType="1" noTextEdit="1"/>
              </p:cNvSpPr>
              <p:nvPr/>
            </p:nvSpPr>
            <p:spPr>
              <a:xfrm>
                <a:off x="437456" y="4304709"/>
                <a:ext cx="1368152" cy="492443"/>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37456" y="5721172"/>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𝑁</m:t>
                          </m:r>
                        </m:sub>
                      </m:sSub>
                    </m:oMath>
                  </m:oMathPara>
                </a14:m>
                <a:endParaRPr lang="zh-CN" altLang="en-US" sz="2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437456" y="5721172"/>
                <a:ext cx="1368152" cy="492443"/>
              </a:xfrm>
              <a:prstGeom prst="rect">
                <a:avLst/>
              </a:prstGeom>
              <a:blipFill rotWithShape="1">
                <a:blip r:embed="rId9"/>
                <a:stretch>
                  <a:fillRect/>
                </a:stretch>
              </a:blipFill>
            </p:spPr>
            <p:txBody>
              <a:bodyPr/>
              <a:lstStyle/>
              <a:p>
                <a:r>
                  <a:rPr lang="zh-CN" altLang="en-US">
                    <a:noFill/>
                  </a:rPr>
                  <a:t> </a:t>
                </a:r>
              </a:p>
            </p:txBody>
          </p:sp>
        </mc:Fallback>
      </mc:AlternateContent>
      <p:sp>
        <p:nvSpPr>
          <p:cNvPr id="35" name="TextBox 34"/>
          <p:cNvSpPr txBox="1"/>
          <p:nvPr/>
        </p:nvSpPr>
        <p:spPr>
          <a:xfrm>
            <a:off x="2339752" y="5301208"/>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p:sp>
        <p:nvSpPr>
          <p:cNvPr id="36" name="TextBox 35"/>
          <p:cNvSpPr txBox="1"/>
          <p:nvPr/>
        </p:nvSpPr>
        <p:spPr>
          <a:xfrm>
            <a:off x="935596" y="5290457"/>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p:sp>
        <p:nvSpPr>
          <p:cNvPr id="42" name="TextBox 41"/>
          <p:cNvSpPr txBox="1"/>
          <p:nvPr/>
        </p:nvSpPr>
        <p:spPr>
          <a:xfrm>
            <a:off x="6588224" y="3872661"/>
            <a:ext cx="2016224" cy="492443"/>
          </a:xfrm>
          <a:prstGeom prst="rect">
            <a:avLst/>
          </a:prstGeom>
          <a:noFill/>
        </p:spPr>
        <p:txBody>
          <a:bodyPr wrap="square" rtlCol="0">
            <a:spAutoFit/>
          </a:bodyPr>
          <a:lstStyle/>
          <a:p>
            <a:pPr algn="ctr"/>
            <a:r>
              <a:rPr lang="en-US" altLang="zh-CN" sz="2600" dirty="0" smtClean="0"/>
              <a:t>Output Rate</a:t>
            </a:r>
            <a:endParaRPr lang="zh-CN" altLang="en-US" sz="2600" dirty="0"/>
          </a:p>
        </p:txBody>
      </p:sp>
      <mc:AlternateContent xmlns:mc="http://schemas.openxmlformats.org/markup-compatibility/2006" xmlns:a14="http://schemas.microsoft.com/office/drawing/2010/main">
        <mc:Choice Requires="a14">
          <p:sp>
            <p:nvSpPr>
              <p:cNvPr id="43" name="TextBox 42"/>
              <p:cNvSpPr txBox="1"/>
              <p:nvPr/>
            </p:nvSpPr>
            <p:spPr>
              <a:xfrm>
                <a:off x="6588224" y="4304709"/>
                <a:ext cx="204631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600" b="0" i="0" dirty="0" smtClean="0">
                          <a:latin typeface="Cambria Math"/>
                        </a:rPr>
                        <m:t>min</m:t>
                      </m:r>
                      <m:r>
                        <a:rPr lang="en-US" altLang="zh-CN" sz="2600" b="0" i="1" dirty="0" smtClean="0">
                          <a:latin typeface="Cambria Math"/>
                        </a:rPr>
                        <m:t>⁡(</m:t>
                      </m:r>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1</m:t>
                          </m:r>
                        </m:sub>
                      </m:sSub>
                      <m:r>
                        <a:rPr lang="en-US" altLang="zh-CN" sz="2600" b="0" i="1" dirty="0" smtClean="0">
                          <a:latin typeface="Cambria Math"/>
                        </a:rPr>
                        <m:t>,</m:t>
                      </m:r>
                      <m:sSub>
                        <m:sSubPr>
                          <m:ctrlPr>
                            <a:rPr lang="en-US" altLang="zh-CN" sz="2600" b="0" i="1" dirty="0" smtClean="0">
                              <a:latin typeface="Cambria Math"/>
                            </a:rPr>
                          </m:ctrlPr>
                        </m:sSubPr>
                        <m:e>
                          <m:r>
                            <a:rPr lang="en-US" altLang="zh-CN" sz="2600" b="0" i="1" dirty="0" smtClean="0">
                              <a:latin typeface="Cambria Math"/>
                            </a:rPr>
                            <m:t>𝑤</m:t>
                          </m:r>
                        </m:e>
                        <m:sub>
                          <m:r>
                            <a:rPr lang="en-US" altLang="zh-CN" sz="2600" b="0" i="1" dirty="0" smtClean="0">
                              <a:latin typeface="Cambria Math"/>
                            </a:rPr>
                            <m:t>1</m:t>
                          </m:r>
                        </m:sub>
                      </m:sSub>
                      <m:r>
                        <a:rPr lang="en-US" altLang="zh-CN" sz="2600" b="0" i="1" dirty="0" smtClean="0">
                          <a:latin typeface="Cambria Math"/>
                        </a:rPr>
                        <m:t>𝛼</m:t>
                      </m:r>
                      <m:r>
                        <a:rPr lang="en-US" altLang="zh-CN" sz="2600" b="0" i="1" dirty="0" smtClean="0">
                          <a:latin typeface="Cambria Math"/>
                        </a:rPr>
                        <m:t>)</m:t>
                      </m:r>
                    </m:oMath>
                  </m:oMathPara>
                </a14:m>
                <a:endParaRPr lang="zh-CN" altLang="en-US" sz="2600" dirty="0"/>
              </a:p>
            </p:txBody>
          </p:sp>
        </mc:Choice>
        <mc:Fallback xmlns="">
          <p:sp>
            <p:nvSpPr>
              <p:cNvPr id="43" name="TextBox 42"/>
              <p:cNvSpPr txBox="1">
                <a:spLocks noRot="1" noChangeAspect="1" noMove="1" noResize="1" noEditPoints="1" noAdjustHandles="1" noChangeArrowheads="1" noChangeShapeType="1" noTextEdit="1"/>
              </p:cNvSpPr>
              <p:nvPr/>
            </p:nvSpPr>
            <p:spPr>
              <a:xfrm>
                <a:off x="6588224" y="4304709"/>
                <a:ext cx="2046312" cy="492443"/>
              </a:xfrm>
              <a:prstGeom prst="rect">
                <a:avLst/>
              </a:prstGeom>
              <a:blipFill rotWithShape="1">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588224" y="4808765"/>
                <a:ext cx="2016224"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600" dirty="0" smtClean="0">
                          <a:latin typeface="Cambria Math"/>
                        </a:rPr>
                        <m:t>min</m:t>
                      </m:r>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𝑟</m:t>
                          </m:r>
                        </m:e>
                        <m:sub>
                          <m:r>
                            <a:rPr lang="en-US" altLang="zh-CN" sz="2600" b="0" i="1" dirty="0" smtClean="0">
                              <a:latin typeface="Cambria Math"/>
                            </a:rPr>
                            <m:t>2</m:t>
                          </m:r>
                        </m:sub>
                      </m:sSub>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𝑤</m:t>
                          </m:r>
                        </m:e>
                        <m:sub>
                          <m:r>
                            <a:rPr lang="en-US" altLang="zh-CN" sz="2600" b="0" i="1" dirty="0" smtClean="0">
                              <a:latin typeface="Cambria Math"/>
                            </a:rPr>
                            <m:t>2</m:t>
                          </m:r>
                        </m:sub>
                      </m:sSub>
                      <m:r>
                        <a:rPr lang="en-US" altLang="zh-CN" sz="2600" i="1" dirty="0">
                          <a:latin typeface="Cambria Math"/>
                        </a:rPr>
                        <m:t>𝛼</m:t>
                      </m:r>
                      <m:r>
                        <a:rPr lang="en-US" altLang="zh-CN" sz="2600" i="1" dirty="0">
                          <a:latin typeface="Cambria Math"/>
                        </a:rPr>
                        <m:t>)</m:t>
                      </m:r>
                    </m:oMath>
                  </m:oMathPara>
                </a14:m>
                <a:endParaRPr lang="zh-CN" altLang="en-US" sz="2600" dirty="0"/>
              </a:p>
            </p:txBody>
          </p:sp>
        </mc:Choice>
        <mc:Fallback xmlns="">
          <p:sp>
            <p:nvSpPr>
              <p:cNvPr id="44" name="TextBox 43"/>
              <p:cNvSpPr txBox="1">
                <a:spLocks noRot="1" noChangeAspect="1" noMove="1" noResize="1" noEditPoints="1" noAdjustHandles="1" noChangeArrowheads="1" noChangeShapeType="1" noTextEdit="1"/>
              </p:cNvSpPr>
              <p:nvPr/>
            </p:nvSpPr>
            <p:spPr>
              <a:xfrm>
                <a:off x="6588224" y="4808765"/>
                <a:ext cx="2016224" cy="492443"/>
              </a:xfrm>
              <a:prstGeom prst="rect">
                <a:avLst/>
              </a:prstGeom>
              <a:blipFill rotWithShape="1">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588224" y="5721172"/>
                <a:ext cx="2016224" cy="892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600" dirty="0" smtClean="0">
                          <a:latin typeface="Cambria Math"/>
                        </a:rPr>
                        <m:t>min</m:t>
                      </m:r>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𝑟</m:t>
                          </m:r>
                        </m:e>
                        <m:sub>
                          <m:r>
                            <a:rPr lang="en-US" altLang="zh-CN" sz="2600" b="0" i="1" dirty="0" smtClean="0">
                              <a:latin typeface="Cambria Math"/>
                            </a:rPr>
                            <m:t>𝑁</m:t>
                          </m:r>
                        </m:sub>
                      </m:sSub>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𝑤</m:t>
                          </m:r>
                        </m:e>
                        <m:sub>
                          <m:r>
                            <a:rPr lang="en-US" altLang="zh-CN" sz="2600" b="0" i="1" dirty="0" smtClean="0">
                              <a:latin typeface="Cambria Math"/>
                            </a:rPr>
                            <m:t>𝑁</m:t>
                          </m:r>
                        </m:sub>
                      </m:sSub>
                      <m:r>
                        <a:rPr lang="en-US" altLang="zh-CN" sz="2600" i="1" dirty="0">
                          <a:latin typeface="Cambria Math"/>
                        </a:rPr>
                        <m:t>𝛼</m:t>
                      </m:r>
                      <m:r>
                        <a:rPr lang="en-US" altLang="zh-CN" sz="2600" i="1" dirty="0">
                          <a:latin typeface="Cambria Math"/>
                        </a:rPr>
                        <m:t>)</m:t>
                      </m:r>
                    </m:oMath>
                  </m:oMathPara>
                </a14:m>
                <a:endParaRPr lang="zh-CN" altLang="en-US" sz="2600" dirty="0"/>
              </a:p>
              <a:p>
                <a:endParaRPr lang="zh-CN" altLang="en-US" sz="2600" dirty="0"/>
              </a:p>
            </p:txBody>
          </p:sp>
        </mc:Choice>
        <mc:Fallback xmlns="">
          <p:sp>
            <p:nvSpPr>
              <p:cNvPr id="45" name="TextBox 44"/>
              <p:cNvSpPr txBox="1">
                <a:spLocks noRot="1" noChangeAspect="1" noMove="1" noResize="1" noEditPoints="1" noAdjustHandles="1" noChangeArrowheads="1" noChangeShapeType="1" noTextEdit="1"/>
              </p:cNvSpPr>
              <p:nvPr/>
            </p:nvSpPr>
            <p:spPr>
              <a:xfrm>
                <a:off x="6588224" y="5721172"/>
                <a:ext cx="2016224" cy="892552"/>
              </a:xfrm>
              <a:prstGeom prst="rect">
                <a:avLst/>
              </a:prstGeom>
              <a:blipFill rotWithShape="1">
                <a:blip r:embed="rId12"/>
                <a:stretch>
                  <a:fillRect/>
                </a:stretch>
              </a:blipFill>
            </p:spPr>
            <p:txBody>
              <a:bodyPr/>
              <a:lstStyle/>
              <a:p>
                <a:r>
                  <a:rPr lang="zh-CN" altLang="en-US">
                    <a:noFill/>
                  </a:rPr>
                  <a:t> </a:t>
                </a:r>
              </a:p>
            </p:txBody>
          </p:sp>
        </mc:Fallback>
      </mc:AlternateContent>
      <p:sp>
        <p:nvSpPr>
          <p:cNvPr id="46" name="TextBox 45"/>
          <p:cNvSpPr txBox="1"/>
          <p:nvPr/>
        </p:nvSpPr>
        <p:spPr>
          <a:xfrm>
            <a:off x="7380312" y="5290457"/>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mc:AlternateContent xmlns:mc="http://schemas.openxmlformats.org/markup-compatibility/2006" xmlns:a14="http://schemas.microsoft.com/office/drawing/2010/main">
        <mc:Choice Requires="a14">
          <p:sp>
            <p:nvSpPr>
              <p:cNvPr id="37" name="TextBox 36"/>
              <p:cNvSpPr txBox="1"/>
              <p:nvPr/>
            </p:nvSpPr>
            <p:spPr>
              <a:xfrm>
                <a:off x="437456" y="4808765"/>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2</m:t>
                          </m:r>
                        </m:sub>
                      </m:sSub>
                    </m:oMath>
                  </m:oMathPara>
                </a14:m>
                <a:endParaRPr lang="zh-CN" altLang="en-US" sz="2600" dirty="0"/>
              </a:p>
            </p:txBody>
          </p:sp>
        </mc:Choice>
        <mc:Fallback xmlns="">
          <p:sp>
            <p:nvSpPr>
              <p:cNvPr id="37" name="TextBox 36"/>
              <p:cNvSpPr txBox="1">
                <a:spLocks noRot="1" noChangeAspect="1" noMove="1" noResize="1" noEditPoints="1" noAdjustHandles="1" noChangeArrowheads="1" noChangeShapeType="1" noTextEdit="1"/>
              </p:cNvSpPr>
              <p:nvPr/>
            </p:nvSpPr>
            <p:spPr>
              <a:xfrm>
                <a:off x="437456" y="4808765"/>
                <a:ext cx="1368152" cy="492443"/>
              </a:xfrm>
              <a:prstGeom prst="rect">
                <a:avLst/>
              </a:prstGeom>
              <a:blipFill rotWithShape="1">
                <a:blip r:embed="rId1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4614442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cs typeface="Times New Roman" panose="02020603050405020304" pitchFamily="18" charset="0"/>
              </a:rPr>
              <a:t>Start from GPS Model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i="1" dirty="0">
                        <a:latin typeface="Cambria Math"/>
                      </a:rPr>
                      <m:t>𝑁</m:t>
                    </m:r>
                  </m:oMath>
                </a14:m>
                <a:r>
                  <a:rPr lang="en-US" altLang="zh-CN" dirty="0"/>
                  <a:t> queues share the link with capacity </a:t>
                </a:r>
                <a14:m>
                  <m:oMath xmlns:m="http://schemas.openxmlformats.org/officeDocument/2006/math">
                    <m:r>
                      <a:rPr lang="en-US" altLang="zh-CN" i="1" dirty="0">
                        <a:latin typeface="Cambria Math"/>
                      </a:rPr>
                      <m:t>𝐶</m:t>
                    </m:r>
                  </m:oMath>
                </a14:m>
                <a:endParaRPr lang="zh-CN" altLang="en-US" dirty="0"/>
              </a:p>
              <a:p>
                <a14:m>
                  <m:oMath xmlns:m="http://schemas.openxmlformats.org/officeDocument/2006/math">
                    <m:r>
                      <a:rPr lang="en-US" altLang="zh-CN" b="0" i="1" smtClean="0">
                        <a:latin typeface="Cambria Math"/>
                      </a:rPr>
                      <m:t>𝐶</m:t>
                    </m:r>
                    <m:r>
                      <a:rPr lang="en-US" altLang="zh-CN" b="0" i="1" smtClean="0">
                        <a:latin typeface="Cambria Math"/>
                        <a:ea typeface="Cambria Math"/>
                      </a:rPr>
                      <m:t>=</m:t>
                    </m:r>
                    <m:nary>
                      <m:naryPr>
                        <m:chr m:val="∑"/>
                        <m:ctrlPr>
                          <a:rPr lang="en-US" altLang="zh-CN" b="0" i="1" smtClean="0">
                            <a:latin typeface="Cambria Math"/>
                            <a:ea typeface="Cambria Math"/>
                          </a:rPr>
                        </m:ctrlPr>
                      </m:naryPr>
                      <m:sub>
                        <m:r>
                          <m:rPr>
                            <m:brk m:alnAt="23"/>
                          </m:rPr>
                          <a:rPr lang="en-US" altLang="zh-CN" b="0" i="1" smtClean="0">
                            <a:latin typeface="Cambria Math"/>
                            <a:ea typeface="Cambria Math"/>
                          </a:rPr>
                          <m:t>𝑖</m:t>
                        </m:r>
                        <m:r>
                          <a:rPr lang="en-US" altLang="zh-CN" b="0" i="1" smtClean="0">
                            <a:latin typeface="Cambria Math"/>
                            <a:ea typeface="Cambria Math"/>
                          </a:rPr>
                          <m:t>=1</m:t>
                        </m:r>
                      </m:sub>
                      <m:sup>
                        <m:r>
                          <a:rPr lang="en-US" altLang="zh-CN" b="0" i="1" smtClean="0">
                            <a:latin typeface="Cambria Math"/>
                            <a:ea typeface="Cambria Math"/>
                          </a:rPr>
                          <m:t>𝑁</m:t>
                        </m:r>
                      </m:sup>
                      <m:e>
                        <m:r>
                          <m:rPr>
                            <m:sty m:val="p"/>
                          </m:rPr>
                          <a:rPr lang="en-US" altLang="zh-CN" b="0" i="0" smtClean="0">
                            <a:latin typeface="Cambria Math"/>
                            <a:ea typeface="Cambria Math"/>
                          </a:rPr>
                          <m:t>min</m:t>
                        </m:r>
                        <m: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𝑟</m:t>
                            </m:r>
                          </m:e>
                          <m:sub>
                            <m:r>
                              <a:rPr lang="en-US" altLang="zh-CN" b="0" i="1" smtClean="0">
                                <a:latin typeface="Cambria Math"/>
                                <a:ea typeface="Cambria Math"/>
                              </a:rPr>
                              <m:t>𝑖</m:t>
                            </m:r>
                          </m:sub>
                        </m:sSub>
                      </m:e>
                    </m:nary>
                    <m: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𝑤</m:t>
                        </m:r>
                      </m:e>
                      <m:sub>
                        <m:r>
                          <a:rPr lang="en-US" altLang="zh-CN" b="0" i="1" smtClean="0">
                            <a:latin typeface="Cambria Math"/>
                            <a:ea typeface="Cambria Math"/>
                          </a:rPr>
                          <m:t>𝑖</m:t>
                        </m:r>
                      </m:sub>
                    </m:sSub>
                    <m:r>
                      <a:rPr lang="en-US" altLang="zh-CN" b="0" i="1" smtClean="0">
                        <a:latin typeface="Cambria Math"/>
                        <a:ea typeface="Cambria Math"/>
                      </a:rPr>
                      <m:t>𝛼</m:t>
                    </m:r>
                    <m:r>
                      <a:rPr lang="en-US" altLang="zh-CN" b="0" i="1" smtClean="0">
                        <a:latin typeface="Cambria Math"/>
                        <a:ea typeface="Cambria Math"/>
                      </a:rPr>
                      <m:t>)                   </m:t>
                    </m:r>
                  </m:oMath>
                </a14:m>
                <a:endParaRPr lang="en-US" altLang="zh-CN" dirty="0" smtClean="0"/>
              </a:p>
              <a:p>
                <a:pPr marL="342900" lvl="1" indent="-342900">
                  <a:buFont typeface="Arial" pitchFamily="34" charset="0"/>
                  <a:buChar char="•"/>
                </a:pPr>
                <a14:m>
                  <m:oMath xmlns:m="http://schemas.openxmlformats.org/officeDocument/2006/math">
                    <m:sSub>
                      <m:sSubPr>
                        <m:ctrlPr>
                          <a:rPr lang="en-US" altLang="zh-CN" sz="3200" i="1">
                            <a:latin typeface="Cambria Math"/>
                          </a:rPr>
                        </m:ctrlPr>
                      </m:sSubPr>
                      <m:e>
                        <m:r>
                          <a:rPr lang="en-US" altLang="zh-CN" sz="3200" i="1">
                            <a:latin typeface="Cambria Math"/>
                          </a:rPr>
                          <m:t>𝐾</m:t>
                        </m:r>
                      </m:e>
                      <m:sub>
                        <m:r>
                          <a:rPr lang="en-US" altLang="zh-CN" sz="3200" i="1">
                            <a:latin typeface="Cambria Math"/>
                          </a:rPr>
                          <m:t>𝑞𝑢𝑒𝑢𝑒</m:t>
                        </m:r>
                        <m:r>
                          <a:rPr lang="en-US" altLang="zh-CN" sz="3200" i="1">
                            <a:latin typeface="Cambria Math"/>
                          </a:rPr>
                          <m:t>(</m:t>
                        </m:r>
                        <m:r>
                          <a:rPr lang="en-US" altLang="zh-CN" sz="3200" i="1">
                            <a:latin typeface="Cambria Math"/>
                          </a:rPr>
                          <m:t>𝑖</m:t>
                        </m:r>
                        <m:r>
                          <a:rPr lang="en-US" altLang="zh-CN" sz="3200" i="1">
                            <a:latin typeface="Cambria Math"/>
                          </a:rPr>
                          <m:t>)</m:t>
                        </m:r>
                      </m:sub>
                    </m:sSub>
                    <m:r>
                      <a:rPr lang="en-US" altLang="zh-CN" sz="3200" i="1">
                        <a:latin typeface="Cambria Math"/>
                        <a:ea typeface="Cambria Math"/>
                      </a:rPr>
                      <m:t>=</m:t>
                    </m:r>
                    <m:sSub>
                      <m:sSubPr>
                        <m:ctrlPr>
                          <a:rPr lang="en-US" altLang="zh-CN" sz="3200" i="1">
                            <a:latin typeface="Cambria Math"/>
                            <a:ea typeface="Cambria Math"/>
                          </a:rPr>
                        </m:ctrlPr>
                      </m:sSubPr>
                      <m:e>
                        <m:r>
                          <a:rPr lang="en-US" altLang="zh-CN" sz="3200" i="1">
                            <a:latin typeface="Cambria Math"/>
                            <a:ea typeface="Cambria Math"/>
                          </a:rPr>
                          <m:t>𝑤</m:t>
                        </m:r>
                      </m:e>
                      <m:sub>
                        <m:r>
                          <a:rPr lang="en-US" altLang="zh-CN" sz="3200" i="1">
                            <a:latin typeface="Cambria Math"/>
                            <a:ea typeface="Cambria Math"/>
                          </a:rPr>
                          <m:t>𝑖</m:t>
                        </m:r>
                      </m:sub>
                    </m:sSub>
                    <m:r>
                      <a:rPr lang="en-US" altLang="zh-CN" sz="3200" i="1">
                        <a:latin typeface="Cambria Math"/>
                        <a:ea typeface="Cambria Math"/>
                      </a:rPr>
                      <m:t>𝛼</m:t>
                    </m:r>
                    <m:r>
                      <a:rPr lang="en-US" altLang="zh-CN" sz="3200" i="1">
                        <a:latin typeface="Cambria Math"/>
                        <a:ea typeface="Cambria Math"/>
                      </a:rPr>
                      <m:t>×</m:t>
                    </m:r>
                    <m:r>
                      <a:rPr lang="en-US" altLang="zh-CN" sz="3200" i="1">
                        <a:latin typeface="Cambria Math"/>
                        <a:ea typeface="Cambria Math"/>
                      </a:rPr>
                      <m:t>𝑅𝑇𝑇</m:t>
                    </m:r>
                    <m:r>
                      <a:rPr lang="en-US" altLang="zh-CN" sz="3200" i="1">
                        <a:latin typeface="Cambria Math"/>
                        <a:ea typeface="Cambria Math"/>
                      </a:rPr>
                      <m:t>×</m:t>
                    </m:r>
                    <m:r>
                      <a:rPr lang="en-US" altLang="zh-CN" sz="3200" i="1">
                        <a:latin typeface="Cambria Math"/>
                        <a:ea typeface="Cambria Math"/>
                      </a:rPr>
                      <m:t>𝜆</m:t>
                    </m:r>
                  </m:oMath>
                </a14:m>
                <a:endParaRPr lang="en-US" altLang="zh-CN" sz="3200"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t="-1617"/>
                </a:stretch>
              </a:blipFill>
            </p:spPr>
            <p:txBody>
              <a:bodyPr/>
              <a:lstStyle/>
              <a:p>
                <a:r>
                  <a:rPr lang="zh-CN" altLang="en-US">
                    <a:noFill/>
                  </a:rPr>
                  <a:t> </a:t>
                </a:r>
              </a:p>
            </p:txBody>
          </p:sp>
        </mc:Fallback>
      </mc:AlternateContent>
      <p:grpSp>
        <p:nvGrpSpPr>
          <p:cNvPr id="7" name="Group 40"/>
          <p:cNvGrpSpPr/>
          <p:nvPr/>
        </p:nvGrpSpPr>
        <p:grpSpPr>
          <a:xfrm>
            <a:off x="5342370" y="4797152"/>
            <a:ext cx="705793" cy="762000"/>
            <a:chOff x="6897409" y="2819400"/>
            <a:chExt cx="705793" cy="762000"/>
          </a:xfrm>
        </p:grpSpPr>
        <p:cxnSp>
          <p:nvCxnSpPr>
            <p:cNvPr id="8"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10" name="Group 151"/>
          <p:cNvGrpSpPr>
            <a:grpSpLocks/>
          </p:cNvGrpSpPr>
          <p:nvPr/>
        </p:nvGrpSpPr>
        <p:grpSpPr bwMode="auto">
          <a:xfrm>
            <a:off x="3524910" y="4796518"/>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1"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smtClean="0"/>
                <a:t>2</a:t>
              </a:r>
              <a:endParaRPr lang="en-US" sz="2600" dirty="0"/>
            </a:p>
          </p:txBody>
        </p:sp>
        <p:sp>
          <p:nvSpPr>
            <p:cNvPr id="12"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p:sp>
        <p:nvSpPr>
          <p:cNvPr id="17" name="TextBox 16"/>
          <p:cNvSpPr txBox="1"/>
          <p:nvPr/>
        </p:nvSpPr>
        <p:spPr>
          <a:xfrm>
            <a:off x="4211960" y="5301208"/>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mc:AlternateContent xmlns:mc="http://schemas.openxmlformats.org/markup-compatibility/2006" xmlns:a14="http://schemas.microsoft.com/office/drawing/2010/main">
        <mc:Choice Requires="a14">
          <p:sp>
            <p:nvSpPr>
              <p:cNvPr id="18" name="TextBox 17"/>
              <p:cNvSpPr txBox="1"/>
              <p:nvPr/>
            </p:nvSpPr>
            <p:spPr>
              <a:xfrm>
                <a:off x="5724128" y="4936603"/>
                <a:ext cx="108012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dirty="0" smtClean="0">
                          <a:latin typeface="Cambria Math"/>
                        </a:rPr>
                        <m:t>𝑪</m:t>
                      </m:r>
                    </m:oMath>
                  </m:oMathPara>
                </a14:m>
                <a:endParaRPr lang="zh-CN" altLang="en-US" sz="2800" b="1" i="1" dirty="0"/>
              </a:p>
            </p:txBody>
          </p:sp>
        </mc:Choice>
        <mc:Fallback xmlns="">
          <p:sp>
            <p:nvSpPr>
              <p:cNvPr id="18" name="TextBox 17"/>
              <p:cNvSpPr txBox="1">
                <a:spLocks noRot="1" noChangeAspect="1" noMove="1" noResize="1" noEditPoints="1" noAdjustHandles="1" noChangeArrowheads="1" noChangeShapeType="1" noTextEdit="1"/>
              </p:cNvSpPr>
              <p:nvPr/>
            </p:nvSpPr>
            <p:spPr>
              <a:xfrm>
                <a:off x="5724128" y="4936603"/>
                <a:ext cx="1080120" cy="523220"/>
              </a:xfrm>
              <a:prstGeom prst="rect">
                <a:avLst/>
              </a:prstGeom>
              <a:blipFill rotWithShape="1">
                <a:blip r:embed="rId4"/>
                <a:stretch>
                  <a:fillRect/>
                </a:stretch>
              </a:blipFill>
            </p:spPr>
            <p:txBody>
              <a:bodyPr/>
              <a:lstStyle/>
              <a:p>
                <a:r>
                  <a:rPr lang="zh-CN" altLang="en-US">
                    <a:noFill/>
                  </a:rPr>
                  <a:t> </a:t>
                </a:r>
              </a:p>
            </p:txBody>
          </p:sp>
        </mc:Fallback>
      </mc:AlternateContent>
      <p:sp>
        <p:nvSpPr>
          <p:cNvPr id="19" name="TextBox 18"/>
          <p:cNvSpPr txBox="1"/>
          <p:nvPr/>
        </p:nvSpPr>
        <p:spPr>
          <a:xfrm>
            <a:off x="1835696" y="3872661"/>
            <a:ext cx="1368152" cy="492443"/>
          </a:xfrm>
          <a:prstGeom prst="rect">
            <a:avLst/>
          </a:prstGeom>
          <a:noFill/>
        </p:spPr>
        <p:txBody>
          <a:bodyPr wrap="square" rtlCol="0">
            <a:spAutoFit/>
          </a:bodyPr>
          <a:lstStyle/>
          <a:p>
            <a:pPr algn="ctr"/>
            <a:r>
              <a:rPr lang="en-US" altLang="zh-CN" sz="2600" dirty="0" smtClean="0"/>
              <a:t>Weight</a:t>
            </a:r>
            <a:endParaRPr lang="zh-CN" altLang="en-US" sz="2600" dirty="0"/>
          </a:p>
        </p:txBody>
      </p:sp>
      <p:grpSp>
        <p:nvGrpSpPr>
          <p:cNvPr id="23" name="Group 151"/>
          <p:cNvGrpSpPr>
            <a:grpSpLocks/>
          </p:cNvGrpSpPr>
          <p:nvPr/>
        </p:nvGrpSpPr>
        <p:grpSpPr bwMode="auto">
          <a:xfrm>
            <a:off x="3563888" y="5733256"/>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4"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a:t>N</a:t>
              </a:r>
            </a:p>
          </p:txBody>
        </p:sp>
        <p:sp>
          <p:nvSpPr>
            <p:cNvPr id="25"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p:grpSp>
        <p:nvGrpSpPr>
          <p:cNvPr id="26" name="Group 151"/>
          <p:cNvGrpSpPr>
            <a:grpSpLocks/>
          </p:cNvGrpSpPr>
          <p:nvPr/>
        </p:nvGrpSpPr>
        <p:grpSpPr bwMode="auto">
          <a:xfrm>
            <a:off x="3524910" y="4292462"/>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7"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a:t>1</a:t>
              </a:r>
            </a:p>
          </p:txBody>
        </p:sp>
        <p:sp>
          <p:nvSpPr>
            <p:cNvPr id="28"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mc:AlternateContent xmlns:mc="http://schemas.openxmlformats.org/markup-compatibility/2006" xmlns:a14="http://schemas.microsoft.com/office/drawing/2010/main">
        <mc:Choice Requires="a14">
          <p:sp>
            <p:nvSpPr>
              <p:cNvPr id="30" name="TextBox 29"/>
              <p:cNvSpPr txBox="1"/>
              <p:nvPr/>
            </p:nvSpPr>
            <p:spPr>
              <a:xfrm>
                <a:off x="1835696" y="4304709"/>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𝑤</m:t>
                          </m:r>
                        </m:e>
                        <m:sub>
                          <m:r>
                            <a:rPr lang="en-US" altLang="zh-CN" sz="2600" b="0" i="1" dirty="0" smtClean="0">
                              <a:latin typeface="Cambria Math"/>
                            </a:rPr>
                            <m:t>1</m:t>
                          </m:r>
                        </m:sub>
                      </m:sSub>
                    </m:oMath>
                  </m:oMathPara>
                </a14:m>
                <a:endParaRPr lang="zh-CN" altLang="en-US" sz="26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835696" y="4304709"/>
                <a:ext cx="1368152" cy="492443"/>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1835696" y="4797152"/>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𝑤</m:t>
                          </m:r>
                        </m:e>
                        <m:sub>
                          <m:r>
                            <a:rPr lang="en-US" altLang="zh-CN" sz="2600" b="0" i="1" dirty="0" smtClean="0">
                              <a:latin typeface="Cambria Math"/>
                            </a:rPr>
                            <m:t>2</m:t>
                          </m:r>
                        </m:sub>
                      </m:sSub>
                    </m:oMath>
                  </m:oMathPara>
                </a14:m>
                <a:endParaRPr lang="zh-CN" altLang="en-US" sz="2600" dirty="0"/>
              </a:p>
            </p:txBody>
          </p:sp>
        </mc:Choice>
        <mc:Fallback xmlns="">
          <p:sp>
            <p:nvSpPr>
              <p:cNvPr id="31" name="TextBox 30"/>
              <p:cNvSpPr txBox="1">
                <a:spLocks noRot="1" noChangeAspect="1" noMove="1" noResize="1" noEditPoints="1" noAdjustHandles="1" noChangeArrowheads="1" noChangeShapeType="1" noTextEdit="1"/>
              </p:cNvSpPr>
              <p:nvPr/>
            </p:nvSpPr>
            <p:spPr>
              <a:xfrm>
                <a:off x="1835696" y="4797152"/>
                <a:ext cx="1368152" cy="492443"/>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835696" y="5729039"/>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𝑤</m:t>
                          </m:r>
                        </m:e>
                        <m:sub>
                          <m:r>
                            <a:rPr lang="en-US" altLang="zh-CN" sz="2600" b="0" i="1" dirty="0" smtClean="0">
                              <a:latin typeface="Cambria Math"/>
                            </a:rPr>
                            <m:t>𝑁</m:t>
                          </m:r>
                        </m:sub>
                      </m:sSub>
                    </m:oMath>
                  </m:oMathPara>
                </a14:m>
                <a:endParaRPr lang="zh-CN" altLang="en-US" sz="2600" dirty="0"/>
              </a:p>
            </p:txBody>
          </p:sp>
        </mc:Choice>
        <mc:Fallback xmlns="">
          <p:sp>
            <p:nvSpPr>
              <p:cNvPr id="32" name="TextBox 31"/>
              <p:cNvSpPr txBox="1">
                <a:spLocks noRot="1" noChangeAspect="1" noMove="1" noResize="1" noEditPoints="1" noAdjustHandles="1" noChangeArrowheads="1" noChangeShapeType="1" noTextEdit="1"/>
              </p:cNvSpPr>
              <p:nvPr/>
            </p:nvSpPr>
            <p:spPr>
              <a:xfrm>
                <a:off x="1835696" y="5729039"/>
                <a:ext cx="1368152" cy="492443"/>
              </a:xfrm>
              <a:prstGeom prst="rect">
                <a:avLst/>
              </a:prstGeom>
              <a:blipFill rotWithShape="1">
                <a:blip r:embed="rId7"/>
                <a:stretch>
                  <a:fillRect/>
                </a:stretch>
              </a:blipFill>
            </p:spPr>
            <p:txBody>
              <a:bodyPr/>
              <a:lstStyle/>
              <a:p>
                <a:r>
                  <a:rPr lang="zh-CN" altLang="en-US">
                    <a:noFill/>
                  </a:rPr>
                  <a:t> </a:t>
                </a:r>
              </a:p>
            </p:txBody>
          </p:sp>
        </mc:Fallback>
      </mc:AlternateContent>
      <p:sp>
        <p:nvSpPr>
          <p:cNvPr id="22" name="TextBox 21"/>
          <p:cNvSpPr txBox="1"/>
          <p:nvPr/>
        </p:nvSpPr>
        <p:spPr>
          <a:xfrm>
            <a:off x="251520" y="3872661"/>
            <a:ext cx="1740024" cy="492443"/>
          </a:xfrm>
          <a:prstGeom prst="rect">
            <a:avLst/>
          </a:prstGeom>
          <a:noFill/>
        </p:spPr>
        <p:txBody>
          <a:bodyPr wrap="square" rtlCol="0">
            <a:spAutoFit/>
          </a:bodyPr>
          <a:lstStyle/>
          <a:p>
            <a:pPr algn="ctr"/>
            <a:r>
              <a:rPr lang="en-US" altLang="zh-CN" sz="2600" dirty="0" smtClean="0"/>
              <a:t>Input Rate</a:t>
            </a:r>
            <a:endParaRPr lang="zh-CN" altLang="en-US" sz="2600" dirty="0"/>
          </a:p>
        </p:txBody>
      </p:sp>
      <mc:AlternateContent xmlns:mc="http://schemas.openxmlformats.org/markup-compatibility/2006" xmlns:a14="http://schemas.microsoft.com/office/drawing/2010/main">
        <mc:Choice Requires="a14">
          <p:sp>
            <p:nvSpPr>
              <p:cNvPr id="29" name="TextBox 28"/>
              <p:cNvSpPr txBox="1"/>
              <p:nvPr/>
            </p:nvSpPr>
            <p:spPr>
              <a:xfrm>
                <a:off x="437456" y="4304709"/>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1</m:t>
                          </m:r>
                        </m:sub>
                      </m:sSub>
                    </m:oMath>
                  </m:oMathPara>
                </a14:m>
                <a:endParaRPr lang="zh-CN" altLang="en-US" sz="2600" dirty="0"/>
              </a:p>
            </p:txBody>
          </p:sp>
        </mc:Choice>
        <mc:Fallback xmlns="">
          <p:sp>
            <p:nvSpPr>
              <p:cNvPr id="29" name="TextBox 28"/>
              <p:cNvSpPr txBox="1">
                <a:spLocks noRot="1" noChangeAspect="1" noMove="1" noResize="1" noEditPoints="1" noAdjustHandles="1" noChangeArrowheads="1" noChangeShapeType="1" noTextEdit="1"/>
              </p:cNvSpPr>
              <p:nvPr/>
            </p:nvSpPr>
            <p:spPr>
              <a:xfrm>
                <a:off x="437456" y="4304709"/>
                <a:ext cx="1368152" cy="492443"/>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37456" y="5721172"/>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𝑁</m:t>
                          </m:r>
                        </m:sub>
                      </m:sSub>
                    </m:oMath>
                  </m:oMathPara>
                </a14:m>
                <a:endParaRPr lang="zh-CN" altLang="en-US" sz="2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437456" y="5721172"/>
                <a:ext cx="1368152" cy="492443"/>
              </a:xfrm>
              <a:prstGeom prst="rect">
                <a:avLst/>
              </a:prstGeom>
              <a:blipFill rotWithShape="1">
                <a:blip r:embed="rId9"/>
                <a:stretch>
                  <a:fillRect/>
                </a:stretch>
              </a:blipFill>
            </p:spPr>
            <p:txBody>
              <a:bodyPr/>
              <a:lstStyle/>
              <a:p>
                <a:r>
                  <a:rPr lang="zh-CN" altLang="en-US">
                    <a:noFill/>
                  </a:rPr>
                  <a:t> </a:t>
                </a:r>
              </a:p>
            </p:txBody>
          </p:sp>
        </mc:Fallback>
      </mc:AlternateContent>
      <p:sp>
        <p:nvSpPr>
          <p:cNvPr id="35" name="TextBox 34"/>
          <p:cNvSpPr txBox="1"/>
          <p:nvPr/>
        </p:nvSpPr>
        <p:spPr>
          <a:xfrm>
            <a:off x="2339752" y="5301208"/>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p:sp>
        <p:nvSpPr>
          <p:cNvPr id="36" name="TextBox 35"/>
          <p:cNvSpPr txBox="1"/>
          <p:nvPr/>
        </p:nvSpPr>
        <p:spPr>
          <a:xfrm>
            <a:off x="935596" y="5290457"/>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p:sp>
        <p:nvSpPr>
          <p:cNvPr id="42" name="TextBox 41"/>
          <p:cNvSpPr txBox="1"/>
          <p:nvPr/>
        </p:nvSpPr>
        <p:spPr>
          <a:xfrm>
            <a:off x="6588224" y="3872661"/>
            <a:ext cx="2016224" cy="492443"/>
          </a:xfrm>
          <a:prstGeom prst="rect">
            <a:avLst/>
          </a:prstGeom>
          <a:noFill/>
        </p:spPr>
        <p:txBody>
          <a:bodyPr wrap="square" rtlCol="0">
            <a:spAutoFit/>
          </a:bodyPr>
          <a:lstStyle/>
          <a:p>
            <a:pPr algn="ctr"/>
            <a:r>
              <a:rPr lang="en-US" altLang="zh-CN" sz="2600" dirty="0" smtClean="0"/>
              <a:t>Output Rate</a:t>
            </a:r>
            <a:endParaRPr lang="zh-CN" altLang="en-US" sz="2600" dirty="0"/>
          </a:p>
        </p:txBody>
      </p:sp>
      <mc:AlternateContent xmlns:mc="http://schemas.openxmlformats.org/markup-compatibility/2006" xmlns:a14="http://schemas.microsoft.com/office/drawing/2010/main">
        <mc:Choice Requires="a14">
          <p:sp>
            <p:nvSpPr>
              <p:cNvPr id="43" name="TextBox 42"/>
              <p:cNvSpPr txBox="1"/>
              <p:nvPr/>
            </p:nvSpPr>
            <p:spPr>
              <a:xfrm>
                <a:off x="6588224" y="4304709"/>
                <a:ext cx="204631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600" b="0" i="0" dirty="0" smtClean="0">
                          <a:latin typeface="Cambria Math"/>
                        </a:rPr>
                        <m:t>min</m:t>
                      </m:r>
                      <m:r>
                        <a:rPr lang="en-US" altLang="zh-CN" sz="2600" b="0" i="1" dirty="0" smtClean="0">
                          <a:latin typeface="Cambria Math"/>
                        </a:rPr>
                        <m:t>⁡(</m:t>
                      </m:r>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1</m:t>
                          </m:r>
                        </m:sub>
                      </m:sSub>
                      <m:r>
                        <a:rPr lang="en-US" altLang="zh-CN" sz="2600" b="0" i="1" dirty="0" smtClean="0">
                          <a:latin typeface="Cambria Math"/>
                        </a:rPr>
                        <m:t>,</m:t>
                      </m:r>
                      <m:sSub>
                        <m:sSubPr>
                          <m:ctrlPr>
                            <a:rPr lang="en-US" altLang="zh-CN" sz="2600" b="0" i="1" dirty="0" smtClean="0">
                              <a:latin typeface="Cambria Math"/>
                            </a:rPr>
                          </m:ctrlPr>
                        </m:sSubPr>
                        <m:e>
                          <m:r>
                            <a:rPr lang="en-US" altLang="zh-CN" sz="2600" b="0" i="1" dirty="0" smtClean="0">
                              <a:latin typeface="Cambria Math"/>
                            </a:rPr>
                            <m:t>𝑤</m:t>
                          </m:r>
                        </m:e>
                        <m:sub>
                          <m:r>
                            <a:rPr lang="en-US" altLang="zh-CN" sz="2600" b="0" i="1" dirty="0" smtClean="0">
                              <a:latin typeface="Cambria Math"/>
                            </a:rPr>
                            <m:t>1</m:t>
                          </m:r>
                        </m:sub>
                      </m:sSub>
                      <m:r>
                        <a:rPr lang="en-US" altLang="zh-CN" sz="2600" b="0" i="1" dirty="0" smtClean="0">
                          <a:latin typeface="Cambria Math"/>
                        </a:rPr>
                        <m:t>𝛼</m:t>
                      </m:r>
                      <m:r>
                        <a:rPr lang="en-US" altLang="zh-CN" sz="2600" b="0" i="1" dirty="0" smtClean="0">
                          <a:latin typeface="Cambria Math"/>
                        </a:rPr>
                        <m:t>)</m:t>
                      </m:r>
                    </m:oMath>
                  </m:oMathPara>
                </a14:m>
                <a:endParaRPr lang="zh-CN" altLang="en-US" sz="2600" dirty="0"/>
              </a:p>
            </p:txBody>
          </p:sp>
        </mc:Choice>
        <mc:Fallback xmlns="">
          <p:sp>
            <p:nvSpPr>
              <p:cNvPr id="43" name="TextBox 42"/>
              <p:cNvSpPr txBox="1">
                <a:spLocks noRot="1" noChangeAspect="1" noMove="1" noResize="1" noEditPoints="1" noAdjustHandles="1" noChangeArrowheads="1" noChangeShapeType="1" noTextEdit="1"/>
              </p:cNvSpPr>
              <p:nvPr/>
            </p:nvSpPr>
            <p:spPr>
              <a:xfrm>
                <a:off x="6588224" y="4304709"/>
                <a:ext cx="2046312" cy="492443"/>
              </a:xfrm>
              <a:prstGeom prst="rect">
                <a:avLst/>
              </a:prstGeom>
              <a:blipFill rotWithShape="1">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588224" y="4808765"/>
                <a:ext cx="2016224"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600" dirty="0" smtClean="0">
                          <a:latin typeface="Cambria Math"/>
                        </a:rPr>
                        <m:t>min</m:t>
                      </m:r>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𝑟</m:t>
                          </m:r>
                        </m:e>
                        <m:sub>
                          <m:r>
                            <a:rPr lang="en-US" altLang="zh-CN" sz="2600" b="0" i="1" dirty="0" smtClean="0">
                              <a:latin typeface="Cambria Math"/>
                            </a:rPr>
                            <m:t>2</m:t>
                          </m:r>
                        </m:sub>
                      </m:sSub>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𝑤</m:t>
                          </m:r>
                        </m:e>
                        <m:sub>
                          <m:r>
                            <a:rPr lang="en-US" altLang="zh-CN" sz="2600" b="0" i="1" dirty="0" smtClean="0">
                              <a:latin typeface="Cambria Math"/>
                            </a:rPr>
                            <m:t>2</m:t>
                          </m:r>
                        </m:sub>
                      </m:sSub>
                      <m:r>
                        <a:rPr lang="en-US" altLang="zh-CN" sz="2600" i="1" dirty="0">
                          <a:latin typeface="Cambria Math"/>
                        </a:rPr>
                        <m:t>𝛼</m:t>
                      </m:r>
                      <m:r>
                        <a:rPr lang="en-US" altLang="zh-CN" sz="2600" i="1" dirty="0">
                          <a:latin typeface="Cambria Math"/>
                        </a:rPr>
                        <m:t>)</m:t>
                      </m:r>
                    </m:oMath>
                  </m:oMathPara>
                </a14:m>
                <a:endParaRPr lang="zh-CN" altLang="en-US" sz="2600" dirty="0"/>
              </a:p>
            </p:txBody>
          </p:sp>
        </mc:Choice>
        <mc:Fallback xmlns="">
          <p:sp>
            <p:nvSpPr>
              <p:cNvPr id="44" name="TextBox 43"/>
              <p:cNvSpPr txBox="1">
                <a:spLocks noRot="1" noChangeAspect="1" noMove="1" noResize="1" noEditPoints="1" noAdjustHandles="1" noChangeArrowheads="1" noChangeShapeType="1" noTextEdit="1"/>
              </p:cNvSpPr>
              <p:nvPr/>
            </p:nvSpPr>
            <p:spPr>
              <a:xfrm>
                <a:off x="6588224" y="4808765"/>
                <a:ext cx="2016224" cy="492443"/>
              </a:xfrm>
              <a:prstGeom prst="rect">
                <a:avLst/>
              </a:prstGeom>
              <a:blipFill rotWithShape="1">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588224" y="5721172"/>
                <a:ext cx="2016224" cy="892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600" dirty="0" smtClean="0">
                          <a:latin typeface="Cambria Math"/>
                        </a:rPr>
                        <m:t>min</m:t>
                      </m:r>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𝑟</m:t>
                          </m:r>
                        </m:e>
                        <m:sub>
                          <m:r>
                            <a:rPr lang="en-US" altLang="zh-CN" sz="2600" b="0" i="1" dirty="0" smtClean="0">
                              <a:latin typeface="Cambria Math"/>
                            </a:rPr>
                            <m:t>𝑁</m:t>
                          </m:r>
                        </m:sub>
                      </m:sSub>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𝑤</m:t>
                          </m:r>
                        </m:e>
                        <m:sub>
                          <m:r>
                            <a:rPr lang="en-US" altLang="zh-CN" sz="2600" b="0" i="1" dirty="0" smtClean="0">
                              <a:latin typeface="Cambria Math"/>
                            </a:rPr>
                            <m:t>𝑁</m:t>
                          </m:r>
                        </m:sub>
                      </m:sSub>
                      <m:r>
                        <a:rPr lang="en-US" altLang="zh-CN" sz="2600" i="1" dirty="0">
                          <a:latin typeface="Cambria Math"/>
                        </a:rPr>
                        <m:t>𝛼</m:t>
                      </m:r>
                      <m:r>
                        <a:rPr lang="en-US" altLang="zh-CN" sz="2600" i="1" dirty="0">
                          <a:latin typeface="Cambria Math"/>
                        </a:rPr>
                        <m:t>)</m:t>
                      </m:r>
                    </m:oMath>
                  </m:oMathPara>
                </a14:m>
                <a:endParaRPr lang="zh-CN" altLang="en-US" sz="2600" dirty="0"/>
              </a:p>
              <a:p>
                <a:endParaRPr lang="zh-CN" altLang="en-US" sz="2600" dirty="0"/>
              </a:p>
            </p:txBody>
          </p:sp>
        </mc:Choice>
        <mc:Fallback xmlns="">
          <p:sp>
            <p:nvSpPr>
              <p:cNvPr id="45" name="TextBox 44"/>
              <p:cNvSpPr txBox="1">
                <a:spLocks noRot="1" noChangeAspect="1" noMove="1" noResize="1" noEditPoints="1" noAdjustHandles="1" noChangeArrowheads="1" noChangeShapeType="1" noTextEdit="1"/>
              </p:cNvSpPr>
              <p:nvPr/>
            </p:nvSpPr>
            <p:spPr>
              <a:xfrm>
                <a:off x="6588224" y="5721172"/>
                <a:ext cx="2016224" cy="892552"/>
              </a:xfrm>
              <a:prstGeom prst="rect">
                <a:avLst/>
              </a:prstGeom>
              <a:blipFill rotWithShape="1">
                <a:blip r:embed="rId12"/>
                <a:stretch>
                  <a:fillRect/>
                </a:stretch>
              </a:blipFill>
            </p:spPr>
            <p:txBody>
              <a:bodyPr/>
              <a:lstStyle/>
              <a:p>
                <a:r>
                  <a:rPr lang="zh-CN" altLang="en-US">
                    <a:noFill/>
                  </a:rPr>
                  <a:t> </a:t>
                </a:r>
              </a:p>
            </p:txBody>
          </p:sp>
        </mc:Fallback>
      </mc:AlternateContent>
      <p:sp>
        <p:nvSpPr>
          <p:cNvPr id="46" name="TextBox 45"/>
          <p:cNvSpPr txBox="1"/>
          <p:nvPr/>
        </p:nvSpPr>
        <p:spPr>
          <a:xfrm>
            <a:off x="7380312" y="5290457"/>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p:sp>
        <p:nvSpPr>
          <p:cNvPr id="37" name="椭圆 36"/>
          <p:cNvSpPr/>
          <p:nvPr/>
        </p:nvSpPr>
        <p:spPr>
          <a:xfrm>
            <a:off x="5076056" y="3933056"/>
            <a:ext cx="540060" cy="2557124"/>
          </a:xfrm>
          <a:prstGeom prst="ellipse">
            <a:avLst/>
          </a:prstGeom>
          <a:noFill/>
          <a:ln w="381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9" name="TextBox 38"/>
              <p:cNvSpPr txBox="1"/>
              <p:nvPr/>
            </p:nvSpPr>
            <p:spPr>
              <a:xfrm>
                <a:off x="437456" y="4808765"/>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2</m:t>
                          </m:r>
                        </m:sub>
                      </m:sSub>
                    </m:oMath>
                  </m:oMathPara>
                </a14:m>
                <a:endParaRPr lang="zh-CN" altLang="en-US" sz="2600" dirty="0"/>
              </a:p>
            </p:txBody>
          </p:sp>
        </mc:Choice>
        <mc:Fallback xmlns="">
          <p:sp>
            <p:nvSpPr>
              <p:cNvPr id="39" name="TextBox 38"/>
              <p:cNvSpPr txBox="1">
                <a:spLocks noRot="1" noChangeAspect="1" noMove="1" noResize="1" noEditPoints="1" noAdjustHandles="1" noChangeArrowheads="1" noChangeShapeType="1" noTextEdit="1"/>
              </p:cNvSpPr>
              <p:nvPr/>
            </p:nvSpPr>
            <p:spPr>
              <a:xfrm>
                <a:off x="437456" y="4808765"/>
                <a:ext cx="1368152" cy="492443"/>
              </a:xfrm>
              <a:prstGeom prst="rect">
                <a:avLst/>
              </a:prstGeom>
              <a:blipFill rotWithShape="1">
                <a:blip r:embed="rId13"/>
                <a:stretch>
                  <a:fillRect/>
                </a:stretch>
              </a:blipFill>
            </p:spPr>
            <p:txBody>
              <a:bodyPr/>
              <a:lstStyle/>
              <a:p>
                <a:r>
                  <a:rPr lang="zh-CN" altLang="en-US">
                    <a:noFill/>
                  </a:rPr>
                  <a:t> </a:t>
                </a:r>
              </a:p>
            </p:txBody>
          </p:sp>
        </mc:Fallback>
      </mc:AlternateContent>
      <p:sp>
        <p:nvSpPr>
          <p:cNvPr id="40" name="TextBox 39"/>
          <p:cNvSpPr txBox="1"/>
          <p:nvPr/>
        </p:nvSpPr>
        <p:spPr>
          <a:xfrm>
            <a:off x="3707904" y="3437027"/>
            <a:ext cx="3638562" cy="492443"/>
          </a:xfrm>
          <a:prstGeom prst="rect">
            <a:avLst/>
          </a:prstGeom>
          <a:noFill/>
        </p:spPr>
        <p:txBody>
          <a:bodyPr wrap="square" rtlCol="0">
            <a:spAutoFit/>
          </a:bodyPr>
          <a:lstStyle/>
          <a:p>
            <a:pPr algn="ctr"/>
            <a:r>
              <a:rPr lang="en-US" altLang="zh-CN" sz="2600" dirty="0" smtClean="0">
                <a:solidFill>
                  <a:srgbClr val="0000CC"/>
                </a:solidFill>
              </a:rPr>
              <a:t>bit-by-bit </a:t>
            </a:r>
            <a:r>
              <a:rPr lang="en-US" altLang="zh-CN" sz="2600" dirty="0">
                <a:solidFill>
                  <a:srgbClr val="0000CC"/>
                </a:solidFill>
              </a:rPr>
              <a:t>r</a:t>
            </a:r>
            <a:r>
              <a:rPr lang="en-US" altLang="zh-CN" sz="2600" dirty="0" smtClean="0">
                <a:solidFill>
                  <a:srgbClr val="0000CC"/>
                </a:solidFill>
              </a:rPr>
              <a:t>ound </a:t>
            </a:r>
            <a:r>
              <a:rPr lang="en-US" altLang="zh-CN" sz="2600" dirty="0">
                <a:solidFill>
                  <a:srgbClr val="0000CC"/>
                </a:solidFill>
              </a:rPr>
              <a:t>r</a:t>
            </a:r>
            <a:r>
              <a:rPr lang="en-US" altLang="zh-CN" sz="2600" dirty="0" smtClean="0">
                <a:solidFill>
                  <a:srgbClr val="0000CC"/>
                </a:solidFill>
              </a:rPr>
              <a:t>obin</a:t>
            </a:r>
            <a:endParaRPr lang="zh-CN" altLang="en-US" sz="2600" dirty="0">
              <a:solidFill>
                <a:srgbClr val="0000CC"/>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a:p>
        </p:txBody>
      </p:sp>
    </p:spTree>
    <p:extLst>
      <p:ext uri="{BB962C8B-B14F-4D97-AF65-F5344CB8AC3E}">
        <p14:creationId xmlns:p14="http://schemas.microsoft.com/office/powerpoint/2010/main" val="19701667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cs typeface="Times New Roman" panose="02020603050405020304" pitchFamily="18" charset="0"/>
              </a:rPr>
              <a:t>Start from GPS Model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i="1" dirty="0">
                        <a:latin typeface="Cambria Math"/>
                      </a:rPr>
                      <m:t>𝑁</m:t>
                    </m:r>
                  </m:oMath>
                </a14:m>
                <a:r>
                  <a:rPr lang="en-US" altLang="zh-CN" dirty="0"/>
                  <a:t> queues share the link with capacity </a:t>
                </a:r>
                <a14:m>
                  <m:oMath xmlns:m="http://schemas.openxmlformats.org/officeDocument/2006/math">
                    <m:r>
                      <a:rPr lang="en-US" altLang="zh-CN" i="1" dirty="0">
                        <a:latin typeface="Cambria Math"/>
                      </a:rPr>
                      <m:t>𝐶</m:t>
                    </m:r>
                  </m:oMath>
                </a14:m>
                <a:endParaRPr lang="zh-CN" altLang="en-US" dirty="0"/>
              </a:p>
              <a:p>
                <a14:m>
                  <m:oMath xmlns:m="http://schemas.openxmlformats.org/officeDocument/2006/math">
                    <m:r>
                      <a:rPr lang="en-US" altLang="zh-CN" i="1">
                        <a:latin typeface="Cambria Math"/>
                      </a:rPr>
                      <m:t>𝐶</m:t>
                    </m:r>
                    <m:r>
                      <a:rPr lang="en-US" altLang="zh-CN" i="1">
                        <a:latin typeface="Cambria Math"/>
                        <a:ea typeface="Cambria Math"/>
                      </a:rPr>
                      <m:t>=</m:t>
                    </m:r>
                    <m:nary>
                      <m:naryPr>
                        <m:chr m:val="∑"/>
                        <m:ctrlPr>
                          <a:rPr lang="en-US" altLang="zh-CN" i="1">
                            <a:latin typeface="Cambria Math"/>
                            <a:ea typeface="Cambria Math"/>
                          </a:rPr>
                        </m:ctrlPr>
                      </m:naryPr>
                      <m:sub>
                        <m:r>
                          <m:rPr>
                            <m:brk m:alnAt="23"/>
                          </m:rPr>
                          <a:rPr lang="en-US" altLang="zh-CN" i="1">
                            <a:latin typeface="Cambria Math"/>
                            <a:ea typeface="Cambria Math"/>
                          </a:rPr>
                          <m:t>𝑖</m:t>
                        </m:r>
                        <m:r>
                          <a:rPr lang="en-US" altLang="zh-CN" i="1">
                            <a:latin typeface="Cambria Math"/>
                            <a:ea typeface="Cambria Math"/>
                          </a:rPr>
                          <m:t>=1</m:t>
                        </m:r>
                      </m:sub>
                      <m:sup>
                        <m:r>
                          <a:rPr lang="en-US" altLang="zh-CN" i="1">
                            <a:latin typeface="Cambria Math"/>
                            <a:ea typeface="Cambria Math"/>
                          </a:rPr>
                          <m:t>𝑁</m:t>
                        </m:r>
                      </m:sup>
                      <m:e>
                        <m:r>
                          <m:rPr>
                            <m:sty m:val="p"/>
                          </m:rPr>
                          <a:rPr lang="en-US" altLang="zh-CN">
                            <a:latin typeface="Cambria Math"/>
                            <a:ea typeface="Cambria Math"/>
                          </a:rPr>
                          <m:t>min</m:t>
                        </m:r>
                        <m:r>
                          <a:rPr lang="en-US" altLang="zh-CN" i="1">
                            <a:latin typeface="Cambria Math"/>
                            <a:ea typeface="Cambria Math"/>
                          </a:rPr>
                          <m:t>⁡(</m:t>
                        </m:r>
                        <m:sSub>
                          <m:sSubPr>
                            <m:ctrlPr>
                              <a:rPr lang="en-US" altLang="zh-CN" i="1">
                                <a:latin typeface="Cambria Math"/>
                                <a:ea typeface="Cambria Math"/>
                              </a:rPr>
                            </m:ctrlPr>
                          </m:sSubPr>
                          <m:e>
                            <m:r>
                              <a:rPr lang="en-US" altLang="zh-CN" i="1">
                                <a:latin typeface="Cambria Math"/>
                                <a:ea typeface="Cambria Math"/>
                              </a:rPr>
                              <m:t>𝑟</m:t>
                            </m:r>
                          </m:e>
                          <m:sub>
                            <m:r>
                              <a:rPr lang="en-US" altLang="zh-CN" i="1">
                                <a:latin typeface="Cambria Math"/>
                                <a:ea typeface="Cambria Math"/>
                              </a:rPr>
                              <m:t>𝑖</m:t>
                            </m:r>
                          </m:sub>
                        </m:sSub>
                      </m:e>
                    </m:nary>
                    <m:r>
                      <a:rPr lang="en-US" altLang="zh-CN" i="1">
                        <a:latin typeface="Cambria Math"/>
                        <a:ea typeface="Cambria Math"/>
                      </a:rPr>
                      <m:t>,</m:t>
                    </m:r>
                    <m:sSub>
                      <m:sSubPr>
                        <m:ctrlPr>
                          <a:rPr lang="en-US" altLang="zh-CN" i="1">
                            <a:latin typeface="Cambria Math"/>
                            <a:ea typeface="Cambria Math"/>
                          </a:rPr>
                        </m:ctrlPr>
                      </m:sSubPr>
                      <m:e>
                        <m:r>
                          <a:rPr lang="en-US" altLang="zh-CN" i="1">
                            <a:latin typeface="Cambria Math"/>
                            <a:ea typeface="Cambria Math"/>
                          </a:rPr>
                          <m:t>𝑤</m:t>
                        </m:r>
                      </m:e>
                      <m:sub>
                        <m:r>
                          <a:rPr lang="en-US" altLang="zh-CN" i="1">
                            <a:latin typeface="Cambria Math"/>
                            <a:ea typeface="Cambria Math"/>
                          </a:rPr>
                          <m:t>𝑖</m:t>
                        </m:r>
                      </m:sub>
                    </m:sSub>
                    <m:r>
                      <a:rPr lang="en-US" altLang="zh-CN" i="1">
                        <a:latin typeface="Cambria Math"/>
                        <a:ea typeface="Cambria Math"/>
                      </a:rPr>
                      <m:t>𝛼</m:t>
                    </m:r>
                    <m:r>
                      <a:rPr lang="en-US" altLang="zh-CN" i="1">
                        <a:latin typeface="Cambria Math"/>
                        <a:ea typeface="Cambria Math"/>
                      </a:rPr>
                      <m:t>)                   </m:t>
                    </m:r>
                  </m:oMath>
                </a14:m>
                <a:endParaRPr lang="en-US" altLang="zh-CN" dirty="0"/>
              </a:p>
              <a:p>
                <a:pPr marL="342900" lvl="1" indent="-342900">
                  <a:buFont typeface="Arial" pitchFamily="34" charset="0"/>
                  <a:buChar char="•"/>
                </a:pPr>
                <a14:m>
                  <m:oMath xmlns:m="http://schemas.openxmlformats.org/officeDocument/2006/math">
                    <m:sSub>
                      <m:sSubPr>
                        <m:ctrlPr>
                          <a:rPr lang="en-US" altLang="zh-CN" sz="3200" i="1">
                            <a:latin typeface="Cambria Math"/>
                          </a:rPr>
                        </m:ctrlPr>
                      </m:sSubPr>
                      <m:e>
                        <m:r>
                          <a:rPr lang="en-US" altLang="zh-CN" sz="3200" i="1">
                            <a:latin typeface="Cambria Math"/>
                          </a:rPr>
                          <m:t>𝐾</m:t>
                        </m:r>
                      </m:e>
                      <m:sub>
                        <m:r>
                          <a:rPr lang="en-US" altLang="zh-CN" sz="3200" i="1">
                            <a:latin typeface="Cambria Math"/>
                          </a:rPr>
                          <m:t>𝑞𝑢𝑒𝑢𝑒</m:t>
                        </m:r>
                        <m:r>
                          <a:rPr lang="en-US" altLang="zh-CN" sz="3200" i="1">
                            <a:latin typeface="Cambria Math"/>
                          </a:rPr>
                          <m:t>(</m:t>
                        </m:r>
                        <m:r>
                          <a:rPr lang="en-US" altLang="zh-CN" sz="3200" i="1">
                            <a:latin typeface="Cambria Math"/>
                          </a:rPr>
                          <m:t>𝑖</m:t>
                        </m:r>
                        <m:r>
                          <a:rPr lang="en-US" altLang="zh-CN" sz="3200" i="1">
                            <a:latin typeface="Cambria Math"/>
                          </a:rPr>
                          <m:t>)</m:t>
                        </m:r>
                      </m:sub>
                    </m:sSub>
                    <m:r>
                      <a:rPr lang="en-US" altLang="zh-CN" sz="3200" i="1">
                        <a:latin typeface="Cambria Math"/>
                        <a:ea typeface="Cambria Math"/>
                      </a:rPr>
                      <m:t>=</m:t>
                    </m:r>
                    <m:sSub>
                      <m:sSubPr>
                        <m:ctrlPr>
                          <a:rPr lang="en-US" altLang="zh-CN" sz="3200" i="1">
                            <a:latin typeface="Cambria Math"/>
                            <a:ea typeface="Cambria Math"/>
                          </a:rPr>
                        </m:ctrlPr>
                      </m:sSubPr>
                      <m:e>
                        <m:r>
                          <a:rPr lang="en-US" altLang="zh-CN" sz="3200" i="1">
                            <a:latin typeface="Cambria Math"/>
                            <a:ea typeface="Cambria Math"/>
                          </a:rPr>
                          <m:t>𝑤</m:t>
                        </m:r>
                      </m:e>
                      <m:sub>
                        <m:r>
                          <a:rPr lang="en-US" altLang="zh-CN" sz="3200" i="1">
                            <a:latin typeface="Cambria Math"/>
                            <a:ea typeface="Cambria Math"/>
                          </a:rPr>
                          <m:t>𝑖</m:t>
                        </m:r>
                      </m:sub>
                    </m:sSub>
                    <m:r>
                      <a:rPr lang="en-US" altLang="zh-CN" sz="3200" i="1">
                        <a:latin typeface="Cambria Math"/>
                        <a:ea typeface="Cambria Math"/>
                      </a:rPr>
                      <m:t>𝛼</m:t>
                    </m:r>
                    <m:r>
                      <a:rPr lang="en-US" altLang="zh-CN" sz="3200" i="1">
                        <a:latin typeface="Cambria Math"/>
                        <a:ea typeface="Cambria Math"/>
                      </a:rPr>
                      <m:t>×</m:t>
                    </m:r>
                    <m:r>
                      <a:rPr lang="en-US" altLang="zh-CN" sz="3200" i="1">
                        <a:latin typeface="Cambria Math"/>
                        <a:ea typeface="Cambria Math"/>
                      </a:rPr>
                      <m:t>𝑅𝑇𝑇</m:t>
                    </m:r>
                    <m:r>
                      <a:rPr lang="en-US" altLang="zh-CN" sz="3200" i="1">
                        <a:latin typeface="Cambria Math"/>
                        <a:ea typeface="Cambria Math"/>
                      </a:rPr>
                      <m:t>×</m:t>
                    </m:r>
                    <m:r>
                      <a:rPr lang="en-US" altLang="zh-CN" sz="3200" i="1">
                        <a:latin typeface="Cambria Math"/>
                        <a:ea typeface="Cambria Math"/>
                      </a:rPr>
                      <m:t>𝜆</m:t>
                    </m:r>
                  </m:oMath>
                </a14:m>
                <a:endParaRPr lang="en-US" altLang="zh-CN" sz="32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t="-1617"/>
                </a:stretch>
              </a:blipFill>
            </p:spPr>
            <p:txBody>
              <a:bodyPr/>
              <a:lstStyle/>
              <a:p>
                <a:r>
                  <a:rPr lang="zh-CN" altLang="en-US">
                    <a:noFill/>
                  </a:rPr>
                  <a:t> </a:t>
                </a:r>
              </a:p>
            </p:txBody>
          </p:sp>
        </mc:Fallback>
      </mc:AlternateContent>
      <p:grpSp>
        <p:nvGrpSpPr>
          <p:cNvPr id="7" name="Group 40"/>
          <p:cNvGrpSpPr/>
          <p:nvPr/>
        </p:nvGrpSpPr>
        <p:grpSpPr>
          <a:xfrm>
            <a:off x="5342370" y="4797152"/>
            <a:ext cx="705793" cy="762000"/>
            <a:chOff x="6897409" y="2819400"/>
            <a:chExt cx="705793" cy="762000"/>
          </a:xfrm>
        </p:grpSpPr>
        <p:cxnSp>
          <p:nvCxnSpPr>
            <p:cNvPr id="8"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10" name="Group 151"/>
          <p:cNvGrpSpPr>
            <a:grpSpLocks/>
          </p:cNvGrpSpPr>
          <p:nvPr/>
        </p:nvGrpSpPr>
        <p:grpSpPr bwMode="auto">
          <a:xfrm>
            <a:off x="3524910" y="4796518"/>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1"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smtClean="0"/>
                <a:t>2</a:t>
              </a:r>
              <a:endParaRPr lang="en-US" sz="2600" dirty="0"/>
            </a:p>
          </p:txBody>
        </p:sp>
        <p:sp>
          <p:nvSpPr>
            <p:cNvPr id="12"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p:sp>
        <p:nvSpPr>
          <p:cNvPr id="17" name="TextBox 16"/>
          <p:cNvSpPr txBox="1"/>
          <p:nvPr/>
        </p:nvSpPr>
        <p:spPr>
          <a:xfrm>
            <a:off x="4211960" y="5301208"/>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mc:AlternateContent xmlns:mc="http://schemas.openxmlformats.org/markup-compatibility/2006" xmlns:a14="http://schemas.microsoft.com/office/drawing/2010/main">
        <mc:Choice Requires="a14">
          <p:sp>
            <p:nvSpPr>
              <p:cNvPr id="18" name="TextBox 17"/>
              <p:cNvSpPr txBox="1"/>
              <p:nvPr/>
            </p:nvSpPr>
            <p:spPr>
              <a:xfrm>
                <a:off x="5724128" y="4936603"/>
                <a:ext cx="108012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dirty="0" smtClean="0">
                          <a:latin typeface="Cambria Math"/>
                        </a:rPr>
                        <m:t>𝑪</m:t>
                      </m:r>
                    </m:oMath>
                  </m:oMathPara>
                </a14:m>
                <a:endParaRPr lang="zh-CN" altLang="en-US" sz="2800" b="1" i="1" dirty="0"/>
              </a:p>
            </p:txBody>
          </p:sp>
        </mc:Choice>
        <mc:Fallback xmlns="">
          <p:sp>
            <p:nvSpPr>
              <p:cNvPr id="18" name="TextBox 17"/>
              <p:cNvSpPr txBox="1">
                <a:spLocks noRot="1" noChangeAspect="1" noMove="1" noResize="1" noEditPoints="1" noAdjustHandles="1" noChangeArrowheads="1" noChangeShapeType="1" noTextEdit="1"/>
              </p:cNvSpPr>
              <p:nvPr/>
            </p:nvSpPr>
            <p:spPr>
              <a:xfrm>
                <a:off x="5724128" y="4936603"/>
                <a:ext cx="1080120" cy="523220"/>
              </a:xfrm>
              <a:prstGeom prst="rect">
                <a:avLst/>
              </a:prstGeom>
              <a:blipFill rotWithShape="1">
                <a:blip r:embed="rId4"/>
                <a:stretch>
                  <a:fillRect/>
                </a:stretch>
              </a:blipFill>
            </p:spPr>
            <p:txBody>
              <a:bodyPr/>
              <a:lstStyle/>
              <a:p>
                <a:r>
                  <a:rPr lang="zh-CN" altLang="en-US">
                    <a:noFill/>
                  </a:rPr>
                  <a:t> </a:t>
                </a:r>
              </a:p>
            </p:txBody>
          </p:sp>
        </mc:Fallback>
      </mc:AlternateContent>
      <p:sp>
        <p:nvSpPr>
          <p:cNvPr id="19" name="TextBox 18"/>
          <p:cNvSpPr txBox="1"/>
          <p:nvPr/>
        </p:nvSpPr>
        <p:spPr>
          <a:xfrm>
            <a:off x="1835696" y="3872661"/>
            <a:ext cx="1533366" cy="492443"/>
          </a:xfrm>
          <a:prstGeom prst="rect">
            <a:avLst/>
          </a:prstGeom>
          <a:noFill/>
        </p:spPr>
        <p:txBody>
          <a:bodyPr wrap="square" rtlCol="0">
            <a:spAutoFit/>
          </a:bodyPr>
          <a:lstStyle/>
          <a:p>
            <a:pPr algn="ctr"/>
            <a:r>
              <a:rPr lang="en-US" altLang="zh-CN" sz="2600" dirty="0" smtClean="0"/>
              <a:t>Quantum</a:t>
            </a:r>
            <a:endParaRPr lang="zh-CN" altLang="en-US" sz="2600" dirty="0"/>
          </a:p>
        </p:txBody>
      </p:sp>
      <p:grpSp>
        <p:nvGrpSpPr>
          <p:cNvPr id="23" name="Group 151"/>
          <p:cNvGrpSpPr>
            <a:grpSpLocks/>
          </p:cNvGrpSpPr>
          <p:nvPr/>
        </p:nvGrpSpPr>
        <p:grpSpPr bwMode="auto">
          <a:xfrm>
            <a:off x="3563888" y="5733256"/>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4"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a:t>N</a:t>
              </a:r>
            </a:p>
          </p:txBody>
        </p:sp>
        <p:sp>
          <p:nvSpPr>
            <p:cNvPr id="25"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p:grpSp>
        <p:nvGrpSpPr>
          <p:cNvPr id="26" name="Group 151"/>
          <p:cNvGrpSpPr>
            <a:grpSpLocks/>
          </p:cNvGrpSpPr>
          <p:nvPr/>
        </p:nvGrpSpPr>
        <p:grpSpPr bwMode="auto">
          <a:xfrm>
            <a:off x="3524910" y="4292462"/>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7"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a:t>1</a:t>
              </a:r>
            </a:p>
          </p:txBody>
        </p:sp>
        <p:sp>
          <p:nvSpPr>
            <p:cNvPr id="28"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mc:AlternateContent xmlns:mc="http://schemas.openxmlformats.org/markup-compatibility/2006" xmlns:a14="http://schemas.microsoft.com/office/drawing/2010/main">
        <mc:Choice Requires="a14">
          <p:sp>
            <p:nvSpPr>
              <p:cNvPr id="30" name="TextBox 29"/>
              <p:cNvSpPr txBox="1"/>
              <p:nvPr/>
            </p:nvSpPr>
            <p:spPr>
              <a:xfrm>
                <a:off x="1835696" y="4304709"/>
                <a:ext cx="1368152" cy="492443"/>
              </a:xfrm>
              <a:prstGeom prst="rect">
                <a:avLst/>
              </a:prstGeom>
              <a:noFill/>
            </p:spPr>
            <p:txBody>
              <a:bodyPr wrap="square" rtlCol="0">
                <a:spAutoFit/>
              </a:bodyPr>
              <a:lstStyle/>
              <a:p>
                <a:pPr algn="ctr"/>
                <a14:m>
                  <m:oMath xmlns:m="http://schemas.openxmlformats.org/officeDocument/2006/math">
                    <m:sSub>
                      <m:sSubPr>
                        <m:ctrlPr>
                          <a:rPr lang="en-US" altLang="zh-CN" sz="2600" i="1" dirty="0" smtClean="0">
                            <a:solidFill>
                              <a:srgbClr val="0000CC"/>
                            </a:solidFill>
                            <a:latin typeface="Cambria Math"/>
                          </a:rPr>
                        </m:ctrlPr>
                      </m:sSubPr>
                      <m:e>
                        <m:r>
                          <a:rPr lang="en-US" altLang="zh-CN" sz="2600" b="0" i="1" dirty="0" smtClean="0">
                            <a:solidFill>
                              <a:srgbClr val="0000CC"/>
                            </a:solidFill>
                            <a:latin typeface="Cambria Math"/>
                          </a:rPr>
                          <m:t>𝑤</m:t>
                        </m:r>
                      </m:e>
                      <m:sub>
                        <m:r>
                          <a:rPr lang="en-US" altLang="zh-CN" sz="2600" b="0" i="1" dirty="0" smtClean="0">
                            <a:solidFill>
                              <a:srgbClr val="0000CC"/>
                            </a:solidFill>
                            <a:latin typeface="Cambria Math"/>
                          </a:rPr>
                          <m:t>1</m:t>
                        </m:r>
                      </m:sub>
                    </m:sSub>
                  </m:oMath>
                </a14:m>
                <a:r>
                  <a:rPr lang="en-US" altLang="zh-CN" sz="2600" dirty="0" smtClean="0">
                    <a:solidFill>
                      <a:srgbClr val="0000CC"/>
                    </a:solidFill>
                  </a:rPr>
                  <a:t>bits</a:t>
                </a:r>
                <a:endParaRPr lang="zh-CN" altLang="en-US" sz="2600" dirty="0">
                  <a:solidFill>
                    <a:srgbClr val="0000CC"/>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1835696" y="4304709"/>
                <a:ext cx="1368152" cy="492443"/>
              </a:xfrm>
              <a:prstGeom prst="rect">
                <a:avLst/>
              </a:prstGeom>
              <a:blipFill rotWithShape="1">
                <a:blip r:embed="rId5"/>
                <a:stretch>
                  <a:fillRect t="-9877" b="-308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1835696" y="4797152"/>
                <a:ext cx="1368152" cy="492443"/>
              </a:xfrm>
              <a:prstGeom prst="rect">
                <a:avLst/>
              </a:prstGeom>
              <a:noFill/>
            </p:spPr>
            <p:txBody>
              <a:bodyPr wrap="square" rtlCol="0">
                <a:spAutoFit/>
              </a:bodyPr>
              <a:lstStyle/>
              <a:p>
                <a:pPr algn="ctr"/>
                <a14:m>
                  <m:oMath xmlns:m="http://schemas.openxmlformats.org/officeDocument/2006/math">
                    <m:sSub>
                      <m:sSubPr>
                        <m:ctrlPr>
                          <a:rPr lang="en-US" altLang="zh-CN" sz="2600" i="1" dirty="0" smtClean="0">
                            <a:solidFill>
                              <a:srgbClr val="0000CC"/>
                            </a:solidFill>
                            <a:latin typeface="Cambria Math"/>
                          </a:rPr>
                        </m:ctrlPr>
                      </m:sSubPr>
                      <m:e>
                        <m:r>
                          <a:rPr lang="en-US" altLang="zh-CN" sz="2600" b="0" i="1" dirty="0" smtClean="0">
                            <a:solidFill>
                              <a:srgbClr val="0000CC"/>
                            </a:solidFill>
                            <a:latin typeface="Cambria Math"/>
                          </a:rPr>
                          <m:t>𝑤</m:t>
                        </m:r>
                      </m:e>
                      <m:sub>
                        <m:r>
                          <a:rPr lang="en-US" altLang="zh-CN" sz="2600" b="0" i="1" dirty="0" smtClean="0">
                            <a:solidFill>
                              <a:srgbClr val="0000CC"/>
                            </a:solidFill>
                            <a:latin typeface="Cambria Math"/>
                          </a:rPr>
                          <m:t>2</m:t>
                        </m:r>
                      </m:sub>
                    </m:sSub>
                  </m:oMath>
                </a14:m>
                <a:r>
                  <a:rPr lang="en-US" altLang="zh-CN" sz="2600" dirty="0" smtClean="0">
                    <a:solidFill>
                      <a:srgbClr val="0000CC"/>
                    </a:solidFill>
                  </a:rPr>
                  <a:t>bits</a:t>
                </a:r>
                <a:endParaRPr lang="zh-CN" altLang="en-US" sz="2600" dirty="0">
                  <a:solidFill>
                    <a:srgbClr val="0000CC"/>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1835696" y="4797152"/>
                <a:ext cx="1368152" cy="492443"/>
              </a:xfrm>
              <a:prstGeom prst="rect">
                <a:avLst/>
              </a:prstGeom>
              <a:blipFill rotWithShape="1">
                <a:blip r:embed="rId6"/>
                <a:stretch>
                  <a:fillRect t="-9877" b="-308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835696" y="5729039"/>
                <a:ext cx="1368152" cy="492443"/>
              </a:xfrm>
              <a:prstGeom prst="rect">
                <a:avLst/>
              </a:prstGeom>
              <a:noFill/>
            </p:spPr>
            <p:txBody>
              <a:bodyPr wrap="square" rtlCol="0">
                <a:spAutoFit/>
              </a:bodyPr>
              <a:lstStyle/>
              <a:p>
                <a:pPr algn="ctr"/>
                <a14:m>
                  <m:oMath xmlns:m="http://schemas.openxmlformats.org/officeDocument/2006/math">
                    <m:sSub>
                      <m:sSubPr>
                        <m:ctrlPr>
                          <a:rPr lang="en-US" altLang="zh-CN" sz="2600" i="1" dirty="0" smtClean="0">
                            <a:solidFill>
                              <a:srgbClr val="0000CC"/>
                            </a:solidFill>
                            <a:latin typeface="Cambria Math"/>
                          </a:rPr>
                        </m:ctrlPr>
                      </m:sSubPr>
                      <m:e>
                        <m:r>
                          <a:rPr lang="en-US" altLang="zh-CN" sz="2600" b="0" i="1" dirty="0" smtClean="0">
                            <a:solidFill>
                              <a:srgbClr val="0000CC"/>
                            </a:solidFill>
                            <a:latin typeface="Cambria Math"/>
                          </a:rPr>
                          <m:t>𝑤</m:t>
                        </m:r>
                      </m:e>
                      <m:sub>
                        <m:r>
                          <a:rPr lang="en-US" altLang="zh-CN" sz="2600" b="0" i="1" dirty="0" smtClean="0">
                            <a:solidFill>
                              <a:srgbClr val="0000CC"/>
                            </a:solidFill>
                            <a:latin typeface="Cambria Math"/>
                          </a:rPr>
                          <m:t>𝑁</m:t>
                        </m:r>
                      </m:sub>
                    </m:sSub>
                  </m:oMath>
                </a14:m>
                <a:r>
                  <a:rPr lang="en-US" altLang="zh-CN" sz="2600" dirty="0" smtClean="0">
                    <a:solidFill>
                      <a:srgbClr val="0000CC"/>
                    </a:solidFill>
                  </a:rPr>
                  <a:t>bits</a:t>
                </a:r>
                <a:endParaRPr lang="zh-CN" altLang="en-US" sz="2600" dirty="0">
                  <a:solidFill>
                    <a:srgbClr val="0000CC"/>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1835696" y="5729039"/>
                <a:ext cx="1368152" cy="492443"/>
              </a:xfrm>
              <a:prstGeom prst="rect">
                <a:avLst/>
              </a:prstGeom>
              <a:blipFill rotWithShape="1">
                <a:blip r:embed="rId7"/>
                <a:stretch>
                  <a:fillRect t="-9877" b="-30864"/>
                </a:stretch>
              </a:blipFill>
            </p:spPr>
            <p:txBody>
              <a:bodyPr/>
              <a:lstStyle/>
              <a:p>
                <a:r>
                  <a:rPr lang="zh-CN" altLang="en-US">
                    <a:noFill/>
                  </a:rPr>
                  <a:t> </a:t>
                </a:r>
              </a:p>
            </p:txBody>
          </p:sp>
        </mc:Fallback>
      </mc:AlternateContent>
      <p:sp>
        <p:nvSpPr>
          <p:cNvPr id="22" name="TextBox 21"/>
          <p:cNvSpPr txBox="1"/>
          <p:nvPr/>
        </p:nvSpPr>
        <p:spPr>
          <a:xfrm>
            <a:off x="251520" y="3872661"/>
            <a:ext cx="1740024" cy="492443"/>
          </a:xfrm>
          <a:prstGeom prst="rect">
            <a:avLst/>
          </a:prstGeom>
          <a:noFill/>
        </p:spPr>
        <p:txBody>
          <a:bodyPr wrap="square" rtlCol="0">
            <a:spAutoFit/>
          </a:bodyPr>
          <a:lstStyle/>
          <a:p>
            <a:pPr algn="ctr"/>
            <a:r>
              <a:rPr lang="en-US" altLang="zh-CN" sz="2600" dirty="0" smtClean="0"/>
              <a:t>Input Rate</a:t>
            </a:r>
            <a:endParaRPr lang="zh-CN" altLang="en-US" sz="2600" dirty="0"/>
          </a:p>
        </p:txBody>
      </p:sp>
      <mc:AlternateContent xmlns:mc="http://schemas.openxmlformats.org/markup-compatibility/2006" xmlns:a14="http://schemas.microsoft.com/office/drawing/2010/main">
        <mc:Choice Requires="a14">
          <p:sp>
            <p:nvSpPr>
              <p:cNvPr id="29" name="TextBox 28"/>
              <p:cNvSpPr txBox="1"/>
              <p:nvPr/>
            </p:nvSpPr>
            <p:spPr>
              <a:xfrm>
                <a:off x="437456" y="4304709"/>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1</m:t>
                          </m:r>
                        </m:sub>
                      </m:sSub>
                    </m:oMath>
                  </m:oMathPara>
                </a14:m>
                <a:endParaRPr lang="zh-CN" altLang="en-US" sz="2600" dirty="0"/>
              </a:p>
            </p:txBody>
          </p:sp>
        </mc:Choice>
        <mc:Fallback xmlns="">
          <p:sp>
            <p:nvSpPr>
              <p:cNvPr id="29" name="TextBox 28"/>
              <p:cNvSpPr txBox="1">
                <a:spLocks noRot="1" noChangeAspect="1" noMove="1" noResize="1" noEditPoints="1" noAdjustHandles="1" noChangeArrowheads="1" noChangeShapeType="1" noTextEdit="1"/>
              </p:cNvSpPr>
              <p:nvPr/>
            </p:nvSpPr>
            <p:spPr>
              <a:xfrm>
                <a:off x="437456" y="4304709"/>
                <a:ext cx="1368152" cy="492443"/>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37456" y="5721172"/>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𝑁</m:t>
                          </m:r>
                        </m:sub>
                      </m:sSub>
                    </m:oMath>
                  </m:oMathPara>
                </a14:m>
                <a:endParaRPr lang="zh-CN" altLang="en-US" sz="2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437456" y="5721172"/>
                <a:ext cx="1368152" cy="492443"/>
              </a:xfrm>
              <a:prstGeom prst="rect">
                <a:avLst/>
              </a:prstGeom>
              <a:blipFill rotWithShape="1">
                <a:blip r:embed="rId9"/>
                <a:stretch>
                  <a:fillRect/>
                </a:stretch>
              </a:blipFill>
            </p:spPr>
            <p:txBody>
              <a:bodyPr/>
              <a:lstStyle/>
              <a:p>
                <a:r>
                  <a:rPr lang="zh-CN" altLang="en-US">
                    <a:noFill/>
                  </a:rPr>
                  <a:t> </a:t>
                </a:r>
              </a:p>
            </p:txBody>
          </p:sp>
        </mc:Fallback>
      </mc:AlternateContent>
      <p:sp>
        <p:nvSpPr>
          <p:cNvPr id="35" name="TextBox 34"/>
          <p:cNvSpPr txBox="1"/>
          <p:nvPr/>
        </p:nvSpPr>
        <p:spPr>
          <a:xfrm>
            <a:off x="2339752" y="5301208"/>
            <a:ext cx="2988332" cy="438582"/>
          </a:xfrm>
          <a:prstGeom prst="rect">
            <a:avLst/>
          </a:prstGeom>
          <a:noFill/>
        </p:spPr>
        <p:txBody>
          <a:bodyPr wrap="square" rtlCol="0">
            <a:spAutoFit/>
          </a:bodyPr>
          <a:lstStyle/>
          <a:p>
            <a:pPr>
              <a:lnSpc>
                <a:spcPts val="880"/>
              </a:lnSpc>
            </a:pPr>
            <a:r>
              <a:rPr lang="en-US" altLang="zh-CN" sz="2400" b="1" dirty="0" smtClean="0">
                <a:solidFill>
                  <a:srgbClr val="0000CC"/>
                </a:solidFill>
              </a:rPr>
              <a:t>.</a:t>
            </a:r>
          </a:p>
          <a:p>
            <a:pPr>
              <a:lnSpc>
                <a:spcPts val="880"/>
              </a:lnSpc>
            </a:pPr>
            <a:r>
              <a:rPr lang="en-US" altLang="zh-CN" sz="2400" b="1" dirty="0" smtClean="0">
                <a:solidFill>
                  <a:srgbClr val="0000CC"/>
                </a:solidFill>
              </a:rPr>
              <a:t>.</a:t>
            </a:r>
          </a:p>
          <a:p>
            <a:pPr>
              <a:lnSpc>
                <a:spcPts val="880"/>
              </a:lnSpc>
            </a:pPr>
            <a:r>
              <a:rPr lang="en-US" altLang="zh-CN" sz="2400" b="1" dirty="0" smtClean="0">
                <a:solidFill>
                  <a:srgbClr val="0000CC"/>
                </a:solidFill>
              </a:rPr>
              <a:t>.</a:t>
            </a:r>
          </a:p>
        </p:txBody>
      </p:sp>
      <p:sp>
        <p:nvSpPr>
          <p:cNvPr id="36" name="TextBox 35"/>
          <p:cNvSpPr txBox="1"/>
          <p:nvPr/>
        </p:nvSpPr>
        <p:spPr>
          <a:xfrm>
            <a:off x="935596" y="5290457"/>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p:sp>
        <p:nvSpPr>
          <p:cNvPr id="42" name="TextBox 41"/>
          <p:cNvSpPr txBox="1"/>
          <p:nvPr/>
        </p:nvSpPr>
        <p:spPr>
          <a:xfrm>
            <a:off x="6588224" y="3872661"/>
            <a:ext cx="2016224" cy="492443"/>
          </a:xfrm>
          <a:prstGeom prst="rect">
            <a:avLst/>
          </a:prstGeom>
          <a:noFill/>
        </p:spPr>
        <p:txBody>
          <a:bodyPr wrap="square" rtlCol="0">
            <a:spAutoFit/>
          </a:bodyPr>
          <a:lstStyle/>
          <a:p>
            <a:pPr algn="ctr"/>
            <a:r>
              <a:rPr lang="en-US" altLang="zh-CN" sz="2600" dirty="0" smtClean="0"/>
              <a:t>Output Rate</a:t>
            </a:r>
            <a:endParaRPr lang="zh-CN" altLang="en-US" sz="2600" dirty="0"/>
          </a:p>
        </p:txBody>
      </p:sp>
      <mc:AlternateContent xmlns:mc="http://schemas.openxmlformats.org/markup-compatibility/2006" xmlns:a14="http://schemas.microsoft.com/office/drawing/2010/main">
        <mc:Choice Requires="a14">
          <p:sp>
            <p:nvSpPr>
              <p:cNvPr id="43" name="TextBox 42"/>
              <p:cNvSpPr txBox="1"/>
              <p:nvPr/>
            </p:nvSpPr>
            <p:spPr>
              <a:xfrm>
                <a:off x="6588224" y="4304709"/>
                <a:ext cx="204631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600" b="0" i="0" dirty="0" smtClean="0">
                          <a:latin typeface="Cambria Math"/>
                        </a:rPr>
                        <m:t>min</m:t>
                      </m:r>
                      <m:r>
                        <a:rPr lang="en-US" altLang="zh-CN" sz="2600" b="0" i="1" dirty="0" smtClean="0">
                          <a:latin typeface="Cambria Math"/>
                        </a:rPr>
                        <m:t>⁡(</m:t>
                      </m:r>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1</m:t>
                          </m:r>
                        </m:sub>
                      </m:sSub>
                      <m:r>
                        <a:rPr lang="en-US" altLang="zh-CN" sz="2600" b="0" i="1" dirty="0" smtClean="0">
                          <a:latin typeface="Cambria Math"/>
                        </a:rPr>
                        <m:t>,</m:t>
                      </m:r>
                      <m:sSub>
                        <m:sSubPr>
                          <m:ctrlPr>
                            <a:rPr lang="en-US" altLang="zh-CN" sz="2600" b="0" i="1" dirty="0" smtClean="0">
                              <a:latin typeface="Cambria Math"/>
                            </a:rPr>
                          </m:ctrlPr>
                        </m:sSubPr>
                        <m:e>
                          <m:r>
                            <a:rPr lang="en-US" altLang="zh-CN" sz="2600" b="0" i="1" dirty="0" smtClean="0">
                              <a:latin typeface="Cambria Math"/>
                            </a:rPr>
                            <m:t>𝑤</m:t>
                          </m:r>
                        </m:e>
                        <m:sub>
                          <m:r>
                            <a:rPr lang="en-US" altLang="zh-CN" sz="2600" b="0" i="1" dirty="0" smtClean="0">
                              <a:latin typeface="Cambria Math"/>
                            </a:rPr>
                            <m:t>1</m:t>
                          </m:r>
                        </m:sub>
                      </m:sSub>
                      <m:r>
                        <a:rPr lang="en-US" altLang="zh-CN" sz="2600" b="0" i="1" dirty="0" smtClean="0">
                          <a:latin typeface="Cambria Math"/>
                        </a:rPr>
                        <m:t>𝛼</m:t>
                      </m:r>
                      <m:r>
                        <a:rPr lang="en-US" altLang="zh-CN" sz="2600" b="0" i="1" dirty="0" smtClean="0">
                          <a:latin typeface="Cambria Math"/>
                        </a:rPr>
                        <m:t>)</m:t>
                      </m:r>
                    </m:oMath>
                  </m:oMathPara>
                </a14:m>
                <a:endParaRPr lang="zh-CN" altLang="en-US" sz="2600" dirty="0"/>
              </a:p>
            </p:txBody>
          </p:sp>
        </mc:Choice>
        <mc:Fallback xmlns="">
          <p:sp>
            <p:nvSpPr>
              <p:cNvPr id="43" name="TextBox 42"/>
              <p:cNvSpPr txBox="1">
                <a:spLocks noRot="1" noChangeAspect="1" noMove="1" noResize="1" noEditPoints="1" noAdjustHandles="1" noChangeArrowheads="1" noChangeShapeType="1" noTextEdit="1"/>
              </p:cNvSpPr>
              <p:nvPr/>
            </p:nvSpPr>
            <p:spPr>
              <a:xfrm>
                <a:off x="6588224" y="4304709"/>
                <a:ext cx="2046312" cy="492443"/>
              </a:xfrm>
              <a:prstGeom prst="rect">
                <a:avLst/>
              </a:prstGeom>
              <a:blipFill rotWithShape="1">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588224" y="4808765"/>
                <a:ext cx="2016224"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600" dirty="0" smtClean="0">
                          <a:latin typeface="Cambria Math"/>
                        </a:rPr>
                        <m:t>min</m:t>
                      </m:r>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𝑟</m:t>
                          </m:r>
                        </m:e>
                        <m:sub>
                          <m:r>
                            <a:rPr lang="en-US" altLang="zh-CN" sz="2600" b="0" i="1" dirty="0" smtClean="0">
                              <a:latin typeface="Cambria Math"/>
                            </a:rPr>
                            <m:t>2</m:t>
                          </m:r>
                        </m:sub>
                      </m:sSub>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𝑤</m:t>
                          </m:r>
                        </m:e>
                        <m:sub>
                          <m:r>
                            <a:rPr lang="en-US" altLang="zh-CN" sz="2600" b="0" i="1" dirty="0" smtClean="0">
                              <a:latin typeface="Cambria Math"/>
                            </a:rPr>
                            <m:t>2</m:t>
                          </m:r>
                        </m:sub>
                      </m:sSub>
                      <m:r>
                        <a:rPr lang="en-US" altLang="zh-CN" sz="2600" i="1" dirty="0">
                          <a:latin typeface="Cambria Math"/>
                        </a:rPr>
                        <m:t>𝛼</m:t>
                      </m:r>
                      <m:r>
                        <a:rPr lang="en-US" altLang="zh-CN" sz="2600" i="1" dirty="0">
                          <a:latin typeface="Cambria Math"/>
                        </a:rPr>
                        <m:t>)</m:t>
                      </m:r>
                    </m:oMath>
                  </m:oMathPara>
                </a14:m>
                <a:endParaRPr lang="zh-CN" altLang="en-US" sz="2600" dirty="0"/>
              </a:p>
            </p:txBody>
          </p:sp>
        </mc:Choice>
        <mc:Fallback xmlns="">
          <p:sp>
            <p:nvSpPr>
              <p:cNvPr id="44" name="TextBox 43"/>
              <p:cNvSpPr txBox="1">
                <a:spLocks noRot="1" noChangeAspect="1" noMove="1" noResize="1" noEditPoints="1" noAdjustHandles="1" noChangeArrowheads="1" noChangeShapeType="1" noTextEdit="1"/>
              </p:cNvSpPr>
              <p:nvPr/>
            </p:nvSpPr>
            <p:spPr>
              <a:xfrm>
                <a:off x="6588224" y="4808765"/>
                <a:ext cx="2016224" cy="492443"/>
              </a:xfrm>
              <a:prstGeom prst="rect">
                <a:avLst/>
              </a:prstGeom>
              <a:blipFill rotWithShape="1">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588224" y="5721172"/>
                <a:ext cx="2016224" cy="892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600" dirty="0" smtClean="0">
                          <a:latin typeface="Cambria Math"/>
                        </a:rPr>
                        <m:t>min</m:t>
                      </m:r>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𝑟</m:t>
                          </m:r>
                        </m:e>
                        <m:sub>
                          <m:r>
                            <a:rPr lang="en-US" altLang="zh-CN" sz="2600" b="0" i="1" dirty="0" smtClean="0">
                              <a:latin typeface="Cambria Math"/>
                            </a:rPr>
                            <m:t>𝑁</m:t>
                          </m:r>
                        </m:sub>
                      </m:sSub>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𝑤</m:t>
                          </m:r>
                        </m:e>
                        <m:sub>
                          <m:r>
                            <a:rPr lang="en-US" altLang="zh-CN" sz="2600" b="0" i="1" dirty="0" smtClean="0">
                              <a:latin typeface="Cambria Math"/>
                            </a:rPr>
                            <m:t>𝑁</m:t>
                          </m:r>
                        </m:sub>
                      </m:sSub>
                      <m:r>
                        <a:rPr lang="en-US" altLang="zh-CN" sz="2600" i="1" dirty="0">
                          <a:latin typeface="Cambria Math"/>
                        </a:rPr>
                        <m:t>𝛼</m:t>
                      </m:r>
                      <m:r>
                        <a:rPr lang="en-US" altLang="zh-CN" sz="2600" i="1" dirty="0">
                          <a:latin typeface="Cambria Math"/>
                        </a:rPr>
                        <m:t>)</m:t>
                      </m:r>
                    </m:oMath>
                  </m:oMathPara>
                </a14:m>
                <a:endParaRPr lang="zh-CN" altLang="en-US" sz="2600" dirty="0"/>
              </a:p>
              <a:p>
                <a:endParaRPr lang="zh-CN" altLang="en-US" sz="2600" dirty="0"/>
              </a:p>
            </p:txBody>
          </p:sp>
        </mc:Choice>
        <mc:Fallback xmlns="">
          <p:sp>
            <p:nvSpPr>
              <p:cNvPr id="45" name="TextBox 44"/>
              <p:cNvSpPr txBox="1">
                <a:spLocks noRot="1" noChangeAspect="1" noMove="1" noResize="1" noEditPoints="1" noAdjustHandles="1" noChangeArrowheads="1" noChangeShapeType="1" noTextEdit="1"/>
              </p:cNvSpPr>
              <p:nvPr/>
            </p:nvSpPr>
            <p:spPr>
              <a:xfrm>
                <a:off x="6588224" y="5721172"/>
                <a:ext cx="2016224" cy="892552"/>
              </a:xfrm>
              <a:prstGeom prst="rect">
                <a:avLst/>
              </a:prstGeom>
              <a:blipFill rotWithShape="1">
                <a:blip r:embed="rId12"/>
                <a:stretch>
                  <a:fillRect/>
                </a:stretch>
              </a:blipFill>
            </p:spPr>
            <p:txBody>
              <a:bodyPr/>
              <a:lstStyle/>
              <a:p>
                <a:r>
                  <a:rPr lang="zh-CN" altLang="en-US">
                    <a:noFill/>
                  </a:rPr>
                  <a:t> </a:t>
                </a:r>
              </a:p>
            </p:txBody>
          </p:sp>
        </mc:Fallback>
      </mc:AlternateContent>
      <p:sp>
        <p:nvSpPr>
          <p:cNvPr id="46" name="TextBox 45"/>
          <p:cNvSpPr txBox="1"/>
          <p:nvPr/>
        </p:nvSpPr>
        <p:spPr>
          <a:xfrm>
            <a:off x="7380312" y="5290457"/>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p:sp>
        <p:nvSpPr>
          <p:cNvPr id="4" name="椭圆 3"/>
          <p:cNvSpPr/>
          <p:nvPr/>
        </p:nvSpPr>
        <p:spPr>
          <a:xfrm>
            <a:off x="5076056" y="3933056"/>
            <a:ext cx="540060" cy="2557124"/>
          </a:xfrm>
          <a:prstGeom prst="ellipse">
            <a:avLst/>
          </a:prstGeom>
          <a:noFill/>
          <a:ln w="381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3707904" y="3437027"/>
            <a:ext cx="3638562" cy="492443"/>
          </a:xfrm>
          <a:prstGeom prst="rect">
            <a:avLst/>
          </a:prstGeom>
          <a:noFill/>
        </p:spPr>
        <p:txBody>
          <a:bodyPr wrap="square" rtlCol="0">
            <a:spAutoFit/>
          </a:bodyPr>
          <a:lstStyle/>
          <a:p>
            <a:pPr algn="ctr"/>
            <a:r>
              <a:rPr lang="en-US" altLang="zh-CN" sz="2600" dirty="0" smtClean="0">
                <a:solidFill>
                  <a:srgbClr val="0000CC"/>
                </a:solidFill>
              </a:rPr>
              <a:t>bit-by-bit </a:t>
            </a:r>
            <a:r>
              <a:rPr lang="en-US" altLang="zh-CN" sz="2600" dirty="0">
                <a:solidFill>
                  <a:srgbClr val="0000CC"/>
                </a:solidFill>
              </a:rPr>
              <a:t>r</a:t>
            </a:r>
            <a:r>
              <a:rPr lang="en-US" altLang="zh-CN" sz="2600" dirty="0" smtClean="0">
                <a:solidFill>
                  <a:srgbClr val="0000CC"/>
                </a:solidFill>
              </a:rPr>
              <a:t>ound </a:t>
            </a:r>
            <a:r>
              <a:rPr lang="en-US" altLang="zh-CN" sz="2600" dirty="0">
                <a:solidFill>
                  <a:srgbClr val="0000CC"/>
                </a:solidFill>
              </a:rPr>
              <a:t>r</a:t>
            </a:r>
            <a:r>
              <a:rPr lang="en-US" altLang="zh-CN" sz="2600" dirty="0" smtClean="0">
                <a:solidFill>
                  <a:srgbClr val="0000CC"/>
                </a:solidFill>
              </a:rPr>
              <a:t>obin</a:t>
            </a:r>
            <a:endParaRPr lang="zh-CN" altLang="en-US" sz="2600" dirty="0">
              <a:solidFill>
                <a:srgbClr val="0000CC"/>
              </a:solidFill>
            </a:endParaRPr>
          </a:p>
        </p:txBody>
      </p:sp>
      <mc:AlternateContent xmlns:mc="http://schemas.openxmlformats.org/markup-compatibility/2006" xmlns:a14="http://schemas.microsoft.com/office/drawing/2010/main">
        <mc:Choice Requires="a14">
          <p:sp>
            <p:nvSpPr>
              <p:cNvPr id="37" name="TextBox 36"/>
              <p:cNvSpPr txBox="1"/>
              <p:nvPr/>
            </p:nvSpPr>
            <p:spPr>
              <a:xfrm>
                <a:off x="437456" y="4808765"/>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2</m:t>
                          </m:r>
                        </m:sub>
                      </m:sSub>
                    </m:oMath>
                  </m:oMathPara>
                </a14:m>
                <a:endParaRPr lang="zh-CN" altLang="en-US" sz="2600" dirty="0"/>
              </a:p>
            </p:txBody>
          </p:sp>
        </mc:Choice>
        <mc:Fallback xmlns="">
          <p:sp>
            <p:nvSpPr>
              <p:cNvPr id="37" name="TextBox 36"/>
              <p:cNvSpPr txBox="1">
                <a:spLocks noRot="1" noChangeAspect="1" noMove="1" noResize="1" noEditPoints="1" noAdjustHandles="1" noChangeArrowheads="1" noChangeShapeType="1" noTextEdit="1"/>
              </p:cNvSpPr>
              <p:nvPr/>
            </p:nvSpPr>
            <p:spPr>
              <a:xfrm>
                <a:off x="437456" y="4808765"/>
                <a:ext cx="1368152" cy="492443"/>
              </a:xfrm>
              <a:prstGeom prst="rect">
                <a:avLst/>
              </a:prstGeom>
              <a:blipFill rotWithShape="1">
                <a:blip r:embed="rId13"/>
                <a:stretch>
                  <a:fillRect/>
                </a:stretch>
              </a:blipFill>
            </p:spPr>
            <p:txBody>
              <a:bodyPr/>
              <a:lstStyle/>
              <a:p>
                <a:r>
                  <a:rPr lang="zh-CN" altLang="en-US">
                    <a:noFill/>
                  </a:rPr>
                  <a:t> </a:t>
                </a:r>
              </a:p>
            </p:txBody>
          </p:sp>
        </mc:Fallback>
      </mc:AlternateContent>
      <p:sp>
        <p:nvSpPr>
          <p:cNvPr id="6" name="灯片编号占位符 5"/>
          <p:cNvSpPr>
            <a:spLocks noGrp="1"/>
          </p:cNvSpPr>
          <p:nvPr>
            <p:ph type="sldNum" sz="quarter" idx="12"/>
          </p:nvPr>
        </p:nvSpPr>
        <p:spPr/>
        <p:txBody>
          <a:bodyPr/>
          <a:lstStyle/>
          <a:p>
            <a:fld id="{0C913308-F349-4B6D-A68A-DD1791B4A57B}" type="slidenum">
              <a:rPr lang="zh-CN" altLang="en-US" smtClean="0"/>
              <a:t>46</a:t>
            </a:fld>
            <a:endParaRPr lang="zh-CN" altLang="en-US"/>
          </a:p>
        </p:txBody>
      </p:sp>
    </p:spTree>
    <p:extLst>
      <p:ext uri="{BB962C8B-B14F-4D97-AF65-F5344CB8AC3E}">
        <p14:creationId xmlns:p14="http://schemas.microsoft.com/office/powerpoint/2010/main" val="3577090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Start from GPS Model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i="1" dirty="0">
                        <a:latin typeface="Cambria Math"/>
                      </a:rPr>
                      <m:t>𝑁</m:t>
                    </m:r>
                  </m:oMath>
                </a14:m>
                <a:r>
                  <a:rPr lang="en-US" altLang="zh-CN" dirty="0"/>
                  <a:t> queues share the link with capacity </a:t>
                </a:r>
                <a14:m>
                  <m:oMath xmlns:m="http://schemas.openxmlformats.org/officeDocument/2006/math">
                    <m:r>
                      <a:rPr lang="en-US" altLang="zh-CN" i="1" dirty="0">
                        <a:latin typeface="Cambria Math"/>
                      </a:rPr>
                      <m:t>𝐶</m:t>
                    </m:r>
                  </m:oMath>
                </a14:m>
                <a:endParaRPr lang="zh-CN" altLang="en-US" dirty="0"/>
              </a:p>
              <a:p>
                <a14:m>
                  <m:oMath xmlns:m="http://schemas.openxmlformats.org/officeDocument/2006/math">
                    <m:r>
                      <a:rPr lang="en-US" altLang="zh-CN" i="1">
                        <a:latin typeface="Cambria Math"/>
                      </a:rPr>
                      <m:t>𝐶</m:t>
                    </m:r>
                    <m:r>
                      <a:rPr lang="en-US" altLang="zh-CN" i="1">
                        <a:latin typeface="Cambria Math"/>
                        <a:ea typeface="Cambria Math"/>
                      </a:rPr>
                      <m:t>=</m:t>
                    </m:r>
                    <m:nary>
                      <m:naryPr>
                        <m:chr m:val="∑"/>
                        <m:ctrlPr>
                          <a:rPr lang="en-US" altLang="zh-CN" i="1">
                            <a:latin typeface="Cambria Math"/>
                            <a:ea typeface="Cambria Math"/>
                          </a:rPr>
                        </m:ctrlPr>
                      </m:naryPr>
                      <m:sub>
                        <m:r>
                          <m:rPr>
                            <m:brk m:alnAt="23"/>
                          </m:rPr>
                          <a:rPr lang="en-US" altLang="zh-CN" i="1">
                            <a:latin typeface="Cambria Math"/>
                            <a:ea typeface="Cambria Math"/>
                          </a:rPr>
                          <m:t>𝑖</m:t>
                        </m:r>
                        <m:r>
                          <a:rPr lang="en-US" altLang="zh-CN" i="1">
                            <a:latin typeface="Cambria Math"/>
                            <a:ea typeface="Cambria Math"/>
                          </a:rPr>
                          <m:t>=1</m:t>
                        </m:r>
                      </m:sub>
                      <m:sup>
                        <m:r>
                          <a:rPr lang="en-US" altLang="zh-CN" i="1">
                            <a:latin typeface="Cambria Math"/>
                            <a:ea typeface="Cambria Math"/>
                          </a:rPr>
                          <m:t>𝑁</m:t>
                        </m:r>
                      </m:sup>
                      <m:e>
                        <m:r>
                          <m:rPr>
                            <m:sty m:val="p"/>
                          </m:rPr>
                          <a:rPr lang="en-US" altLang="zh-CN">
                            <a:latin typeface="Cambria Math"/>
                            <a:ea typeface="Cambria Math"/>
                          </a:rPr>
                          <m:t>min</m:t>
                        </m:r>
                        <m:r>
                          <a:rPr lang="en-US" altLang="zh-CN" i="1">
                            <a:latin typeface="Cambria Math"/>
                            <a:ea typeface="Cambria Math"/>
                          </a:rPr>
                          <m:t>⁡(</m:t>
                        </m:r>
                        <m:sSub>
                          <m:sSubPr>
                            <m:ctrlPr>
                              <a:rPr lang="en-US" altLang="zh-CN" i="1">
                                <a:latin typeface="Cambria Math"/>
                                <a:ea typeface="Cambria Math"/>
                              </a:rPr>
                            </m:ctrlPr>
                          </m:sSubPr>
                          <m:e>
                            <m:r>
                              <a:rPr lang="en-US" altLang="zh-CN" i="1">
                                <a:latin typeface="Cambria Math"/>
                                <a:ea typeface="Cambria Math"/>
                              </a:rPr>
                              <m:t>𝑟</m:t>
                            </m:r>
                          </m:e>
                          <m:sub>
                            <m:r>
                              <a:rPr lang="en-US" altLang="zh-CN" i="1">
                                <a:latin typeface="Cambria Math"/>
                                <a:ea typeface="Cambria Math"/>
                              </a:rPr>
                              <m:t>𝑖</m:t>
                            </m:r>
                          </m:sub>
                        </m:sSub>
                      </m:e>
                    </m:nary>
                    <m:r>
                      <a:rPr lang="en-US" altLang="zh-CN" i="1">
                        <a:latin typeface="Cambria Math"/>
                        <a:ea typeface="Cambria Math"/>
                      </a:rPr>
                      <m:t>,</m:t>
                    </m:r>
                    <m:sSub>
                      <m:sSubPr>
                        <m:ctrlPr>
                          <a:rPr lang="en-US" altLang="zh-CN" i="1">
                            <a:latin typeface="Cambria Math"/>
                            <a:ea typeface="Cambria Math"/>
                          </a:rPr>
                        </m:ctrlPr>
                      </m:sSubPr>
                      <m:e>
                        <m:r>
                          <a:rPr lang="en-US" altLang="zh-CN" i="1">
                            <a:latin typeface="Cambria Math"/>
                            <a:ea typeface="Cambria Math"/>
                          </a:rPr>
                          <m:t>𝑤</m:t>
                        </m:r>
                      </m:e>
                      <m:sub>
                        <m:r>
                          <a:rPr lang="en-US" altLang="zh-CN" i="1">
                            <a:latin typeface="Cambria Math"/>
                            <a:ea typeface="Cambria Math"/>
                          </a:rPr>
                          <m:t>𝑖</m:t>
                        </m:r>
                      </m:sub>
                    </m:sSub>
                    <m:r>
                      <a:rPr lang="en-US" altLang="zh-CN" i="1">
                        <a:latin typeface="Cambria Math"/>
                        <a:ea typeface="Cambria Math"/>
                      </a:rPr>
                      <m:t>𝛼</m:t>
                    </m:r>
                    <m:r>
                      <a:rPr lang="en-US" altLang="zh-CN" i="1">
                        <a:latin typeface="Cambria Math"/>
                        <a:ea typeface="Cambria Math"/>
                      </a:rPr>
                      <m:t>)                   </m:t>
                    </m:r>
                  </m:oMath>
                </a14:m>
                <a:endParaRPr lang="en-US" altLang="zh-CN" dirty="0"/>
              </a:p>
              <a:p>
                <a:pPr marL="342900" lvl="1" indent="-342900">
                  <a:buFont typeface="Arial" pitchFamily="34" charset="0"/>
                  <a:buChar char="•"/>
                </a:pPr>
                <a14:m>
                  <m:oMath xmlns:m="http://schemas.openxmlformats.org/officeDocument/2006/math">
                    <m:sSub>
                      <m:sSubPr>
                        <m:ctrlPr>
                          <a:rPr lang="en-US" altLang="zh-CN" sz="3200" i="1">
                            <a:latin typeface="Cambria Math"/>
                          </a:rPr>
                        </m:ctrlPr>
                      </m:sSubPr>
                      <m:e>
                        <m:r>
                          <a:rPr lang="en-US" altLang="zh-CN" sz="3200" i="1">
                            <a:latin typeface="Cambria Math"/>
                          </a:rPr>
                          <m:t>𝐾</m:t>
                        </m:r>
                      </m:e>
                      <m:sub>
                        <m:r>
                          <a:rPr lang="en-US" altLang="zh-CN" sz="3200" i="1">
                            <a:latin typeface="Cambria Math"/>
                          </a:rPr>
                          <m:t>𝑞𝑢𝑒𝑢𝑒</m:t>
                        </m:r>
                        <m:r>
                          <a:rPr lang="en-US" altLang="zh-CN" sz="3200" i="1">
                            <a:latin typeface="Cambria Math"/>
                          </a:rPr>
                          <m:t>(</m:t>
                        </m:r>
                        <m:r>
                          <a:rPr lang="en-US" altLang="zh-CN" sz="3200" i="1">
                            <a:latin typeface="Cambria Math"/>
                          </a:rPr>
                          <m:t>𝑖</m:t>
                        </m:r>
                        <m:r>
                          <a:rPr lang="en-US" altLang="zh-CN" sz="3200" i="1">
                            <a:latin typeface="Cambria Math"/>
                          </a:rPr>
                          <m:t>)</m:t>
                        </m:r>
                      </m:sub>
                    </m:sSub>
                    <m:r>
                      <a:rPr lang="en-US" altLang="zh-CN" sz="3200" i="1">
                        <a:latin typeface="Cambria Math"/>
                        <a:ea typeface="Cambria Math"/>
                      </a:rPr>
                      <m:t>=</m:t>
                    </m:r>
                    <m:sSub>
                      <m:sSubPr>
                        <m:ctrlPr>
                          <a:rPr lang="en-US" altLang="zh-CN" sz="3200" i="1">
                            <a:latin typeface="Cambria Math"/>
                            <a:ea typeface="Cambria Math"/>
                          </a:rPr>
                        </m:ctrlPr>
                      </m:sSubPr>
                      <m:e>
                        <m:r>
                          <a:rPr lang="en-US" altLang="zh-CN" sz="3200" i="1">
                            <a:latin typeface="Cambria Math"/>
                            <a:ea typeface="Cambria Math"/>
                          </a:rPr>
                          <m:t>𝑤</m:t>
                        </m:r>
                      </m:e>
                      <m:sub>
                        <m:r>
                          <a:rPr lang="en-US" altLang="zh-CN" sz="3200" i="1">
                            <a:latin typeface="Cambria Math"/>
                            <a:ea typeface="Cambria Math"/>
                          </a:rPr>
                          <m:t>𝑖</m:t>
                        </m:r>
                      </m:sub>
                    </m:sSub>
                    <m:r>
                      <a:rPr lang="en-US" altLang="zh-CN" sz="3200" i="1">
                        <a:latin typeface="Cambria Math"/>
                        <a:ea typeface="Cambria Math"/>
                      </a:rPr>
                      <m:t>𝛼</m:t>
                    </m:r>
                    <m:r>
                      <a:rPr lang="en-US" altLang="zh-CN" sz="3200" i="1">
                        <a:latin typeface="Cambria Math"/>
                        <a:ea typeface="Cambria Math"/>
                      </a:rPr>
                      <m:t>×</m:t>
                    </m:r>
                    <m:r>
                      <a:rPr lang="en-US" altLang="zh-CN" sz="3200" i="1">
                        <a:latin typeface="Cambria Math"/>
                        <a:ea typeface="Cambria Math"/>
                      </a:rPr>
                      <m:t>𝑅𝑇𝑇</m:t>
                    </m:r>
                    <m:r>
                      <a:rPr lang="en-US" altLang="zh-CN" sz="3200" i="1">
                        <a:latin typeface="Cambria Math"/>
                        <a:ea typeface="Cambria Math"/>
                      </a:rPr>
                      <m:t>×</m:t>
                    </m:r>
                    <m:r>
                      <a:rPr lang="en-US" altLang="zh-CN" sz="3200" i="1">
                        <a:latin typeface="Cambria Math"/>
                        <a:ea typeface="Cambria Math"/>
                      </a:rPr>
                      <m:t>𝜆</m:t>
                    </m:r>
                  </m:oMath>
                </a14:m>
                <a:endParaRPr lang="en-US" altLang="zh-CN" sz="32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t="-1617"/>
                </a:stretch>
              </a:blipFill>
            </p:spPr>
            <p:txBody>
              <a:bodyPr/>
              <a:lstStyle/>
              <a:p>
                <a:r>
                  <a:rPr lang="zh-CN" altLang="en-US">
                    <a:noFill/>
                  </a:rPr>
                  <a:t> </a:t>
                </a:r>
              </a:p>
            </p:txBody>
          </p:sp>
        </mc:Fallback>
      </mc:AlternateContent>
      <p:grpSp>
        <p:nvGrpSpPr>
          <p:cNvPr id="7" name="Group 40"/>
          <p:cNvGrpSpPr/>
          <p:nvPr/>
        </p:nvGrpSpPr>
        <p:grpSpPr>
          <a:xfrm>
            <a:off x="5342370" y="4797152"/>
            <a:ext cx="705793" cy="762000"/>
            <a:chOff x="6897409" y="2819400"/>
            <a:chExt cx="705793" cy="762000"/>
          </a:xfrm>
        </p:grpSpPr>
        <p:cxnSp>
          <p:nvCxnSpPr>
            <p:cNvPr id="8"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10" name="Group 151"/>
          <p:cNvGrpSpPr>
            <a:grpSpLocks/>
          </p:cNvGrpSpPr>
          <p:nvPr/>
        </p:nvGrpSpPr>
        <p:grpSpPr bwMode="auto">
          <a:xfrm>
            <a:off x="3524910" y="4796518"/>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1"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smtClean="0"/>
                <a:t>2</a:t>
              </a:r>
              <a:endParaRPr lang="en-US" sz="2600" dirty="0"/>
            </a:p>
          </p:txBody>
        </p:sp>
        <p:sp>
          <p:nvSpPr>
            <p:cNvPr id="12"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p:sp>
        <p:nvSpPr>
          <p:cNvPr id="17" name="TextBox 16"/>
          <p:cNvSpPr txBox="1"/>
          <p:nvPr/>
        </p:nvSpPr>
        <p:spPr>
          <a:xfrm>
            <a:off x="4211960" y="5301208"/>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mc:AlternateContent xmlns:mc="http://schemas.openxmlformats.org/markup-compatibility/2006" xmlns:a14="http://schemas.microsoft.com/office/drawing/2010/main">
        <mc:Choice Requires="a14">
          <p:sp>
            <p:nvSpPr>
              <p:cNvPr id="18" name="TextBox 17"/>
              <p:cNvSpPr txBox="1"/>
              <p:nvPr/>
            </p:nvSpPr>
            <p:spPr>
              <a:xfrm>
                <a:off x="5724128" y="4936603"/>
                <a:ext cx="108012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dirty="0" smtClean="0">
                          <a:latin typeface="Cambria Math"/>
                        </a:rPr>
                        <m:t>𝑪</m:t>
                      </m:r>
                    </m:oMath>
                  </m:oMathPara>
                </a14:m>
                <a:endParaRPr lang="zh-CN" altLang="en-US" sz="2800" b="1" i="1" dirty="0"/>
              </a:p>
            </p:txBody>
          </p:sp>
        </mc:Choice>
        <mc:Fallback xmlns="">
          <p:sp>
            <p:nvSpPr>
              <p:cNvPr id="18" name="TextBox 17"/>
              <p:cNvSpPr txBox="1">
                <a:spLocks noRot="1" noChangeAspect="1" noMove="1" noResize="1" noEditPoints="1" noAdjustHandles="1" noChangeArrowheads="1" noChangeShapeType="1" noTextEdit="1"/>
              </p:cNvSpPr>
              <p:nvPr/>
            </p:nvSpPr>
            <p:spPr>
              <a:xfrm>
                <a:off x="5724128" y="4936603"/>
                <a:ext cx="1080120" cy="523220"/>
              </a:xfrm>
              <a:prstGeom prst="rect">
                <a:avLst/>
              </a:prstGeom>
              <a:blipFill rotWithShape="1">
                <a:blip r:embed="rId4"/>
                <a:stretch>
                  <a:fillRect/>
                </a:stretch>
              </a:blipFill>
            </p:spPr>
            <p:txBody>
              <a:bodyPr/>
              <a:lstStyle/>
              <a:p>
                <a:r>
                  <a:rPr lang="zh-CN" altLang="en-US">
                    <a:noFill/>
                  </a:rPr>
                  <a:t> </a:t>
                </a:r>
              </a:p>
            </p:txBody>
          </p:sp>
        </mc:Fallback>
      </mc:AlternateContent>
      <p:sp>
        <p:nvSpPr>
          <p:cNvPr id="19" name="TextBox 18"/>
          <p:cNvSpPr txBox="1"/>
          <p:nvPr/>
        </p:nvSpPr>
        <p:spPr>
          <a:xfrm>
            <a:off x="1835696" y="3872661"/>
            <a:ext cx="1533366" cy="492443"/>
          </a:xfrm>
          <a:prstGeom prst="rect">
            <a:avLst/>
          </a:prstGeom>
          <a:noFill/>
        </p:spPr>
        <p:txBody>
          <a:bodyPr wrap="square" rtlCol="0">
            <a:spAutoFit/>
          </a:bodyPr>
          <a:lstStyle/>
          <a:p>
            <a:pPr algn="ctr"/>
            <a:r>
              <a:rPr lang="en-US" altLang="zh-CN" sz="2600" dirty="0" smtClean="0"/>
              <a:t>Quantum</a:t>
            </a:r>
            <a:endParaRPr lang="zh-CN" altLang="en-US" sz="2600" dirty="0"/>
          </a:p>
        </p:txBody>
      </p:sp>
      <p:grpSp>
        <p:nvGrpSpPr>
          <p:cNvPr id="23" name="Group 151"/>
          <p:cNvGrpSpPr>
            <a:grpSpLocks/>
          </p:cNvGrpSpPr>
          <p:nvPr/>
        </p:nvGrpSpPr>
        <p:grpSpPr bwMode="auto">
          <a:xfrm>
            <a:off x="3563888" y="5733256"/>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4"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a:t>N</a:t>
              </a:r>
            </a:p>
          </p:txBody>
        </p:sp>
        <p:sp>
          <p:nvSpPr>
            <p:cNvPr id="25"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p:grpSp>
        <p:nvGrpSpPr>
          <p:cNvPr id="26" name="Group 151"/>
          <p:cNvGrpSpPr>
            <a:grpSpLocks/>
          </p:cNvGrpSpPr>
          <p:nvPr/>
        </p:nvGrpSpPr>
        <p:grpSpPr bwMode="auto">
          <a:xfrm>
            <a:off x="3524910" y="4292462"/>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7"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a:t>1</a:t>
              </a:r>
            </a:p>
          </p:txBody>
        </p:sp>
        <p:sp>
          <p:nvSpPr>
            <p:cNvPr id="28"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mc:AlternateContent xmlns:mc="http://schemas.openxmlformats.org/markup-compatibility/2006" xmlns:a14="http://schemas.microsoft.com/office/drawing/2010/main">
        <mc:Choice Requires="a14">
          <p:sp>
            <p:nvSpPr>
              <p:cNvPr id="30" name="TextBox 29"/>
              <p:cNvSpPr txBox="1"/>
              <p:nvPr/>
            </p:nvSpPr>
            <p:spPr>
              <a:xfrm>
                <a:off x="1979712" y="4304709"/>
                <a:ext cx="1368152" cy="49244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600" b="0" i="1" dirty="0" smtClean="0">
                              <a:solidFill>
                                <a:srgbClr val="0000CC"/>
                              </a:solidFill>
                              <a:latin typeface="Cambria Math"/>
                            </a:rPr>
                          </m:ctrlPr>
                        </m:sSubPr>
                        <m:e>
                          <m:r>
                            <a:rPr lang="en-US" altLang="zh-CN" sz="2600" b="0" i="1" dirty="0" smtClean="0">
                              <a:solidFill>
                                <a:srgbClr val="0000CC"/>
                              </a:solidFill>
                              <a:latin typeface="Cambria Math"/>
                            </a:rPr>
                            <m:t>𝑞𝑢𝑎𝑛𝑡𝑢𝑚</m:t>
                          </m:r>
                        </m:e>
                        <m:sub>
                          <m:r>
                            <a:rPr lang="en-US" altLang="zh-CN" sz="2600" b="0" i="1" dirty="0" smtClean="0">
                              <a:solidFill>
                                <a:srgbClr val="0000CC"/>
                              </a:solidFill>
                              <a:latin typeface="Cambria Math"/>
                            </a:rPr>
                            <m:t>1</m:t>
                          </m:r>
                        </m:sub>
                      </m:sSub>
                    </m:oMath>
                  </m:oMathPara>
                </a14:m>
                <a:endParaRPr lang="zh-CN" altLang="en-US" sz="2600" dirty="0">
                  <a:solidFill>
                    <a:srgbClr val="0000CC"/>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1979712" y="4304709"/>
                <a:ext cx="1368152" cy="492443"/>
              </a:xfrm>
              <a:prstGeom prst="rect">
                <a:avLst/>
              </a:prstGeom>
              <a:blipFill rotWithShape="1">
                <a:blip r:embed="rId5"/>
                <a:stretch>
                  <a:fillRect l="-5804"/>
                </a:stretch>
              </a:blipFill>
            </p:spPr>
            <p:txBody>
              <a:bodyPr/>
              <a:lstStyle/>
              <a:p>
                <a:r>
                  <a:rPr lang="zh-CN" altLang="en-US">
                    <a:noFill/>
                  </a:rPr>
                  <a:t> </a:t>
                </a:r>
              </a:p>
            </p:txBody>
          </p:sp>
        </mc:Fallback>
      </mc:AlternateContent>
      <p:sp>
        <p:nvSpPr>
          <p:cNvPr id="22" name="TextBox 21"/>
          <p:cNvSpPr txBox="1"/>
          <p:nvPr/>
        </p:nvSpPr>
        <p:spPr>
          <a:xfrm>
            <a:off x="251520" y="3872661"/>
            <a:ext cx="1740024" cy="492443"/>
          </a:xfrm>
          <a:prstGeom prst="rect">
            <a:avLst/>
          </a:prstGeom>
          <a:noFill/>
        </p:spPr>
        <p:txBody>
          <a:bodyPr wrap="square" rtlCol="0">
            <a:spAutoFit/>
          </a:bodyPr>
          <a:lstStyle/>
          <a:p>
            <a:pPr algn="ctr"/>
            <a:r>
              <a:rPr lang="en-US" altLang="zh-CN" sz="2600" dirty="0" smtClean="0"/>
              <a:t>Input Rate</a:t>
            </a:r>
            <a:endParaRPr lang="zh-CN" altLang="en-US" sz="2600" dirty="0"/>
          </a:p>
        </p:txBody>
      </p:sp>
      <mc:AlternateContent xmlns:mc="http://schemas.openxmlformats.org/markup-compatibility/2006" xmlns:a14="http://schemas.microsoft.com/office/drawing/2010/main">
        <mc:Choice Requires="a14">
          <p:sp>
            <p:nvSpPr>
              <p:cNvPr id="29" name="TextBox 28"/>
              <p:cNvSpPr txBox="1"/>
              <p:nvPr/>
            </p:nvSpPr>
            <p:spPr>
              <a:xfrm>
                <a:off x="437456" y="4304709"/>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1</m:t>
                          </m:r>
                        </m:sub>
                      </m:sSub>
                    </m:oMath>
                  </m:oMathPara>
                </a14:m>
                <a:endParaRPr lang="zh-CN" altLang="en-US" sz="2600" dirty="0"/>
              </a:p>
            </p:txBody>
          </p:sp>
        </mc:Choice>
        <mc:Fallback xmlns="">
          <p:sp>
            <p:nvSpPr>
              <p:cNvPr id="29" name="TextBox 28"/>
              <p:cNvSpPr txBox="1">
                <a:spLocks noRot="1" noChangeAspect="1" noMove="1" noResize="1" noEditPoints="1" noAdjustHandles="1" noChangeArrowheads="1" noChangeShapeType="1" noTextEdit="1"/>
              </p:cNvSpPr>
              <p:nvPr/>
            </p:nvSpPr>
            <p:spPr>
              <a:xfrm>
                <a:off x="437456" y="4304709"/>
                <a:ext cx="1368152" cy="492443"/>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37456" y="5721172"/>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𝑁</m:t>
                          </m:r>
                        </m:sub>
                      </m:sSub>
                    </m:oMath>
                  </m:oMathPara>
                </a14:m>
                <a:endParaRPr lang="zh-CN" altLang="en-US" sz="2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437456" y="5721172"/>
                <a:ext cx="1368152" cy="492443"/>
              </a:xfrm>
              <a:prstGeom prst="rect">
                <a:avLst/>
              </a:prstGeom>
              <a:blipFill rotWithShape="1">
                <a:blip r:embed="rId9"/>
                <a:stretch>
                  <a:fillRect/>
                </a:stretch>
              </a:blipFill>
            </p:spPr>
            <p:txBody>
              <a:bodyPr/>
              <a:lstStyle/>
              <a:p>
                <a:r>
                  <a:rPr lang="zh-CN" altLang="en-US">
                    <a:noFill/>
                  </a:rPr>
                  <a:t> </a:t>
                </a:r>
              </a:p>
            </p:txBody>
          </p:sp>
        </mc:Fallback>
      </mc:AlternateContent>
      <p:sp>
        <p:nvSpPr>
          <p:cNvPr id="35" name="TextBox 34"/>
          <p:cNvSpPr txBox="1"/>
          <p:nvPr/>
        </p:nvSpPr>
        <p:spPr>
          <a:xfrm>
            <a:off x="2339752" y="5301208"/>
            <a:ext cx="2988332" cy="438582"/>
          </a:xfrm>
          <a:prstGeom prst="rect">
            <a:avLst/>
          </a:prstGeom>
          <a:noFill/>
        </p:spPr>
        <p:txBody>
          <a:bodyPr wrap="square" rtlCol="0">
            <a:spAutoFit/>
          </a:bodyPr>
          <a:lstStyle/>
          <a:p>
            <a:pPr>
              <a:lnSpc>
                <a:spcPts val="880"/>
              </a:lnSpc>
            </a:pPr>
            <a:r>
              <a:rPr lang="en-US" altLang="zh-CN" sz="2400" b="1" dirty="0" smtClean="0">
                <a:solidFill>
                  <a:srgbClr val="0000CC"/>
                </a:solidFill>
              </a:rPr>
              <a:t>.</a:t>
            </a:r>
          </a:p>
          <a:p>
            <a:pPr>
              <a:lnSpc>
                <a:spcPts val="880"/>
              </a:lnSpc>
            </a:pPr>
            <a:r>
              <a:rPr lang="en-US" altLang="zh-CN" sz="2400" b="1" dirty="0" smtClean="0">
                <a:solidFill>
                  <a:srgbClr val="0000CC"/>
                </a:solidFill>
              </a:rPr>
              <a:t>.</a:t>
            </a:r>
          </a:p>
          <a:p>
            <a:pPr>
              <a:lnSpc>
                <a:spcPts val="880"/>
              </a:lnSpc>
            </a:pPr>
            <a:r>
              <a:rPr lang="en-US" altLang="zh-CN" sz="2400" b="1" dirty="0" smtClean="0">
                <a:solidFill>
                  <a:srgbClr val="0000CC"/>
                </a:solidFill>
              </a:rPr>
              <a:t>.</a:t>
            </a:r>
          </a:p>
        </p:txBody>
      </p:sp>
      <p:sp>
        <p:nvSpPr>
          <p:cNvPr id="36" name="TextBox 35"/>
          <p:cNvSpPr txBox="1"/>
          <p:nvPr/>
        </p:nvSpPr>
        <p:spPr>
          <a:xfrm>
            <a:off x="935596" y="5290457"/>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p:sp>
        <p:nvSpPr>
          <p:cNvPr id="42" name="TextBox 41"/>
          <p:cNvSpPr txBox="1"/>
          <p:nvPr/>
        </p:nvSpPr>
        <p:spPr>
          <a:xfrm>
            <a:off x="6588224" y="3872661"/>
            <a:ext cx="2016224" cy="492443"/>
          </a:xfrm>
          <a:prstGeom prst="rect">
            <a:avLst/>
          </a:prstGeom>
          <a:noFill/>
        </p:spPr>
        <p:txBody>
          <a:bodyPr wrap="square" rtlCol="0">
            <a:spAutoFit/>
          </a:bodyPr>
          <a:lstStyle/>
          <a:p>
            <a:pPr algn="ctr"/>
            <a:r>
              <a:rPr lang="en-US" altLang="zh-CN" sz="2600" dirty="0" smtClean="0"/>
              <a:t>Output Rate</a:t>
            </a:r>
            <a:endParaRPr lang="zh-CN" altLang="en-US" sz="2600" dirty="0"/>
          </a:p>
        </p:txBody>
      </p:sp>
      <mc:AlternateContent xmlns:mc="http://schemas.openxmlformats.org/markup-compatibility/2006" xmlns:a14="http://schemas.microsoft.com/office/drawing/2010/main">
        <mc:Choice Requires="a14">
          <p:sp>
            <p:nvSpPr>
              <p:cNvPr id="43" name="TextBox 42"/>
              <p:cNvSpPr txBox="1"/>
              <p:nvPr/>
            </p:nvSpPr>
            <p:spPr>
              <a:xfrm>
                <a:off x="6588224" y="4304709"/>
                <a:ext cx="204631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600" b="0" i="0" dirty="0" smtClean="0">
                          <a:latin typeface="Cambria Math"/>
                        </a:rPr>
                        <m:t>min</m:t>
                      </m:r>
                      <m:r>
                        <a:rPr lang="en-US" altLang="zh-CN" sz="2600" b="0" i="1" dirty="0" smtClean="0">
                          <a:latin typeface="Cambria Math"/>
                        </a:rPr>
                        <m:t>⁡(</m:t>
                      </m:r>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1</m:t>
                          </m:r>
                        </m:sub>
                      </m:sSub>
                      <m:r>
                        <a:rPr lang="en-US" altLang="zh-CN" sz="2600" b="0" i="1" dirty="0" smtClean="0">
                          <a:latin typeface="Cambria Math"/>
                        </a:rPr>
                        <m:t>,</m:t>
                      </m:r>
                      <m:sSub>
                        <m:sSubPr>
                          <m:ctrlPr>
                            <a:rPr lang="en-US" altLang="zh-CN" sz="2600" b="0" i="1" dirty="0" smtClean="0">
                              <a:latin typeface="Cambria Math"/>
                            </a:rPr>
                          </m:ctrlPr>
                        </m:sSubPr>
                        <m:e>
                          <m:r>
                            <a:rPr lang="en-US" altLang="zh-CN" sz="2600" b="0" i="1" dirty="0" smtClean="0">
                              <a:latin typeface="Cambria Math"/>
                            </a:rPr>
                            <m:t>𝑤</m:t>
                          </m:r>
                        </m:e>
                        <m:sub>
                          <m:r>
                            <a:rPr lang="en-US" altLang="zh-CN" sz="2600" b="0" i="1" dirty="0" smtClean="0">
                              <a:latin typeface="Cambria Math"/>
                            </a:rPr>
                            <m:t>1</m:t>
                          </m:r>
                        </m:sub>
                      </m:sSub>
                      <m:r>
                        <a:rPr lang="en-US" altLang="zh-CN" sz="2600" b="0" i="1" dirty="0" smtClean="0">
                          <a:latin typeface="Cambria Math"/>
                        </a:rPr>
                        <m:t>𝛼</m:t>
                      </m:r>
                      <m:r>
                        <a:rPr lang="en-US" altLang="zh-CN" sz="2600" b="0" i="1" dirty="0" smtClean="0">
                          <a:latin typeface="Cambria Math"/>
                        </a:rPr>
                        <m:t>)</m:t>
                      </m:r>
                    </m:oMath>
                  </m:oMathPara>
                </a14:m>
                <a:endParaRPr lang="zh-CN" altLang="en-US" sz="2600" dirty="0"/>
              </a:p>
            </p:txBody>
          </p:sp>
        </mc:Choice>
        <mc:Fallback xmlns="">
          <p:sp>
            <p:nvSpPr>
              <p:cNvPr id="43" name="TextBox 42"/>
              <p:cNvSpPr txBox="1">
                <a:spLocks noRot="1" noChangeAspect="1" noMove="1" noResize="1" noEditPoints="1" noAdjustHandles="1" noChangeArrowheads="1" noChangeShapeType="1" noTextEdit="1"/>
              </p:cNvSpPr>
              <p:nvPr/>
            </p:nvSpPr>
            <p:spPr>
              <a:xfrm>
                <a:off x="6588224" y="4304709"/>
                <a:ext cx="2046312" cy="492443"/>
              </a:xfrm>
              <a:prstGeom prst="rect">
                <a:avLst/>
              </a:prstGeom>
              <a:blipFill rotWithShape="1">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588224" y="4808765"/>
                <a:ext cx="2016224"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600" dirty="0" smtClean="0">
                          <a:latin typeface="Cambria Math"/>
                        </a:rPr>
                        <m:t>min</m:t>
                      </m:r>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𝑟</m:t>
                          </m:r>
                        </m:e>
                        <m:sub>
                          <m:r>
                            <a:rPr lang="en-US" altLang="zh-CN" sz="2600" b="0" i="1" dirty="0" smtClean="0">
                              <a:latin typeface="Cambria Math"/>
                            </a:rPr>
                            <m:t>2</m:t>
                          </m:r>
                        </m:sub>
                      </m:sSub>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𝑤</m:t>
                          </m:r>
                        </m:e>
                        <m:sub>
                          <m:r>
                            <a:rPr lang="en-US" altLang="zh-CN" sz="2600" b="0" i="1" dirty="0" smtClean="0">
                              <a:latin typeface="Cambria Math"/>
                            </a:rPr>
                            <m:t>2</m:t>
                          </m:r>
                        </m:sub>
                      </m:sSub>
                      <m:r>
                        <a:rPr lang="en-US" altLang="zh-CN" sz="2600" i="1" dirty="0">
                          <a:latin typeface="Cambria Math"/>
                        </a:rPr>
                        <m:t>𝛼</m:t>
                      </m:r>
                      <m:r>
                        <a:rPr lang="en-US" altLang="zh-CN" sz="2600" i="1" dirty="0">
                          <a:latin typeface="Cambria Math"/>
                        </a:rPr>
                        <m:t>)</m:t>
                      </m:r>
                    </m:oMath>
                  </m:oMathPara>
                </a14:m>
                <a:endParaRPr lang="zh-CN" altLang="en-US" sz="2600" dirty="0"/>
              </a:p>
            </p:txBody>
          </p:sp>
        </mc:Choice>
        <mc:Fallback xmlns="">
          <p:sp>
            <p:nvSpPr>
              <p:cNvPr id="44" name="TextBox 43"/>
              <p:cNvSpPr txBox="1">
                <a:spLocks noRot="1" noChangeAspect="1" noMove="1" noResize="1" noEditPoints="1" noAdjustHandles="1" noChangeArrowheads="1" noChangeShapeType="1" noTextEdit="1"/>
              </p:cNvSpPr>
              <p:nvPr/>
            </p:nvSpPr>
            <p:spPr>
              <a:xfrm>
                <a:off x="6588224" y="4808765"/>
                <a:ext cx="2016224" cy="492443"/>
              </a:xfrm>
              <a:prstGeom prst="rect">
                <a:avLst/>
              </a:prstGeom>
              <a:blipFill rotWithShape="1">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588224" y="5721172"/>
                <a:ext cx="2016224" cy="892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600" dirty="0" smtClean="0">
                          <a:latin typeface="Cambria Math"/>
                        </a:rPr>
                        <m:t>min</m:t>
                      </m:r>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𝑟</m:t>
                          </m:r>
                        </m:e>
                        <m:sub>
                          <m:r>
                            <a:rPr lang="en-US" altLang="zh-CN" sz="2600" b="0" i="1" dirty="0" smtClean="0">
                              <a:latin typeface="Cambria Math"/>
                            </a:rPr>
                            <m:t>𝑁</m:t>
                          </m:r>
                        </m:sub>
                      </m:sSub>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𝑤</m:t>
                          </m:r>
                        </m:e>
                        <m:sub>
                          <m:r>
                            <a:rPr lang="en-US" altLang="zh-CN" sz="2600" b="0" i="1" dirty="0" smtClean="0">
                              <a:latin typeface="Cambria Math"/>
                            </a:rPr>
                            <m:t>𝑁</m:t>
                          </m:r>
                        </m:sub>
                      </m:sSub>
                      <m:r>
                        <a:rPr lang="en-US" altLang="zh-CN" sz="2600" i="1" dirty="0">
                          <a:latin typeface="Cambria Math"/>
                        </a:rPr>
                        <m:t>𝛼</m:t>
                      </m:r>
                      <m:r>
                        <a:rPr lang="en-US" altLang="zh-CN" sz="2600" i="1" dirty="0">
                          <a:latin typeface="Cambria Math"/>
                        </a:rPr>
                        <m:t>)</m:t>
                      </m:r>
                    </m:oMath>
                  </m:oMathPara>
                </a14:m>
                <a:endParaRPr lang="zh-CN" altLang="en-US" sz="2600" dirty="0"/>
              </a:p>
              <a:p>
                <a:endParaRPr lang="zh-CN" altLang="en-US" sz="2600" dirty="0"/>
              </a:p>
            </p:txBody>
          </p:sp>
        </mc:Choice>
        <mc:Fallback xmlns="">
          <p:sp>
            <p:nvSpPr>
              <p:cNvPr id="45" name="TextBox 44"/>
              <p:cNvSpPr txBox="1">
                <a:spLocks noRot="1" noChangeAspect="1" noMove="1" noResize="1" noEditPoints="1" noAdjustHandles="1" noChangeArrowheads="1" noChangeShapeType="1" noTextEdit="1"/>
              </p:cNvSpPr>
              <p:nvPr/>
            </p:nvSpPr>
            <p:spPr>
              <a:xfrm>
                <a:off x="6588224" y="5721172"/>
                <a:ext cx="2016224" cy="892552"/>
              </a:xfrm>
              <a:prstGeom prst="rect">
                <a:avLst/>
              </a:prstGeom>
              <a:blipFill rotWithShape="1">
                <a:blip r:embed="rId12"/>
                <a:stretch>
                  <a:fillRect/>
                </a:stretch>
              </a:blipFill>
            </p:spPr>
            <p:txBody>
              <a:bodyPr/>
              <a:lstStyle/>
              <a:p>
                <a:r>
                  <a:rPr lang="zh-CN" altLang="en-US">
                    <a:noFill/>
                  </a:rPr>
                  <a:t> </a:t>
                </a:r>
              </a:p>
            </p:txBody>
          </p:sp>
        </mc:Fallback>
      </mc:AlternateContent>
      <p:sp>
        <p:nvSpPr>
          <p:cNvPr id="46" name="TextBox 45"/>
          <p:cNvSpPr txBox="1"/>
          <p:nvPr/>
        </p:nvSpPr>
        <p:spPr>
          <a:xfrm>
            <a:off x="7380312" y="5290457"/>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p:sp>
        <p:nvSpPr>
          <p:cNvPr id="4" name="椭圆 3"/>
          <p:cNvSpPr/>
          <p:nvPr/>
        </p:nvSpPr>
        <p:spPr>
          <a:xfrm>
            <a:off x="5076056" y="3933056"/>
            <a:ext cx="540060" cy="2557124"/>
          </a:xfrm>
          <a:prstGeom prst="ellipse">
            <a:avLst/>
          </a:prstGeom>
          <a:noFill/>
          <a:ln w="381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TextBox 4"/>
              <p:cNvSpPr txBox="1"/>
              <p:nvPr/>
            </p:nvSpPr>
            <p:spPr>
              <a:xfrm>
                <a:off x="3707904" y="3437027"/>
                <a:ext cx="3638562" cy="492443"/>
              </a:xfrm>
              <a:prstGeom prst="rect">
                <a:avLst/>
              </a:prstGeom>
              <a:noFill/>
            </p:spPr>
            <p:txBody>
              <a:bodyPr wrap="square" rtlCol="0">
                <a:spAutoFit/>
              </a:bodyPr>
              <a:lstStyle/>
              <a:p>
                <a:pPr algn="ctr"/>
                <a:r>
                  <a:rPr lang="en-US" altLang="zh-CN" sz="2600" dirty="0" smtClean="0">
                    <a:solidFill>
                      <a:srgbClr val="0000CC"/>
                    </a:solidFill>
                  </a:rPr>
                  <a:t>Time of a round: </a:t>
                </a:r>
                <a14:m>
                  <m:oMath xmlns:m="http://schemas.openxmlformats.org/officeDocument/2006/math">
                    <m:sSub>
                      <m:sSubPr>
                        <m:ctrlPr>
                          <a:rPr lang="en-US" altLang="zh-CN" sz="2600" i="1" smtClean="0">
                            <a:solidFill>
                              <a:srgbClr val="0000CC"/>
                            </a:solidFill>
                            <a:latin typeface="Cambria Math"/>
                          </a:rPr>
                        </m:ctrlPr>
                      </m:sSubPr>
                      <m:e>
                        <m:r>
                          <a:rPr lang="en-US" altLang="zh-CN" sz="2600" b="0" i="1" smtClean="0">
                            <a:solidFill>
                              <a:srgbClr val="0000CC"/>
                            </a:solidFill>
                            <a:latin typeface="Cambria Math"/>
                          </a:rPr>
                          <m:t>𝑇</m:t>
                        </m:r>
                      </m:e>
                      <m:sub>
                        <m:r>
                          <a:rPr lang="en-US" altLang="zh-CN" sz="2600" b="0" i="1" smtClean="0">
                            <a:solidFill>
                              <a:srgbClr val="0000CC"/>
                            </a:solidFill>
                            <a:latin typeface="Cambria Math"/>
                          </a:rPr>
                          <m:t>𝑟𝑜𝑢𝑛𝑑</m:t>
                        </m:r>
                      </m:sub>
                    </m:sSub>
                  </m:oMath>
                </a14:m>
                <a:r>
                  <a:rPr lang="en-US" altLang="zh-CN" sz="2600" b="1" dirty="0" smtClean="0">
                    <a:solidFill>
                      <a:srgbClr val="0000CC"/>
                    </a:solidFill>
                  </a:rPr>
                  <a:t> </a:t>
                </a:r>
                <a:endParaRPr lang="zh-CN" altLang="en-US" sz="2600" b="1" dirty="0">
                  <a:solidFill>
                    <a:srgbClr val="0000CC"/>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707904" y="3437027"/>
                <a:ext cx="3638562" cy="492443"/>
              </a:xfrm>
              <a:prstGeom prst="rect">
                <a:avLst/>
              </a:prstGeom>
              <a:blipFill rotWithShape="1">
                <a:blip r:embed="rId13"/>
                <a:stretch>
                  <a:fillRect t="-9877" b="-308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1979712" y="4798014"/>
                <a:ext cx="1368152" cy="49244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600" b="0" i="1" dirty="0" smtClean="0">
                              <a:solidFill>
                                <a:srgbClr val="0000CC"/>
                              </a:solidFill>
                              <a:latin typeface="Cambria Math"/>
                            </a:rPr>
                          </m:ctrlPr>
                        </m:sSubPr>
                        <m:e>
                          <m:r>
                            <a:rPr lang="en-US" altLang="zh-CN" sz="2600" b="0" i="1" dirty="0" smtClean="0">
                              <a:solidFill>
                                <a:srgbClr val="0000CC"/>
                              </a:solidFill>
                              <a:latin typeface="Cambria Math"/>
                            </a:rPr>
                            <m:t>𝑞𝑢𝑎𝑛𝑡𝑢𝑚</m:t>
                          </m:r>
                        </m:e>
                        <m:sub>
                          <m:r>
                            <a:rPr lang="en-US" altLang="zh-CN" sz="2600" b="0" i="1" dirty="0" smtClean="0">
                              <a:solidFill>
                                <a:srgbClr val="0000CC"/>
                              </a:solidFill>
                              <a:latin typeface="Cambria Math"/>
                            </a:rPr>
                            <m:t>2</m:t>
                          </m:r>
                        </m:sub>
                      </m:sSub>
                    </m:oMath>
                  </m:oMathPara>
                </a14:m>
                <a:endParaRPr lang="zh-CN" altLang="en-US" sz="2600" dirty="0">
                  <a:solidFill>
                    <a:srgbClr val="0000CC"/>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1979712" y="4798014"/>
                <a:ext cx="1368152" cy="492443"/>
              </a:xfrm>
              <a:prstGeom prst="rect">
                <a:avLst/>
              </a:prstGeom>
              <a:blipFill rotWithShape="1">
                <a:blip r:embed="rId14"/>
                <a:stretch>
                  <a:fillRect l="-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1979712" y="5721171"/>
                <a:ext cx="1368152" cy="49244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600" b="0" i="1" dirty="0" smtClean="0">
                              <a:solidFill>
                                <a:srgbClr val="0000CC"/>
                              </a:solidFill>
                              <a:latin typeface="Cambria Math"/>
                            </a:rPr>
                          </m:ctrlPr>
                        </m:sSubPr>
                        <m:e>
                          <m:r>
                            <a:rPr lang="en-US" altLang="zh-CN" sz="2600" b="0" i="1" dirty="0" smtClean="0">
                              <a:solidFill>
                                <a:srgbClr val="0000CC"/>
                              </a:solidFill>
                              <a:latin typeface="Cambria Math"/>
                            </a:rPr>
                            <m:t>𝑞𝑢𝑎𝑛𝑡𝑢𝑚</m:t>
                          </m:r>
                        </m:e>
                        <m:sub>
                          <m:r>
                            <a:rPr lang="en-US" altLang="zh-CN" sz="2600" b="0" i="1" dirty="0" smtClean="0">
                              <a:solidFill>
                                <a:srgbClr val="0000CC"/>
                              </a:solidFill>
                              <a:latin typeface="Cambria Math"/>
                            </a:rPr>
                            <m:t>𝑁</m:t>
                          </m:r>
                        </m:sub>
                      </m:sSub>
                    </m:oMath>
                  </m:oMathPara>
                </a14:m>
                <a:endParaRPr lang="zh-CN" altLang="en-US" sz="2600" dirty="0">
                  <a:solidFill>
                    <a:srgbClr val="0000CC"/>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1979712" y="5721171"/>
                <a:ext cx="1368152" cy="492443"/>
              </a:xfrm>
              <a:prstGeom prst="rect">
                <a:avLst/>
              </a:prstGeom>
              <a:blipFill rotWithShape="1">
                <a:blip r:embed="rId15"/>
                <a:stretch>
                  <a:fillRect l="-8036" r="-13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437456" y="4808765"/>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2</m:t>
                          </m:r>
                        </m:sub>
                      </m:sSub>
                    </m:oMath>
                  </m:oMathPara>
                </a14:m>
                <a:endParaRPr lang="zh-CN" altLang="en-US" sz="2600" dirty="0"/>
              </a:p>
            </p:txBody>
          </p:sp>
        </mc:Choice>
        <mc:Fallback xmlns="">
          <p:sp>
            <p:nvSpPr>
              <p:cNvPr id="39" name="TextBox 38"/>
              <p:cNvSpPr txBox="1">
                <a:spLocks noRot="1" noChangeAspect="1" noMove="1" noResize="1" noEditPoints="1" noAdjustHandles="1" noChangeArrowheads="1" noChangeShapeType="1" noTextEdit="1"/>
              </p:cNvSpPr>
              <p:nvPr/>
            </p:nvSpPr>
            <p:spPr>
              <a:xfrm>
                <a:off x="437456" y="4808765"/>
                <a:ext cx="1368152" cy="492443"/>
              </a:xfrm>
              <a:prstGeom prst="rect">
                <a:avLst/>
              </a:prstGeom>
              <a:blipFill rotWithShape="1">
                <a:blip r:embed="rId16"/>
                <a:stretch>
                  <a:fillRect/>
                </a:stretch>
              </a:blipFill>
            </p:spPr>
            <p:txBody>
              <a:bodyPr/>
              <a:lstStyle/>
              <a:p>
                <a:r>
                  <a:rPr lang="zh-CN" altLang="en-US">
                    <a:noFill/>
                  </a:rPr>
                  <a:t> </a:t>
                </a:r>
              </a:p>
            </p:txBody>
          </p:sp>
        </mc:Fallback>
      </mc:AlternateContent>
      <p:sp>
        <p:nvSpPr>
          <p:cNvPr id="6" name="灯片编号占位符 5"/>
          <p:cNvSpPr>
            <a:spLocks noGrp="1"/>
          </p:cNvSpPr>
          <p:nvPr>
            <p:ph type="sldNum" sz="quarter" idx="12"/>
          </p:nvPr>
        </p:nvSpPr>
        <p:spPr/>
        <p:txBody>
          <a:bodyPr/>
          <a:lstStyle/>
          <a:p>
            <a:fld id="{0C913308-F349-4B6D-A68A-DD1791B4A57B}" type="slidenum">
              <a:rPr lang="zh-CN" altLang="en-US" smtClean="0"/>
              <a:t>47</a:t>
            </a:fld>
            <a:endParaRPr lang="zh-CN" altLang="en-US"/>
          </a:p>
        </p:txBody>
      </p:sp>
    </p:spTree>
    <p:extLst>
      <p:ext uri="{BB962C8B-B14F-4D97-AF65-F5344CB8AC3E}">
        <p14:creationId xmlns:p14="http://schemas.microsoft.com/office/powerpoint/2010/main" val="9730363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Start from GPS Model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i="1" dirty="0" smtClean="0">
                        <a:latin typeface="Cambria Math"/>
                      </a:rPr>
                      <m:t>𝑁</m:t>
                    </m:r>
                  </m:oMath>
                </a14:m>
                <a:r>
                  <a:rPr lang="en-US" altLang="zh-CN" dirty="0" smtClean="0"/>
                  <a:t> queues share the link with capacity </a:t>
                </a:r>
                <a14:m>
                  <m:oMath xmlns:m="http://schemas.openxmlformats.org/officeDocument/2006/math">
                    <m:r>
                      <a:rPr lang="en-US" altLang="zh-CN" i="1" dirty="0" smtClean="0">
                        <a:latin typeface="Cambria Math"/>
                      </a:rPr>
                      <m:t>𝐶</m:t>
                    </m:r>
                  </m:oMath>
                </a14:m>
                <a:endParaRPr lang="en-US" altLang="zh-CN" dirty="0" smtClean="0"/>
              </a:p>
              <a:p>
                <a14:m>
                  <m:oMath xmlns:m="http://schemas.openxmlformats.org/officeDocument/2006/math">
                    <m:r>
                      <a:rPr lang="en-US" altLang="zh-CN" i="1">
                        <a:latin typeface="Cambria Math"/>
                      </a:rPr>
                      <m:t>𝐶</m:t>
                    </m:r>
                    <m:r>
                      <a:rPr lang="en-US" altLang="zh-CN" i="1">
                        <a:latin typeface="Cambria Math"/>
                        <a:ea typeface="Cambria Math"/>
                      </a:rPr>
                      <m:t>=</m:t>
                    </m:r>
                    <m:nary>
                      <m:naryPr>
                        <m:chr m:val="∑"/>
                        <m:ctrlPr>
                          <a:rPr lang="en-US" altLang="zh-CN" i="1">
                            <a:latin typeface="Cambria Math"/>
                            <a:ea typeface="Cambria Math"/>
                          </a:rPr>
                        </m:ctrlPr>
                      </m:naryPr>
                      <m:sub>
                        <m:r>
                          <m:rPr>
                            <m:brk m:alnAt="23"/>
                          </m:rPr>
                          <a:rPr lang="en-US" altLang="zh-CN" i="1">
                            <a:latin typeface="Cambria Math"/>
                            <a:ea typeface="Cambria Math"/>
                          </a:rPr>
                          <m:t>𝑖</m:t>
                        </m:r>
                        <m:r>
                          <a:rPr lang="en-US" altLang="zh-CN" i="1">
                            <a:latin typeface="Cambria Math"/>
                            <a:ea typeface="Cambria Math"/>
                          </a:rPr>
                          <m:t>=1</m:t>
                        </m:r>
                      </m:sub>
                      <m:sup>
                        <m:r>
                          <a:rPr lang="en-US" altLang="zh-CN" i="1">
                            <a:latin typeface="Cambria Math"/>
                            <a:ea typeface="Cambria Math"/>
                          </a:rPr>
                          <m:t>𝑁</m:t>
                        </m:r>
                      </m:sup>
                      <m:e>
                        <m:r>
                          <m:rPr>
                            <m:sty m:val="p"/>
                          </m:rPr>
                          <a:rPr lang="en-US" altLang="zh-CN">
                            <a:latin typeface="Cambria Math"/>
                            <a:ea typeface="Cambria Math"/>
                          </a:rPr>
                          <m:t>min</m:t>
                        </m:r>
                        <m:r>
                          <a:rPr lang="en-US" altLang="zh-CN" i="1">
                            <a:latin typeface="Cambria Math"/>
                            <a:ea typeface="Cambria Math"/>
                          </a:rPr>
                          <m:t>⁡(</m:t>
                        </m:r>
                        <m:sSub>
                          <m:sSubPr>
                            <m:ctrlPr>
                              <a:rPr lang="en-US" altLang="zh-CN" i="1">
                                <a:latin typeface="Cambria Math"/>
                                <a:ea typeface="Cambria Math"/>
                              </a:rPr>
                            </m:ctrlPr>
                          </m:sSubPr>
                          <m:e>
                            <m:r>
                              <a:rPr lang="en-US" altLang="zh-CN" i="1">
                                <a:latin typeface="Cambria Math"/>
                                <a:ea typeface="Cambria Math"/>
                              </a:rPr>
                              <m:t>𝑟</m:t>
                            </m:r>
                          </m:e>
                          <m:sub>
                            <m:r>
                              <a:rPr lang="en-US" altLang="zh-CN" i="1">
                                <a:latin typeface="Cambria Math"/>
                                <a:ea typeface="Cambria Math"/>
                              </a:rPr>
                              <m:t>𝑖</m:t>
                            </m:r>
                          </m:sub>
                        </m:sSub>
                      </m:e>
                    </m:nary>
                    <m:r>
                      <a:rPr lang="en-US" altLang="zh-CN" i="1">
                        <a:latin typeface="Cambria Math"/>
                        <a:ea typeface="Cambria Math"/>
                      </a:rPr>
                      <m:t>,</m:t>
                    </m:r>
                    <m:sSub>
                      <m:sSubPr>
                        <m:ctrlPr>
                          <a:rPr lang="en-US" altLang="zh-CN" i="1">
                            <a:latin typeface="Cambria Math"/>
                            <a:ea typeface="Cambria Math"/>
                          </a:rPr>
                        </m:ctrlPr>
                      </m:sSubPr>
                      <m:e>
                        <m:r>
                          <a:rPr lang="en-US" altLang="zh-CN" i="1">
                            <a:latin typeface="Cambria Math"/>
                            <a:ea typeface="Cambria Math"/>
                          </a:rPr>
                          <m:t>𝑤</m:t>
                        </m:r>
                      </m:e>
                      <m:sub>
                        <m:r>
                          <a:rPr lang="en-US" altLang="zh-CN" i="1">
                            <a:latin typeface="Cambria Math"/>
                            <a:ea typeface="Cambria Math"/>
                          </a:rPr>
                          <m:t>𝑖</m:t>
                        </m:r>
                      </m:sub>
                    </m:sSub>
                    <m:r>
                      <a:rPr lang="en-US" altLang="zh-CN" i="1">
                        <a:latin typeface="Cambria Math"/>
                        <a:ea typeface="Cambria Math"/>
                      </a:rPr>
                      <m:t>𝛼</m:t>
                    </m:r>
                    <m:r>
                      <a:rPr lang="en-US" altLang="zh-CN" i="1">
                        <a:latin typeface="Cambria Math"/>
                        <a:ea typeface="Cambria Math"/>
                      </a:rPr>
                      <m:t>)                   </m:t>
                    </m:r>
                  </m:oMath>
                </a14:m>
                <a:endParaRPr lang="en-US" altLang="zh-CN" dirty="0" smtClean="0"/>
              </a:p>
              <a:p>
                <a:pPr marL="342900" lvl="1" indent="-342900">
                  <a:buFont typeface="Arial" pitchFamily="34" charset="0"/>
                  <a:buChar char="•"/>
                </a:pPr>
                <a14:m>
                  <m:oMath xmlns:m="http://schemas.openxmlformats.org/officeDocument/2006/math">
                    <m:sSub>
                      <m:sSubPr>
                        <m:ctrlPr>
                          <a:rPr lang="en-US" altLang="zh-CN" sz="3200" i="1">
                            <a:latin typeface="Cambria Math"/>
                          </a:rPr>
                        </m:ctrlPr>
                      </m:sSubPr>
                      <m:e>
                        <m:r>
                          <a:rPr lang="en-US" altLang="zh-CN" sz="3200" i="1">
                            <a:latin typeface="Cambria Math"/>
                          </a:rPr>
                          <m:t>𝐾</m:t>
                        </m:r>
                      </m:e>
                      <m:sub>
                        <m:r>
                          <a:rPr lang="en-US" altLang="zh-CN" sz="3200" i="1">
                            <a:latin typeface="Cambria Math"/>
                          </a:rPr>
                          <m:t>𝑞𝑢𝑒𝑢𝑒</m:t>
                        </m:r>
                        <m:r>
                          <a:rPr lang="en-US" altLang="zh-CN" sz="3200" i="1">
                            <a:latin typeface="Cambria Math"/>
                          </a:rPr>
                          <m:t>(</m:t>
                        </m:r>
                        <m:r>
                          <a:rPr lang="en-US" altLang="zh-CN" sz="3200" i="1">
                            <a:latin typeface="Cambria Math"/>
                          </a:rPr>
                          <m:t>𝑖</m:t>
                        </m:r>
                        <m:r>
                          <a:rPr lang="en-US" altLang="zh-CN" sz="3200" i="1">
                            <a:latin typeface="Cambria Math"/>
                          </a:rPr>
                          <m:t>)</m:t>
                        </m:r>
                      </m:sub>
                    </m:sSub>
                    <m:r>
                      <a:rPr lang="en-US" altLang="zh-CN" sz="3200" i="1">
                        <a:latin typeface="Cambria Math"/>
                        <a:ea typeface="Cambria Math"/>
                      </a:rPr>
                      <m:t>=</m:t>
                    </m:r>
                    <m:f>
                      <m:fPr>
                        <m:type m:val="lin"/>
                        <m:ctrlPr>
                          <a:rPr lang="en-US" altLang="zh-CN" sz="3200" i="1" smtClean="0">
                            <a:solidFill>
                              <a:srgbClr val="0000CC"/>
                            </a:solidFill>
                            <a:latin typeface="Cambria Math"/>
                            <a:ea typeface="Cambria Math"/>
                          </a:rPr>
                        </m:ctrlPr>
                      </m:fPr>
                      <m:num>
                        <m:sSub>
                          <m:sSubPr>
                            <m:ctrlPr>
                              <a:rPr lang="en-US" altLang="zh-CN" sz="3200" i="1">
                                <a:solidFill>
                                  <a:srgbClr val="0000CC"/>
                                </a:solidFill>
                                <a:latin typeface="Cambria Math"/>
                                <a:ea typeface="Cambria Math"/>
                              </a:rPr>
                            </m:ctrlPr>
                          </m:sSubPr>
                          <m:e>
                            <m:r>
                              <a:rPr lang="en-US" altLang="zh-CN" sz="3200" b="0" i="1">
                                <a:solidFill>
                                  <a:srgbClr val="0000CC"/>
                                </a:solidFill>
                                <a:latin typeface="Cambria Math"/>
                                <a:ea typeface="Cambria Math"/>
                              </a:rPr>
                              <m:t>𝑞𝑢𝑎𝑛𝑡𝑢𝑚</m:t>
                            </m:r>
                          </m:e>
                          <m:sub>
                            <m:r>
                              <a:rPr lang="en-US" altLang="zh-CN" sz="3200" b="0" i="1">
                                <a:solidFill>
                                  <a:srgbClr val="0000CC"/>
                                </a:solidFill>
                                <a:latin typeface="Cambria Math"/>
                                <a:ea typeface="Cambria Math"/>
                              </a:rPr>
                              <m:t>𝑖</m:t>
                            </m:r>
                          </m:sub>
                        </m:sSub>
                      </m:num>
                      <m:den>
                        <m:sSub>
                          <m:sSubPr>
                            <m:ctrlPr>
                              <a:rPr lang="en-US" altLang="zh-CN" sz="3200" i="1" smtClean="0">
                                <a:solidFill>
                                  <a:srgbClr val="0000CC"/>
                                </a:solidFill>
                                <a:latin typeface="Cambria Math"/>
                                <a:ea typeface="Cambria Math"/>
                              </a:rPr>
                            </m:ctrlPr>
                          </m:sSubPr>
                          <m:e>
                            <m:r>
                              <a:rPr lang="en-US" altLang="zh-CN" sz="3200" b="0" i="1" smtClean="0">
                                <a:solidFill>
                                  <a:srgbClr val="0000CC"/>
                                </a:solidFill>
                                <a:latin typeface="Cambria Math"/>
                                <a:ea typeface="Cambria Math"/>
                              </a:rPr>
                              <m:t>𝑇</m:t>
                            </m:r>
                          </m:e>
                          <m:sub>
                            <m:r>
                              <a:rPr lang="en-US" altLang="zh-CN" sz="3200" b="0" i="1" smtClean="0">
                                <a:solidFill>
                                  <a:srgbClr val="0000CC"/>
                                </a:solidFill>
                                <a:latin typeface="Cambria Math"/>
                                <a:ea typeface="Cambria Math"/>
                              </a:rPr>
                              <m:t>𝑟𝑜𝑢𝑛𝑑</m:t>
                            </m:r>
                          </m:sub>
                        </m:sSub>
                      </m:den>
                    </m:f>
                    <m:r>
                      <a:rPr lang="en-US" altLang="zh-CN" sz="3200" i="1">
                        <a:latin typeface="Cambria Math"/>
                        <a:ea typeface="Cambria Math"/>
                      </a:rPr>
                      <m:t>×</m:t>
                    </m:r>
                    <m:r>
                      <a:rPr lang="en-US" altLang="zh-CN" sz="3200" i="1">
                        <a:latin typeface="Cambria Math"/>
                        <a:ea typeface="Cambria Math"/>
                      </a:rPr>
                      <m:t>𝑅𝑇𝑇</m:t>
                    </m:r>
                    <m:r>
                      <a:rPr lang="en-US" altLang="zh-CN" sz="3200" i="1">
                        <a:latin typeface="Cambria Math"/>
                        <a:ea typeface="Cambria Math"/>
                      </a:rPr>
                      <m:t>×</m:t>
                    </m:r>
                    <m:r>
                      <a:rPr lang="en-US" altLang="zh-CN" sz="3200" i="1">
                        <a:latin typeface="Cambria Math"/>
                        <a:ea typeface="Cambria Math"/>
                      </a:rPr>
                      <m:t>𝜆</m:t>
                    </m:r>
                  </m:oMath>
                </a14:m>
                <a:endParaRPr lang="en-US" altLang="zh-CN" sz="3200" dirty="0"/>
              </a:p>
              <a:p>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t="-1617"/>
                </a:stretch>
              </a:blipFill>
            </p:spPr>
            <p:txBody>
              <a:bodyPr/>
              <a:lstStyle/>
              <a:p>
                <a:r>
                  <a:rPr lang="zh-CN" altLang="en-US">
                    <a:noFill/>
                  </a:rPr>
                  <a:t> </a:t>
                </a:r>
              </a:p>
            </p:txBody>
          </p:sp>
        </mc:Fallback>
      </mc:AlternateContent>
      <p:grpSp>
        <p:nvGrpSpPr>
          <p:cNvPr id="7" name="Group 40"/>
          <p:cNvGrpSpPr/>
          <p:nvPr/>
        </p:nvGrpSpPr>
        <p:grpSpPr>
          <a:xfrm>
            <a:off x="5342370" y="4797152"/>
            <a:ext cx="705793" cy="762000"/>
            <a:chOff x="6897409" y="2819400"/>
            <a:chExt cx="705793" cy="762000"/>
          </a:xfrm>
        </p:grpSpPr>
        <p:cxnSp>
          <p:nvCxnSpPr>
            <p:cNvPr id="8"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10" name="Group 151"/>
          <p:cNvGrpSpPr>
            <a:grpSpLocks/>
          </p:cNvGrpSpPr>
          <p:nvPr/>
        </p:nvGrpSpPr>
        <p:grpSpPr bwMode="auto">
          <a:xfrm>
            <a:off x="3524910" y="4796518"/>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1"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smtClean="0"/>
                <a:t>2</a:t>
              </a:r>
              <a:endParaRPr lang="en-US" sz="2600" dirty="0"/>
            </a:p>
          </p:txBody>
        </p:sp>
        <p:sp>
          <p:nvSpPr>
            <p:cNvPr id="12"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p:sp>
        <p:nvSpPr>
          <p:cNvPr id="17" name="TextBox 16"/>
          <p:cNvSpPr txBox="1"/>
          <p:nvPr/>
        </p:nvSpPr>
        <p:spPr>
          <a:xfrm>
            <a:off x="4211960" y="5301208"/>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mc:AlternateContent xmlns:mc="http://schemas.openxmlformats.org/markup-compatibility/2006" xmlns:a14="http://schemas.microsoft.com/office/drawing/2010/main">
        <mc:Choice Requires="a14">
          <p:sp>
            <p:nvSpPr>
              <p:cNvPr id="18" name="TextBox 17"/>
              <p:cNvSpPr txBox="1"/>
              <p:nvPr/>
            </p:nvSpPr>
            <p:spPr>
              <a:xfrm>
                <a:off x="5724128" y="4936603"/>
                <a:ext cx="108012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dirty="0" smtClean="0">
                          <a:latin typeface="Cambria Math"/>
                        </a:rPr>
                        <m:t>𝑪</m:t>
                      </m:r>
                    </m:oMath>
                  </m:oMathPara>
                </a14:m>
                <a:endParaRPr lang="zh-CN" altLang="en-US" sz="2800" b="1" i="1" dirty="0"/>
              </a:p>
            </p:txBody>
          </p:sp>
        </mc:Choice>
        <mc:Fallback xmlns="">
          <p:sp>
            <p:nvSpPr>
              <p:cNvPr id="18" name="TextBox 17"/>
              <p:cNvSpPr txBox="1">
                <a:spLocks noRot="1" noChangeAspect="1" noMove="1" noResize="1" noEditPoints="1" noAdjustHandles="1" noChangeArrowheads="1" noChangeShapeType="1" noTextEdit="1"/>
              </p:cNvSpPr>
              <p:nvPr/>
            </p:nvSpPr>
            <p:spPr>
              <a:xfrm>
                <a:off x="5724128" y="4936603"/>
                <a:ext cx="1080120" cy="523220"/>
              </a:xfrm>
              <a:prstGeom prst="rect">
                <a:avLst/>
              </a:prstGeom>
              <a:blipFill rotWithShape="1">
                <a:blip r:embed="rId4"/>
                <a:stretch>
                  <a:fillRect/>
                </a:stretch>
              </a:blipFill>
            </p:spPr>
            <p:txBody>
              <a:bodyPr/>
              <a:lstStyle/>
              <a:p>
                <a:r>
                  <a:rPr lang="zh-CN" altLang="en-US">
                    <a:noFill/>
                  </a:rPr>
                  <a:t> </a:t>
                </a:r>
              </a:p>
            </p:txBody>
          </p:sp>
        </mc:Fallback>
      </mc:AlternateContent>
      <p:grpSp>
        <p:nvGrpSpPr>
          <p:cNvPr id="23" name="Group 151"/>
          <p:cNvGrpSpPr>
            <a:grpSpLocks/>
          </p:cNvGrpSpPr>
          <p:nvPr/>
        </p:nvGrpSpPr>
        <p:grpSpPr bwMode="auto">
          <a:xfrm>
            <a:off x="3563888" y="5733256"/>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4"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a:t>N</a:t>
              </a:r>
            </a:p>
          </p:txBody>
        </p:sp>
        <p:sp>
          <p:nvSpPr>
            <p:cNvPr id="25"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p:grpSp>
        <p:nvGrpSpPr>
          <p:cNvPr id="26" name="Group 151"/>
          <p:cNvGrpSpPr>
            <a:grpSpLocks/>
          </p:cNvGrpSpPr>
          <p:nvPr/>
        </p:nvGrpSpPr>
        <p:grpSpPr bwMode="auto">
          <a:xfrm>
            <a:off x="3524910" y="4292462"/>
            <a:ext cx="1695162" cy="50469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7"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algn="ctr"/>
              <a:r>
                <a:rPr lang="en-US" sz="2600" dirty="0"/>
                <a:t>1</a:t>
              </a:r>
            </a:p>
          </p:txBody>
        </p:sp>
        <p:sp>
          <p:nvSpPr>
            <p:cNvPr id="28" name="Line 153"/>
            <p:cNvSpPr>
              <a:spLocks noChangeShapeType="1"/>
            </p:cNvSpPr>
            <p:nvPr/>
          </p:nvSpPr>
          <p:spPr bwMode="auto">
            <a:xfrm>
              <a:off x="4664" y="627"/>
              <a:ext cx="0" cy="288"/>
            </a:xfrm>
            <a:prstGeom prst="line">
              <a:avLst/>
            </a:prstGeom>
            <a:grpFill/>
            <a:ln w="28575">
              <a:solidFill>
                <a:schemeClr val="tx1"/>
              </a:solidFill>
              <a:round/>
              <a:headEnd/>
              <a:tailEnd/>
            </a:ln>
          </p:spPr>
          <p:txBody>
            <a:bodyPr/>
            <a:lstStyle/>
            <a:p>
              <a:endParaRPr lang="en-US" dirty="0"/>
            </a:p>
          </p:txBody>
        </p:sp>
      </p:grpSp>
      <p:sp>
        <p:nvSpPr>
          <p:cNvPr id="22" name="TextBox 21"/>
          <p:cNvSpPr txBox="1"/>
          <p:nvPr/>
        </p:nvSpPr>
        <p:spPr>
          <a:xfrm>
            <a:off x="251520" y="3872661"/>
            <a:ext cx="1740024" cy="492443"/>
          </a:xfrm>
          <a:prstGeom prst="rect">
            <a:avLst/>
          </a:prstGeom>
          <a:noFill/>
        </p:spPr>
        <p:txBody>
          <a:bodyPr wrap="square" rtlCol="0">
            <a:spAutoFit/>
          </a:bodyPr>
          <a:lstStyle/>
          <a:p>
            <a:pPr algn="ctr"/>
            <a:r>
              <a:rPr lang="en-US" altLang="zh-CN" sz="2600" dirty="0" smtClean="0"/>
              <a:t>Input Rate</a:t>
            </a:r>
            <a:endParaRPr lang="zh-CN" altLang="en-US" sz="2600" dirty="0"/>
          </a:p>
        </p:txBody>
      </p:sp>
      <mc:AlternateContent xmlns:mc="http://schemas.openxmlformats.org/markup-compatibility/2006" xmlns:a14="http://schemas.microsoft.com/office/drawing/2010/main">
        <mc:Choice Requires="a14">
          <p:sp>
            <p:nvSpPr>
              <p:cNvPr id="29" name="TextBox 28"/>
              <p:cNvSpPr txBox="1"/>
              <p:nvPr/>
            </p:nvSpPr>
            <p:spPr>
              <a:xfrm>
                <a:off x="437456" y="4304709"/>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1</m:t>
                          </m:r>
                        </m:sub>
                      </m:sSub>
                    </m:oMath>
                  </m:oMathPara>
                </a14:m>
                <a:endParaRPr lang="zh-CN" altLang="en-US" sz="2600" dirty="0"/>
              </a:p>
            </p:txBody>
          </p:sp>
        </mc:Choice>
        <mc:Fallback xmlns="">
          <p:sp>
            <p:nvSpPr>
              <p:cNvPr id="29" name="TextBox 28"/>
              <p:cNvSpPr txBox="1">
                <a:spLocks noRot="1" noChangeAspect="1" noMove="1" noResize="1" noEditPoints="1" noAdjustHandles="1" noChangeArrowheads="1" noChangeShapeType="1" noTextEdit="1"/>
              </p:cNvSpPr>
              <p:nvPr/>
            </p:nvSpPr>
            <p:spPr>
              <a:xfrm>
                <a:off x="437456" y="4304709"/>
                <a:ext cx="1368152" cy="492443"/>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37456" y="5721172"/>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𝑁</m:t>
                          </m:r>
                        </m:sub>
                      </m:sSub>
                    </m:oMath>
                  </m:oMathPara>
                </a14:m>
                <a:endParaRPr lang="zh-CN" altLang="en-US" sz="2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437456" y="5721172"/>
                <a:ext cx="1368152" cy="492443"/>
              </a:xfrm>
              <a:prstGeom prst="rect">
                <a:avLst/>
              </a:prstGeom>
              <a:blipFill rotWithShape="1">
                <a:blip r:embed="rId9"/>
                <a:stretch>
                  <a:fillRect/>
                </a:stretch>
              </a:blipFill>
            </p:spPr>
            <p:txBody>
              <a:bodyPr/>
              <a:lstStyle/>
              <a:p>
                <a:r>
                  <a:rPr lang="zh-CN" altLang="en-US">
                    <a:noFill/>
                  </a:rPr>
                  <a:t> </a:t>
                </a:r>
              </a:p>
            </p:txBody>
          </p:sp>
        </mc:Fallback>
      </mc:AlternateContent>
      <p:sp>
        <p:nvSpPr>
          <p:cNvPr id="36" name="TextBox 35"/>
          <p:cNvSpPr txBox="1"/>
          <p:nvPr/>
        </p:nvSpPr>
        <p:spPr>
          <a:xfrm>
            <a:off x="935596" y="5290457"/>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p:sp>
        <p:nvSpPr>
          <p:cNvPr id="42" name="TextBox 41"/>
          <p:cNvSpPr txBox="1"/>
          <p:nvPr/>
        </p:nvSpPr>
        <p:spPr>
          <a:xfrm>
            <a:off x="6588224" y="3872661"/>
            <a:ext cx="2016224" cy="492443"/>
          </a:xfrm>
          <a:prstGeom prst="rect">
            <a:avLst/>
          </a:prstGeom>
          <a:noFill/>
        </p:spPr>
        <p:txBody>
          <a:bodyPr wrap="square" rtlCol="0">
            <a:spAutoFit/>
          </a:bodyPr>
          <a:lstStyle/>
          <a:p>
            <a:pPr algn="ctr"/>
            <a:r>
              <a:rPr lang="en-US" altLang="zh-CN" sz="2600" dirty="0" smtClean="0"/>
              <a:t>Output Rate</a:t>
            </a:r>
            <a:endParaRPr lang="zh-CN" altLang="en-US" sz="2600" dirty="0"/>
          </a:p>
        </p:txBody>
      </p:sp>
      <mc:AlternateContent xmlns:mc="http://schemas.openxmlformats.org/markup-compatibility/2006" xmlns:a14="http://schemas.microsoft.com/office/drawing/2010/main">
        <mc:Choice Requires="a14">
          <p:sp>
            <p:nvSpPr>
              <p:cNvPr id="43" name="TextBox 42"/>
              <p:cNvSpPr txBox="1"/>
              <p:nvPr/>
            </p:nvSpPr>
            <p:spPr>
              <a:xfrm>
                <a:off x="6588224" y="4304709"/>
                <a:ext cx="204631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600" b="0" i="0" dirty="0" smtClean="0">
                          <a:latin typeface="Cambria Math"/>
                        </a:rPr>
                        <m:t>min</m:t>
                      </m:r>
                      <m:r>
                        <a:rPr lang="en-US" altLang="zh-CN" sz="2600" b="0" i="1" dirty="0" smtClean="0">
                          <a:latin typeface="Cambria Math"/>
                        </a:rPr>
                        <m:t>⁡(</m:t>
                      </m:r>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1</m:t>
                          </m:r>
                        </m:sub>
                      </m:sSub>
                      <m:r>
                        <a:rPr lang="en-US" altLang="zh-CN" sz="2600" b="0" i="1" dirty="0" smtClean="0">
                          <a:latin typeface="Cambria Math"/>
                        </a:rPr>
                        <m:t>,</m:t>
                      </m:r>
                      <m:sSub>
                        <m:sSubPr>
                          <m:ctrlPr>
                            <a:rPr lang="en-US" altLang="zh-CN" sz="2600" b="0" i="1" dirty="0" smtClean="0">
                              <a:latin typeface="Cambria Math"/>
                            </a:rPr>
                          </m:ctrlPr>
                        </m:sSubPr>
                        <m:e>
                          <m:r>
                            <a:rPr lang="en-US" altLang="zh-CN" sz="2600" b="0" i="1" dirty="0" smtClean="0">
                              <a:latin typeface="Cambria Math"/>
                            </a:rPr>
                            <m:t>𝑤</m:t>
                          </m:r>
                        </m:e>
                        <m:sub>
                          <m:r>
                            <a:rPr lang="en-US" altLang="zh-CN" sz="2600" b="0" i="1" dirty="0" smtClean="0">
                              <a:latin typeface="Cambria Math"/>
                            </a:rPr>
                            <m:t>1</m:t>
                          </m:r>
                        </m:sub>
                      </m:sSub>
                      <m:r>
                        <a:rPr lang="en-US" altLang="zh-CN" sz="2600" b="0" i="1" dirty="0" smtClean="0">
                          <a:latin typeface="Cambria Math"/>
                        </a:rPr>
                        <m:t>𝛼</m:t>
                      </m:r>
                      <m:r>
                        <a:rPr lang="en-US" altLang="zh-CN" sz="2600" b="0" i="1" dirty="0" smtClean="0">
                          <a:latin typeface="Cambria Math"/>
                        </a:rPr>
                        <m:t>)</m:t>
                      </m:r>
                    </m:oMath>
                  </m:oMathPara>
                </a14:m>
                <a:endParaRPr lang="zh-CN" altLang="en-US" sz="2600" dirty="0"/>
              </a:p>
            </p:txBody>
          </p:sp>
        </mc:Choice>
        <mc:Fallback xmlns="">
          <p:sp>
            <p:nvSpPr>
              <p:cNvPr id="43" name="TextBox 42"/>
              <p:cNvSpPr txBox="1">
                <a:spLocks noRot="1" noChangeAspect="1" noMove="1" noResize="1" noEditPoints="1" noAdjustHandles="1" noChangeArrowheads="1" noChangeShapeType="1" noTextEdit="1"/>
              </p:cNvSpPr>
              <p:nvPr/>
            </p:nvSpPr>
            <p:spPr>
              <a:xfrm>
                <a:off x="6588224" y="4304709"/>
                <a:ext cx="2046312" cy="492443"/>
              </a:xfrm>
              <a:prstGeom prst="rect">
                <a:avLst/>
              </a:prstGeom>
              <a:blipFill rotWithShape="1">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588224" y="4808765"/>
                <a:ext cx="2016224"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600" dirty="0" smtClean="0">
                          <a:latin typeface="Cambria Math"/>
                        </a:rPr>
                        <m:t>min</m:t>
                      </m:r>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𝑟</m:t>
                          </m:r>
                        </m:e>
                        <m:sub>
                          <m:r>
                            <a:rPr lang="en-US" altLang="zh-CN" sz="2600" b="0" i="1" dirty="0" smtClean="0">
                              <a:latin typeface="Cambria Math"/>
                            </a:rPr>
                            <m:t>2</m:t>
                          </m:r>
                        </m:sub>
                      </m:sSub>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𝑤</m:t>
                          </m:r>
                        </m:e>
                        <m:sub>
                          <m:r>
                            <a:rPr lang="en-US" altLang="zh-CN" sz="2600" b="0" i="1" dirty="0" smtClean="0">
                              <a:latin typeface="Cambria Math"/>
                            </a:rPr>
                            <m:t>2</m:t>
                          </m:r>
                        </m:sub>
                      </m:sSub>
                      <m:r>
                        <a:rPr lang="en-US" altLang="zh-CN" sz="2600" i="1" dirty="0">
                          <a:latin typeface="Cambria Math"/>
                        </a:rPr>
                        <m:t>𝛼</m:t>
                      </m:r>
                      <m:r>
                        <a:rPr lang="en-US" altLang="zh-CN" sz="2600" i="1" dirty="0">
                          <a:latin typeface="Cambria Math"/>
                        </a:rPr>
                        <m:t>)</m:t>
                      </m:r>
                    </m:oMath>
                  </m:oMathPara>
                </a14:m>
                <a:endParaRPr lang="zh-CN" altLang="en-US" sz="2600" dirty="0"/>
              </a:p>
            </p:txBody>
          </p:sp>
        </mc:Choice>
        <mc:Fallback xmlns="">
          <p:sp>
            <p:nvSpPr>
              <p:cNvPr id="44" name="TextBox 43"/>
              <p:cNvSpPr txBox="1">
                <a:spLocks noRot="1" noChangeAspect="1" noMove="1" noResize="1" noEditPoints="1" noAdjustHandles="1" noChangeArrowheads="1" noChangeShapeType="1" noTextEdit="1"/>
              </p:cNvSpPr>
              <p:nvPr/>
            </p:nvSpPr>
            <p:spPr>
              <a:xfrm>
                <a:off x="6588224" y="4808765"/>
                <a:ext cx="2016224" cy="492443"/>
              </a:xfrm>
              <a:prstGeom prst="rect">
                <a:avLst/>
              </a:prstGeom>
              <a:blipFill rotWithShape="1">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588224" y="5721172"/>
                <a:ext cx="2016224" cy="892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600" dirty="0" smtClean="0">
                          <a:latin typeface="Cambria Math"/>
                        </a:rPr>
                        <m:t>min</m:t>
                      </m:r>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𝑟</m:t>
                          </m:r>
                        </m:e>
                        <m:sub>
                          <m:r>
                            <a:rPr lang="en-US" altLang="zh-CN" sz="2600" b="0" i="1" dirty="0" smtClean="0">
                              <a:latin typeface="Cambria Math"/>
                            </a:rPr>
                            <m:t>𝑁</m:t>
                          </m:r>
                        </m:sub>
                      </m:sSub>
                      <m:r>
                        <a:rPr lang="en-US" altLang="zh-CN" sz="2600" i="1" dirty="0">
                          <a:latin typeface="Cambria Math"/>
                        </a:rPr>
                        <m:t>,</m:t>
                      </m:r>
                      <m:sSub>
                        <m:sSubPr>
                          <m:ctrlPr>
                            <a:rPr lang="en-US" altLang="zh-CN" sz="2600" i="1" dirty="0">
                              <a:latin typeface="Cambria Math"/>
                            </a:rPr>
                          </m:ctrlPr>
                        </m:sSubPr>
                        <m:e>
                          <m:r>
                            <a:rPr lang="en-US" altLang="zh-CN" sz="2600" i="1" dirty="0">
                              <a:latin typeface="Cambria Math"/>
                            </a:rPr>
                            <m:t>𝑤</m:t>
                          </m:r>
                        </m:e>
                        <m:sub>
                          <m:r>
                            <a:rPr lang="en-US" altLang="zh-CN" sz="2600" b="0" i="1" dirty="0" smtClean="0">
                              <a:latin typeface="Cambria Math"/>
                            </a:rPr>
                            <m:t>𝑁</m:t>
                          </m:r>
                        </m:sub>
                      </m:sSub>
                      <m:r>
                        <a:rPr lang="en-US" altLang="zh-CN" sz="2600" i="1" dirty="0">
                          <a:latin typeface="Cambria Math"/>
                        </a:rPr>
                        <m:t>𝛼</m:t>
                      </m:r>
                      <m:r>
                        <a:rPr lang="en-US" altLang="zh-CN" sz="2600" i="1" dirty="0">
                          <a:latin typeface="Cambria Math"/>
                        </a:rPr>
                        <m:t>)</m:t>
                      </m:r>
                    </m:oMath>
                  </m:oMathPara>
                </a14:m>
                <a:endParaRPr lang="zh-CN" altLang="en-US" sz="2600" dirty="0"/>
              </a:p>
              <a:p>
                <a:endParaRPr lang="zh-CN" altLang="en-US" sz="2600" dirty="0"/>
              </a:p>
            </p:txBody>
          </p:sp>
        </mc:Choice>
        <mc:Fallback xmlns="">
          <p:sp>
            <p:nvSpPr>
              <p:cNvPr id="45" name="TextBox 44"/>
              <p:cNvSpPr txBox="1">
                <a:spLocks noRot="1" noChangeAspect="1" noMove="1" noResize="1" noEditPoints="1" noAdjustHandles="1" noChangeArrowheads="1" noChangeShapeType="1" noTextEdit="1"/>
              </p:cNvSpPr>
              <p:nvPr/>
            </p:nvSpPr>
            <p:spPr>
              <a:xfrm>
                <a:off x="6588224" y="5721172"/>
                <a:ext cx="2016224" cy="892552"/>
              </a:xfrm>
              <a:prstGeom prst="rect">
                <a:avLst/>
              </a:prstGeom>
              <a:blipFill rotWithShape="1">
                <a:blip r:embed="rId12"/>
                <a:stretch>
                  <a:fillRect/>
                </a:stretch>
              </a:blipFill>
            </p:spPr>
            <p:txBody>
              <a:bodyPr/>
              <a:lstStyle/>
              <a:p>
                <a:r>
                  <a:rPr lang="zh-CN" altLang="en-US">
                    <a:noFill/>
                  </a:rPr>
                  <a:t> </a:t>
                </a:r>
              </a:p>
            </p:txBody>
          </p:sp>
        </mc:Fallback>
      </mc:AlternateContent>
      <p:sp>
        <p:nvSpPr>
          <p:cNvPr id="46" name="TextBox 45"/>
          <p:cNvSpPr txBox="1"/>
          <p:nvPr/>
        </p:nvSpPr>
        <p:spPr>
          <a:xfrm>
            <a:off x="7380312" y="5290457"/>
            <a:ext cx="2988332" cy="438582"/>
          </a:xfrm>
          <a:prstGeom prst="rect">
            <a:avLst/>
          </a:prstGeom>
          <a:noFill/>
        </p:spPr>
        <p:txBody>
          <a:bodyPr wrap="square" rtlCol="0">
            <a:spAutoFit/>
          </a:bodyPr>
          <a:lstStyle/>
          <a:p>
            <a:pPr>
              <a:lnSpc>
                <a:spcPts val="880"/>
              </a:lnSpc>
            </a:pPr>
            <a:r>
              <a:rPr lang="en-US" altLang="zh-CN" sz="2400" b="1" dirty="0" smtClean="0"/>
              <a:t>.</a:t>
            </a:r>
          </a:p>
          <a:p>
            <a:pPr>
              <a:lnSpc>
                <a:spcPts val="880"/>
              </a:lnSpc>
            </a:pPr>
            <a:r>
              <a:rPr lang="en-US" altLang="zh-CN" sz="2400" b="1" dirty="0" smtClean="0"/>
              <a:t>.</a:t>
            </a:r>
          </a:p>
          <a:p>
            <a:pPr>
              <a:lnSpc>
                <a:spcPts val="880"/>
              </a:lnSpc>
            </a:pPr>
            <a:r>
              <a:rPr lang="en-US" altLang="zh-CN" sz="2400" b="1" dirty="0" smtClean="0"/>
              <a:t>.</a:t>
            </a:r>
          </a:p>
        </p:txBody>
      </p:sp>
      <p:sp>
        <p:nvSpPr>
          <p:cNvPr id="4" name="椭圆 3"/>
          <p:cNvSpPr/>
          <p:nvPr/>
        </p:nvSpPr>
        <p:spPr>
          <a:xfrm>
            <a:off x="5076056" y="3933056"/>
            <a:ext cx="540060" cy="2557124"/>
          </a:xfrm>
          <a:prstGeom prst="ellipse">
            <a:avLst/>
          </a:prstGeom>
          <a:noFill/>
          <a:ln w="381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CC"/>
              </a:solidFill>
            </a:endParaRPr>
          </a:p>
        </p:txBody>
      </p:sp>
      <mc:AlternateContent xmlns:mc="http://schemas.openxmlformats.org/markup-compatibility/2006" xmlns:a14="http://schemas.microsoft.com/office/drawing/2010/main">
        <mc:Choice Requires="a14">
          <p:sp>
            <p:nvSpPr>
              <p:cNvPr id="5" name="TextBox 4"/>
              <p:cNvSpPr txBox="1"/>
              <p:nvPr/>
            </p:nvSpPr>
            <p:spPr>
              <a:xfrm>
                <a:off x="3707904" y="3437027"/>
                <a:ext cx="3638562" cy="492443"/>
              </a:xfrm>
              <a:prstGeom prst="rect">
                <a:avLst/>
              </a:prstGeom>
              <a:noFill/>
            </p:spPr>
            <p:txBody>
              <a:bodyPr wrap="square" rtlCol="0">
                <a:spAutoFit/>
              </a:bodyPr>
              <a:lstStyle/>
              <a:p>
                <a:pPr algn="ctr"/>
                <a:r>
                  <a:rPr lang="en-US" altLang="zh-CN" sz="2600" dirty="0" smtClean="0">
                    <a:solidFill>
                      <a:srgbClr val="0000CC"/>
                    </a:solidFill>
                  </a:rPr>
                  <a:t>Time of a round: </a:t>
                </a:r>
                <a14:m>
                  <m:oMath xmlns:m="http://schemas.openxmlformats.org/officeDocument/2006/math">
                    <m:sSub>
                      <m:sSubPr>
                        <m:ctrlPr>
                          <a:rPr lang="en-US" altLang="zh-CN" sz="2600" i="1" smtClean="0">
                            <a:solidFill>
                              <a:srgbClr val="0000CC"/>
                            </a:solidFill>
                            <a:latin typeface="Cambria Math"/>
                          </a:rPr>
                        </m:ctrlPr>
                      </m:sSubPr>
                      <m:e>
                        <m:r>
                          <a:rPr lang="en-US" altLang="zh-CN" sz="2600" b="0" i="1" smtClean="0">
                            <a:solidFill>
                              <a:srgbClr val="0000CC"/>
                            </a:solidFill>
                            <a:latin typeface="Cambria Math"/>
                          </a:rPr>
                          <m:t>𝑇</m:t>
                        </m:r>
                      </m:e>
                      <m:sub>
                        <m:r>
                          <a:rPr lang="en-US" altLang="zh-CN" sz="2600" b="0" i="1" smtClean="0">
                            <a:solidFill>
                              <a:srgbClr val="0000CC"/>
                            </a:solidFill>
                            <a:latin typeface="Cambria Math"/>
                          </a:rPr>
                          <m:t>𝑟𝑜𝑢𝑛𝑑</m:t>
                        </m:r>
                      </m:sub>
                    </m:sSub>
                  </m:oMath>
                </a14:m>
                <a:r>
                  <a:rPr lang="en-US" altLang="zh-CN" sz="2600" b="1" dirty="0" smtClean="0">
                    <a:solidFill>
                      <a:srgbClr val="FF0000"/>
                    </a:solidFill>
                  </a:rPr>
                  <a:t> </a:t>
                </a:r>
                <a:endParaRPr lang="zh-CN" altLang="en-US" sz="2600" b="1"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707904" y="3437027"/>
                <a:ext cx="3638562" cy="492443"/>
              </a:xfrm>
              <a:prstGeom prst="rect">
                <a:avLst/>
              </a:prstGeom>
              <a:blipFill rotWithShape="1">
                <a:blip r:embed="rId13"/>
                <a:stretch>
                  <a:fillRect t="-9877" b="-308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437456" y="4808765"/>
                <a:ext cx="1368152"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i="1" dirty="0" smtClean="0">
                              <a:latin typeface="Cambria Math"/>
                            </a:rPr>
                          </m:ctrlPr>
                        </m:sSubPr>
                        <m:e>
                          <m:r>
                            <a:rPr lang="en-US" altLang="zh-CN" sz="2600" b="0" i="1" dirty="0" smtClean="0">
                              <a:latin typeface="Cambria Math"/>
                            </a:rPr>
                            <m:t>𝑟</m:t>
                          </m:r>
                        </m:e>
                        <m:sub>
                          <m:r>
                            <a:rPr lang="en-US" altLang="zh-CN" sz="2600" b="0" i="1" dirty="0" smtClean="0">
                              <a:latin typeface="Cambria Math"/>
                            </a:rPr>
                            <m:t>2</m:t>
                          </m:r>
                        </m:sub>
                      </m:sSub>
                    </m:oMath>
                  </m:oMathPara>
                </a14:m>
                <a:endParaRPr lang="zh-CN" altLang="en-US" sz="2600" dirty="0"/>
              </a:p>
            </p:txBody>
          </p:sp>
        </mc:Choice>
        <mc:Fallback xmlns="">
          <p:sp>
            <p:nvSpPr>
              <p:cNvPr id="39" name="TextBox 38"/>
              <p:cNvSpPr txBox="1">
                <a:spLocks noRot="1" noChangeAspect="1" noMove="1" noResize="1" noEditPoints="1" noAdjustHandles="1" noChangeArrowheads="1" noChangeShapeType="1" noTextEdit="1"/>
              </p:cNvSpPr>
              <p:nvPr/>
            </p:nvSpPr>
            <p:spPr>
              <a:xfrm>
                <a:off x="437456" y="4808765"/>
                <a:ext cx="1368152" cy="492443"/>
              </a:xfrm>
              <a:prstGeom prst="rect">
                <a:avLst/>
              </a:prstGeom>
              <a:blipFill rotWithShape="1">
                <a:blip r:embed="rId14"/>
                <a:stretch>
                  <a:fillRect/>
                </a:stretch>
              </a:blipFill>
            </p:spPr>
            <p:txBody>
              <a:bodyPr/>
              <a:lstStyle/>
              <a:p>
                <a:r>
                  <a:rPr lang="zh-CN" altLang="en-US">
                    <a:noFill/>
                  </a:rPr>
                  <a:t> </a:t>
                </a:r>
              </a:p>
            </p:txBody>
          </p:sp>
        </mc:Fallback>
      </mc:AlternateContent>
      <p:sp>
        <p:nvSpPr>
          <p:cNvPr id="40" name="TextBox 39"/>
          <p:cNvSpPr txBox="1"/>
          <p:nvPr/>
        </p:nvSpPr>
        <p:spPr>
          <a:xfrm>
            <a:off x="1835696" y="3872661"/>
            <a:ext cx="1533366" cy="492443"/>
          </a:xfrm>
          <a:prstGeom prst="rect">
            <a:avLst/>
          </a:prstGeom>
          <a:noFill/>
        </p:spPr>
        <p:txBody>
          <a:bodyPr wrap="square" rtlCol="0">
            <a:spAutoFit/>
          </a:bodyPr>
          <a:lstStyle/>
          <a:p>
            <a:pPr algn="ctr"/>
            <a:r>
              <a:rPr lang="en-US" altLang="zh-CN" sz="2600" dirty="0" smtClean="0"/>
              <a:t>Quantum</a:t>
            </a:r>
            <a:endParaRPr lang="zh-CN" altLang="en-US" sz="2600" dirty="0"/>
          </a:p>
        </p:txBody>
      </p:sp>
      <mc:AlternateContent xmlns:mc="http://schemas.openxmlformats.org/markup-compatibility/2006" xmlns:a14="http://schemas.microsoft.com/office/drawing/2010/main">
        <mc:Choice Requires="a14">
          <p:sp>
            <p:nvSpPr>
              <p:cNvPr id="41" name="TextBox 40"/>
              <p:cNvSpPr txBox="1"/>
              <p:nvPr/>
            </p:nvSpPr>
            <p:spPr>
              <a:xfrm>
                <a:off x="1979712" y="4304709"/>
                <a:ext cx="1368152" cy="49244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600" b="0" i="1" dirty="0" smtClean="0">
                              <a:solidFill>
                                <a:srgbClr val="0000CC"/>
                              </a:solidFill>
                              <a:latin typeface="Cambria Math"/>
                            </a:rPr>
                          </m:ctrlPr>
                        </m:sSubPr>
                        <m:e>
                          <m:r>
                            <a:rPr lang="en-US" altLang="zh-CN" sz="2600" b="0" i="1" dirty="0" smtClean="0">
                              <a:solidFill>
                                <a:srgbClr val="0000CC"/>
                              </a:solidFill>
                              <a:latin typeface="Cambria Math"/>
                            </a:rPr>
                            <m:t>𝑞𝑢𝑎𝑛𝑡𝑢𝑚</m:t>
                          </m:r>
                        </m:e>
                        <m:sub>
                          <m:r>
                            <a:rPr lang="en-US" altLang="zh-CN" sz="2600" b="0" i="1" dirty="0" smtClean="0">
                              <a:solidFill>
                                <a:srgbClr val="0000CC"/>
                              </a:solidFill>
                              <a:latin typeface="Cambria Math"/>
                            </a:rPr>
                            <m:t>1</m:t>
                          </m:r>
                        </m:sub>
                      </m:sSub>
                    </m:oMath>
                  </m:oMathPara>
                </a14:m>
                <a:endParaRPr lang="zh-CN" altLang="en-US" sz="2600" dirty="0">
                  <a:solidFill>
                    <a:srgbClr val="0000CC"/>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1979712" y="4304709"/>
                <a:ext cx="1368152" cy="492443"/>
              </a:xfrm>
              <a:prstGeom prst="rect">
                <a:avLst/>
              </a:prstGeom>
              <a:blipFill rotWithShape="1">
                <a:blip r:embed="rId15"/>
                <a:stretch>
                  <a:fillRect l="-5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1979712" y="4798014"/>
                <a:ext cx="1368152" cy="49244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600" b="0" i="1" dirty="0" smtClean="0">
                              <a:solidFill>
                                <a:srgbClr val="0000CC"/>
                              </a:solidFill>
                              <a:latin typeface="Cambria Math"/>
                            </a:rPr>
                          </m:ctrlPr>
                        </m:sSubPr>
                        <m:e>
                          <m:r>
                            <a:rPr lang="en-US" altLang="zh-CN" sz="2600" b="0" i="1" dirty="0" smtClean="0">
                              <a:solidFill>
                                <a:srgbClr val="0000CC"/>
                              </a:solidFill>
                              <a:latin typeface="Cambria Math"/>
                            </a:rPr>
                            <m:t>𝑞𝑢𝑎𝑛𝑡𝑢𝑚</m:t>
                          </m:r>
                        </m:e>
                        <m:sub>
                          <m:r>
                            <a:rPr lang="en-US" altLang="zh-CN" sz="2600" b="0" i="1" dirty="0" smtClean="0">
                              <a:solidFill>
                                <a:srgbClr val="0000CC"/>
                              </a:solidFill>
                              <a:latin typeface="Cambria Math"/>
                            </a:rPr>
                            <m:t>2</m:t>
                          </m:r>
                        </m:sub>
                      </m:sSub>
                    </m:oMath>
                  </m:oMathPara>
                </a14:m>
                <a:endParaRPr lang="zh-CN" altLang="en-US" sz="2600" dirty="0">
                  <a:solidFill>
                    <a:srgbClr val="0000CC"/>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1979712" y="4798014"/>
                <a:ext cx="1368152" cy="492443"/>
              </a:xfrm>
              <a:prstGeom prst="rect">
                <a:avLst/>
              </a:prstGeom>
              <a:blipFill rotWithShape="1">
                <a:blip r:embed="rId16"/>
                <a:stretch>
                  <a:fillRect l="-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1979712" y="5721171"/>
                <a:ext cx="1368152" cy="49244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600" b="0" i="1" dirty="0" smtClean="0">
                              <a:solidFill>
                                <a:srgbClr val="0000CC"/>
                              </a:solidFill>
                              <a:latin typeface="Cambria Math"/>
                            </a:rPr>
                          </m:ctrlPr>
                        </m:sSubPr>
                        <m:e>
                          <m:r>
                            <a:rPr lang="en-US" altLang="zh-CN" sz="2600" b="0" i="1" dirty="0" smtClean="0">
                              <a:solidFill>
                                <a:srgbClr val="0000CC"/>
                              </a:solidFill>
                              <a:latin typeface="Cambria Math"/>
                            </a:rPr>
                            <m:t>𝑞𝑢𝑎𝑛𝑡𝑢𝑚</m:t>
                          </m:r>
                        </m:e>
                        <m:sub>
                          <m:r>
                            <a:rPr lang="en-US" altLang="zh-CN" sz="2600" b="0" i="1" dirty="0" smtClean="0">
                              <a:solidFill>
                                <a:srgbClr val="0000CC"/>
                              </a:solidFill>
                              <a:latin typeface="Cambria Math"/>
                            </a:rPr>
                            <m:t>𝑁</m:t>
                          </m:r>
                        </m:sub>
                      </m:sSub>
                    </m:oMath>
                  </m:oMathPara>
                </a14:m>
                <a:endParaRPr lang="zh-CN" altLang="en-US" sz="2600" dirty="0">
                  <a:solidFill>
                    <a:srgbClr val="0000CC"/>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1979712" y="5721171"/>
                <a:ext cx="1368152" cy="492443"/>
              </a:xfrm>
              <a:prstGeom prst="rect">
                <a:avLst/>
              </a:prstGeom>
              <a:blipFill rotWithShape="1">
                <a:blip r:embed="rId17"/>
                <a:stretch>
                  <a:fillRect l="-8036" r="-1339"/>
                </a:stretch>
              </a:blipFill>
            </p:spPr>
            <p:txBody>
              <a:bodyPr/>
              <a:lstStyle/>
              <a:p>
                <a:r>
                  <a:rPr lang="zh-CN" altLang="en-US">
                    <a:noFill/>
                  </a:rPr>
                  <a:t> </a:t>
                </a:r>
              </a:p>
            </p:txBody>
          </p:sp>
        </mc:Fallback>
      </mc:AlternateContent>
      <p:sp>
        <p:nvSpPr>
          <p:cNvPr id="49" name="TextBox 48"/>
          <p:cNvSpPr txBox="1"/>
          <p:nvPr/>
        </p:nvSpPr>
        <p:spPr>
          <a:xfrm>
            <a:off x="2339752" y="5301208"/>
            <a:ext cx="2988332" cy="438582"/>
          </a:xfrm>
          <a:prstGeom prst="rect">
            <a:avLst/>
          </a:prstGeom>
          <a:noFill/>
        </p:spPr>
        <p:txBody>
          <a:bodyPr wrap="square" rtlCol="0">
            <a:spAutoFit/>
          </a:bodyPr>
          <a:lstStyle/>
          <a:p>
            <a:pPr>
              <a:lnSpc>
                <a:spcPts val="880"/>
              </a:lnSpc>
            </a:pPr>
            <a:r>
              <a:rPr lang="en-US" altLang="zh-CN" sz="2400" b="1" dirty="0" smtClean="0">
                <a:solidFill>
                  <a:srgbClr val="0000CC"/>
                </a:solidFill>
              </a:rPr>
              <a:t>.</a:t>
            </a:r>
          </a:p>
          <a:p>
            <a:pPr>
              <a:lnSpc>
                <a:spcPts val="880"/>
              </a:lnSpc>
            </a:pPr>
            <a:r>
              <a:rPr lang="en-US" altLang="zh-CN" sz="2400" b="1" dirty="0" smtClean="0">
                <a:solidFill>
                  <a:srgbClr val="0000CC"/>
                </a:solidFill>
              </a:rPr>
              <a:t>.</a:t>
            </a:r>
          </a:p>
          <a:p>
            <a:pPr>
              <a:lnSpc>
                <a:spcPts val="880"/>
              </a:lnSpc>
            </a:pPr>
            <a:r>
              <a:rPr lang="en-US" altLang="zh-CN" sz="2400" b="1" dirty="0" smtClean="0">
                <a:solidFill>
                  <a:srgbClr val="0000CC"/>
                </a:solidFill>
              </a:rPr>
              <a:t>.</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48</a:t>
            </a:fld>
            <a:endParaRPr lang="zh-CN" altLang="en-US"/>
          </a:p>
        </p:txBody>
      </p:sp>
    </p:spTree>
    <p:extLst>
      <p:ext uri="{BB962C8B-B14F-4D97-AF65-F5344CB8AC3E}">
        <p14:creationId xmlns:p14="http://schemas.microsoft.com/office/powerpoint/2010/main" val="38910972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cs typeface="Times New Roman" panose="02020603050405020304" pitchFamily="18" charset="0"/>
              </a:rPr>
              <a:t>MQ-ECN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i="1" dirty="0" smtClean="0">
                        <a:solidFill>
                          <a:schemeClr val="bg1"/>
                        </a:solidFill>
                        <a:latin typeface="Cambria Math"/>
                      </a:rPr>
                      <m:t>𝑁</m:t>
                    </m:r>
                  </m:oMath>
                </a14:m>
                <a:r>
                  <a:rPr lang="en-US" altLang="zh-CN" dirty="0" smtClean="0">
                    <a:solidFill>
                      <a:schemeClr val="bg1"/>
                    </a:solidFill>
                  </a:rPr>
                  <a:t> queues share the link with capacity </a:t>
                </a:r>
                <a14:m>
                  <m:oMath xmlns:m="http://schemas.openxmlformats.org/officeDocument/2006/math">
                    <m:r>
                      <a:rPr lang="en-US" altLang="zh-CN" i="1" dirty="0" smtClean="0">
                        <a:solidFill>
                          <a:schemeClr val="bg1"/>
                        </a:solidFill>
                        <a:latin typeface="Cambria Math"/>
                      </a:rPr>
                      <m:t>𝐶</m:t>
                    </m:r>
                  </m:oMath>
                </a14:m>
                <a:endParaRPr lang="en-US" altLang="zh-CN" dirty="0" smtClean="0">
                  <a:solidFill>
                    <a:schemeClr val="bg1"/>
                  </a:solidFill>
                </a:endParaRPr>
              </a:p>
              <a:p>
                <a14:m>
                  <m:oMath xmlns:m="http://schemas.openxmlformats.org/officeDocument/2006/math">
                    <m:r>
                      <a:rPr lang="en-US" altLang="zh-CN" i="1" smtClean="0">
                        <a:solidFill>
                          <a:schemeClr val="bg1"/>
                        </a:solidFill>
                        <a:latin typeface="Cambria Math"/>
                      </a:rPr>
                      <m:t>𝐶</m:t>
                    </m:r>
                    <m:r>
                      <a:rPr lang="en-US" altLang="zh-CN" i="1" smtClean="0">
                        <a:solidFill>
                          <a:schemeClr val="bg1"/>
                        </a:solidFill>
                        <a:latin typeface="Cambria Math"/>
                        <a:ea typeface="Cambria Math"/>
                      </a:rPr>
                      <m:t>=</m:t>
                    </m:r>
                    <m:nary>
                      <m:naryPr>
                        <m:chr m:val="∑"/>
                        <m:ctrlPr>
                          <a:rPr lang="en-US" altLang="zh-CN" i="1">
                            <a:solidFill>
                              <a:schemeClr val="bg1"/>
                            </a:solidFill>
                            <a:latin typeface="Cambria Math"/>
                            <a:ea typeface="Cambria Math"/>
                          </a:rPr>
                        </m:ctrlPr>
                      </m:naryPr>
                      <m:sub>
                        <m:r>
                          <m:rPr>
                            <m:brk m:alnAt="23"/>
                          </m:rPr>
                          <a:rPr lang="en-US" altLang="zh-CN" i="1">
                            <a:solidFill>
                              <a:schemeClr val="bg1"/>
                            </a:solidFill>
                            <a:latin typeface="Cambria Math"/>
                            <a:ea typeface="Cambria Math"/>
                          </a:rPr>
                          <m:t>𝑖</m:t>
                        </m:r>
                        <m:r>
                          <a:rPr lang="en-US" altLang="zh-CN" i="1">
                            <a:solidFill>
                              <a:schemeClr val="bg1"/>
                            </a:solidFill>
                            <a:latin typeface="Cambria Math"/>
                            <a:ea typeface="Cambria Math"/>
                          </a:rPr>
                          <m:t>=1</m:t>
                        </m:r>
                      </m:sub>
                      <m:sup>
                        <m:r>
                          <a:rPr lang="en-US" altLang="zh-CN" i="1">
                            <a:solidFill>
                              <a:schemeClr val="bg1"/>
                            </a:solidFill>
                            <a:latin typeface="Cambria Math"/>
                            <a:ea typeface="Cambria Math"/>
                          </a:rPr>
                          <m:t>𝑁</m:t>
                        </m:r>
                      </m:sup>
                      <m:e>
                        <m:r>
                          <m:rPr>
                            <m:sty m:val="p"/>
                          </m:rPr>
                          <a:rPr lang="en-US" altLang="zh-CN">
                            <a:solidFill>
                              <a:schemeClr val="bg1"/>
                            </a:solidFill>
                            <a:latin typeface="Cambria Math"/>
                            <a:ea typeface="Cambria Math"/>
                          </a:rPr>
                          <m:t>min</m:t>
                        </m:r>
                        <m:r>
                          <a:rPr lang="en-US" altLang="zh-CN" i="1">
                            <a:solidFill>
                              <a:schemeClr val="bg1"/>
                            </a:solidFill>
                            <a:latin typeface="Cambria Math"/>
                            <a:ea typeface="Cambria Math"/>
                          </a:rPr>
                          <m:t>⁡(</m:t>
                        </m:r>
                        <m:sSub>
                          <m:sSubPr>
                            <m:ctrlPr>
                              <a:rPr lang="en-US" altLang="zh-CN" i="1">
                                <a:solidFill>
                                  <a:schemeClr val="bg1"/>
                                </a:solidFill>
                                <a:latin typeface="Cambria Math"/>
                                <a:ea typeface="Cambria Math"/>
                              </a:rPr>
                            </m:ctrlPr>
                          </m:sSubPr>
                          <m:e>
                            <m:r>
                              <a:rPr lang="en-US" altLang="zh-CN" i="1">
                                <a:solidFill>
                                  <a:schemeClr val="bg1"/>
                                </a:solidFill>
                                <a:latin typeface="Cambria Math"/>
                                <a:ea typeface="Cambria Math"/>
                              </a:rPr>
                              <m:t>𝑟</m:t>
                            </m:r>
                          </m:e>
                          <m:sub>
                            <m:r>
                              <a:rPr lang="en-US" altLang="zh-CN" i="1">
                                <a:solidFill>
                                  <a:schemeClr val="bg1"/>
                                </a:solidFill>
                                <a:latin typeface="Cambria Math"/>
                                <a:ea typeface="Cambria Math"/>
                              </a:rPr>
                              <m:t>𝑖</m:t>
                            </m:r>
                          </m:sub>
                        </m:sSub>
                      </m:e>
                    </m:nary>
                    <m:r>
                      <a:rPr lang="en-US" altLang="zh-CN" i="1">
                        <a:solidFill>
                          <a:schemeClr val="bg1"/>
                        </a:solidFill>
                        <a:latin typeface="Cambria Math"/>
                        <a:ea typeface="Cambria Math"/>
                      </a:rPr>
                      <m:t>,</m:t>
                    </m:r>
                    <m:sSub>
                      <m:sSubPr>
                        <m:ctrlPr>
                          <a:rPr lang="en-US" altLang="zh-CN" i="1">
                            <a:solidFill>
                              <a:schemeClr val="bg1"/>
                            </a:solidFill>
                            <a:latin typeface="Cambria Math"/>
                            <a:ea typeface="Cambria Math"/>
                          </a:rPr>
                        </m:ctrlPr>
                      </m:sSubPr>
                      <m:e>
                        <m:r>
                          <a:rPr lang="en-US" altLang="zh-CN" i="1">
                            <a:solidFill>
                              <a:schemeClr val="bg1"/>
                            </a:solidFill>
                            <a:latin typeface="Cambria Math"/>
                            <a:ea typeface="Cambria Math"/>
                          </a:rPr>
                          <m:t>𝑤</m:t>
                        </m:r>
                      </m:e>
                      <m:sub>
                        <m:r>
                          <a:rPr lang="en-US" altLang="zh-CN" i="1">
                            <a:solidFill>
                              <a:schemeClr val="bg1"/>
                            </a:solidFill>
                            <a:latin typeface="Cambria Math"/>
                            <a:ea typeface="Cambria Math"/>
                          </a:rPr>
                          <m:t>𝑖</m:t>
                        </m:r>
                      </m:sub>
                    </m:sSub>
                    <m:r>
                      <a:rPr lang="en-US" altLang="zh-CN" i="1">
                        <a:solidFill>
                          <a:schemeClr val="bg1"/>
                        </a:solidFill>
                        <a:latin typeface="Cambria Math"/>
                        <a:ea typeface="Cambria Math"/>
                      </a:rPr>
                      <m:t>𝛼</m:t>
                    </m:r>
                    <m:r>
                      <a:rPr lang="en-US" altLang="zh-CN" i="1">
                        <a:solidFill>
                          <a:schemeClr val="bg1"/>
                        </a:solidFill>
                        <a:latin typeface="Cambria Math"/>
                        <a:ea typeface="Cambria Math"/>
                      </a:rPr>
                      <m:t>)            </m:t>
                    </m:r>
                  </m:oMath>
                </a14:m>
                <a:endParaRPr lang="en-US" altLang="zh-CN" dirty="0" smtClean="0"/>
              </a:p>
              <a:p>
                <a:pPr marL="342900" lvl="1" indent="-342900">
                  <a:buFont typeface="Arial" pitchFamily="34" charset="0"/>
                  <a:buChar char="•"/>
                </a:pPr>
                <a14:m>
                  <m:oMath xmlns:m="http://schemas.openxmlformats.org/officeDocument/2006/math">
                    <m:sSub>
                      <m:sSubPr>
                        <m:ctrlPr>
                          <a:rPr lang="en-US" altLang="zh-CN" sz="3200" i="1">
                            <a:latin typeface="Cambria Math"/>
                          </a:rPr>
                        </m:ctrlPr>
                      </m:sSubPr>
                      <m:e>
                        <m:r>
                          <a:rPr lang="en-US" altLang="zh-CN" sz="3200" i="1">
                            <a:latin typeface="Cambria Math"/>
                          </a:rPr>
                          <m:t>𝐾</m:t>
                        </m:r>
                      </m:e>
                      <m:sub>
                        <m:r>
                          <a:rPr lang="en-US" altLang="zh-CN" sz="3200" i="1">
                            <a:latin typeface="Cambria Math"/>
                          </a:rPr>
                          <m:t>𝑞𝑢𝑒𝑢𝑒</m:t>
                        </m:r>
                        <m:r>
                          <a:rPr lang="en-US" altLang="zh-CN" sz="3200" i="1">
                            <a:latin typeface="Cambria Math"/>
                          </a:rPr>
                          <m:t>(</m:t>
                        </m:r>
                        <m:r>
                          <a:rPr lang="en-US" altLang="zh-CN" sz="3200" i="1">
                            <a:latin typeface="Cambria Math"/>
                          </a:rPr>
                          <m:t>𝑖</m:t>
                        </m:r>
                        <m:r>
                          <a:rPr lang="en-US" altLang="zh-CN" sz="3200" i="1">
                            <a:latin typeface="Cambria Math"/>
                          </a:rPr>
                          <m:t>)</m:t>
                        </m:r>
                      </m:sub>
                    </m:sSub>
                    <m:r>
                      <a:rPr lang="en-US" altLang="zh-CN" sz="3200" i="1">
                        <a:latin typeface="Cambria Math"/>
                        <a:ea typeface="Cambria Math"/>
                      </a:rPr>
                      <m:t>=</m:t>
                    </m:r>
                    <m:f>
                      <m:fPr>
                        <m:type m:val="lin"/>
                        <m:ctrlPr>
                          <a:rPr lang="en-US" altLang="zh-CN" sz="3200" i="1" smtClean="0">
                            <a:solidFill>
                              <a:srgbClr val="0000CC"/>
                            </a:solidFill>
                            <a:latin typeface="Cambria Math"/>
                            <a:ea typeface="Cambria Math"/>
                          </a:rPr>
                        </m:ctrlPr>
                      </m:fPr>
                      <m:num>
                        <m:sSub>
                          <m:sSubPr>
                            <m:ctrlPr>
                              <a:rPr lang="en-US" altLang="zh-CN" sz="3200" i="1">
                                <a:solidFill>
                                  <a:srgbClr val="0000CC"/>
                                </a:solidFill>
                                <a:latin typeface="Cambria Math"/>
                                <a:ea typeface="Cambria Math"/>
                              </a:rPr>
                            </m:ctrlPr>
                          </m:sSubPr>
                          <m:e>
                            <m:r>
                              <a:rPr lang="en-US" altLang="zh-CN" sz="3200" b="0" i="1">
                                <a:solidFill>
                                  <a:srgbClr val="0000CC"/>
                                </a:solidFill>
                                <a:latin typeface="Cambria Math"/>
                                <a:ea typeface="Cambria Math"/>
                              </a:rPr>
                              <m:t>𝑞𝑢𝑎𝑛𝑡𝑢𝑚</m:t>
                            </m:r>
                          </m:e>
                          <m:sub>
                            <m:r>
                              <a:rPr lang="en-US" altLang="zh-CN" sz="3200" b="0" i="1">
                                <a:solidFill>
                                  <a:srgbClr val="0000CC"/>
                                </a:solidFill>
                                <a:latin typeface="Cambria Math"/>
                                <a:ea typeface="Cambria Math"/>
                              </a:rPr>
                              <m:t>𝑖</m:t>
                            </m:r>
                          </m:sub>
                        </m:sSub>
                      </m:num>
                      <m:den>
                        <m:sSub>
                          <m:sSubPr>
                            <m:ctrlPr>
                              <a:rPr lang="en-US" altLang="zh-CN" sz="3200" i="1" smtClean="0">
                                <a:solidFill>
                                  <a:srgbClr val="0000CC"/>
                                </a:solidFill>
                                <a:latin typeface="Cambria Math"/>
                                <a:ea typeface="Cambria Math"/>
                              </a:rPr>
                            </m:ctrlPr>
                          </m:sSubPr>
                          <m:e>
                            <m:r>
                              <a:rPr lang="en-US" altLang="zh-CN" sz="3200" b="0" i="1" smtClean="0">
                                <a:solidFill>
                                  <a:srgbClr val="0000CC"/>
                                </a:solidFill>
                                <a:latin typeface="Cambria Math"/>
                                <a:ea typeface="Cambria Math"/>
                              </a:rPr>
                              <m:t>𝑇</m:t>
                            </m:r>
                          </m:e>
                          <m:sub>
                            <m:r>
                              <a:rPr lang="en-US" altLang="zh-CN" sz="3200" b="0" i="1" smtClean="0">
                                <a:solidFill>
                                  <a:srgbClr val="0000CC"/>
                                </a:solidFill>
                                <a:latin typeface="Cambria Math"/>
                                <a:ea typeface="Cambria Math"/>
                              </a:rPr>
                              <m:t>𝑟𝑜𝑢𝑛𝑑</m:t>
                            </m:r>
                          </m:sub>
                        </m:sSub>
                      </m:den>
                    </m:f>
                    <m:r>
                      <a:rPr lang="en-US" altLang="zh-CN" sz="3200" i="1">
                        <a:latin typeface="Cambria Math"/>
                        <a:ea typeface="Cambria Math"/>
                      </a:rPr>
                      <m:t>×</m:t>
                    </m:r>
                    <m:r>
                      <a:rPr lang="en-US" altLang="zh-CN" sz="3200" i="1">
                        <a:latin typeface="Cambria Math"/>
                        <a:ea typeface="Cambria Math"/>
                      </a:rPr>
                      <m:t>𝑅𝑇𝑇</m:t>
                    </m:r>
                    <m:r>
                      <a:rPr lang="en-US" altLang="zh-CN" sz="3200" i="1">
                        <a:latin typeface="Cambria Math"/>
                        <a:ea typeface="Cambria Math"/>
                      </a:rPr>
                      <m:t>×</m:t>
                    </m:r>
                    <m:r>
                      <a:rPr lang="en-US" altLang="zh-CN" sz="3200" i="1">
                        <a:latin typeface="Cambria Math"/>
                        <a:ea typeface="Cambria Math"/>
                      </a:rPr>
                      <m:t>𝜆</m:t>
                    </m:r>
                  </m:oMath>
                </a14:m>
                <a:endParaRPr lang="en-US" altLang="zh-CN" sz="3200" dirty="0"/>
              </a:p>
              <a:p>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t="-161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49</a:t>
            </a:fld>
            <a:endParaRPr lang="zh-CN" altLang="en-US"/>
          </a:p>
        </p:txBody>
      </p:sp>
    </p:spTree>
    <p:extLst>
      <p:ext uri="{BB962C8B-B14F-4D97-AF65-F5344CB8AC3E}">
        <p14:creationId xmlns:p14="http://schemas.microsoft.com/office/powerpoint/2010/main" val="50038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solidFill>
                  <a:srgbClr val="0000CC"/>
                </a:solidFill>
                <a:cs typeface="Times New Roman" panose="02020603050405020304" pitchFamily="18" charset="0"/>
              </a:rPr>
              <a:t>ECN-based </a:t>
            </a:r>
            <a:r>
              <a:rPr lang="en-US" altLang="zh-CN" dirty="0" smtClean="0">
                <a:solidFill>
                  <a:srgbClr val="0000CC"/>
                </a:solidFill>
                <a:cs typeface="Times New Roman" panose="02020603050405020304" pitchFamily="18" charset="0"/>
              </a:rPr>
              <a:t>Transports</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27365627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cs typeface="Times New Roman" panose="02020603050405020304" pitchFamily="18" charset="0"/>
              </a:rPr>
              <a:t>MQ-ECN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342900" lvl="1" indent="-342900">
                  <a:buFont typeface="Arial" pitchFamily="34" charset="0"/>
                  <a:buChar char="•"/>
                </a:pPr>
                <a14:m>
                  <m:oMath xmlns:m="http://schemas.openxmlformats.org/officeDocument/2006/math">
                    <m:sSub>
                      <m:sSubPr>
                        <m:ctrlPr>
                          <a:rPr lang="en-US" altLang="zh-CN" sz="3200" i="1">
                            <a:latin typeface="Cambria Math"/>
                          </a:rPr>
                        </m:ctrlPr>
                      </m:sSubPr>
                      <m:e>
                        <m:r>
                          <a:rPr lang="en-US" altLang="zh-CN" sz="3200" i="1">
                            <a:latin typeface="Cambria Math"/>
                          </a:rPr>
                          <m:t>𝐾</m:t>
                        </m:r>
                      </m:e>
                      <m:sub>
                        <m:r>
                          <a:rPr lang="en-US" altLang="zh-CN" sz="3200" i="1">
                            <a:latin typeface="Cambria Math"/>
                          </a:rPr>
                          <m:t>𝑞𝑢𝑒𝑢𝑒</m:t>
                        </m:r>
                        <m:r>
                          <a:rPr lang="en-US" altLang="zh-CN" sz="3200" i="1">
                            <a:latin typeface="Cambria Math"/>
                          </a:rPr>
                          <m:t>(</m:t>
                        </m:r>
                        <m:r>
                          <a:rPr lang="en-US" altLang="zh-CN" sz="3200" i="1">
                            <a:latin typeface="Cambria Math"/>
                          </a:rPr>
                          <m:t>𝑖</m:t>
                        </m:r>
                        <m:r>
                          <a:rPr lang="en-US" altLang="zh-CN" sz="3200" i="1">
                            <a:latin typeface="Cambria Math"/>
                          </a:rPr>
                          <m:t>)</m:t>
                        </m:r>
                      </m:sub>
                    </m:sSub>
                    <m:r>
                      <a:rPr lang="en-US" altLang="zh-CN" sz="3200" i="1">
                        <a:latin typeface="Cambria Math"/>
                        <a:ea typeface="Cambria Math"/>
                      </a:rPr>
                      <m:t>=</m:t>
                    </m:r>
                    <m:f>
                      <m:fPr>
                        <m:type m:val="lin"/>
                        <m:ctrlPr>
                          <a:rPr lang="en-US" altLang="zh-CN" sz="3200" i="1" smtClean="0">
                            <a:solidFill>
                              <a:schemeClr val="tx1"/>
                            </a:solidFill>
                            <a:latin typeface="Cambria Math"/>
                            <a:ea typeface="Cambria Math"/>
                          </a:rPr>
                        </m:ctrlPr>
                      </m:fPr>
                      <m:num>
                        <m:sSub>
                          <m:sSubPr>
                            <m:ctrlPr>
                              <a:rPr lang="en-US" altLang="zh-CN" sz="3200" i="1">
                                <a:solidFill>
                                  <a:schemeClr val="tx1"/>
                                </a:solidFill>
                                <a:latin typeface="Cambria Math"/>
                                <a:ea typeface="Cambria Math"/>
                              </a:rPr>
                            </m:ctrlPr>
                          </m:sSubPr>
                          <m:e>
                            <m:r>
                              <a:rPr lang="en-US" altLang="zh-CN" sz="3200" i="1">
                                <a:solidFill>
                                  <a:schemeClr val="tx1"/>
                                </a:solidFill>
                                <a:latin typeface="Cambria Math"/>
                                <a:ea typeface="Cambria Math"/>
                              </a:rPr>
                              <m:t>𝑞𝑢𝑎𝑛𝑡𝑢𝑚</m:t>
                            </m:r>
                          </m:e>
                          <m:sub>
                            <m:r>
                              <a:rPr lang="en-US" altLang="zh-CN" sz="3200" i="1">
                                <a:solidFill>
                                  <a:schemeClr val="tx1"/>
                                </a:solidFill>
                                <a:latin typeface="Cambria Math"/>
                                <a:ea typeface="Cambria Math"/>
                              </a:rPr>
                              <m:t>𝑖</m:t>
                            </m:r>
                          </m:sub>
                        </m:sSub>
                      </m:num>
                      <m:den>
                        <m:sSub>
                          <m:sSubPr>
                            <m:ctrlPr>
                              <a:rPr lang="en-US" altLang="zh-CN" sz="3200" i="1">
                                <a:solidFill>
                                  <a:schemeClr val="tx1"/>
                                </a:solidFill>
                                <a:latin typeface="Cambria Math"/>
                                <a:ea typeface="Cambria Math"/>
                              </a:rPr>
                            </m:ctrlPr>
                          </m:sSubPr>
                          <m:e>
                            <m:r>
                              <a:rPr lang="en-US" altLang="zh-CN" sz="3200" i="1">
                                <a:solidFill>
                                  <a:schemeClr val="tx1"/>
                                </a:solidFill>
                                <a:latin typeface="Cambria Math"/>
                                <a:ea typeface="Cambria Math"/>
                              </a:rPr>
                              <m:t>𝑇</m:t>
                            </m:r>
                          </m:e>
                          <m:sub>
                            <m:r>
                              <a:rPr lang="en-US" altLang="zh-CN" sz="3200" i="1">
                                <a:solidFill>
                                  <a:schemeClr val="tx1"/>
                                </a:solidFill>
                                <a:latin typeface="Cambria Math"/>
                                <a:ea typeface="Cambria Math"/>
                              </a:rPr>
                              <m:t>𝑟𝑜𝑢𝑛𝑑</m:t>
                            </m:r>
                          </m:sub>
                        </m:sSub>
                      </m:den>
                    </m:f>
                    <m:r>
                      <a:rPr lang="en-US" altLang="zh-CN" sz="3200" i="1">
                        <a:latin typeface="Cambria Math"/>
                        <a:ea typeface="Cambria Math"/>
                      </a:rPr>
                      <m:t>×</m:t>
                    </m:r>
                    <m:r>
                      <a:rPr lang="en-US" altLang="zh-CN" sz="3200" i="1">
                        <a:latin typeface="Cambria Math"/>
                        <a:ea typeface="Cambria Math"/>
                      </a:rPr>
                      <m:t>𝑅𝑇𝑇</m:t>
                    </m:r>
                    <m:r>
                      <a:rPr lang="en-US" altLang="zh-CN" sz="3200" i="1">
                        <a:latin typeface="Cambria Math"/>
                        <a:ea typeface="Cambria Math"/>
                      </a:rPr>
                      <m:t>×</m:t>
                    </m:r>
                    <m:r>
                      <a:rPr lang="en-US" altLang="zh-CN" sz="3200" i="1">
                        <a:latin typeface="Cambria Math"/>
                        <a:ea typeface="Cambria Math"/>
                      </a:rPr>
                      <m:t>𝜆</m:t>
                    </m:r>
                  </m:oMath>
                </a14:m>
                <a:r>
                  <a:rPr lang="en-US" altLang="zh-CN" sz="3200" dirty="0" smtClean="0"/>
                  <a:t> </a:t>
                </a:r>
              </a:p>
              <a:p>
                <a:pPr marL="400050" lvl="2" indent="0">
                  <a:buNone/>
                </a:pPr>
                <a:endParaRPr lang="en-US" altLang="zh-CN" dirty="0"/>
              </a:p>
              <a:p>
                <a:pPr lvl="1"/>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zh-CN" altLang="en-US">
                    <a:noFill/>
                  </a:rPr>
                  <a:t> </a:t>
                </a:r>
              </a:p>
            </p:txBody>
          </p:sp>
        </mc:Fallback>
      </mc:AlternateContent>
      <p:sp>
        <p:nvSpPr>
          <p:cNvPr id="6" name="标题 1"/>
          <p:cNvSpPr txBox="1">
            <a:spLocks/>
          </p:cNvSpPr>
          <p:nvPr/>
        </p:nvSpPr>
        <p:spPr>
          <a:xfrm>
            <a:off x="400607" y="34290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solidFill>
                  <a:srgbClr val="0000CC"/>
                </a:solidFill>
                <a:ea typeface="+mn-ea"/>
                <a:cs typeface="Times New Roman" panose="02020603050405020304" pitchFamily="18" charset="0"/>
              </a:rPr>
              <a:t>Why does it work?</a:t>
            </a:r>
            <a:endParaRPr lang="zh-CN" altLang="en-US" dirty="0">
              <a:solidFill>
                <a:srgbClr val="0000CC"/>
              </a:solidFill>
              <a:ea typeface="+mn-ea"/>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50</a:t>
            </a:fld>
            <a:endParaRPr lang="zh-CN" altLang="en-US"/>
          </a:p>
        </p:txBody>
      </p:sp>
    </p:spTree>
    <p:extLst>
      <p:ext uri="{BB962C8B-B14F-4D97-AF65-F5344CB8AC3E}">
        <p14:creationId xmlns:p14="http://schemas.microsoft.com/office/powerpoint/2010/main" val="27111719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cs typeface="Times New Roman" panose="02020603050405020304" pitchFamily="18" charset="0"/>
              </a:rPr>
              <a:t>MQ-ECN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342900" lvl="1" indent="-342900">
                  <a:buFont typeface="Arial" pitchFamily="34" charset="0"/>
                  <a:buChar char="•"/>
                </a:pPr>
                <a14:m>
                  <m:oMath xmlns:m="http://schemas.openxmlformats.org/officeDocument/2006/math">
                    <m:sSub>
                      <m:sSubPr>
                        <m:ctrlPr>
                          <a:rPr lang="en-US" altLang="zh-CN" sz="3200" i="1">
                            <a:latin typeface="Cambria Math"/>
                          </a:rPr>
                        </m:ctrlPr>
                      </m:sSubPr>
                      <m:e>
                        <m:r>
                          <a:rPr lang="en-US" altLang="zh-CN" sz="3200" i="1">
                            <a:latin typeface="Cambria Math"/>
                          </a:rPr>
                          <m:t>𝐾</m:t>
                        </m:r>
                      </m:e>
                      <m:sub>
                        <m:r>
                          <a:rPr lang="en-US" altLang="zh-CN" sz="3200" i="1">
                            <a:latin typeface="Cambria Math"/>
                          </a:rPr>
                          <m:t>𝑞𝑢𝑒𝑢𝑒</m:t>
                        </m:r>
                        <m:r>
                          <a:rPr lang="en-US" altLang="zh-CN" sz="3200" i="1">
                            <a:latin typeface="Cambria Math"/>
                          </a:rPr>
                          <m:t>(</m:t>
                        </m:r>
                        <m:r>
                          <a:rPr lang="en-US" altLang="zh-CN" sz="3200" i="1">
                            <a:latin typeface="Cambria Math"/>
                          </a:rPr>
                          <m:t>𝑖</m:t>
                        </m:r>
                        <m:r>
                          <a:rPr lang="en-US" altLang="zh-CN" sz="3200" i="1">
                            <a:latin typeface="Cambria Math"/>
                          </a:rPr>
                          <m:t>)</m:t>
                        </m:r>
                      </m:sub>
                    </m:sSub>
                    <m:r>
                      <a:rPr lang="en-US" altLang="zh-CN" sz="3200" i="1">
                        <a:latin typeface="Cambria Math"/>
                        <a:ea typeface="Cambria Math"/>
                      </a:rPr>
                      <m:t>=</m:t>
                    </m:r>
                    <m:f>
                      <m:fPr>
                        <m:type m:val="lin"/>
                        <m:ctrlPr>
                          <a:rPr lang="en-US" altLang="zh-CN" sz="3200" i="1" smtClean="0">
                            <a:solidFill>
                              <a:schemeClr val="tx1"/>
                            </a:solidFill>
                            <a:latin typeface="Cambria Math"/>
                            <a:ea typeface="Cambria Math"/>
                          </a:rPr>
                        </m:ctrlPr>
                      </m:fPr>
                      <m:num>
                        <m:sSub>
                          <m:sSubPr>
                            <m:ctrlPr>
                              <a:rPr lang="en-US" altLang="zh-CN" sz="3200" i="1">
                                <a:solidFill>
                                  <a:schemeClr val="tx1"/>
                                </a:solidFill>
                                <a:latin typeface="Cambria Math"/>
                                <a:ea typeface="Cambria Math"/>
                              </a:rPr>
                            </m:ctrlPr>
                          </m:sSubPr>
                          <m:e>
                            <m:r>
                              <a:rPr lang="en-US" altLang="zh-CN" sz="3200" i="1">
                                <a:solidFill>
                                  <a:schemeClr val="tx1"/>
                                </a:solidFill>
                                <a:latin typeface="Cambria Math"/>
                                <a:ea typeface="Cambria Math"/>
                              </a:rPr>
                              <m:t>𝑞𝑢𝑎𝑛𝑡𝑢𝑚</m:t>
                            </m:r>
                          </m:e>
                          <m:sub>
                            <m:r>
                              <a:rPr lang="en-US" altLang="zh-CN" sz="3200" i="1">
                                <a:solidFill>
                                  <a:schemeClr val="tx1"/>
                                </a:solidFill>
                                <a:latin typeface="Cambria Math"/>
                                <a:ea typeface="Cambria Math"/>
                              </a:rPr>
                              <m:t>𝑖</m:t>
                            </m:r>
                          </m:sub>
                        </m:sSub>
                      </m:num>
                      <m:den>
                        <m:sSub>
                          <m:sSubPr>
                            <m:ctrlPr>
                              <a:rPr lang="en-US" altLang="zh-CN" sz="3200" i="1">
                                <a:solidFill>
                                  <a:schemeClr val="tx1"/>
                                </a:solidFill>
                                <a:latin typeface="Cambria Math"/>
                                <a:ea typeface="Cambria Math"/>
                              </a:rPr>
                            </m:ctrlPr>
                          </m:sSubPr>
                          <m:e>
                            <m:r>
                              <a:rPr lang="en-US" altLang="zh-CN" sz="3200" i="1">
                                <a:solidFill>
                                  <a:schemeClr val="tx1"/>
                                </a:solidFill>
                                <a:latin typeface="Cambria Math"/>
                                <a:ea typeface="Cambria Math"/>
                              </a:rPr>
                              <m:t>𝑇</m:t>
                            </m:r>
                          </m:e>
                          <m:sub>
                            <m:r>
                              <a:rPr lang="en-US" altLang="zh-CN" sz="3200" i="1">
                                <a:solidFill>
                                  <a:schemeClr val="tx1"/>
                                </a:solidFill>
                                <a:latin typeface="Cambria Math"/>
                                <a:ea typeface="Cambria Math"/>
                              </a:rPr>
                              <m:t>𝑟𝑜𝑢𝑛𝑑</m:t>
                            </m:r>
                          </m:sub>
                        </m:sSub>
                      </m:den>
                    </m:f>
                    <m:r>
                      <a:rPr lang="en-US" altLang="zh-CN" sz="3200" i="1">
                        <a:latin typeface="Cambria Math"/>
                        <a:ea typeface="Cambria Math"/>
                      </a:rPr>
                      <m:t>×</m:t>
                    </m:r>
                    <m:r>
                      <a:rPr lang="en-US" altLang="zh-CN" sz="3200" i="1">
                        <a:latin typeface="Cambria Math"/>
                        <a:ea typeface="Cambria Math"/>
                      </a:rPr>
                      <m:t>𝑅𝑇𝑇</m:t>
                    </m:r>
                    <m:r>
                      <a:rPr lang="en-US" altLang="zh-CN" sz="3200" i="1">
                        <a:latin typeface="Cambria Math"/>
                        <a:ea typeface="Cambria Math"/>
                      </a:rPr>
                      <m:t>×</m:t>
                    </m:r>
                    <m:r>
                      <a:rPr lang="en-US" altLang="zh-CN" sz="3200" i="1">
                        <a:latin typeface="Cambria Math"/>
                        <a:ea typeface="Cambria Math"/>
                      </a:rPr>
                      <m:t>𝜆</m:t>
                    </m:r>
                  </m:oMath>
                </a14:m>
                <a:r>
                  <a:rPr lang="en-US" altLang="zh-CN" sz="3200" dirty="0" smtClean="0"/>
                  <a:t> </a:t>
                </a:r>
                <a:endParaRPr lang="en-US" altLang="zh-CN" dirty="0"/>
              </a:p>
              <a:p>
                <a:pPr lvl="1"/>
                <a:r>
                  <a:rPr lang="en-US" altLang="zh-CN" dirty="0">
                    <a:solidFill>
                      <a:srgbClr val="0000CC"/>
                    </a:solidFill>
                    <a:latin typeface="+mj-lt"/>
                    <a:ea typeface="+mj-ea"/>
                    <a:cs typeface="Times New Roman" panose="02020603050405020304" pitchFamily="18" charset="0"/>
                  </a:rPr>
                  <a:t>Deliver low latency</a:t>
                </a:r>
              </a:p>
              <a:p>
                <a:pPr lvl="1"/>
                <a:r>
                  <a:rPr lang="en-US" altLang="zh-CN" dirty="0">
                    <a:solidFill>
                      <a:srgbClr val="0000CC"/>
                    </a:solidFill>
                    <a:latin typeface="+mj-lt"/>
                    <a:ea typeface="+mj-ea"/>
                    <a:cs typeface="Times New Roman" panose="02020603050405020304" pitchFamily="18" charset="0"/>
                  </a:rPr>
                  <a:t>Achieve high throughput</a:t>
                </a:r>
              </a:p>
              <a:p>
                <a:pPr lvl="1"/>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zh-CN" altLang="en-US">
                    <a:noFill/>
                  </a:rPr>
                  <a:t> </a:t>
                </a:r>
              </a:p>
            </p:txBody>
          </p:sp>
        </mc:Fallback>
      </mc:AlternateContent>
      <p:sp>
        <p:nvSpPr>
          <p:cNvPr id="4" name="矩形 3"/>
          <p:cNvSpPr/>
          <p:nvPr/>
        </p:nvSpPr>
        <p:spPr>
          <a:xfrm>
            <a:off x="4942721" y="1628800"/>
            <a:ext cx="1141447" cy="648072"/>
          </a:xfrm>
          <a:prstGeom prst="rect">
            <a:avLst/>
          </a:prstGeom>
          <a:noFill/>
          <a:ln w="38100">
            <a:solidFill>
              <a:srgbClr val="0000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useBgFill="1">
            <p:nvSpPr>
              <p:cNvPr id="5" name="Rounded Rectangle 51"/>
              <p:cNvSpPr/>
              <p:nvPr/>
            </p:nvSpPr>
            <p:spPr>
              <a:xfrm>
                <a:off x="1403648" y="4509264"/>
                <a:ext cx="6408712" cy="1296000"/>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14:m>
                  <m:oMath xmlns:m="http://schemas.openxmlformats.org/officeDocument/2006/math">
                    <m:sSub>
                      <m:sSubPr>
                        <m:ctrlPr>
                          <a:rPr lang="en-US" altLang="zh-CN" sz="3200" i="1">
                            <a:latin typeface="Cambria Math"/>
                          </a:rPr>
                        </m:ctrlPr>
                      </m:sSubPr>
                      <m:e>
                        <m:r>
                          <a:rPr lang="en-US" altLang="zh-CN" sz="3200" i="1">
                            <a:latin typeface="Cambria Math"/>
                          </a:rPr>
                          <m:t>𝐾</m:t>
                        </m:r>
                      </m:e>
                      <m:sub>
                        <m:r>
                          <a:rPr lang="en-US" altLang="zh-CN" sz="3200" i="1">
                            <a:latin typeface="Cambria Math"/>
                          </a:rPr>
                          <m:t>𝑞𝑢𝑒𝑢𝑒</m:t>
                        </m:r>
                        <m:r>
                          <a:rPr lang="en-US" altLang="zh-CN" sz="3200" i="1">
                            <a:latin typeface="Cambria Math"/>
                          </a:rPr>
                          <m:t>(</m:t>
                        </m:r>
                        <m:r>
                          <a:rPr lang="en-US" altLang="zh-CN" sz="3200" i="1">
                            <a:latin typeface="Cambria Math"/>
                          </a:rPr>
                          <m:t>𝑖</m:t>
                        </m:r>
                        <m:r>
                          <a:rPr lang="en-US" altLang="zh-CN" sz="3200" i="1">
                            <a:latin typeface="Cambria Math"/>
                          </a:rPr>
                          <m:t>)</m:t>
                        </m:r>
                      </m:sub>
                    </m:sSub>
                  </m:oMath>
                </a14:m>
                <a:r>
                  <a:rPr lang="en-US" altLang="zh-CN" sz="3200" dirty="0" smtClean="0"/>
                  <a:t> adapts to traffic dynamics</a:t>
                </a:r>
                <a:endParaRPr lang="zh-CN" altLang="en-US" sz="3200" dirty="0"/>
              </a:p>
            </p:txBody>
          </p:sp>
        </mc:Choice>
        <mc:Fallback xmlns="">
          <p:sp useBgFill="1">
            <p:nvSpPr>
              <p:cNvPr id="5" name="Rounded Rectangle 51"/>
              <p:cNvSpPr>
                <a:spLocks noRot="1" noChangeAspect="1" noMove="1" noResize="1" noEditPoints="1" noAdjustHandles="1" noChangeArrowheads="1" noChangeShapeType="1" noTextEdit="1"/>
              </p:cNvSpPr>
              <p:nvPr/>
            </p:nvSpPr>
            <p:spPr>
              <a:xfrm>
                <a:off x="1403648" y="4509264"/>
                <a:ext cx="6408712" cy="1296000"/>
              </a:xfrm>
              <a:prstGeom prst="roundRect">
                <a:avLst/>
              </a:prstGeom>
              <a:blipFill rotWithShape="1">
                <a:blip r:embed="rId4"/>
                <a:stretch>
                  <a:fillRect/>
                </a:stretch>
              </a:blipFill>
              <a:ln w="63500" cap="flat" cmpd="sng" algn="ctr">
                <a:noFill/>
                <a:prstDash val="solid"/>
              </a:ln>
              <a:effectLst>
                <a:innerShdw blurRad="215900">
                  <a:prstClr val="black"/>
                </a:innerShdw>
              </a:effectLst>
            </p:spPr>
            <p:txBody>
              <a:bodyPr/>
              <a:lstStyle/>
              <a:p>
                <a:r>
                  <a:rPr lang="zh-CN" altLang="en-US">
                    <a:noFill/>
                  </a:rPr>
                  <a:t> </a:t>
                </a:r>
              </a:p>
            </p:txBody>
          </p:sp>
        </mc:Fallback>
      </mc:AlternateContent>
      <p:sp>
        <p:nvSpPr>
          <p:cNvPr id="6" name="灯片编号占位符 5"/>
          <p:cNvSpPr>
            <a:spLocks noGrp="1"/>
          </p:cNvSpPr>
          <p:nvPr>
            <p:ph type="sldNum" sz="quarter" idx="12"/>
          </p:nvPr>
        </p:nvSpPr>
        <p:spPr/>
        <p:txBody>
          <a:bodyPr/>
          <a:lstStyle/>
          <a:p>
            <a:fld id="{0C913308-F349-4B6D-A68A-DD1791B4A57B}" type="slidenum">
              <a:rPr lang="zh-CN" altLang="en-US" smtClean="0"/>
              <a:t>51</a:t>
            </a:fld>
            <a:endParaRPr lang="zh-CN" altLang="en-US"/>
          </a:p>
        </p:txBody>
      </p:sp>
    </p:spTree>
    <p:extLst>
      <p:ext uri="{BB962C8B-B14F-4D97-AF65-F5344CB8AC3E}">
        <p14:creationId xmlns:p14="http://schemas.microsoft.com/office/powerpoint/2010/main" val="10924795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MQ-ECN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342900" lvl="1" indent="-342900">
                  <a:buFont typeface="Arial" pitchFamily="34" charset="0"/>
                  <a:buChar char="•"/>
                </a:pPr>
                <a14:m>
                  <m:oMath xmlns:m="http://schemas.openxmlformats.org/officeDocument/2006/math">
                    <m:sSub>
                      <m:sSubPr>
                        <m:ctrlPr>
                          <a:rPr lang="en-US" altLang="zh-CN" sz="3200" i="1">
                            <a:latin typeface="Cambria Math"/>
                          </a:rPr>
                        </m:ctrlPr>
                      </m:sSubPr>
                      <m:e>
                        <m:r>
                          <a:rPr lang="en-US" altLang="zh-CN" sz="3200" i="1">
                            <a:latin typeface="Cambria Math"/>
                          </a:rPr>
                          <m:t>𝐾</m:t>
                        </m:r>
                      </m:e>
                      <m:sub>
                        <m:r>
                          <a:rPr lang="en-US" altLang="zh-CN" sz="3200" i="1">
                            <a:latin typeface="Cambria Math"/>
                          </a:rPr>
                          <m:t>𝑞𝑢𝑒𝑢𝑒</m:t>
                        </m:r>
                        <m:r>
                          <a:rPr lang="en-US" altLang="zh-CN" sz="3200" i="1">
                            <a:latin typeface="Cambria Math"/>
                          </a:rPr>
                          <m:t>(</m:t>
                        </m:r>
                        <m:r>
                          <a:rPr lang="en-US" altLang="zh-CN" sz="3200" i="1">
                            <a:latin typeface="Cambria Math"/>
                          </a:rPr>
                          <m:t>𝑖</m:t>
                        </m:r>
                        <m:r>
                          <a:rPr lang="en-US" altLang="zh-CN" sz="3200" i="1">
                            <a:latin typeface="Cambria Math"/>
                          </a:rPr>
                          <m:t>)</m:t>
                        </m:r>
                      </m:sub>
                    </m:sSub>
                    <m:r>
                      <a:rPr lang="en-US" altLang="zh-CN" sz="3200" i="1">
                        <a:latin typeface="Cambria Math"/>
                        <a:ea typeface="Cambria Math"/>
                      </a:rPr>
                      <m:t>=</m:t>
                    </m:r>
                    <m:f>
                      <m:fPr>
                        <m:type m:val="lin"/>
                        <m:ctrlPr>
                          <a:rPr lang="en-US" altLang="zh-CN" sz="3200" i="1" smtClean="0">
                            <a:solidFill>
                              <a:schemeClr val="tx1"/>
                            </a:solidFill>
                            <a:latin typeface="Cambria Math"/>
                            <a:ea typeface="Cambria Math"/>
                          </a:rPr>
                        </m:ctrlPr>
                      </m:fPr>
                      <m:num>
                        <m:sSub>
                          <m:sSubPr>
                            <m:ctrlPr>
                              <a:rPr lang="en-US" altLang="zh-CN" sz="3200" i="1">
                                <a:solidFill>
                                  <a:schemeClr val="tx1"/>
                                </a:solidFill>
                                <a:latin typeface="Cambria Math"/>
                                <a:ea typeface="Cambria Math"/>
                              </a:rPr>
                            </m:ctrlPr>
                          </m:sSubPr>
                          <m:e>
                            <m:r>
                              <a:rPr lang="en-US" altLang="zh-CN" sz="3200" i="1">
                                <a:solidFill>
                                  <a:schemeClr val="tx1"/>
                                </a:solidFill>
                                <a:latin typeface="Cambria Math"/>
                                <a:ea typeface="Cambria Math"/>
                              </a:rPr>
                              <m:t>𝑞𝑢𝑎𝑛𝑡𝑢𝑚</m:t>
                            </m:r>
                          </m:e>
                          <m:sub>
                            <m:r>
                              <a:rPr lang="en-US" altLang="zh-CN" sz="3200" i="1">
                                <a:solidFill>
                                  <a:schemeClr val="tx1"/>
                                </a:solidFill>
                                <a:latin typeface="Cambria Math"/>
                                <a:ea typeface="Cambria Math"/>
                              </a:rPr>
                              <m:t>𝑖</m:t>
                            </m:r>
                          </m:sub>
                        </m:sSub>
                      </m:num>
                      <m:den>
                        <m:sSub>
                          <m:sSubPr>
                            <m:ctrlPr>
                              <a:rPr lang="en-US" altLang="zh-CN" sz="3200" i="1">
                                <a:solidFill>
                                  <a:schemeClr val="tx1"/>
                                </a:solidFill>
                                <a:latin typeface="Cambria Math"/>
                                <a:ea typeface="Cambria Math"/>
                              </a:rPr>
                            </m:ctrlPr>
                          </m:sSubPr>
                          <m:e>
                            <m:r>
                              <a:rPr lang="en-US" altLang="zh-CN" sz="3200" i="1">
                                <a:solidFill>
                                  <a:schemeClr val="tx1"/>
                                </a:solidFill>
                                <a:latin typeface="Cambria Math"/>
                                <a:ea typeface="Cambria Math"/>
                              </a:rPr>
                              <m:t>𝑇</m:t>
                            </m:r>
                          </m:e>
                          <m:sub>
                            <m:r>
                              <a:rPr lang="en-US" altLang="zh-CN" sz="3200" i="1">
                                <a:solidFill>
                                  <a:schemeClr val="tx1"/>
                                </a:solidFill>
                                <a:latin typeface="Cambria Math"/>
                                <a:ea typeface="Cambria Math"/>
                              </a:rPr>
                              <m:t>𝑟𝑜𝑢𝑛𝑑</m:t>
                            </m:r>
                          </m:sub>
                        </m:sSub>
                      </m:den>
                    </m:f>
                    <m:r>
                      <a:rPr lang="en-US" altLang="zh-CN" sz="3200" i="1">
                        <a:latin typeface="Cambria Math"/>
                        <a:ea typeface="Cambria Math"/>
                      </a:rPr>
                      <m:t>×</m:t>
                    </m:r>
                    <m:r>
                      <a:rPr lang="en-US" altLang="zh-CN" sz="3200" i="1">
                        <a:latin typeface="Cambria Math"/>
                        <a:ea typeface="Cambria Math"/>
                      </a:rPr>
                      <m:t>𝑅𝑇𝑇</m:t>
                    </m:r>
                    <m:r>
                      <a:rPr lang="en-US" altLang="zh-CN" sz="3200" i="1">
                        <a:latin typeface="Cambria Math"/>
                        <a:ea typeface="Cambria Math"/>
                      </a:rPr>
                      <m:t>×</m:t>
                    </m:r>
                    <m:r>
                      <a:rPr lang="en-US" altLang="zh-CN" sz="3200" i="1">
                        <a:latin typeface="Cambria Math"/>
                        <a:ea typeface="Cambria Math"/>
                      </a:rPr>
                      <m:t>𝜆</m:t>
                    </m:r>
                  </m:oMath>
                </a14:m>
                <a:r>
                  <a:rPr lang="en-US" altLang="zh-CN" sz="3200" dirty="0" smtClean="0"/>
                  <a:t> </a:t>
                </a:r>
                <a:endParaRPr lang="en-US" altLang="zh-CN" dirty="0"/>
              </a:p>
              <a:p>
                <a:pPr lvl="1"/>
                <a:r>
                  <a:rPr lang="en-US" altLang="zh-CN" dirty="0" smtClean="0"/>
                  <a:t>Deliver low latency</a:t>
                </a:r>
              </a:p>
              <a:p>
                <a:pPr lvl="1"/>
                <a:r>
                  <a:rPr lang="en-US" altLang="zh-CN" dirty="0" smtClean="0"/>
                  <a:t>Achieve high throughput</a:t>
                </a:r>
              </a:p>
              <a:p>
                <a:pPr lvl="1"/>
                <a:r>
                  <a:rPr lang="en-US" altLang="zh-CN" dirty="0">
                    <a:solidFill>
                      <a:srgbClr val="0000CC"/>
                    </a:solidFill>
                    <a:latin typeface="+mj-lt"/>
                    <a:ea typeface="+mj-ea"/>
                    <a:cs typeface="Times New Roman" panose="02020603050405020304" pitchFamily="18" charset="0"/>
                  </a:rPr>
                  <a:t>Preserve weighted fair sharing</a:t>
                </a:r>
              </a:p>
              <a:p>
                <a:pPr lvl="1"/>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zh-CN" altLang="en-US">
                    <a:noFill/>
                  </a:rPr>
                  <a:t> </a:t>
                </a:r>
              </a:p>
            </p:txBody>
          </p:sp>
        </mc:Fallback>
      </mc:AlternateContent>
      <p:sp>
        <p:nvSpPr>
          <p:cNvPr id="5" name="矩形 4"/>
          <p:cNvSpPr/>
          <p:nvPr/>
        </p:nvSpPr>
        <p:spPr>
          <a:xfrm>
            <a:off x="2854488" y="1628800"/>
            <a:ext cx="1933535" cy="648072"/>
          </a:xfrm>
          <a:prstGeom prst="rect">
            <a:avLst/>
          </a:prstGeom>
          <a:noFill/>
          <a:ln w="38100">
            <a:solidFill>
              <a:srgbClr val="0000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useBgFill="1">
            <p:nvSpPr>
              <p:cNvPr id="6" name="Rounded Rectangle 51"/>
              <p:cNvSpPr/>
              <p:nvPr/>
            </p:nvSpPr>
            <p:spPr>
              <a:xfrm>
                <a:off x="971600" y="4509120"/>
                <a:ext cx="7056784" cy="1296144"/>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14:m>
                  <m:oMath xmlns:m="http://schemas.openxmlformats.org/officeDocument/2006/math">
                    <m:sSub>
                      <m:sSubPr>
                        <m:ctrlPr>
                          <a:rPr lang="en-US" altLang="zh-CN" sz="3200" i="1">
                            <a:latin typeface="Cambria Math"/>
                          </a:rPr>
                        </m:ctrlPr>
                      </m:sSubPr>
                      <m:e>
                        <m:r>
                          <a:rPr lang="en-US" altLang="zh-CN" sz="3200" i="1">
                            <a:latin typeface="Cambria Math"/>
                          </a:rPr>
                          <m:t>𝐾</m:t>
                        </m:r>
                      </m:e>
                      <m:sub>
                        <m:r>
                          <a:rPr lang="en-US" altLang="zh-CN" sz="3200" i="1">
                            <a:latin typeface="Cambria Math"/>
                          </a:rPr>
                          <m:t>𝑞𝑢𝑒𝑢𝑒</m:t>
                        </m:r>
                        <m:r>
                          <a:rPr lang="en-US" altLang="zh-CN" sz="3200" i="1">
                            <a:latin typeface="Cambria Math"/>
                          </a:rPr>
                          <m:t>(</m:t>
                        </m:r>
                        <m:r>
                          <a:rPr lang="en-US" altLang="zh-CN" sz="3200" i="1">
                            <a:latin typeface="Cambria Math"/>
                          </a:rPr>
                          <m:t>𝑖</m:t>
                        </m:r>
                        <m:r>
                          <a:rPr lang="en-US" altLang="zh-CN" sz="3200" i="1">
                            <a:latin typeface="Cambria Math"/>
                          </a:rPr>
                          <m:t>)</m:t>
                        </m:r>
                      </m:sub>
                    </m:sSub>
                  </m:oMath>
                </a14:m>
                <a:r>
                  <a:rPr lang="en-US" altLang="zh-CN" sz="3200" dirty="0" smtClean="0"/>
                  <a:t>is in proportion to the weight</a:t>
                </a:r>
                <a:endParaRPr lang="zh-CN" altLang="en-US" sz="3200" dirty="0"/>
              </a:p>
            </p:txBody>
          </p:sp>
        </mc:Choice>
        <mc:Fallback xmlns="">
          <p:sp useBgFill="1">
            <p:nvSpPr>
              <p:cNvPr id="6" name="Rounded Rectangle 51"/>
              <p:cNvSpPr>
                <a:spLocks noRot="1" noChangeAspect="1" noMove="1" noResize="1" noEditPoints="1" noAdjustHandles="1" noChangeArrowheads="1" noChangeShapeType="1" noTextEdit="1"/>
              </p:cNvSpPr>
              <p:nvPr/>
            </p:nvSpPr>
            <p:spPr>
              <a:xfrm>
                <a:off x="971600" y="4509120"/>
                <a:ext cx="7056784" cy="1296144"/>
              </a:xfrm>
              <a:prstGeom prst="roundRect">
                <a:avLst/>
              </a:prstGeom>
              <a:blipFill rotWithShape="1">
                <a:blip r:embed="rId4"/>
                <a:stretch>
                  <a:fillRect/>
                </a:stretch>
              </a:blipFill>
              <a:ln w="63500" cap="flat" cmpd="sng" algn="ctr">
                <a:noFill/>
                <a:prstDash val="solid"/>
              </a:ln>
              <a:effectLst>
                <a:innerShdw blurRad="215900">
                  <a:prstClr val="black"/>
                </a:innerShdw>
              </a:effectLst>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a:p>
        </p:txBody>
      </p:sp>
    </p:spTree>
    <p:extLst>
      <p:ext uri="{BB962C8B-B14F-4D97-AF65-F5344CB8AC3E}">
        <p14:creationId xmlns:p14="http://schemas.microsoft.com/office/powerpoint/2010/main" val="38281968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MQ-ECN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342900" lvl="1" indent="-342900">
                  <a:buFont typeface="Arial" pitchFamily="34" charset="0"/>
                  <a:buChar char="•"/>
                </a:pPr>
                <a14:m>
                  <m:oMath xmlns:m="http://schemas.openxmlformats.org/officeDocument/2006/math">
                    <m:sSub>
                      <m:sSubPr>
                        <m:ctrlPr>
                          <a:rPr lang="en-US" altLang="zh-CN" sz="3200" i="1">
                            <a:latin typeface="Cambria Math"/>
                          </a:rPr>
                        </m:ctrlPr>
                      </m:sSubPr>
                      <m:e>
                        <m:r>
                          <a:rPr lang="en-US" altLang="zh-CN" sz="3200" i="1">
                            <a:latin typeface="Cambria Math"/>
                          </a:rPr>
                          <m:t>𝐾</m:t>
                        </m:r>
                      </m:e>
                      <m:sub>
                        <m:r>
                          <a:rPr lang="en-US" altLang="zh-CN" sz="3200" i="1">
                            <a:latin typeface="Cambria Math"/>
                          </a:rPr>
                          <m:t>𝑞𝑢𝑒𝑢𝑒</m:t>
                        </m:r>
                        <m:r>
                          <a:rPr lang="en-US" altLang="zh-CN" sz="3200" i="1">
                            <a:latin typeface="Cambria Math"/>
                          </a:rPr>
                          <m:t>(</m:t>
                        </m:r>
                        <m:r>
                          <a:rPr lang="en-US" altLang="zh-CN" sz="3200" i="1">
                            <a:latin typeface="Cambria Math"/>
                          </a:rPr>
                          <m:t>𝑖</m:t>
                        </m:r>
                        <m:r>
                          <a:rPr lang="en-US" altLang="zh-CN" sz="3200" i="1">
                            <a:latin typeface="Cambria Math"/>
                          </a:rPr>
                          <m:t>)</m:t>
                        </m:r>
                      </m:sub>
                    </m:sSub>
                    <m:r>
                      <a:rPr lang="en-US" altLang="zh-CN" sz="3200" i="1">
                        <a:latin typeface="Cambria Math"/>
                        <a:ea typeface="Cambria Math"/>
                      </a:rPr>
                      <m:t>=</m:t>
                    </m:r>
                    <m:f>
                      <m:fPr>
                        <m:type m:val="lin"/>
                        <m:ctrlPr>
                          <a:rPr lang="en-US" altLang="zh-CN" sz="3200" i="1" smtClean="0">
                            <a:solidFill>
                              <a:schemeClr val="tx1"/>
                            </a:solidFill>
                            <a:latin typeface="Cambria Math"/>
                            <a:ea typeface="Cambria Math"/>
                          </a:rPr>
                        </m:ctrlPr>
                      </m:fPr>
                      <m:num>
                        <m:sSub>
                          <m:sSubPr>
                            <m:ctrlPr>
                              <a:rPr lang="en-US" altLang="zh-CN" sz="3200" i="1">
                                <a:solidFill>
                                  <a:schemeClr val="tx1"/>
                                </a:solidFill>
                                <a:latin typeface="Cambria Math"/>
                                <a:ea typeface="Cambria Math"/>
                              </a:rPr>
                            </m:ctrlPr>
                          </m:sSubPr>
                          <m:e>
                            <m:r>
                              <a:rPr lang="en-US" altLang="zh-CN" sz="3200" i="1">
                                <a:solidFill>
                                  <a:schemeClr val="tx1"/>
                                </a:solidFill>
                                <a:latin typeface="Cambria Math"/>
                                <a:ea typeface="Cambria Math"/>
                              </a:rPr>
                              <m:t>𝑞𝑢𝑎𝑛𝑡𝑢𝑚</m:t>
                            </m:r>
                          </m:e>
                          <m:sub>
                            <m:r>
                              <a:rPr lang="en-US" altLang="zh-CN" sz="3200" i="1">
                                <a:solidFill>
                                  <a:schemeClr val="tx1"/>
                                </a:solidFill>
                                <a:latin typeface="Cambria Math"/>
                                <a:ea typeface="Cambria Math"/>
                              </a:rPr>
                              <m:t>𝑖</m:t>
                            </m:r>
                          </m:sub>
                        </m:sSub>
                      </m:num>
                      <m:den>
                        <m:sSub>
                          <m:sSubPr>
                            <m:ctrlPr>
                              <a:rPr lang="en-US" altLang="zh-CN" sz="3200" i="1">
                                <a:solidFill>
                                  <a:schemeClr val="tx1"/>
                                </a:solidFill>
                                <a:latin typeface="Cambria Math"/>
                                <a:ea typeface="Cambria Math"/>
                              </a:rPr>
                            </m:ctrlPr>
                          </m:sSubPr>
                          <m:e>
                            <m:r>
                              <a:rPr lang="en-US" altLang="zh-CN" sz="3200" i="1">
                                <a:solidFill>
                                  <a:schemeClr val="tx1"/>
                                </a:solidFill>
                                <a:latin typeface="Cambria Math"/>
                                <a:ea typeface="Cambria Math"/>
                              </a:rPr>
                              <m:t>𝑇</m:t>
                            </m:r>
                          </m:e>
                          <m:sub>
                            <m:r>
                              <a:rPr lang="en-US" altLang="zh-CN" sz="3200" i="1">
                                <a:solidFill>
                                  <a:schemeClr val="tx1"/>
                                </a:solidFill>
                                <a:latin typeface="Cambria Math"/>
                                <a:ea typeface="Cambria Math"/>
                              </a:rPr>
                              <m:t>𝑟𝑜𝑢𝑛𝑑</m:t>
                            </m:r>
                          </m:sub>
                        </m:sSub>
                      </m:den>
                    </m:f>
                    <m:r>
                      <a:rPr lang="en-US" altLang="zh-CN" sz="3200" i="1">
                        <a:latin typeface="Cambria Math"/>
                        <a:ea typeface="Cambria Math"/>
                      </a:rPr>
                      <m:t>×</m:t>
                    </m:r>
                    <m:r>
                      <a:rPr lang="en-US" altLang="zh-CN" sz="3200" i="1">
                        <a:latin typeface="Cambria Math"/>
                        <a:ea typeface="Cambria Math"/>
                      </a:rPr>
                      <m:t>𝑅𝑇𝑇</m:t>
                    </m:r>
                    <m:r>
                      <a:rPr lang="en-US" altLang="zh-CN" sz="3200" i="1">
                        <a:latin typeface="Cambria Math"/>
                        <a:ea typeface="Cambria Math"/>
                      </a:rPr>
                      <m:t>×</m:t>
                    </m:r>
                    <m:r>
                      <a:rPr lang="en-US" altLang="zh-CN" sz="3200" i="1">
                        <a:latin typeface="Cambria Math"/>
                        <a:ea typeface="Cambria Math"/>
                      </a:rPr>
                      <m:t>𝜆</m:t>
                    </m:r>
                  </m:oMath>
                </a14:m>
                <a:r>
                  <a:rPr lang="en-US" altLang="zh-CN" sz="3200" dirty="0" smtClean="0"/>
                  <a:t> </a:t>
                </a:r>
                <a:endParaRPr lang="en-US" altLang="zh-CN" dirty="0"/>
              </a:p>
              <a:p>
                <a:pPr lvl="1"/>
                <a:r>
                  <a:rPr lang="en-US" altLang="zh-CN" dirty="0" smtClean="0"/>
                  <a:t>Deliver low latency</a:t>
                </a:r>
              </a:p>
              <a:p>
                <a:pPr lvl="1"/>
                <a:r>
                  <a:rPr lang="en-US" altLang="zh-CN" dirty="0" smtClean="0"/>
                  <a:t>Achieve high throughput</a:t>
                </a:r>
              </a:p>
              <a:p>
                <a:pPr lvl="1"/>
                <a:r>
                  <a:rPr lang="en-US" altLang="zh-CN" dirty="0" smtClean="0"/>
                  <a:t>Preserve weighted fair sharing</a:t>
                </a:r>
              </a:p>
              <a:p>
                <a:pPr lvl="1"/>
                <a:r>
                  <a:rPr lang="en-US" altLang="zh-CN" dirty="0" smtClean="0">
                    <a:solidFill>
                      <a:srgbClr val="0000CC"/>
                    </a:solidFill>
                    <a:latin typeface="+mj-lt"/>
                    <a:ea typeface="+mj-ea"/>
                    <a:cs typeface="Times New Roman" panose="02020603050405020304" pitchFamily="18" charset="0"/>
                  </a:rPr>
                  <a:t>Compatible with legacy ECN/RED implementation</a:t>
                </a:r>
                <a:endParaRPr lang="zh-CN" altLang="en-US" dirty="0">
                  <a:solidFill>
                    <a:srgbClr val="0000CC"/>
                  </a:solidFill>
                  <a:latin typeface="+mj-lt"/>
                  <a:ea typeface="+mj-ea"/>
                  <a:cs typeface="Times New Roman" panose="02020603050405020304" pitchFamily="18" charset="0"/>
                </a:endParaRPr>
              </a:p>
              <a:p>
                <a:pPr marL="457200" lvl="1" indent="0">
                  <a:buNone/>
                </a:pPr>
                <a:endParaRPr lang="en-US" altLang="zh-CN" dirty="0" smtClean="0"/>
              </a:p>
              <a:p>
                <a:pPr lvl="1"/>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zh-CN" altLang="en-US">
                    <a:noFill/>
                  </a:rPr>
                  <a:t> </a:t>
                </a:r>
              </a:p>
            </p:txBody>
          </p:sp>
        </mc:Fallback>
      </mc:AlternateContent>
      <p:sp>
        <p:nvSpPr>
          <p:cNvPr id="6" name="矩形 5"/>
          <p:cNvSpPr/>
          <p:nvPr/>
        </p:nvSpPr>
        <p:spPr>
          <a:xfrm>
            <a:off x="827584" y="1628800"/>
            <a:ext cx="7272808" cy="648072"/>
          </a:xfrm>
          <a:prstGeom prst="rect">
            <a:avLst/>
          </a:prstGeom>
          <a:noFill/>
          <a:ln w="38100">
            <a:solidFill>
              <a:srgbClr val="0000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8" name="Rounded Rectangle 51"/>
          <p:cNvSpPr/>
          <p:nvPr/>
        </p:nvSpPr>
        <p:spPr>
          <a:xfrm>
            <a:off x="611560" y="4509120"/>
            <a:ext cx="7920880" cy="1296144"/>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r>
              <a:rPr lang="en-US" altLang="zh-CN" sz="3200" dirty="0" smtClean="0"/>
              <a:t>Per-queue ECN/RED with </a:t>
            </a:r>
            <a:r>
              <a:rPr lang="en-US" altLang="zh-CN" sz="3200" i="1" dirty="0" smtClean="0"/>
              <a:t>dynamic thresholds</a:t>
            </a:r>
            <a:endParaRPr lang="zh-CN" altLang="en-US" sz="3200" i="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53</a:t>
            </a:fld>
            <a:endParaRPr lang="zh-CN" altLang="en-US"/>
          </a:p>
        </p:txBody>
      </p:sp>
    </p:spTree>
    <p:extLst>
      <p:ext uri="{BB962C8B-B14F-4D97-AF65-F5344CB8AC3E}">
        <p14:creationId xmlns:p14="http://schemas.microsoft.com/office/powerpoint/2010/main" val="41368588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cs typeface="Times New Roman" panose="02020603050405020304" pitchFamily="18" charset="0"/>
              </a:rPr>
              <a:t>MQ-ECN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8229600" cy="4925144"/>
              </a:xfrm>
            </p:spPr>
            <p:txBody>
              <a:bodyPr>
                <a:normAutofit/>
              </a:bodyPr>
              <a:lstStyle/>
              <a:p>
                <a:pPr marL="342900" lvl="1" indent="-342900">
                  <a:buFont typeface="Arial" pitchFamily="34" charset="0"/>
                  <a:buChar char="•"/>
                </a:pPr>
                <a14:m>
                  <m:oMath xmlns:m="http://schemas.openxmlformats.org/officeDocument/2006/math">
                    <m:sSub>
                      <m:sSubPr>
                        <m:ctrlPr>
                          <a:rPr lang="en-US" altLang="zh-CN" sz="3200" i="1">
                            <a:latin typeface="Cambria Math"/>
                          </a:rPr>
                        </m:ctrlPr>
                      </m:sSubPr>
                      <m:e>
                        <m:r>
                          <a:rPr lang="en-US" altLang="zh-CN" sz="3200" i="1">
                            <a:latin typeface="Cambria Math"/>
                          </a:rPr>
                          <m:t>𝐾</m:t>
                        </m:r>
                      </m:e>
                      <m:sub>
                        <m:r>
                          <a:rPr lang="en-US" altLang="zh-CN" sz="3200" i="1">
                            <a:latin typeface="Cambria Math"/>
                          </a:rPr>
                          <m:t>𝑞𝑢𝑒𝑢𝑒</m:t>
                        </m:r>
                        <m:r>
                          <a:rPr lang="en-US" altLang="zh-CN" sz="3200" i="1">
                            <a:latin typeface="Cambria Math"/>
                          </a:rPr>
                          <m:t>(</m:t>
                        </m:r>
                        <m:r>
                          <a:rPr lang="en-US" altLang="zh-CN" sz="3200" i="1">
                            <a:latin typeface="Cambria Math"/>
                          </a:rPr>
                          <m:t>𝑖</m:t>
                        </m:r>
                        <m:r>
                          <a:rPr lang="en-US" altLang="zh-CN" sz="3200" i="1">
                            <a:latin typeface="Cambria Math"/>
                          </a:rPr>
                          <m:t>)</m:t>
                        </m:r>
                      </m:sub>
                    </m:sSub>
                    <m:r>
                      <a:rPr lang="en-US" altLang="zh-CN" sz="3200" i="1">
                        <a:latin typeface="Cambria Math"/>
                        <a:ea typeface="Cambria Math"/>
                      </a:rPr>
                      <m:t>=</m:t>
                    </m:r>
                    <m:f>
                      <m:fPr>
                        <m:type m:val="lin"/>
                        <m:ctrlPr>
                          <a:rPr lang="en-US" altLang="zh-CN" sz="3200" i="1">
                            <a:latin typeface="Cambria Math"/>
                            <a:ea typeface="Cambria Math"/>
                          </a:rPr>
                        </m:ctrlPr>
                      </m:fPr>
                      <m:num>
                        <m:sSub>
                          <m:sSubPr>
                            <m:ctrlPr>
                              <a:rPr lang="en-US" altLang="zh-CN" sz="3200" i="1">
                                <a:latin typeface="Cambria Math"/>
                                <a:ea typeface="Cambria Math"/>
                              </a:rPr>
                            </m:ctrlPr>
                          </m:sSubPr>
                          <m:e>
                            <m:r>
                              <a:rPr lang="en-US" altLang="zh-CN" sz="3200" i="1">
                                <a:latin typeface="Cambria Math"/>
                                <a:ea typeface="Cambria Math"/>
                              </a:rPr>
                              <m:t>𝑞𝑢𝑎𝑛𝑡𝑢𝑚</m:t>
                            </m:r>
                          </m:e>
                          <m:sub>
                            <m:r>
                              <a:rPr lang="en-US" altLang="zh-CN" sz="3200" i="1">
                                <a:latin typeface="Cambria Math"/>
                                <a:ea typeface="Cambria Math"/>
                              </a:rPr>
                              <m:t>𝑖</m:t>
                            </m:r>
                          </m:sub>
                        </m:sSub>
                      </m:num>
                      <m:den>
                        <m:sSub>
                          <m:sSubPr>
                            <m:ctrlPr>
                              <a:rPr lang="en-US" altLang="zh-CN" sz="3200" i="1">
                                <a:latin typeface="Cambria Math"/>
                                <a:ea typeface="Cambria Math"/>
                              </a:rPr>
                            </m:ctrlPr>
                          </m:sSubPr>
                          <m:e>
                            <m:r>
                              <a:rPr lang="en-US" altLang="zh-CN" sz="3200" i="1">
                                <a:latin typeface="Cambria Math"/>
                                <a:ea typeface="Cambria Math"/>
                              </a:rPr>
                              <m:t>𝑇</m:t>
                            </m:r>
                          </m:e>
                          <m:sub>
                            <m:r>
                              <a:rPr lang="en-US" altLang="zh-CN" sz="3200" i="1">
                                <a:latin typeface="Cambria Math"/>
                                <a:ea typeface="Cambria Math"/>
                              </a:rPr>
                              <m:t>𝑟𝑜𝑢𝑛𝑑</m:t>
                            </m:r>
                          </m:sub>
                        </m:sSub>
                      </m:den>
                    </m:f>
                    <m:r>
                      <a:rPr lang="en-US" altLang="zh-CN" sz="3200" i="1">
                        <a:latin typeface="Cambria Math"/>
                        <a:ea typeface="Cambria Math"/>
                      </a:rPr>
                      <m:t>×</m:t>
                    </m:r>
                    <m:r>
                      <a:rPr lang="en-US" altLang="zh-CN" sz="3200" i="1">
                        <a:latin typeface="Cambria Math"/>
                        <a:ea typeface="Cambria Math"/>
                      </a:rPr>
                      <m:t>𝑅𝑇𝑇</m:t>
                    </m:r>
                    <m:r>
                      <a:rPr lang="en-US" altLang="zh-CN" sz="3200" i="1">
                        <a:latin typeface="Cambria Math"/>
                        <a:ea typeface="Cambria Math"/>
                      </a:rPr>
                      <m:t>×</m:t>
                    </m:r>
                    <m:r>
                      <a:rPr lang="en-US" altLang="zh-CN" sz="3200" i="1">
                        <a:latin typeface="Cambria Math"/>
                        <a:ea typeface="Cambria Math"/>
                      </a:rPr>
                      <m:t>𝜆</m:t>
                    </m:r>
                  </m:oMath>
                </a14:m>
                <a:r>
                  <a:rPr lang="en-US" altLang="zh-CN" sz="3200" dirty="0"/>
                  <a:t> </a:t>
                </a:r>
                <a:endParaRPr lang="en-US" altLang="zh-CN" dirty="0"/>
              </a:p>
              <a:p>
                <a:pPr lvl="1"/>
                <a:r>
                  <a:rPr lang="en-US" altLang="zh-CN" dirty="0"/>
                  <a:t>Deliver low latency</a:t>
                </a:r>
              </a:p>
              <a:p>
                <a:pPr lvl="1"/>
                <a:r>
                  <a:rPr lang="en-US" altLang="zh-CN" dirty="0"/>
                  <a:t>Achieve high throughput</a:t>
                </a:r>
              </a:p>
              <a:p>
                <a:pPr lvl="1"/>
                <a:r>
                  <a:rPr lang="en-US" altLang="zh-CN" dirty="0"/>
                  <a:t>Preserve weighted fair sharing</a:t>
                </a:r>
              </a:p>
              <a:p>
                <a:pPr lvl="1"/>
                <a:r>
                  <a:rPr lang="en-US" altLang="zh-CN" dirty="0">
                    <a:cs typeface="Times New Roman" panose="02020603050405020304" pitchFamily="18" charset="0"/>
                  </a:rPr>
                  <a:t>Compatible with legacy ECN/RED </a:t>
                </a:r>
                <a:r>
                  <a:rPr lang="en-US" altLang="zh-CN" dirty="0" smtClean="0">
                    <a:cs typeface="Times New Roman" panose="02020603050405020304" pitchFamily="18" charset="0"/>
                  </a:rPr>
                  <a:t>implementation</a:t>
                </a:r>
                <a:endParaRPr lang="en-US" altLang="zh-CN" dirty="0" smtClean="0"/>
              </a:p>
              <a:p>
                <a:r>
                  <a:rPr lang="en-US" altLang="zh-CN" dirty="0" smtClean="0"/>
                  <a:t>More details</a:t>
                </a:r>
                <a:endParaRPr lang="en-US" altLang="zh-CN" dirty="0" smtClean="0">
                  <a:solidFill>
                    <a:schemeClr val="tx1"/>
                  </a:solidFill>
                </a:endParaRPr>
              </a:p>
              <a:p>
                <a:pPr lvl="1"/>
                <a:r>
                  <a:rPr lang="en-US" altLang="zh-CN" dirty="0" smtClean="0">
                    <a:solidFill>
                      <a:schemeClr val="tx1"/>
                    </a:solidFill>
                  </a:rPr>
                  <a:t>Handle inaccurate estimation of </a:t>
                </a:r>
                <a14:m>
                  <m:oMath xmlns:m="http://schemas.openxmlformats.org/officeDocument/2006/math">
                    <m:sSub>
                      <m:sSubPr>
                        <m:ctrlPr>
                          <a:rPr lang="en-US" altLang="zh-CN" i="1">
                            <a:solidFill>
                              <a:schemeClr val="tx1"/>
                            </a:solidFill>
                            <a:latin typeface="Cambria Math"/>
                            <a:ea typeface="Cambria Math"/>
                          </a:rPr>
                        </m:ctrlPr>
                      </m:sSubPr>
                      <m:e>
                        <m:r>
                          <a:rPr lang="en-US" altLang="zh-CN" i="1">
                            <a:solidFill>
                              <a:schemeClr val="tx1"/>
                            </a:solidFill>
                            <a:latin typeface="Cambria Math"/>
                            <a:ea typeface="Cambria Math"/>
                          </a:rPr>
                          <m:t>𝑇</m:t>
                        </m:r>
                      </m:e>
                      <m:sub>
                        <m:r>
                          <a:rPr lang="en-US" altLang="zh-CN" i="1">
                            <a:solidFill>
                              <a:schemeClr val="tx1"/>
                            </a:solidFill>
                            <a:latin typeface="Cambria Math"/>
                            <a:ea typeface="Cambria Math"/>
                          </a:rPr>
                          <m:t>𝑟𝑜𝑢𝑛𝑑</m:t>
                        </m:r>
                      </m:sub>
                    </m:sSub>
                  </m:oMath>
                </a14:m>
                <a:endParaRPr lang="en-US" altLang="zh-CN" dirty="0" smtClean="0">
                  <a:solidFill>
                    <a:schemeClr val="tx1"/>
                  </a:solidFill>
                </a:endParaRPr>
              </a:p>
              <a:p>
                <a:pPr lvl="1"/>
                <a:r>
                  <a:rPr lang="en-US" altLang="zh-CN" dirty="0" smtClean="0"/>
                  <a:t>Apply</a:t>
                </a:r>
                <a:r>
                  <a:rPr lang="en-US" altLang="zh-CN" dirty="0" smtClean="0">
                    <a:solidFill>
                      <a:schemeClr val="tx1"/>
                    </a:solidFill>
                  </a:rPr>
                  <a:t> to round-robin packet schedulers</a:t>
                </a:r>
              </a:p>
              <a:p>
                <a:pPr lvl="2"/>
                <a:r>
                  <a:rPr lang="en-US" altLang="zh-CN" dirty="0" smtClean="0"/>
                  <a:t>DWRR, WRR, etc.</a:t>
                </a:r>
                <a:endParaRPr lang="en-US" altLang="zh-CN" dirty="0" smtClean="0">
                  <a:solidFill>
                    <a:schemeClr val="tx1"/>
                  </a:solidFill>
                </a:endParaRPr>
              </a:p>
              <a:p>
                <a:pPr lvl="1"/>
                <a:endParaRPr lang="en-US" altLang="zh-CN" dirty="0" smtClean="0"/>
              </a:p>
              <a:p>
                <a:pPr marL="0" indent="0">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8229600" cy="4925144"/>
              </a:xfrm>
              <a:blipFill rotWithShape="1">
                <a:blip r:embed="rId3"/>
                <a:stretch>
                  <a:fillRect l="-163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54</a:t>
            </a:fld>
            <a:endParaRPr lang="zh-CN" altLang="en-US"/>
          </a:p>
        </p:txBody>
      </p:sp>
    </p:spTree>
    <p:extLst>
      <p:ext uri="{BB962C8B-B14F-4D97-AF65-F5344CB8AC3E}">
        <p14:creationId xmlns:p14="http://schemas.microsoft.com/office/powerpoint/2010/main" val="2840647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cs typeface="Times New Roman" panose="02020603050405020304" pitchFamily="18" charset="0"/>
              </a:rPr>
              <a:t>Testbed Evaluation</a:t>
            </a:r>
            <a:endParaRPr lang="zh-CN" altLang="en-US" dirty="0"/>
          </a:p>
        </p:txBody>
      </p:sp>
      <p:sp>
        <p:nvSpPr>
          <p:cNvPr id="3" name="内容占位符 2"/>
          <p:cNvSpPr>
            <a:spLocks noGrp="1"/>
          </p:cNvSpPr>
          <p:nvPr>
            <p:ph idx="1"/>
          </p:nvPr>
        </p:nvSpPr>
        <p:spPr>
          <a:xfrm>
            <a:off x="457200" y="1600200"/>
            <a:ext cx="8229600" cy="4925144"/>
          </a:xfrm>
        </p:spPr>
        <p:txBody>
          <a:bodyPr>
            <a:normAutofit/>
          </a:bodyPr>
          <a:lstStyle/>
          <a:p>
            <a:r>
              <a:rPr lang="en-US" altLang="zh-CN" dirty="0"/>
              <a:t>MQ-ECN software </a:t>
            </a:r>
            <a:r>
              <a:rPr lang="en-US" altLang="zh-CN" dirty="0" smtClean="0"/>
              <a:t>prototype</a:t>
            </a:r>
          </a:p>
          <a:p>
            <a:pPr lvl="1"/>
            <a:r>
              <a:rPr lang="en-US" altLang="zh-CN" dirty="0" smtClean="0"/>
              <a:t>Linux </a:t>
            </a:r>
            <a:r>
              <a:rPr lang="en-US" altLang="zh-CN" dirty="0" err="1" smtClean="0"/>
              <a:t>qdisc</a:t>
            </a:r>
            <a:r>
              <a:rPr lang="en-US" altLang="zh-CN" dirty="0" smtClean="0"/>
              <a:t> kernel module performing DWRR</a:t>
            </a:r>
            <a:endParaRPr lang="en-US" altLang="zh-CN" dirty="0"/>
          </a:p>
          <a:p>
            <a:r>
              <a:rPr lang="en-US" altLang="zh-CN" dirty="0" smtClean="0"/>
              <a:t>Testbed setup</a:t>
            </a:r>
          </a:p>
          <a:p>
            <a:pPr lvl="1"/>
            <a:r>
              <a:rPr lang="en-US" altLang="zh-CN" dirty="0" smtClean="0"/>
              <a:t>9 servers are connected to a server-emulated switch with 9 NICs</a:t>
            </a:r>
          </a:p>
          <a:p>
            <a:pPr lvl="1"/>
            <a:r>
              <a:rPr lang="en-US" altLang="zh-CN" dirty="0" smtClean="0"/>
              <a:t>End-hosts use DCTCP as the transport protocol</a:t>
            </a:r>
          </a:p>
          <a:p>
            <a:r>
              <a:rPr lang="en-US" altLang="zh-CN" dirty="0" smtClean="0"/>
              <a:t>Benchmark traffic</a:t>
            </a:r>
          </a:p>
          <a:p>
            <a:pPr lvl="1"/>
            <a:r>
              <a:rPr lang="en-US" altLang="zh-CN" dirty="0"/>
              <a:t>Web search (DCTCP paper</a:t>
            </a:r>
            <a:r>
              <a:rPr lang="en-US" altLang="zh-CN" dirty="0" smtClean="0"/>
              <a:t>)</a:t>
            </a:r>
          </a:p>
          <a:p>
            <a:r>
              <a:rPr lang="en-US" altLang="zh-CN" dirty="0" smtClean="0"/>
              <a:t>More results in large-scale simulations</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55</a:t>
            </a:fld>
            <a:endParaRPr lang="zh-CN" altLang="en-US"/>
          </a:p>
        </p:txBody>
      </p:sp>
    </p:spTree>
    <p:extLst>
      <p:ext uri="{BB962C8B-B14F-4D97-AF65-F5344CB8AC3E}">
        <p14:creationId xmlns:p14="http://schemas.microsoft.com/office/powerpoint/2010/main" val="22777686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40"/>
          <p:cNvGrpSpPr/>
          <p:nvPr/>
        </p:nvGrpSpPr>
        <p:grpSpPr>
          <a:xfrm>
            <a:off x="5392723" y="3645024"/>
            <a:ext cx="1422008" cy="762000"/>
            <a:chOff x="6897409" y="2819400"/>
            <a:chExt cx="705793" cy="762000"/>
          </a:xfrm>
        </p:grpSpPr>
        <p:cxnSp>
          <p:nvCxnSpPr>
            <p:cNvPr id="8"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2" name="标题 1"/>
          <p:cNvSpPr>
            <a:spLocks noGrp="1"/>
          </p:cNvSpPr>
          <p:nvPr>
            <p:ph type="title"/>
          </p:nvPr>
        </p:nvSpPr>
        <p:spPr/>
        <p:txBody>
          <a:bodyPr/>
          <a:lstStyle/>
          <a:p>
            <a:r>
              <a:rPr lang="en-US" altLang="zh-CN" dirty="0" smtClean="0">
                <a:solidFill>
                  <a:srgbClr val="0000CC"/>
                </a:solidFill>
                <a:cs typeface="Times New Roman" panose="02020603050405020304" pitchFamily="18" charset="0"/>
              </a:rPr>
              <a:t>Static Flow Experiment</a:t>
            </a:r>
            <a:endParaRPr lang="zh-CN" altLang="en-US" dirty="0"/>
          </a:p>
        </p:txBody>
      </p:sp>
      <p:sp>
        <p:nvSpPr>
          <p:cNvPr id="3" name="内容占位符 2"/>
          <p:cNvSpPr>
            <a:spLocks noGrp="1"/>
          </p:cNvSpPr>
          <p:nvPr>
            <p:ph idx="1"/>
          </p:nvPr>
        </p:nvSpPr>
        <p:spPr>
          <a:xfrm>
            <a:off x="590872" y="1600200"/>
            <a:ext cx="8229600" cy="4525963"/>
          </a:xfrm>
        </p:spPr>
        <p:txBody>
          <a:bodyPr/>
          <a:lstStyle/>
          <a:p>
            <a:endParaRPr lang="zh-CN" altLang="en-US" dirty="0"/>
          </a:p>
        </p:txBody>
      </p:sp>
      <p:pic>
        <p:nvPicPr>
          <p:cNvPr id="4" name="Picture 88" descr="server-gray.png"/>
          <p:cNvPicPr>
            <a:picLocks noChangeAspect="1"/>
          </p:cNvPicPr>
          <p:nvPr/>
        </p:nvPicPr>
        <p:blipFill>
          <a:blip r:embed="rId3" cstate="print"/>
          <a:stretch>
            <a:fillRect/>
          </a:stretch>
        </p:blipFill>
        <p:spPr>
          <a:xfrm>
            <a:off x="1393304" y="1950616"/>
            <a:ext cx="915278" cy="974328"/>
          </a:xfrm>
          <a:prstGeom prst="rect">
            <a:avLst/>
          </a:prstGeom>
        </p:spPr>
      </p:pic>
      <p:pic>
        <p:nvPicPr>
          <p:cNvPr id="5" name="Picture 87" descr="server-gray.png"/>
          <p:cNvPicPr>
            <a:picLocks noChangeAspect="1"/>
          </p:cNvPicPr>
          <p:nvPr/>
        </p:nvPicPr>
        <p:blipFill>
          <a:blip r:embed="rId3" cstate="print"/>
          <a:stretch>
            <a:fillRect/>
          </a:stretch>
        </p:blipFill>
        <p:spPr>
          <a:xfrm>
            <a:off x="1393304" y="5118968"/>
            <a:ext cx="915278" cy="974328"/>
          </a:xfrm>
          <a:prstGeom prst="rect">
            <a:avLst/>
          </a:prstGeom>
        </p:spPr>
      </p:pic>
      <p:pic>
        <p:nvPicPr>
          <p:cNvPr id="6" name="Picture 87" descr="server-gray.png"/>
          <p:cNvPicPr>
            <a:picLocks noChangeAspect="1"/>
          </p:cNvPicPr>
          <p:nvPr/>
        </p:nvPicPr>
        <p:blipFill>
          <a:blip r:embed="rId3" cstate="print"/>
          <a:stretch>
            <a:fillRect/>
          </a:stretch>
        </p:blipFill>
        <p:spPr>
          <a:xfrm>
            <a:off x="6814730" y="3573016"/>
            <a:ext cx="915278" cy="974328"/>
          </a:xfrm>
          <a:prstGeom prst="rect">
            <a:avLst/>
          </a:prstGeom>
        </p:spPr>
      </p:pic>
      <p:grpSp>
        <p:nvGrpSpPr>
          <p:cNvPr id="10" name="Group 151"/>
          <p:cNvGrpSpPr>
            <a:grpSpLocks/>
          </p:cNvGrpSpPr>
          <p:nvPr/>
        </p:nvGrpSpPr>
        <p:grpSpPr bwMode="auto">
          <a:xfrm>
            <a:off x="3697560" y="3501008"/>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1"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12"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13" name="Group 151"/>
          <p:cNvGrpSpPr>
            <a:grpSpLocks/>
          </p:cNvGrpSpPr>
          <p:nvPr/>
        </p:nvGrpSpPr>
        <p:grpSpPr bwMode="auto">
          <a:xfrm>
            <a:off x="3697560" y="4019984"/>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4"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15"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cxnSp>
        <p:nvCxnSpPr>
          <p:cNvPr id="20" name="直接箭头连接符 19"/>
          <p:cNvCxnSpPr/>
          <p:nvPr/>
        </p:nvCxnSpPr>
        <p:spPr>
          <a:xfrm>
            <a:off x="2185392" y="2437780"/>
            <a:ext cx="1512168" cy="1343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2185392" y="4300556"/>
            <a:ext cx="1512168" cy="123356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19766" y="2939278"/>
            <a:ext cx="3996444" cy="523220"/>
          </a:xfrm>
          <a:prstGeom prst="rect">
            <a:avLst/>
          </a:prstGeom>
          <a:noFill/>
        </p:spPr>
        <p:txBody>
          <a:bodyPr wrap="square" rtlCol="0">
            <a:spAutoFit/>
          </a:bodyPr>
          <a:lstStyle/>
          <a:p>
            <a:pPr algn="ctr"/>
            <a:r>
              <a:rPr lang="en-US" altLang="zh-CN" sz="2800" dirty="0" smtClean="0"/>
              <a:t>Service 1</a:t>
            </a:r>
            <a:endParaRPr lang="zh-CN" altLang="en-US" sz="2800" dirty="0"/>
          </a:p>
        </p:txBody>
      </p:sp>
      <p:sp>
        <p:nvSpPr>
          <p:cNvPr id="34" name="TextBox 33"/>
          <p:cNvSpPr txBox="1"/>
          <p:nvPr/>
        </p:nvSpPr>
        <p:spPr>
          <a:xfrm>
            <a:off x="-226876" y="4509120"/>
            <a:ext cx="3996444" cy="523220"/>
          </a:xfrm>
          <a:prstGeom prst="rect">
            <a:avLst/>
          </a:prstGeom>
          <a:noFill/>
        </p:spPr>
        <p:txBody>
          <a:bodyPr wrap="square" rtlCol="0">
            <a:spAutoFit/>
          </a:bodyPr>
          <a:lstStyle/>
          <a:p>
            <a:pPr algn="ctr"/>
            <a:r>
              <a:rPr lang="en-US" altLang="zh-CN" sz="2800" dirty="0" smtClean="0"/>
              <a:t>Service 2</a:t>
            </a:r>
            <a:endParaRPr lang="zh-CN" altLang="en-US" sz="2800" dirty="0"/>
          </a:p>
        </p:txBody>
      </p:sp>
      <p:sp>
        <p:nvSpPr>
          <p:cNvPr id="35" name="TextBox 34"/>
          <p:cNvSpPr txBox="1"/>
          <p:nvPr/>
        </p:nvSpPr>
        <p:spPr>
          <a:xfrm>
            <a:off x="3851920" y="2977788"/>
            <a:ext cx="3996444" cy="523220"/>
          </a:xfrm>
          <a:prstGeom prst="rect">
            <a:avLst/>
          </a:prstGeom>
          <a:noFill/>
        </p:spPr>
        <p:txBody>
          <a:bodyPr wrap="square" rtlCol="0">
            <a:spAutoFit/>
          </a:bodyPr>
          <a:lstStyle/>
          <a:p>
            <a:pPr algn="ctr"/>
            <a:r>
              <a:rPr lang="en-US" altLang="zh-CN" sz="2800" dirty="0" smtClean="0"/>
              <a:t>weight</a:t>
            </a:r>
            <a:endParaRPr lang="zh-CN" altLang="en-US" sz="2800" dirty="0"/>
          </a:p>
        </p:txBody>
      </p:sp>
      <p:sp>
        <p:nvSpPr>
          <p:cNvPr id="36" name="TextBox 35"/>
          <p:cNvSpPr txBox="1"/>
          <p:nvPr/>
        </p:nvSpPr>
        <p:spPr>
          <a:xfrm>
            <a:off x="3851920" y="3496764"/>
            <a:ext cx="3996444" cy="523220"/>
          </a:xfrm>
          <a:prstGeom prst="rect">
            <a:avLst/>
          </a:prstGeom>
          <a:noFill/>
        </p:spPr>
        <p:txBody>
          <a:bodyPr wrap="square" rtlCol="0">
            <a:spAutoFit/>
          </a:bodyPr>
          <a:lstStyle/>
          <a:p>
            <a:pPr algn="ctr"/>
            <a:r>
              <a:rPr lang="en-US" altLang="zh-CN" sz="2800" dirty="0" smtClean="0">
                <a:solidFill>
                  <a:srgbClr val="0000CC"/>
                </a:solidFill>
              </a:rPr>
              <a:t>1</a:t>
            </a:r>
            <a:endParaRPr lang="zh-CN" altLang="en-US" sz="2800" dirty="0">
              <a:solidFill>
                <a:srgbClr val="0000CC"/>
              </a:solidFill>
            </a:endParaRPr>
          </a:p>
        </p:txBody>
      </p:sp>
      <p:sp>
        <p:nvSpPr>
          <p:cNvPr id="38" name="TextBox 37"/>
          <p:cNvSpPr txBox="1"/>
          <p:nvPr/>
        </p:nvSpPr>
        <p:spPr>
          <a:xfrm>
            <a:off x="899592" y="1988582"/>
            <a:ext cx="3996444" cy="523220"/>
          </a:xfrm>
          <a:prstGeom prst="rect">
            <a:avLst/>
          </a:prstGeom>
          <a:noFill/>
        </p:spPr>
        <p:txBody>
          <a:bodyPr wrap="square" rtlCol="0">
            <a:spAutoFit/>
          </a:bodyPr>
          <a:lstStyle/>
          <a:p>
            <a:pPr algn="ctr"/>
            <a:r>
              <a:rPr lang="en-US" altLang="zh-CN" sz="2800" dirty="0" smtClean="0">
                <a:solidFill>
                  <a:srgbClr val="0000CC"/>
                </a:solidFill>
              </a:rPr>
              <a:t>1 flow</a:t>
            </a:r>
            <a:endParaRPr lang="zh-CN" altLang="en-US" sz="2800" dirty="0">
              <a:solidFill>
                <a:srgbClr val="0000CC"/>
              </a:solidFill>
            </a:endParaRPr>
          </a:p>
        </p:txBody>
      </p:sp>
      <p:sp>
        <p:nvSpPr>
          <p:cNvPr id="39" name="TextBox 38"/>
          <p:cNvSpPr txBox="1"/>
          <p:nvPr/>
        </p:nvSpPr>
        <p:spPr>
          <a:xfrm>
            <a:off x="1043608" y="5354052"/>
            <a:ext cx="3996444" cy="523220"/>
          </a:xfrm>
          <a:prstGeom prst="rect">
            <a:avLst/>
          </a:prstGeom>
          <a:noFill/>
        </p:spPr>
        <p:txBody>
          <a:bodyPr wrap="square" rtlCol="0">
            <a:spAutoFit/>
          </a:bodyPr>
          <a:lstStyle/>
          <a:p>
            <a:pPr algn="ctr"/>
            <a:r>
              <a:rPr lang="en-US" altLang="zh-CN" sz="2800" dirty="0">
                <a:solidFill>
                  <a:srgbClr val="0000CC"/>
                </a:solidFill>
              </a:rPr>
              <a:t>4</a:t>
            </a:r>
            <a:r>
              <a:rPr lang="en-US" altLang="zh-CN" sz="2800" dirty="0" smtClean="0">
                <a:solidFill>
                  <a:srgbClr val="0000CC"/>
                </a:solidFill>
              </a:rPr>
              <a:t> flows</a:t>
            </a:r>
            <a:endParaRPr lang="zh-CN" altLang="en-US" sz="2800" dirty="0">
              <a:solidFill>
                <a:srgbClr val="0000CC"/>
              </a:solidFill>
            </a:endParaRPr>
          </a:p>
        </p:txBody>
      </p:sp>
      <p:sp>
        <p:nvSpPr>
          <p:cNvPr id="25" name="TextBox 24"/>
          <p:cNvSpPr txBox="1"/>
          <p:nvPr/>
        </p:nvSpPr>
        <p:spPr>
          <a:xfrm>
            <a:off x="3851920" y="4057908"/>
            <a:ext cx="3996444" cy="523220"/>
          </a:xfrm>
          <a:prstGeom prst="rect">
            <a:avLst/>
          </a:prstGeom>
          <a:noFill/>
        </p:spPr>
        <p:txBody>
          <a:bodyPr wrap="square" rtlCol="0">
            <a:spAutoFit/>
          </a:bodyPr>
          <a:lstStyle/>
          <a:p>
            <a:pPr algn="ctr"/>
            <a:r>
              <a:rPr lang="en-US" altLang="zh-CN" sz="2800" dirty="0" smtClean="0">
                <a:solidFill>
                  <a:srgbClr val="0000CC"/>
                </a:solidFill>
              </a:rPr>
              <a:t>1</a:t>
            </a:r>
            <a:endParaRPr lang="zh-CN" altLang="en-US" sz="2800" dirty="0">
              <a:solidFill>
                <a:srgbClr val="0000CC"/>
              </a:solidFill>
            </a:endParaRPr>
          </a:p>
        </p:txBody>
      </p:sp>
      <p:sp>
        <p:nvSpPr>
          <p:cNvPr id="16" name="灯片编号占位符 15"/>
          <p:cNvSpPr>
            <a:spLocks noGrp="1"/>
          </p:cNvSpPr>
          <p:nvPr>
            <p:ph type="sldNum" sz="quarter" idx="12"/>
          </p:nvPr>
        </p:nvSpPr>
        <p:spPr/>
        <p:txBody>
          <a:bodyPr/>
          <a:lstStyle/>
          <a:p>
            <a:fld id="{0C913308-F349-4B6D-A68A-DD1791B4A57B}" type="slidenum">
              <a:rPr lang="zh-CN" altLang="en-US" smtClean="0"/>
              <a:t>56</a:t>
            </a:fld>
            <a:endParaRPr lang="zh-CN" altLang="en-US"/>
          </a:p>
        </p:txBody>
      </p:sp>
    </p:spTree>
    <p:extLst>
      <p:ext uri="{BB962C8B-B14F-4D97-AF65-F5344CB8AC3E}">
        <p14:creationId xmlns:p14="http://schemas.microsoft.com/office/powerpoint/2010/main" val="110559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Static Flow Experiment</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descr="C:\Users\wei\Desktop\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087" y="1628801"/>
            <a:ext cx="4424378" cy="3312368"/>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57</a:t>
            </a:fld>
            <a:endParaRPr lang="zh-CN" altLang="en-US"/>
          </a:p>
        </p:txBody>
      </p:sp>
    </p:spTree>
    <p:extLst>
      <p:ext uri="{BB962C8B-B14F-4D97-AF65-F5344CB8AC3E}">
        <p14:creationId xmlns:p14="http://schemas.microsoft.com/office/powerpoint/2010/main" val="38638583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Static Flow Experiment</a:t>
            </a:r>
            <a:endParaRPr lang="zh-CN" altLang="en-US" dirty="0"/>
          </a:p>
        </p:txBody>
      </p:sp>
      <p:sp>
        <p:nvSpPr>
          <p:cNvPr id="3" name="内容占位符 2"/>
          <p:cNvSpPr>
            <a:spLocks noGrp="1"/>
          </p:cNvSpPr>
          <p:nvPr>
            <p:ph idx="1"/>
          </p:nvPr>
        </p:nvSpPr>
        <p:spPr/>
        <p:txBody>
          <a:bodyPr/>
          <a:lstStyle/>
          <a:p>
            <a:endParaRPr lang="zh-CN" altLang="en-US" dirty="0"/>
          </a:p>
        </p:txBody>
      </p:sp>
      <p:sp useBgFill="1">
        <p:nvSpPr>
          <p:cNvPr id="7" name="Rounded Rectangle 51"/>
          <p:cNvSpPr/>
          <p:nvPr/>
        </p:nvSpPr>
        <p:spPr>
          <a:xfrm>
            <a:off x="827584" y="5190971"/>
            <a:ext cx="7632848" cy="974333"/>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r>
              <a:rPr lang="en-US" altLang="zh-CN" sz="3200" dirty="0" smtClean="0"/>
              <a:t>MQ-ECN preserves weighted fair sharing</a:t>
            </a:r>
            <a:endParaRPr lang="zh-CN" altLang="en-US" sz="3200" dirty="0"/>
          </a:p>
        </p:txBody>
      </p:sp>
      <p:pic>
        <p:nvPicPr>
          <p:cNvPr id="10" name="Picture 2" descr="C:\Users\wei\Desktop\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087" y="1628801"/>
            <a:ext cx="4424378" cy="3312368"/>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58</a:t>
            </a:fld>
            <a:endParaRPr lang="zh-CN" altLang="en-US"/>
          </a:p>
        </p:txBody>
      </p:sp>
    </p:spTree>
    <p:extLst>
      <p:ext uri="{BB962C8B-B14F-4D97-AF65-F5344CB8AC3E}">
        <p14:creationId xmlns:p14="http://schemas.microsoft.com/office/powerpoint/2010/main" val="1753104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8640960" cy="1143000"/>
          </a:xfrm>
        </p:spPr>
        <p:txBody>
          <a:bodyPr>
            <a:normAutofit/>
          </a:bodyPr>
          <a:lstStyle/>
          <a:p>
            <a:r>
              <a:rPr lang="en-US" altLang="zh-CN" dirty="0" smtClean="0">
                <a:solidFill>
                  <a:srgbClr val="0000CC"/>
                </a:solidFill>
                <a:cs typeface="Times New Roman" panose="02020603050405020304" pitchFamily="18" charset="0"/>
              </a:rPr>
              <a:t>Realistic Traffic: Small Flows (&lt;100KB)</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076" name="Picture 4" descr="C:\Users\wei\Desktop\small_balan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10387"/>
            <a:ext cx="4048196" cy="3030736"/>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wei\Desktop\small_unbalanc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9492" y="1610387"/>
            <a:ext cx="4040980" cy="303073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971600" y="4658908"/>
            <a:ext cx="3384376" cy="461665"/>
          </a:xfrm>
          <a:prstGeom prst="rect">
            <a:avLst/>
          </a:prstGeom>
          <a:noFill/>
        </p:spPr>
        <p:txBody>
          <a:bodyPr wrap="square" rtlCol="0">
            <a:spAutoFit/>
          </a:bodyPr>
          <a:lstStyle/>
          <a:p>
            <a:pPr algn="ctr"/>
            <a:r>
              <a:rPr lang="en-US" altLang="zh-CN" sz="2400" dirty="0" smtClean="0"/>
              <a:t>Balanced traffic pattern</a:t>
            </a:r>
            <a:endParaRPr lang="zh-CN" altLang="en-US" sz="2400" dirty="0"/>
          </a:p>
        </p:txBody>
      </p:sp>
      <p:sp>
        <p:nvSpPr>
          <p:cNvPr id="13" name="TextBox 12"/>
          <p:cNvSpPr txBox="1"/>
          <p:nvPr/>
        </p:nvSpPr>
        <p:spPr>
          <a:xfrm>
            <a:off x="4972310" y="4658908"/>
            <a:ext cx="3560130" cy="461665"/>
          </a:xfrm>
          <a:prstGeom prst="rect">
            <a:avLst/>
          </a:prstGeom>
          <a:noFill/>
        </p:spPr>
        <p:txBody>
          <a:bodyPr wrap="square" rtlCol="0">
            <a:spAutoFit/>
          </a:bodyPr>
          <a:lstStyle/>
          <a:p>
            <a:pPr algn="ctr"/>
            <a:r>
              <a:rPr lang="en-US" altLang="zh-CN" sz="2400" dirty="0" smtClean="0"/>
              <a:t>Unbalanced traffic pattern</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59</a:t>
            </a:fld>
            <a:endParaRPr lang="zh-CN" altLang="en-US"/>
          </a:p>
        </p:txBody>
      </p:sp>
    </p:spTree>
    <p:extLst>
      <p:ext uri="{BB962C8B-B14F-4D97-AF65-F5344CB8AC3E}">
        <p14:creationId xmlns:p14="http://schemas.microsoft.com/office/powerpoint/2010/main" val="349963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solidFill>
                  <a:srgbClr val="0000CC"/>
                </a:solidFill>
                <a:cs typeface="Times New Roman" panose="02020603050405020304" pitchFamily="18" charset="0"/>
              </a:rPr>
              <a:t>ECN-based </a:t>
            </a:r>
            <a:r>
              <a:rPr lang="en-US" altLang="zh-CN" dirty="0" smtClean="0">
                <a:solidFill>
                  <a:srgbClr val="0000CC"/>
                </a:solidFill>
                <a:cs typeface="Times New Roman" panose="02020603050405020304" pitchFamily="18" charset="0"/>
              </a:rPr>
              <a:t>Transports</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ECN-enabled end-hosts</a:t>
            </a:r>
          </a:p>
          <a:p>
            <a:pPr lvl="1"/>
            <a:r>
              <a:rPr lang="en-US" altLang="zh-CN" dirty="0"/>
              <a:t>R</a:t>
            </a:r>
            <a:r>
              <a:rPr lang="en-US" altLang="zh-CN" dirty="0" smtClean="0"/>
              <a:t>eact to ECN</a:t>
            </a:r>
            <a:r>
              <a:rPr lang="zh-CN" altLang="en-US" dirty="0" smtClean="0"/>
              <a:t> </a:t>
            </a:r>
            <a:r>
              <a:rPr lang="en-US" altLang="zh-CN" dirty="0" smtClean="0"/>
              <a:t>by adjusting sending rates</a:t>
            </a:r>
          </a:p>
        </p:txBody>
      </p:sp>
      <p:pic>
        <p:nvPicPr>
          <p:cNvPr id="7" name="Picture 87" descr="server-gray.png"/>
          <p:cNvPicPr>
            <a:picLocks noChangeAspect="1"/>
          </p:cNvPicPr>
          <p:nvPr/>
        </p:nvPicPr>
        <p:blipFill>
          <a:blip r:embed="rId3" cstate="print"/>
          <a:stretch>
            <a:fillRect/>
          </a:stretch>
        </p:blipFill>
        <p:spPr>
          <a:xfrm>
            <a:off x="899592" y="4686920"/>
            <a:ext cx="915278" cy="974328"/>
          </a:xfrm>
          <a:prstGeom prst="rect">
            <a:avLst/>
          </a:prstGeom>
        </p:spPr>
      </p:pic>
      <p:pic>
        <p:nvPicPr>
          <p:cNvPr id="8" name="Picture 87" descr="server-gray.png"/>
          <p:cNvPicPr>
            <a:picLocks noChangeAspect="1"/>
          </p:cNvPicPr>
          <p:nvPr/>
        </p:nvPicPr>
        <p:blipFill>
          <a:blip r:embed="rId3" cstate="print"/>
          <a:stretch>
            <a:fillRect/>
          </a:stretch>
        </p:blipFill>
        <p:spPr>
          <a:xfrm>
            <a:off x="7380312" y="4686920"/>
            <a:ext cx="915278" cy="974328"/>
          </a:xfrm>
          <a:prstGeom prst="rect">
            <a:avLst/>
          </a:prstGeom>
        </p:spPr>
      </p:pic>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24279632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8640960" cy="1143000"/>
          </a:xfrm>
        </p:spPr>
        <p:txBody>
          <a:bodyPr>
            <a:normAutofit/>
          </a:bodyPr>
          <a:lstStyle/>
          <a:p>
            <a:r>
              <a:rPr lang="en-US" altLang="zh-CN" dirty="0" smtClean="0">
                <a:solidFill>
                  <a:srgbClr val="0000CC"/>
                </a:solidFill>
                <a:cs typeface="Times New Roman" panose="02020603050405020304" pitchFamily="18" charset="0"/>
              </a:rPr>
              <a:t>Realistic Traffic: Small Flows (&lt;100KB)</a:t>
            </a:r>
            <a:endParaRPr lang="zh-CN" altLang="en-US" dirty="0"/>
          </a:p>
        </p:txBody>
      </p:sp>
      <p:sp>
        <p:nvSpPr>
          <p:cNvPr id="3" name="内容占位符 2"/>
          <p:cNvSpPr>
            <a:spLocks noGrp="1"/>
          </p:cNvSpPr>
          <p:nvPr>
            <p:ph idx="1"/>
          </p:nvPr>
        </p:nvSpPr>
        <p:spPr/>
        <p:txBody>
          <a:bodyPr/>
          <a:lstStyle/>
          <a:p>
            <a:endParaRPr lang="zh-CN" altLang="en-US" dirty="0"/>
          </a:p>
        </p:txBody>
      </p:sp>
      <p:sp useBgFill="1">
        <p:nvSpPr>
          <p:cNvPr id="10" name="Rounded Rectangle 51"/>
          <p:cNvSpPr/>
          <p:nvPr/>
        </p:nvSpPr>
        <p:spPr>
          <a:xfrm>
            <a:off x="1259632" y="5262979"/>
            <a:ext cx="6696744" cy="974333"/>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r>
              <a:rPr lang="en-US" altLang="zh-CN" sz="3200" dirty="0" smtClean="0"/>
              <a:t>MQ-ECN achieves low latency</a:t>
            </a:r>
            <a:endParaRPr lang="zh-CN" altLang="en-US" sz="3200" dirty="0"/>
          </a:p>
        </p:txBody>
      </p:sp>
      <p:pic>
        <p:nvPicPr>
          <p:cNvPr id="11" name="Picture 4" descr="C:\Users\wei\Desktop\small_balan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10387"/>
            <a:ext cx="4048196" cy="303073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wei\Desktop\small_unbalanc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9492" y="1610387"/>
            <a:ext cx="4040980" cy="303073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971600" y="4658908"/>
            <a:ext cx="3384376" cy="461665"/>
          </a:xfrm>
          <a:prstGeom prst="rect">
            <a:avLst/>
          </a:prstGeom>
          <a:noFill/>
        </p:spPr>
        <p:txBody>
          <a:bodyPr wrap="square" rtlCol="0">
            <a:spAutoFit/>
          </a:bodyPr>
          <a:lstStyle/>
          <a:p>
            <a:pPr algn="ctr"/>
            <a:r>
              <a:rPr lang="en-US" altLang="zh-CN" sz="2400" dirty="0" smtClean="0"/>
              <a:t>Balanced traffic pattern</a:t>
            </a:r>
            <a:endParaRPr lang="zh-CN" altLang="en-US" sz="2400" dirty="0"/>
          </a:p>
        </p:txBody>
      </p:sp>
      <p:sp>
        <p:nvSpPr>
          <p:cNvPr id="14" name="TextBox 13"/>
          <p:cNvSpPr txBox="1"/>
          <p:nvPr/>
        </p:nvSpPr>
        <p:spPr>
          <a:xfrm>
            <a:off x="4972310" y="4658908"/>
            <a:ext cx="3560130" cy="461665"/>
          </a:xfrm>
          <a:prstGeom prst="rect">
            <a:avLst/>
          </a:prstGeom>
          <a:noFill/>
        </p:spPr>
        <p:txBody>
          <a:bodyPr wrap="square" rtlCol="0">
            <a:spAutoFit/>
          </a:bodyPr>
          <a:lstStyle/>
          <a:p>
            <a:pPr algn="ctr"/>
            <a:r>
              <a:rPr lang="en-US" altLang="zh-CN" sz="2400" dirty="0" smtClean="0"/>
              <a:t>Unbalanced traffic pattern</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60</a:t>
            </a:fld>
            <a:endParaRPr lang="zh-CN" altLang="en-US"/>
          </a:p>
        </p:txBody>
      </p:sp>
    </p:spTree>
    <p:extLst>
      <p:ext uri="{BB962C8B-B14F-4D97-AF65-F5344CB8AC3E}">
        <p14:creationId xmlns:p14="http://schemas.microsoft.com/office/powerpoint/2010/main" val="37400046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8640960" cy="1143000"/>
          </a:xfrm>
        </p:spPr>
        <p:txBody>
          <a:bodyPr>
            <a:normAutofit/>
          </a:bodyPr>
          <a:lstStyle/>
          <a:p>
            <a:r>
              <a:rPr lang="en-US" altLang="zh-CN" dirty="0" smtClean="0">
                <a:solidFill>
                  <a:srgbClr val="0000CC"/>
                </a:solidFill>
                <a:cs typeface="Times New Roman" panose="02020603050405020304" pitchFamily="18" charset="0"/>
              </a:rPr>
              <a:t>Realistic Traffic: Large Flows (&gt;10MB)</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099" name="Picture 3" descr="C:\Users\wei\Desktop\large_balan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10460"/>
            <a:ext cx="4041600" cy="3031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wei\Desktop\large_unbalanc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5134" y="1610460"/>
            <a:ext cx="4041600" cy="3031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971600" y="4658908"/>
            <a:ext cx="3384376" cy="461665"/>
          </a:xfrm>
          <a:prstGeom prst="rect">
            <a:avLst/>
          </a:prstGeom>
          <a:noFill/>
        </p:spPr>
        <p:txBody>
          <a:bodyPr wrap="square" rtlCol="0">
            <a:spAutoFit/>
          </a:bodyPr>
          <a:lstStyle/>
          <a:p>
            <a:pPr algn="ctr"/>
            <a:r>
              <a:rPr lang="en-US" altLang="zh-CN" sz="2400" dirty="0" smtClean="0"/>
              <a:t>Balanced traffic pattern</a:t>
            </a:r>
            <a:endParaRPr lang="zh-CN" altLang="en-US" sz="2400" dirty="0"/>
          </a:p>
        </p:txBody>
      </p:sp>
      <p:sp>
        <p:nvSpPr>
          <p:cNvPr id="10" name="TextBox 9"/>
          <p:cNvSpPr txBox="1"/>
          <p:nvPr/>
        </p:nvSpPr>
        <p:spPr>
          <a:xfrm>
            <a:off x="4972310" y="4658908"/>
            <a:ext cx="3560130" cy="461665"/>
          </a:xfrm>
          <a:prstGeom prst="rect">
            <a:avLst/>
          </a:prstGeom>
          <a:noFill/>
        </p:spPr>
        <p:txBody>
          <a:bodyPr wrap="square" rtlCol="0">
            <a:spAutoFit/>
          </a:bodyPr>
          <a:lstStyle/>
          <a:p>
            <a:pPr algn="ctr"/>
            <a:r>
              <a:rPr lang="en-US" altLang="zh-CN" sz="2400" dirty="0" smtClean="0"/>
              <a:t>Unbalanced traffic pattern</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61</a:t>
            </a:fld>
            <a:endParaRPr lang="zh-CN" altLang="en-US"/>
          </a:p>
        </p:txBody>
      </p:sp>
    </p:spTree>
    <p:extLst>
      <p:ext uri="{BB962C8B-B14F-4D97-AF65-F5344CB8AC3E}">
        <p14:creationId xmlns:p14="http://schemas.microsoft.com/office/powerpoint/2010/main" val="30564876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8640960" cy="1143000"/>
          </a:xfrm>
        </p:spPr>
        <p:txBody>
          <a:bodyPr>
            <a:normAutofit/>
          </a:bodyPr>
          <a:lstStyle/>
          <a:p>
            <a:r>
              <a:rPr lang="en-US" altLang="zh-CN" dirty="0" smtClean="0">
                <a:solidFill>
                  <a:srgbClr val="0000CC"/>
                </a:solidFill>
                <a:cs typeface="Times New Roman" panose="02020603050405020304" pitchFamily="18" charset="0"/>
              </a:rPr>
              <a:t>Realistic Traffic: Large Flows (&gt;10MB)</a:t>
            </a:r>
            <a:endParaRPr lang="zh-CN" altLang="en-US" dirty="0"/>
          </a:p>
        </p:txBody>
      </p:sp>
      <p:sp>
        <p:nvSpPr>
          <p:cNvPr id="3" name="内容占位符 2"/>
          <p:cNvSpPr>
            <a:spLocks noGrp="1"/>
          </p:cNvSpPr>
          <p:nvPr>
            <p:ph idx="1"/>
          </p:nvPr>
        </p:nvSpPr>
        <p:spPr/>
        <p:txBody>
          <a:bodyPr/>
          <a:lstStyle/>
          <a:p>
            <a:endParaRPr lang="zh-CN" altLang="en-US" dirty="0"/>
          </a:p>
        </p:txBody>
      </p:sp>
      <p:sp useBgFill="1">
        <p:nvSpPr>
          <p:cNvPr id="13" name="Rounded Rectangle 51"/>
          <p:cNvSpPr/>
          <p:nvPr/>
        </p:nvSpPr>
        <p:spPr>
          <a:xfrm>
            <a:off x="1259632" y="5262979"/>
            <a:ext cx="6696744" cy="974333"/>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r>
              <a:rPr lang="en-US" altLang="zh-CN" sz="3200" dirty="0" smtClean="0"/>
              <a:t>MQ-ECN achieves high throughput</a:t>
            </a:r>
            <a:endParaRPr lang="zh-CN" altLang="en-US" sz="3200" dirty="0"/>
          </a:p>
        </p:txBody>
      </p:sp>
      <p:pic>
        <p:nvPicPr>
          <p:cNvPr id="7" name="Picture 3" descr="C:\Users\wei\Desktop\large_balan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10460"/>
            <a:ext cx="4041600" cy="3031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wei\Desktop\large_unbalanc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5134" y="1610460"/>
            <a:ext cx="4041600" cy="3031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971600" y="4658908"/>
            <a:ext cx="3384376" cy="461665"/>
          </a:xfrm>
          <a:prstGeom prst="rect">
            <a:avLst/>
          </a:prstGeom>
          <a:noFill/>
        </p:spPr>
        <p:txBody>
          <a:bodyPr wrap="square" rtlCol="0">
            <a:spAutoFit/>
          </a:bodyPr>
          <a:lstStyle/>
          <a:p>
            <a:pPr algn="ctr"/>
            <a:r>
              <a:rPr lang="en-US" altLang="zh-CN" sz="2400" dirty="0" smtClean="0"/>
              <a:t>Balanced traffic pattern</a:t>
            </a:r>
            <a:endParaRPr lang="zh-CN" altLang="en-US" sz="2400" dirty="0"/>
          </a:p>
        </p:txBody>
      </p:sp>
      <p:sp>
        <p:nvSpPr>
          <p:cNvPr id="10" name="TextBox 9"/>
          <p:cNvSpPr txBox="1"/>
          <p:nvPr/>
        </p:nvSpPr>
        <p:spPr>
          <a:xfrm>
            <a:off x="4972310" y="4658908"/>
            <a:ext cx="3560130" cy="461665"/>
          </a:xfrm>
          <a:prstGeom prst="rect">
            <a:avLst/>
          </a:prstGeom>
          <a:noFill/>
        </p:spPr>
        <p:txBody>
          <a:bodyPr wrap="square" rtlCol="0">
            <a:spAutoFit/>
          </a:bodyPr>
          <a:lstStyle/>
          <a:p>
            <a:pPr algn="ctr"/>
            <a:r>
              <a:rPr lang="en-US" altLang="zh-CN" sz="2400" dirty="0" smtClean="0"/>
              <a:t>Unbalanced traffic pattern</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62</a:t>
            </a:fld>
            <a:endParaRPr lang="zh-CN" altLang="en-US"/>
          </a:p>
        </p:txBody>
      </p:sp>
    </p:spTree>
    <p:extLst>
      <p:ext uri="{BB962C8B-B14F-4D97-AF65-F5344CB8AC3E}">
        <p14:creationId xmlns:p14="http://schemas.microsoft.com/office/powerpoint/2010/main" val="12629522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Conclusions</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a:xfrm>
            <a:off x="457200" y="1600200"/>
            <a:ext cx="8229600" cy="5069160"/>
          </a:xfrm>
        </p:spPr>
        <p:txBody>
          <a:bodyPr>
            <a:normAutofit fontScale="92500" lnSpcReduction="20000"/>
          </a:bodyPr>
          <a:lstStyle/>
          <a:p>
            <a:r>
              <a:rPr lang="en-US" altLang="zh-CN" dirty="0" smtClean="0"/>
              <a:t>Identify performance impairments of existing ECN/RED schemes in multi-queue context</a:t>
            </a:r>
          </a:p>
          <a:p>
            <a:pPr marL="0" indent="0">
              <a:buNone/>
            </a:pPr>
            <a:endParaRPr lang="en-US" altLang="zh-CN" dirty="0" smtClean="0"/>
          </a:p>
          <a:p>
            <a:r>
              <a:rPr lang="en-US" altLang="zh-CN" dirty="0" smtClean="0"/>
              <a:t>MQ-ECN</a:t>
            </a:r>
            <a:r>
              <a:rPr lang="en-US" altLang="zh-CN" dirty="0"/>
              <a:t>:</a:t>
            </a:r>
            <a:r>
              <a:rPr lang="en-US" altLang="zh-CN" dirty="0" smtClean="0"/>
              <a:t> simple, yet effective</a:t>
            </a:r>
          </a:p>
          <a:p>
            <a:pPr lvl="1"/>
            <a:r>
              <a:rPr lang="en-US" altLang="zh-CN" dirty="0" smtClean="0"/>
              <a:t>High throughput, low latency, weighted fair sharing</a:t>
            </a:r>
          </a:p>
          <a:p>
            <a:pPr lvl="1"/>
            <a:r>
              <a:rPr lang="en-US" altLang="zh-CN" dirty="0" smtClean="0"/>
              <a:t>Currently, </a:t>
            </a:r>
            <a:r>
              <a:rPr lang="en-US" altLang="zh-CN" dirty="0"/>
              <a:t>a</a:t>
            </a:r>
            <a:r>
              <a:rPr lang="en-US" altLang="zh-CN" dirty="0" smtClean="0"/>
              <a:t>pply to round-robin packet schedulers  </a:t>
            </a:r>
          </a:p>
          <a:p>
            <a:pPr marL="457200" lvl="1" indent="0">
              <a:buNone/>
            </a:pPr>
            <a:endParaRPr lang="en-US" altLang="zh-CN" dirty="0" smtClean="0"/>
          </a:p>
          <a:p>
            <a:r>
              <a:rPr lang="en-US" altLang="zh-CN" dirty="0" smtClean="0"/>
              <a:t>ECN marking scheme for arbitrary schedulers is an important ongoing effort</a:t>
            </a:r>
          </a:p>
          <a:p>
            <a:endParaRPr lang="en-US" altLang="zh-CN" dirty="0"/>
          </a:p>
          <a:p>
            <a:r>
              <a:rPr lang="en-US" altLang="zh-CN" dirty="0" smtClean="0"/>
              <a:t>Code: </a:t>
            </a:r>
            <a:r>
              <a:rPr lang="en-US" altLang="zh-CN" dirty="0" smtClean="0">
                <a:hlinkClick r:id="rId3"/>
              </a:rPr>
              <a:t>http://sing.cse.ust.hk/projects/MQ-ECN</a:t>
            </a:r>
            <a:r>
              <a:rPr lang="en-US" altLang="zh-CN" dirty="0" smtClean="0"/>
              <a:t> </a:t>
            </a:r>
          </a:p>
          <a:p>
            <a:endParaRPr lang="en-US" altLang="zh-CN" dirty="0"/>
          </a:p>
          <a:p>
            <a:endParaRPr lang="en-US" altLang="zh-CN" dirty="0" smtClean="0"/>
          </a:p>
          <a:p>
            <a:endParaRPr lang="en-US" altLang="zh-CN" dirty="0" smtClean="0"/>
          </a:p>
          <a:p>
            <a:pPr marL="457200" lvl="1" indent="0">
              <a:buNone/>
            </a:pPr>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63</a:t>
            </a:fld>
            <a:endParaRPr lang="zh-CN" altLang="en-US"/>
          </a:p>
        </p:txBody>
      </p:sp>
    </p:spTree>
    <p:extLst>
      <p:ext uri="{BB962C8B-B14F-4D97-AF65-F5344CB8AC3E}">
        <p14:creationId xmlns:p14="http://schemas.microsoft.com/office/powerpoint/2010/main" val="22577099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348880"/>
            <a:ext cx="8229600" cy="1143000"/>
          </a:xfrm>
        </p:spPr>
        <p:txBody>
          <a:bodyPr>
            <a:normAutofit/>
          </a:bodyPr>
          <a:lstStyle/>
          <a:p>
            <a:r>
              <a:rPr lang="en-US" sz="5400" dirty="0" smtClean="0">
                <a:solidFill>
                  <a:srgbClr val="0000CC"/>
                </a:solidFill>
                <a:cs typeface="Times New Roman" panose="02020603050405020304" pitchFamily="18" charset="0"/>
              </a:rPr>
              <a:t>Thanks! </a:t>
            </a:r>
            <a:endParaRPr lang="en-US" sz="5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64</a:t>
            </a:fld>
            <a:endParaRPr lang="zh-CN" altLang="en-US"/>
          </a:p>
        </p:txBody>
      </p:sp>
    </p:spTree>
    <p:extLst>
      <p:ext uri="{BB962C8B-B14F-4D97-AF65-F5344CB8AC3E}">
        <p14:creationId xmlns:p14="http://schemas.microsoft.com/office/powerpoint/2010/main" val="24629622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74638"/>
            <a:ext cx="8568952" cy="1143000"/>
          </a:xfrm>
        </p:spPr>
        <p:txBody>
          <a:bodyPr>
            <a:noAutofit/>
          </a:bodyPr>
          <a:lstStyle/>
          <a:p>
            <a:r>
              <a:rPr lang="en-US" altLang="zh-CN" dirty="0">
                <a:solidFill>
                  <a:srgbClr val="0000CC"/>
                </a:solidFill>
                <a:cs typeface="Times New Roman" panose="02020603050405020304" pitchFamily="18" charset="0"/>
              </a:rPr>
              <a:t>Support Arbitrary Packet Schedulers</a:t>
            </a:r>
            <a:endParaRPr lang="zh-CN" altLang="en-US" dirty="0">
              <a:solidFill>
                <a:srgbClr val="0000CC"/>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Find a general solution to estimate per-queue </a:t>
                </a:r>
                <a:r>
                  <a:rPr lang="en-US" altLang="zh-CN" i="1" dirty="0" smtClean="0"/>
                  <a:t>effective</a:t>
                </a:r>
                <a:r>
                  <a:rPr lang="en-US" altLang="zh-CN" dirty="0" smtClean="0"/>
                  <a:t> draining rate </a:t>
                </a:r>
              </a:p>
              <a:p>
                <a:pPr lvl="1"/>
                <a:r>
                  <a:rPr lang="en-US" altLang="zh-CN" dirty="0" smtClean="0"/>
                  <a:t>Draining rate should be measured when the queue keeps congested</a:t>
                </a:r>
              </a:p>
              <a:p>
                <a:pPr lvl="2"/>
                <a14:m>
                  <m:oMath xmlns:m="http://schemas.openxmlformats.org/officeDocument/2006/math">
                    <m:sSub>
                      <m:sSubPr>
                        <m:ctrlPr>
                          <a:rPr lang="en-US" altLang="zh-CN" i="1">
                            <a:latin typeface="Cambria Math"/>
                          </a:rPr>
                        </m:ctrlPr>
                      </m:sSubPr>
                      <m:e>
                        <m:r>
                          <a:rPr lang="en-US" altLang="zh-CN" i="1">
                            <a:latin typeface="Cambria Math"/>
                          </a:rPr>
                          <m:t>𝐾</m:t>
                        </m:r>
                      </m:e>
                      <m:sub>
                        <m:r>
                          <a:rPr lang="en-US" altLang="zh-CN" i="1">
                            <a:latin typeface="Cambria Math"/>
                          </a:rPr>
                          <m:t>𝑞𝑢𝑒𝑢𝑒</m:t>
                        </m:r>
                        <m:r>
                          <a:rPr lang="en-US" altLang="zh-CN" i="1">
                            <a:latin typeface="Cambria Math"/>
                          </a:rPr>
                          <m:t>(</m:t>
                        </m:r>
                        <m:r>
                          <a:rPr lang="en-US" altLang="zh-CN" i="1">
                            <a:latin typeface="Cambria Math"/>
                          </a:rPr>
                          <m:t>𝑖</m:t>
                        </m:r>
                        <m:r>
                          <a:rPr lang="en-US" altLang="zh-CN" i="1">
                            <a:latin typeface="Cambria Math"/>
                          </a:rPr>
                          <m:t>)</m:t>
                        </m:r>
                      </m:sub>
                    </m:sSub>
                    <m:r>
                      <a:rPr lang="en-US" altLang="zh-CN" i="1">
                        <a:latin typeface="Cambria Math"/>
                        <a:ea typeface="Cambria Math"/>
                      </a:rPr>
                      <m:t>=</m:t>
                    </m:r>
                    <m:sSub>
                      <m:sSubPr>
                        <m:ctrlPr>
                          <a:rPr lang="en-US" altLang="zh-CN" b="1" i="1" smtClean="0">
                            <a:solidFill>
                              <a:srgbClr val="FF0000"/>
                            </a:solidFill>
                            <a:latin typeface="Cambria Math"/>
                            <a:ea typeface="Cambria Math"/>
                          </a:rPr>
                        </m:ctrlPr>
                      </m:sSubPr>
                      <m:e>
                        <m:r>
                          <a:rPr lang="en-US" altLang="zh-CN" b="1" i="1">
                            <a:solidFill>
                              <a:srgbClr val="FF0000"/>
                            </a:solidFill>
                            <a:latin typeface="Cambria Math"/>
                            <a:ea typeface="Cambria Math"/>
                          </a:rPr>
                          <m:t>𝒘</m:t>
                        </m:r>
                      </m:e>
                      <m:sub>
                        <m:r>
                          <a:rPr lang="en-US" altLang="zh-CN" b="1" i="1">
                            <a:solidFill>
                              <a:srgbClr val="FF0000"/>
                            </a:solidFill>
                            <a:latin typeface="Cambria Math"/>
                            <a:ea typeface="Cambria Math"/>
                          </a:rPr>
                          <m:t>𝒊</m:t>
                        </m:r>
                      </m:sub>
                    </m:sSub>
                    <m:r>
                      <a:rPr lang="en-US" altLang="zh-CN" b="1" i="1">
                        <a:solidFill>
                          <a:srgbClr val="FF0000"/>
                        </a:solidFill>
                        <a:latin typeface="Cambria Math"/>
                        <a:ea typeface="Cambria Math"/>
                      </a:rPr>
                      <m:t>𝜶</m:t>
                    </m:r>
                    <m:r>
                      <a:rPr lang="en-US" altLang="zh-CN" i="1">
                        <a:latin typeface="Cambria Math"/>
                        <a:ea typeface="Cambria Math"/>
                      </a:rPr>
                      <m:t>×</m:t>
                    </m:r>
                    <m:r>
                      <a:rPr lang="en-US" altLang="zh-CN" i="1">
                        <a:latin typeface="Cambria Math"/>
                        <a:ea typeface="Cambria Math"/>
                      </a:rPr>
                      <m:t>𝑅𝑇𝑇</m:t>
                    </m:r>
                    <m:r>
                      <a:rPr lang="en-US" altLang="zh-CN" i="1">
                        <a:latin typeface="Cambria Math"/>
                        <a:ea typeface="Cambria Math"/>
                      </a:rPr>
                      <m:t>×</m:t>
                    </m:r>
                    <m:r>
                      <a:rPr lang="en-US" altLang="zh-CN" i="1">
                        <a:latin typeface="Cambria Math"/>
                        <a:ea typeface="Cambria Math"/>
                      </a:rPr>
                      <m:t>𝜆</m:t>
                    </m:r>
                  </m:oMath>
                </a14:m>
                <a:endParaRPr lang="en-US" altLang="zh-CN" dirty="0" smtClean="0"/>
              </a:p>
              <a:p>
                <a:pPr lvl="1"/>
                <a:r>
                  <a:rPr lang="en-US" altLang="zh-CN" dirty="0"/>
                  <a:t>M</a:t>
                </a:r>
                <a:r>
                  <a:rPr lang="en-US" altLang="zh-CN" dirty="0" smtClean="0"/>
                  <a:t>easurement window is hard to decide</a:t>
                </a:r>
              </a:p>
              <a:p>
                <a:pPr marL="914400" lvl="2"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630" t="-1752" r="-88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65</a:t>
            </a:fld>
            <a:endParaRPr lang="zh-CN" altLang="en-US"/>
          </a:p>
        </p:txBody>
      </p:sp>
    </p:spTree>
    <p:extLst>
      <p:ext uri="{BB962C8B-B14F-4D97-AF65-F5344CB8AC3E}">
        <p14:creationId xmlns:p14="http://schemas.microsoft.com/office/powerpoint/2010/main" val="1040642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flipH="1" flipV="1">
            <a:off x="6300192" y="5242767"/>
            <a:ext cx="1152128" cy="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flipV="1">
            <a:off x="3995936" y="5242767"/>
            <a:ext cx="1152128" cy="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3"/>
          </p:cNvCxnSpPr>
          <p:nvPr/>
        </p:nvCxnSpPr>
        <p:spPr>
          <a:xfrm flipH="1" flipV="1">
            <a:off x="1619672" y="5242767"/>
            <a:ext cx="1152128" cy="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noAutofit/>
          </a:bodyPr>
          <a:lstStyle/>
          <a:p>
            <a:r>
              <a:rPr lang="en-US" altLang="zh-CN" dirty="0">
                <a:solidFill>
                  <a:srgbClr val="0000CC"/>
                </a:solidFill>
                <a:cs typeface="Times New Roman" panose="02020603050405020304" pitchFamily="18" charset="0"/>
              </a:rPr>
              <a:t>ECN-based </a:t>
            </a:r>
            <a:r>
              <a:rPr lang="en-US" altLang="zh-CN" dirty="0" smtClean="0">
                <a:solidFill>
                  <a:srgbClr val="0000CC"/>
                </a:solidFill>
                <a:cs typeface="Times New Roman" panose="02020603050405020304" pitchFamily="18" charset="0"/>
              </a:rPr>
              <a:t>Transports</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ECN-enabled end-hosts</a:t>
            </a:r>
          </a:p>
          <a:p>
            <a:pPr lvl="1"/>
            <a:r>
              <a:rPr lang="en-US" altLang="zh-CN" dirty="0"/>
              <a:t>React to ECN</a:t>
            </a:r>
            <a:r>
              <a:rPr lang="zh-CN" altLang="en-US" dirty="0"/>
              <a:t> </a:t>
            </a:r>
            <a:r>
              <a:rPr lang="en-US" altLang="zh-CN" dirty="0"/>
              <a:t>by adjusting sending </a:t>
            </a:r>
            <a:r>
              <a:rPr lang="en-US" altLang="zh-CN" dirty="0" smtClean="0"/>
              <a:t>rates</a:t>
            </a:r>
          </a:p>
          <a:p>
            <a:r>
              <a:rPr lang="en-US" altLang="zh-CN" dirty="0" smtClean="0"/>
              <a:t>ECN-aware switches </a:t>
            </a:r>
          </a:p>
          <a:p>
            <a:pPr lvl="1"/>
            <a:r>
              <a:rPr lang="en-US" altLang="zh-CN" dirty="0" smtClean="0"/>
              <a:t>Perform ECN marking based on Active Queue Management (AQM) policies </a:t>
            </a:r>
          </a:p>
        </p:txBody>
      </p:sp>
      <p:pic>
        <p:nvPicPr>
          <p:cNvPr id="6" name="Content Placeholder 9" descr="switch.png"/>
          <p:cNvPicPr>
            <a:picLocks noChangeAspect="1"/>
          </p:cNvPicPr>
          <p:nvPr/>
        </p:nvPicPr>
        <p:blipFill>
          <a:blip r:embed="rId3" cstate="print"/>
          <a:stretch>
            <a:fillRect/>
          </a:stretch>
        </p:blipFill>
        <p:spPr>
          <a:xfrm flipH="1">
            <a:off x="2771800" y="4896295"/>
            <a:ext cx="1643349" cy="692945"/>
          </a:xfrm>
          <a:prstGeom prst="rect">
            <a:avLst/>
          </a:prstGeom>
        </p:spPr>
      </p:pic>
      <p:pic>
        <p:nvPicPr>
          <p:cNvPr id="7" name="Content Placeholder 9" descr="switch.png"/>
          <p:cNvPicPr>
            <a:picLocks noChangeAspect="1"/>
          </p:cNvPicPr>
          <p:nvPr/>
        </p:nvPicPr>
        <p:blipFill>
          <a:blip r:embed="rId3" cstate="print"/>
          <a:stretch>
            <a:fillRect/>
          </a:stretch>
        </p:blipFill>
        <p:spPr>
          <a:xfrm flipH="1">
            <a:off x="4932039" y="4896295"/>
            <a:ext cx="1643349" cy="692945"/>
          </a:xfrm>
          <a:prstGeom prst="rect">
            <a:avLst/>
          </a:prstGeom>
        </p:spPr>
      </p:pic>
      <p:pic>
        <p:nvPicPr>
          <p:cNvPr id="8" name="Picture 87" descr="server-gray.png"/>
          <p:cNvPicPr>
            <a:picLocks noChangeAspect="1"/>
          </p:cNvPicPr>
          <p:nvPr/>
        </p:nvPicPr>
        <p:blipFill>
          <a:blip r:embed="rId4" cstate="print"/>
          <a:stretch>
            <a:fillRect/>
          </a:stretch>
        </p:blipFill>
        <p:spPr>
          <a:xfrm>
            <a:off x="899592" y="4686920"/>
            <a:ext cx="915278" cy="974328"/>
          </a:xfrm>
          <a:prstGeom prst="rect">
            <a:avLst/>
          </a:prstGeom>
        </p:spPr>
      </p:pic>
      <p:pic>
        <p:nvPicPr>
          <p:cNvPr id="9" name="Picture 87" descr="server-gray.png"/>
          <p:cNvPicPr>
            <a:picLocks noChangeAspect="1"/>
          </p:cNvPicPr>
          <p:nvPr/>
        </p:nvPicPr>
        <p:blipFill>
          <a:blip r:embed="rId4" cstate="print"/>
          <a:stretch>
            <a:fillRect/>
          </a:stretch>
        </p:blipFill>
        <p:spPr>
          <a:xfrm>
            <a:off x="7380312" y="4686920"/>
            <a:ext cx="915278" cy="974328"/>
          </a:xfrm>
          <a:prstGeom prst="rect">
            <a:avLst/>
          </a:prstGeom>
        </p:spPr>
      </p:pic>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95714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flipH="1" flipV="1">
            <a:off x="6300192" y="5242767"/>
            <a:ext cx="1152128" cy="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flipV="1">
            <a:off x="3995936" y="5242767"/>
            <a:ext cx="1152128" cy="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3"/>
          </p:cNvCxnSpPr>
          <p:nvPr/>
        </p:nvCxnSpPr>
        <p:spPr>
          <a:xfrm flipH="1" flipV="1">
            <a:off x="1619672" y="5242767"/>
            <a:ext cx="1152128" cy="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noAutofit/>
          </a:bodyPr>
          <a:lstStyle/>
          <a:p>
            <a:r>
              <a:rPr lang="en-US" altLang="zh-CN" dirty="0">
                <a:solidFill>
                  <a:srgbClr val="0000CC"/>
                </a:solidFill>
                <a:cs typeface="Times New Roman" panose="02020603050405020304" pitchFamily="18" charset="0"/>
              </a:rPr>
              <a:t>ECN-based </a:t>
            </a:r>
            <a:r>
              <a:rPr lang="en-US" altLang="zh-CN" dirty="0" smtClean="0">
                <a:solidFill>
                  <a:srgbClr val="0000CC"/>
                </a:solidFill>
                <a:cs typeface="Times New Roman" panose="02020603050405020304" pitchFamily="18" charset="0"/>
              </a:rPr>
              <a:t>Transports</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ECN-enabled end-hosts</a:t>
            </a:r>
          </a:p>
          <a:p>
            <a:pPr lvl="1"/>
            <a:r>
              <a:rPr lang="en-US" altLang="zh-CN" dirty="0"/>
              <a:t>React to ECN</a:t>
            </a:r>
            <a:r>
              <a:rPr lang="zh-CN" altLang="en-US" dirty="0"/>
              <a:t> </a:t>
            </a:r>
            <a:r>
              <a:rPr lang="en-US" altLang="zh-CN" dirty="0"/>
              <a:t>by adjusting sending </a:t>
            </a:r>
            <a:r>
              <a:rPr lang="en-US" altLang="zh-CN" dirty="0" smtClean="0"/>
              <a:t>rates</a:t>
            </a:r>
          </a:p>
          <a:p>
            <a:r>
              <a:rPr lang="en-US" altLang="zh-CN" dirty="0" smtClean="0"/>
              <a:t>ECN-aware switches </a:t>
            </a:r>
          </a:p>
          <a:p>
            <a:pPr lvl="1"/>
            <a:r>
              <a:rPr lang="en-US" altLang="zh-CN" dirty="0" smtClean="0"/>
              <a:t>Perform ECN marking based on Active Queue Management (AQM) policies </a:t>
            </a:r>
          </a:p>
        </p:txBody>
      </p:sp>
      <p:pic>
        <p:nvPicPr>
          <p:cNvPr id="6" name="Content Placeholder 9" descr="switch.png"/>
          <p:cNvPicPr>
            <a:picLocks noChangeAspect="1"/>
          </p:cNvPicPr>
          <p:nvPr/>
        </p:nvPicPr>
        <p:blipFill>
          <a:blip r:embed="rId3" cstate="print"/>
          <a:stretch>
            <a:fillRect/>
          </a:stretch>
        </p:blipFill>
        <p:spPr>
          <a:xfrm flipH="1">
            <a:off x="2771800" y="4896295"/>
            <a:ext cx="1643349" cy="692945"/>
          </a:xfrm>
          <a:prstGeom prst="rect">
            <a:avLst/>
          </a:prstGeom>
        </p:spPr>
      </p:pic>
      <p:pic>
        <p:nvPicPr>
          <p:cNvPr id="7" name="Content Placeholder 9" descr="switch.png"/>
          <p:cNvPicPr>
            <a:picLocks noChangeAspect="1"/>
          </p:cNvPicPr>
          <p:nvPr/>
        </p:nvPicPr>
        <p:blipFill>
          <a:blip r:embed="rId3" cstate="print"/>
          <a:stretch>
            <a:fillRect/>
          </a:stretch>
        </p:blipFill>
        <p:spPr>
          <a:xfrm flipH="1">
            <a:off x="4932039" y="4896295"/>
            <a:ext cx="1643349" cy="692945"/>
          </a:xfrm>
          <a:prstGeom prst="rect">
            <a:avLst/>
          </a:prstGeom>
        </p:spPr>
      </p:pic>
      <p:pic>
        <p:nvPicPr>
          <p:cNvPr id="8" name="Picture 87" descr="server-gray.png"/>
          <p:cNvPicPr>
            <a:picLocks noChangeAspect="1"/>
          </p:cNvPicPr>
          <p:nvPr/>
        </p:nvPicPr>
        <p:blipFill>
          <a:blip r:embed="rId4" cstate="print"/>
          <a:stretch>
            <a:fillRect/>
          </a:stretch>
        </p:blipFill>
        <p:spPr>
          <a:xfrm>
            <a:off x="899592" y="4686920"/>
            <a:ext cx="915278" cy="974328"/>
          </a:xfrm>
          <a:prstGeom prst="rect">
            <a:avLst/>
          </a:prstGeom>
        </p:spPr>
      </p:pic>
      <p:pic>
        <p:nvPicPr>
          <p:cNvPr id="9" name="Picture 87" descr="server-gray.png"/>
          <p:cNvPicPr>
            <a:picLocks noChangeAspect="1"/>
          </p:cNvPicPr>
          <p:nvPr/>
        </p:nvPicPr>
        <p:blipFill>
          <a:blip r:embed="rId4" cstate="print"/>
          <a:stretch>
            <a:fillRect/>
          </a:stretch>
        </p:blipFill>
        <p:spPr>
          <a:xfrm>
            <a:off x="7380312" y="4686920"/>
            <a:ext cx="915278" cy="974328"/>
          </a:xfrm>
          <a:prstGeom prst="rect">
            <a:avLst/>
          </a:prstGeom>
        </p:spPr>
      </p:pic>
      <p:sp useBgFill="1">
        <p:nvSpPr>
          <p:cNvPr id="15" name="Rounded Rectangle 51"/>
          <p:cNvSpPr/>
          <p:nvPr/>
        </p:nvSpPr>
        <p:spPr>
          <a:xfrm>
            <a:off x="3131840" y="4653136"/>
            <a:ext cx="2952328" cy="1114165"/>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r>
              <a:rPr lang="en-US" altLang="zh-CN" sz="3200" dirty="0" smtClean="0"/>
              <a:t>Our </a:t>
            </a:r>
            <a:r>
              <a:rPr lang="en-US" altLang="zh-CN" sz="3200" dirty="0"/>
              <a:t>f</a:t>
            </a:r>
            <a:r>
              <a:rPr lang="en-US" altLang="zh-CN" sz="3200" dirty="0" smtClean="0"/>
              <a:t>ocus</a:t>
            </a:r>
            <a:endParaRPr lang="zh-CN" altLang="en-US" sz="3200" dirty="0"/>
          </a:p>
        </p:txBody>
      </p:sp>
      <p:sp>
        <p:nvSpPr>
          <p:cNvPr id="14" name="矩形 13"/>
          <p:cNvSpPr/>
          <p:nvPr/>
        </p:nvSpPr>
        <p:spPr>
          <a:xfrm>
            <a:off x="827585" y="2708920"/>
            <a:ext cx="7200800" cy="1656184"/>
          </a:xfrm>
          <a:prstGeom prst="rect">
            <a:avLst/>
          </a:prstGeom>
          <a:noFill/>
          <a:ln w="38100">
            <a:solidFill>
              <a:srgbClr val="0000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279002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rgbClr val="0000CC"/>
                </a:solidFill>
                <a:cs typeface="Times New Roman" panose="02020603050405020304" pitchFamily="18" charset="0"/>
              </a:rPr>
              <a:t>ECN-</a:t>
            </a:r>
            <a:r>
              <a:rPr lang="en-US" altLang="zh-CN" dirty="0">
                <a:solidFill>
                  <a:srgbClr val="0000CC"/>
                </a:solidFill>
                <a:cs typeface="Times New Roman" panose="02020603050405020304" pitchFamily="18" charset="0"/>
              </a:rPr>
              <a:t>a</a:t>
            </a:r>
            <a:r>
              <a:rPr lang="en-US" altLang="zh-CN" dirty="0" smtClean="0">
                <a:solidFill>
                  <a:srgbClr val="0000CC"/>
                </a:solidFill>
                <a:cs typeface="Times New Roman" panose="02020603050405020304" pitchFamily="18" charset="0"/>
              </a:rPr>
              <a:t>ware Switches</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Adopt RED to perform ECN marking </a:t>
            </a:r>
            <a:endParaRPr lang="zh-CN" altLang="en-US" dirty="0"/>
          </a:p>
        </p:txBody>
      </p:sp>
      <p:sp useBgFill="1">
        <p:nvSpPr>
          <p:cNvPr id="5" name="Rounded Rectangle 51"/>
          <p:cNvSpPr/>
          <p:nvPr/>
        </p:nvSpPr>
        <p:spPr>
          <a:xfrm>
            <a:off x="1115616" y="3717032"/>
            <a:ext cx="6912768" cy="1114165"/>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r>
              <a:rPr lang="en-US" altLang="zh-CN" sz="3200" dirty="0" smtClean="0"/>
              <a:t>RED = Random Early Detection</a:t>
            </a:r>
            <a:endParaRPr lang="zh-CN" altLang="en-US" sz="3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3222614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3614</TotalTime>
  <Words>4776</Words>
  <Application>Microsoft Office PowerPoint</Application>
  <PresentationFormat>全屏显示(4:3)</PresentationFormat>
  <Paragraphs>782</Paragraphs>
  <Slides>65</Slides>
  <Notes>64</Notes>
  <HiddenSlides>0</HiddenSlides>
  <MMClips>0</MMClips>
  <ScaleCrop>false</ScaleCrop>
  <HeadingPairs>
    <vt:vector size="4" baseType="variant">
      <vt:variant>
        <vt:lpstr>主题</vt:lpstr>
      </vt:variant>
      <vt:variant>
        <vt:i4>1</vt:i4>
      </vt:variant>
      <vt:variant>
        <vt:lpstr>幻灯片标题</vt:lpstr>
      </vt:variant>
      <vt:variant>
        <vt:i4>65</vt:i4>
      </vt:variant>
    </vt:vector>
  </HeadingPairs>
  <TitlesOfParts>
    <vt:vector size="66" baseType="lpstr">
      <vt:lpstr>Office 主题</vt:lpstr>
      <vt:lpstr>Enabling ECN in Multi-Service Multi-Queue Data Centers  </vt:lpstr>
      <vt:lpstr>Background</vt:lpstr>
      <vt:lpstr>Background</vt:lpstr>
      <vt:lpstr>Background</vt:lpstr>
      <vt:lpstr>ECN-based Transports</vt:lpstr>
      <vt:lpstr>ECN-based Transports</vt:lpstr>
      <vt:lpstr>ECN-based Transports</vt:lpstr>
      <vt:lpstr>ECN-based Transports</vt:lpstr>
      <vt:lpstr>ECN-aware Switches</vt:lpstr>
      <vt:lpstr>ECN-aware Switches</vt:lpstr>
      <vt:lpstr>ECN-aware Switches</vt:lpstr>
      <vt:lpstr>ECN-aware Switches</vt:lpstr>
      <vt:lpstr>ECN-aware Switches</vt:lpstr>
      <vt:lpstr>ECN-aware Switches</vt:lpstr>
      <vt:lpstr>ECN-aware Switches</vt:lpstr>
      <vt:lpstr>ECN-aware Switches</vt:lpstr>
      <vt:lpstr>ECN-aware Switches</vt:lpstr>
      <vt:lpstr>ECN-aware Switches</vt:lpstr>
      <vt:lpstr>ECN marking with Single Queue</vt:lpstr>
      <vt:lpstr>ECN marking with Single Queue</vt:lpstr>
      <vt:lpstr>ECN marking with Single Queue</vt:lpstr>
      <vt:lpstr>ECN marking with Single Queue</vt:lpstr>
      <vt:lpstr>ECN marking with Single Queue</vt:lpstr>
      <vt:lpstr>ECN marking with Single Queue</vt:lpstr>
      <vt:lpstr>ECN marking with Single Queue</vt:lpstr>
      <vt:lpstr>ECN marking with Multi-Queue (1)</vt:lpstr>
      <vt:lpstr>ECN marking with Multi-Queue (1) </vt:lpstr>
      <vt:lpstr>ECN marking with Multi-Queue (1)</vt:lpstr>
      <vt:lpstr>ECN marking with Multi-Queue (1)</vt:lpstr>
      <vt:lpstr>ECN marking with Multi-Queue (2)</vt:lpstr>
      <vt:lpstr>ECN marking with Multi-Queue (2)</vt:lpstr>
      <vt:lpstr>ECN marking with Multi-Queue (2)</vt:lpstr>
      <vt:lpstr>ECN marking with Multi-Queue (3)</vt:lpstr>
      <vt:lpstr>ECN marking with Multi-Queue (3)</vt:lpstr>
      <vt:lpstr>ECN marking with Multi-Queue (3)</vt:lpstr>
      <vt:lpstr>Question</vt:lpstr>
      <vt:lpstr>Question</vt:lpstr>
      <vt:lpstr>PowerPoint 演示文稿</vt:lpstr>
      <vt:lpstr>Start from GPS Model</vt:lpstr>
      <vt:lpstr>Start from GPS Model</vt:lpstr>
      <vt:lpstr>Start from GPS Model</vt:lpstr>
      <vt:lpstr>Start from GPS Model</vt:lpstr>
      <vt:lpstr>Start from GPS Model</vt:lpstr>
      <vt:lpstr>Start from GPS Model</vt:lpstr>
      <vt:lpstr>Start from GPS Model</vt:lpstr>
      <vt:lpstr>Start from GPS Model</vt:lpstr>
      <vt:lpstr>Start from GPS Model</vt:lpstr>
      <vt:lpstr>Start from GPS Model</vt:lpstr>
      <vt:lpstr>MQ-ECN</vt:lpstr>
      <vt:lpstr>MQ-ECN</vt:lpstr>
      <vt:lpstr>MQ-ECN</vt:lpstr>
      <vt:lpstr>MQ-ECN</vt:lpstr>
      <vt:lpstr>MQ-ECN</vt:lpstr>
      <vt:lpstr>MQ-ECN</vt:lpstr>
      <vt:lpstr>Testbed Evaluation</vt:lpstr>
      <vt:lpstr>Static Flow Experiment</vt:lpstr>
      <vt:lpstr>Static Flow Experiment</vt:lpstr>
      <vt:lpstr>Static Flow Experiment</vt:lpstr>
      <vt:lpstr>Realistic Traffic: Small Flows (&lt;100KB)</vt:lpstr>
      <vt:lpstr>Realistic Traffic: Small Flows (&lt;100KB)</vt:lpstr>
      <vt:lpstr>Realistic Traffic: Large Flows (&gt;10MB)</vt:lpstr>
      <vt:lpstr>Realistic Traffic: Large Flows (&gt;10MB)</vt:lpstr>
      <vt:lpstr>Conclusions</vt:lpstr>
      <vt:lpstr>Thanks! </vt:lpstr>
      <vt:lpstr>Support Arbitrary Packet Schedulers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 bai</dc:creator>
  <cp:lastModifiedBy>wei bai</cp:lastModifiedBy>
  <cp:revision>627</cp:revision>
  <dcterms:created xsi:type="dcterms:W3CDTF">2016-02-27T11:46:09Z</dcterms:created>
  <dcterms:modified xsi:type="dcterms:W3CDTF">2016-03-18T18:21:13Z</dcterms:modified>
</cp:coreProperties>
</file>