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5" r:id="rId3"/>
    <p:sldId id="314" r:id="rId4"/>
    <p:sldId id="310" r:id="rId5"/>
    <p:sldId id="257" r:id="rId6"/>
    <p:sldId id="25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93" r:id="rId34"/>
    <p:sldId id="294" r:id="rId35"/>
    <p:sldId id="295" r:id="rId36"/>
    <p:sldId id="296" r:id="rId37"/>
    <p:sldId id="312" r:id="rId38"/>
    <p:sldId id="298" r:id="rId39"/>
    <p:sldId id="311" r:id="rId40"/>
    <p:sldId id="297" r:id="rId41"/>
    <p:sldId id="313" r:id="rId42"/>
    <p:sldId id="307" r:id="rId43"/>
    <p:sldId id="299" r:id="rId44"/>
    <p:sldId id="300" r:id="rId45"/>
    <p:sldId id="301" r:id="rId46"/>
    <p:sldId id="306" r:id="rId47"/>
    <p:sldId id="302" r:id="rId48"/>
    <p:sldId id="303" r:id="rId49"/>
    <p:sldId id="304" r:id="rId50"/>
    <p:sldId id="305" r:id="rId51"/>
    <p:sldId id="308" r:id="rId52"/>
    <p:sldId id="309"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93173" autoAdjust="0"/>
  </p:normalViewPr>
  <p:slideViewPr>
    <p:cSldViewPr>
      <p:cViewPr>
        <p:scale>
          <a:sx n="80" d="100"/>
          <a:sy n="80" d="100"/>
        </p:scale>
        <p:origin x="-1080" y="36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06EAA3-1CD8-4DCD-ADD7-EC3A17248830}" type="datetimeFigureOut">
              <a:rPr lang="zh-CN" altLang="en-US" smtClean="0"/>
              <a:t>2015/6/1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406A2-B162-4311-996B-2C71797DB55A}" type="slidenum">
              <a:rPr lang="zh-CN" altLang="en-US" smtClean="0"/>
              <a:t>‹#›</a:t>
            </a:fld>
            <a:endParaRPr lang="zh-CN" altLang="en-US"/>
          </a:p>
        </p:txBody>
      </p:sp>
    </p:spTree>
    <p:extLst>
      <p:ext uri="{BB962C8B-B14F-4D97-AF65-F5344CB8AC3E}">
        <p14:creationId xmlns:p14="http://schemas.microsoft.com/office/powerpoint/2010/main" val="413581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 am Wei Bai from Hong Kong University of Science</a:t>
            </a:r>
            <a:r>
              <a:rPr lang="en-US" baseline="0" dirty="0" smtClean="0"/>
              <a:t> and Technology. Today, I am going to talk about our work: information-agnostic flow scheduling for commodity data centers. This is a joint work with Li Chen, Prof. Kai Chen and Hao Wang from SING group, Hong Kong University of Science and Technology, Prof. Dongsu Han from KAIST and Prof. Chen Tian from Nanjing University.</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185557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design goal is information-agnostic. As</a:t>
            </a:r>
            <a:r>
              <a:rPr lang="en-US" altLang="zh-CN" baseline="0" dirty="0" smtClean="0"/>
              <a:t> I have mentioned, the assumption of flow size information available from applications does not for many cases. Therefore, we should not make such assumption.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design goal is FCT</a:t>
            </a:r>
            <a:r>
              <a:rPr lang="en-US" altLang="zh-CN" baseline="0" dirty="0" smtClean="0"/>
              <a:t> minimization. Our solution should enforce a scheduling policy to minimize average and tail FCTs for short flows while not adversely affect FCTs of large flows.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11</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third design goal is readily-deployable.</a:t>
            </a:r>
            <a:r>
              <a:rPr lang="en-US" altLang="zh-CN" baseline="0" dirty="0" smtClean="0"/>
              <a:t> We should avoid introducing changes to any element in the data center networks. Our solution should fully utilize the functionalities provided by existing commodity switches and [pause] be compatible with legacy network stacks. Based on above analysis,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give our answer to this question, that is PIAS.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talk</a:t>
            </a:r>
            <a:r>
              <a:rPr lang="en-US" altLang="zh-CN" baseline="0" dirty="0" smtClean="0"/>
              <a:t> about the design of PIAS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14</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design rationale of PIAS is performing</a:t>
            </a:r>
            <a:r>
              <a:rPr lang="en-US" altLang="zh-CN" baseline="0" dirty="0" smtClean="0"/>
              <a:t> multi-level feedback queue to emulate shortest job first. So, what is multi-level feedback queues ? [pause]. I use this figure to show it. [click] As we can see, there are K priority queues. 1 is the highest priority while K is the lowest one. During a flow’s life time, its priority is gradually reduced.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15</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example,</a:t>
            </a:r>
            <a:r>
              <a:rPr lang="en-US" altLang="zh-CN" baseline="0" dirty="0" smtClean="0"/>
              <a:t> for this flow. The first packet is assigned to the priority 1. [click]. The second packet is demoted to priority 2. [click] For the third packet, its priority is further reduced. [click]. Eventually, if this flow is large enough, the last packet is assigned to the lowest priority. You can see that, the key idea of multi-level feedback queue is very simple and it does not require flow size information to do the scheduling. But why multi-level feedback queue can be used to minimize average FCT.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16</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 use a simple example to show this first and then I will explain the reason behind this. In this topology, the three servers are connected under the same switch. [click]  The left two are senders while the right one is the receiver. So congestion happens in this egress port.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17</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a 4-level feedback queue as</a:t>
            </a:r>
            <a:r>
              <a:rPr lang="en-US" altLang="zh-CN" baseline="0" dirty="0" smtClean="0"/>
              <a:t> the scheduling policy of the switch. [click] </a:t>
            </a:r>
            <a:r>
              <a:rPr lang="en-US" altLang="zh-CN" dirty="0" smtClean="0"/>
              <a:t>Now, there are some flows. The flow 1 is a large flow</a:t>
            </a:r>
            <a:r>
              <a:rPr lang="en-US" altLang="zh-CN" baseline="0" dirty="0" smtClean="0"/>
              <a:t> and it has 10 packets. The flow 2 is a small flow with only 2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18</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flow 1 and 2 transmit simultaneously. Because multi-level</a:t>
            </a:r>
            <a:r>
              <a:rPr lang="en-US" altLang="zh-CN" baseline="0" dirty="0" smtClean="0"/>
              <a:t> feedback queue does not assume flow size information, both of these flows are assigned to the highest priority. [click] So they fairly share the link capacity. [click]</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19</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2 is finished in the highest</a:t>
            </a:r>
            <a:r>
              <a:rPr lang="en-US" altLang="zh-CN" baseline="0" dirty="0" smtClean="0"/>
              <a:t> priority queue while flow 1 is demoted to the second priority. [click]</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20</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a new flow, say flow</a:t>
            </a:r>
            <a:r>
              <a:rPr lang="en-US" altLang="zh-CN" baseline="0" dirty="0" smtClean="0"/>
              <a:t> 3, arrives. Same as flow 2, it also has 2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21</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flow 3 and 1 transmit simultaneously. Note that, flow 3 is a new flow and it is assigned to the priority 1 but flow 1 has already been demoted to priority 2.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22</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flow 3 is prioritized</a:t>
            </a:r>
            <a:r>
              <a:rPr lang="en-US" altLang="zh-CN" baseline="0" dirty="0" smtClean="0"/>
              <a:t> over flow 1 and it is finished in priority 1. Flow 1 is further demoted to priority 3 after sending these two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23</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flow 4 with 2 packets arrives.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24</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4 and 1 transmit simultaneously. [click]</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25</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4 is prioritized over flow 1 and</a:t>
            </a:r>
            <a:r>
              <a:rPr lang="en-US" altLang="zh-CN" baseline="0" dirty="0" smtClean="0"/>
              <a:t> it is finished in priority 1. Flow 1 is further demoted to priority 4.</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26</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Eventually, the last 4 packets from flow 1 are finished in priority 4. In</a:t>
            </a:r>
            <a:r>
              <a:rPr lang="en-US" altLang="zh-CN" baseline="0" dirty="0" smtClean="0"/>
              <a:t> this example, we find that, PIAS makes similar decisions as SJF except for the contention of flow 1 and flow 2 at the beginning.[click] The reason is that with PIAS, short flows are more likely to be finished in higher priority queues while large flows are more likely finished in lower priority queues. So short flows are prioritized over large flows in general.   </a:t>
            </a:r>
          </a:p>
          <a:p>
            <a:endParaRPr lang="en-US" altLang="zh-CN" baseline="0" dirty="0" smtClean="0"/>
          </a:p>
          <a:p>
            <a:r>
              <a:rPr lang="en-US" altLang="zh-CN" baseline="0" dirty="0" smtClean="0"/>
              <a:t>So what is the reason behind this? We all know that, in data centers, flow size distribution is long-tailed. In this environment, the number of bytes sent is a good predictor for the bytes remaining to be sent in the future. With multi-level feedback queue, we prioritize flows with smaller bytes sent. In this way, shorter flows are likely to be finished in the higher priority queues while larger flows are likely to be finished in the lower priority queues. So, multi-level feedback queue can emulate shortest job first with prior knowledge of flow size information. [click]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27</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multi-level feedback</a:t>
            </a:r>
            <a:r>
              <a:rPr lang="en-US" altLang="zh-CN" baseline="0" dirty="0" smtClean="0"/>
              <a:t> queue is not supported on commodity switches because it’s hard to track per-flow state on switches. To solve this problem, we decouple multi-level feedback queue. On the switch, we enable strict priority queueing [click]. At end hosts, we have a packet tagging module[click]. The logic of packet tagging module is quite simple. Assuming that they are K priorities and K-1 demotion thresholds correspondingly. Note that the P1 is the highest priority. The packet tagging module just maintains per-flow state and compare the bytes sent information with demotion thresholds. If a flow’s bytes sent value is exactly larger than Alpha[j-1], the following packet of this flow will be marked with </a:t>
            </a:r>
            <a:r>
              <a:rPr lang="en-US" altLang="zh-CN" baseline="0" dirty="0" err="1" smtClean="0"/>
              <a:t>Pj</a:t>
            </a:r>
            <a:r>
              <a:rPr lang="en-US" altLang="zh-CN" baseline="0" dirty="0" smtClean="0"/>
              <a:t>. For example, [click]</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28</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the packet is marked with 1, it will go to the priority queue 1 on switches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29</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30</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31</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very interesting part of PIAS </a:t>
            </a:r>
            <a:r>
              <a:rPr lang="en-US" altLang="zh-CN" baseline="0" dirty="0" smtClean="0"/>
              <a:t>is demotion thresholds of multi-level feedback queue. These thresholds can directly affect the performance of PIAS. We build a very simple queueing theory model to analyze it and find that [click] ideal thresholds in theory depend on both flow size distribution and traffic load. By solving a FCT minimization problem, we can get demotion thresholds based on traffic information from entire data center. However, [click], traffic is highly dynamic in data centers. Traffic is always varying across time and space. In the same link, it may have different flow size distributions in different times. In the same time, different links may also have different flow size distributions. Because traffic is always varying, [click] so the mismatch between traffic and demotion thresholds is unavoidable. Even though we can periodically update our demotion thresholds based on the latest traffic information, it’s far from enough. How can we keep PIAS’s good performance in highly dynamic data center networks? [click]</a:t>
            </a:r>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Before we come up with the solution, we should understand</a:t>
            </a:r>
            <a:r>
              <a:rPr lang="en-US" altLang="zh-CN" baseline="0" dirty="0" smtClean="0"/>
              <a:t> the impact of mismatches. I use a very simple example to show this [click]. In this network, there two types of flows: large flows with the size of 10MB and short flows with the size of 20KB. We have two priorities for multi-level feedback queue. So there is only one demotion threshold.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33</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we want to achieve ideal</a:t>
            </a:r>
            <a:r>
              <a:rPr lang="en-US" altLang="zh-CN" baseline="0" dirty="0" smtClean="0"/>
              <a:t> completion time for short flows, the threshold should be 20KB. In such scenario, all the packets of short flows will be right finished in the high priority queue while almost all the packets of large flows are in the low priority queue.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34</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when the threshold is too small,</a:t>
            </a:r>
            <a:r>
              <a:rPr lang="en-US" altLang="zh-CN" baseline="0" dirty="0" smtClean="0"/>
              <a:t> say 10KB, the last few packets of short flows will be prematurely put into the low priority queue. [click] These packets may experience very large queueing delay due to the impact of packets from large flows.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 the other hand, if we set</a:t>
            </a:r>
            <a:r>
              <a:rPr lang="en-US" altLang="zh-CN" baseline="0" dirty="0" smtClean="0"/>
              <a:t> a very large threshold, say 1MB, packets of large flows stay too long in the high priority queue, [click] This also greatly increases latency for short flows. Based on above observations, we find that, when mismatches happen, packets from short flows may coexist with packets from large flows in the same priority queue for long time and experience very large queueing delay. Note that the number of queues on switches is very limited, we cannot use more queues to further segregate these packets. A very intuitive solution is [click] using ECN to keep low buffer occupation, thus minimizing the impact of mismatches.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 the other hand, if we set</a:t>
            </a:r>
            <a:r>
              <a:rPr lang="en-US" altLang="zh-CN" baseline="0" dirty="0" smtClean="0"/>
              <a:t> a very large threshold, say 1MB, packets of large flows stay too long in the high priority queue, [click] This also greatly increases latency for short flows. Based on above observations, we find that, when mismatches happen, packets from short flows may coexist with packets from large flows in the same priority queue for long time and experience very large queueing delay. Note that the number of queues on switches is very limited, we cannot use more queues to further segregate these packets. A very intuitive solution is [click] using ECN to keep low buffer occupation, thus minimizing the impact of mismatches.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37</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small, with ECN [click], the last few packets from short flows experience [click] much smaller latency in the low priority queue.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38</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small, with ECN [click], the last few packets from short flows experience [click] much smaller latency in the low priority queue.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39</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of all, I</a:t>
            </a:r>
            <a:r>
              <a:rPr lang="en-US" altLang="zh-CN" baseline="0" dirty="0" smtClean="0"/>
              <a:t> want to introduce the background of this work. </a:t>
            </a:r>
            <a:r>
              <a:rPr lang="en-US" altLang="zh-CN" dirty="0" smtClean="0"/>
              <a:t>The</a:t>
            </a:r>
            <a:r>
              <a:rPr lang="en-US" altLang="zh-CN" baseline="0" dirty="0" smtClean="0"/>
              <a:t> context of this work is data center. As we all know, data centers are very important infrastructures for cloud computing. There are many applications running in data centers [click], such as Web search, high performance computing, database and cache. To serve a user request, these applications will generate a lot of short request and response messages across data center networks. These applications all desire [click] ultra low latency for these short messages. The reason is that the completion times of these short messages directly determine the user experience. [click] Therefore, to improve the application performance, one of the most important design goal for data center transport is to minimize flow completion times, especially for short flows. To address this challenge, [click] there are many flow scheduling proposals, [click]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large, ECN[click][click] can also maintain low buffer occupation in the high priority queue. In summary, although the mismatches are unavoidable, but with ECN to keep low buffer occupation, we can greatly minimize the impact of mismatches.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40</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large, ECN[click][click] can also maintain low buffer occupation in the high priority queue. In summary, although the mismatches are unavoidable, but with ECN to keep low buffer occupation, we can greatly minimize the impact of mismatches.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41</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summarize the design of PIAS in 1 slide. PIAS has 3</a:t>
            </a:r>
            <a:r>
              <a:rPr lang="en-US" altLang="zh-CN" baseline="0" dirty="0" smtClean="0"/>
              <a:t> components. [click]. The first one is packet tagging module at end hosts. It tracks per-flow state and mark packets with priority. On switches [click], PIAS only enables strict priority queueing and ECN. Both of these two are basic functionalities of most commodity switches. To react to ECN, [click], PIAS leverage DCTCP as transport layer protocol. All of these three components are very easy to implement and configure in production data centers.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come to the </a:t>
            </a:r>
            <a:r>
              <a:rPr lang="en-US" altLang="zh-CN" baseline="0" dirty="0" err="1" smtClean="0"/>
              <a:t>testbed</a:t>
            </a:r>
            <a:r>
              <a:rPr lang="en-US" altLang="zh-CN" baseline="0" dirty="0" smtClean="0"/>
              <a:t> experiments. We have already implemented a PIAS prototype. [click] It is open source. </a:t>
            </a:r>
            <a:r>
              <a:rPr lang="en-US" altLang="zh-CN" baseline="0" smtClean="0"/>
              <a:t>You c </a:t>
            </a:r>
            <a:r>
              <a:rPr lang="en-US" altLang="zh-CN" baseline="0" dirty="0" smtClean="0"/>
              <a:t>In our implementation, the packet tagging module works as a Linux kernel module, which can be installed and removed during the running time of the system. [click] We use 16 servers and 1 Gigabit switch for our evaluation. For the benchmarks [click], we use web search workload from DCTCP paper, data mining workload from VL2 paper as well as </a:t>
            </a:r>
            <a:r>
              <a:rPr lang="en-US" altLang="zh-CN" baseline="0" dirty="0" err="1" smtClean="0"/>
              <a:t>memcached</a:t>
            </a:r>
            <a:r>
              <a:rPr lang="en-US" altLang="zh-CN" baseline="0" dirty="0" smtClean="0"/>
              <a:t> application.    </a:t>
            </a:r>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43</a:t>
            </a:fld>
            <a:endParaRPr lang="zh-CN" altLang="en-US"/>
          </a:p>
        </p:txBody>
      </p:sp>
    </p:spTree>
    <p:extLst>
      <p:ext uri="{BB962C8B-B14F-4D97-AF65-F5344CB8AC3E}">
        <p14:creationId xmlns:p14="http://schemas.microsoft.com/office/powerpoint/2010/main" val="24102357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two figures</a:t>
            </a:r>
            <a:r>
              <a:rPr lang="en-US" altLang="zh-CN" baseline="0" dirty="0" smtClean="0"/>
              <a:t> show the average completion times of small flows. Note that we don’t compare PIAS with other information-aware schemes because they can not be implemented in our </a:t>
            </a:r>
            <a:r>
              <a:rPr lang="en-US" altLang="zh-CN" baseline="0" dirty="0" err="1" smtClean="0"/>
              <a:t>testbed</a:t>
            </a:r>
            <a:r>
              <a:rPr lang="en-US" altLang="zh-CN" baseline="0" dirty="0" smtClean="0"/>
              <a:t>. Compared to DCTCP, PIAS reduces average FCT of small flows by up to [click] 47% in web search workload and [click] 45% in data mining workload. [click]. Even though DCTCP try to reduce buffer occupation to achieve low latency, it still needs moderate buffer occupation to fully utilize link capacity. But with PIAS, we can provide much fewer or even zero queueing delay for packets of short flows because they are finished in higher priority queues.</a:t>
            </a:r>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44</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conduct extensive NS2 simulation in large-scale</a:t>
            </a:r>
            <a:r>
              <a:rPr lang="en-US" altLang="zh-CN" baseline="0" dirty="0" smtClean="0"/>
              <a:t> 10G/40G data centers. The set up of our simulation is very similar to </a:t>
            </a:r>
            <a:r>
              <a:rPr lang="en-US" altLang="zh-CN" baseline="0" dirty="0" err="1" smtClean="0"/>
              <a:t>pFabric</a:t>
            </a:r>
            <a:r>
              <a:rPr lang="en-US" altLang="zh-CN" baseline="0" dirty="0" smtClean="0"/>
              <a:t> paper. We compare PIAS to two information-agnostic schemes: DCTCP and L2DCT and 1 information-agnostic scheme: </a:t>
            </a:r>
            <a:r>
              <a:rPr lang="en-US" altLang="zh-CN" baseline="0" dirty="0" err="1" smtClean="0"/>
              <a:t>pFabric</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see the overall average flow completion times.</a:t>
            </a:r>
            <a:r>
              <a:rPr lang="en-US" altLang="zh-CN" baseline="0" dirty="0" smtClean="0"/>
              <a:t> We find that PIAS outperforms DCTCP and L2DCT. [click]. DCTCP is a fair sharing scheme. On the base of DCTCP, L2DCT adds the bytes sent information to ECN window adjustment function. But it is still host-based reactive rate control. Compare to them, PIAS enforces multi-level feedback queue scheduling by levering priority queues on switches. It’s more efficient.</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figure shows the completion times of small flows.</a:t>
            </a:r>
            <a:r>
              <a:rPr lang="en-US" altLang="zh-CN" baseline="0" dirty="0" smtClean="0"/>
              <a:t> We find that, compared to DCTCP and L2DCT,[click] PIAS can achieve 40%-50% lower FCT. [click] So this confirms our </a:t>
            </a:r>
            <a:r>
              <a:rPr lang="en-US" altLang="zh-CN" baseline="0" dirty="0" err="1" smtClean="0"/>
              <a:t>testbed</a:t>
            </a:r>
            <a:r>
              <a:rPr lang="en-US" altLang="zh-CN" baseline="0" dirty="0" smtClean="0"/>
              <a:t> experiment results.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47</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compare</a:t>
            </a:r>
            <a:r>
              <a:rPr lang="en-US" altLang="zh-CN" baseline="0" dirty="0" smtClean="0"/>
              <a:t> PIAS against </a:t>
            </a:r>
            <a:r>
              <a:rPr lang="en-US" altLang="zh-CN" baseline="0" dirty="0" err="1" smtClean="0"/>
              <a:t>pFabric</a:t>
            </a:r>
            <a:r>
              <a:rPr lang="en-US" altLang="zh-CN" baseline="0" dirty="0" smtClean="0"/>
              <a:t>. Note that </a:t>
            </a:r>
            <a:r>
              <a:rPr lang="en-US" altLang="zh-CN" baseline="0" dirty="0" err="1" smtClean="0"/>
              <a:t>pFabric</a:t>
            </a:r>
            <a:r>
              <a:rPr lang="en-US" altLang="zh-CN" baseline="0" dirty="0" smtClean="0"/>
              <a:t> is a information-aware clean-slate design. It assumes prior knowledge of flow size information and introduces changes to switch hardware. For PIAS, we don’t make such assumptions and just use commodity switches. Compared to </a:t>
            </a:r>
            <a:r>
              <a:rPr lang="en-US" altLang="zh-CN" baseline="0" dirty="0" err="1" smtClean="0"/>
              <a:t>pFabric</a:t>
            </a:r>
            <a:r>
              <a:rPr lang="en-US" altLang="zh-CN" baseline="0" dirty="0" smtClean="0"/>
              <a:t>, PIAS achieves comparable performance in small flows, especially in data mining workload. [click] The performance gap here here is only 4.9%.</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48</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we conclude</a:t>
            </a:r>
            <a:r>
              <a:rPr lang="en-US" altLang="zh-CN" baseline="0" dirty="0" smtClean="0"/>
              <a:t> our work. We think that PIAS is a practical and effective solution for data centers. First of all, it is information-agnostic without assuming that flow size information available from applications. Secondly, PIAS performs multi-level feedback queue to emulate shortest job fist, thus achieving FCT minimization. Thirdly, PIAS is readily deployable in commodity data centers. It just uses basic functionalities from commodity switches and is compatible with legacy network stacks.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49</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of all, I</a:t>
            </a:r>
            <a:r>
              <a:rPr lang="en-US" altLang="zh-CN" baseline="0" dirty="0" smtClean="0"/>
              <a:t> want to introduce the background of this work. </a:t>
            </a:r>
            <a:r>
              <a:rPr lang="en-US" altLang="zh-CN" dirty="0" smtClean="0"/>
              <a:t>The</a:t>
            </a:r>
            <a:r>
              <a:rPr lang="en-US" altLang="zh-CN" baseline="0" dirty="0" smtClean="0"/>
              <a:t> context of this work is data center. As we all know, data centers are very important infrastructures for cloud computing. There are many applications running in data centers [click], such as Web search, high performance computing, database and cache. To serve a user request, these applications will generate a lot of short request and response messages across data center networks. These applications all desire [click] ultra low latency for these short messages. The reason is that the completion times of these short messages directly determine the user experience. [click] Therefore, to improve the application performance, one of the most important design goal for data center transport is to minimize flow completion times, especially for short flows. To address this challenge, [click] there are many flow scheduling proposals, [click]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51</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Such as PDQ,</a:t>
            </a:r>
            <a:r>
              <a:rPr lang="en-US" altLang="zh-CN" baseline="0" dirty="0" smtClean="0"/>
              <a:t> </a:t>
            </a:r>
            <a:r>
              <a:rPr lang="en-US" altLang="zh-CN" baseline="0" dirty="0" err="1" smtClean="0"/>
              <a:t>pFabric</a:t>
            </a:r>
            <a:r>
              <a:rPr lang="en-US" altLang="zh-CN" baseline="0" dirty="0" smtClean="0"/>
              <a:t> and PASE. These solutions can potentially provide very good, even near-optimal performance. However, we find that, [click] all of them assume prior knowledge of flow size information to approximate ideal preemptive shortest job first scheduling, which is the optimal scheduling policy to minimize average FCT over the single link. In addition to this, all of these solutions leverage customized network elements. For example, </a:t>
            </a:r>
            <a:r>
              <a:rPr lang="en-US" altLang="zh-CN" baseline="0" dirty="0" err="1" smtClean="0"/>
              <a:t>pFabric</a:t>
            </a:r>
            <a:r>
              <a:rPr lang="en-US" altLang="zh-CN" baseline="0" dirty="0" smtClean="0"/>
              <a:t> introduces non-trivial modifications to switch hardware and PASE requires an separate and complex control plane for arbitration.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note that, the assumption of prior knowledge of flow size information does</a:t>
            </a:r>
            <a:r>
              <a:rPr lang="en-US" altLang="zh-CN" baseline="0" dirty="0" smtClean="0"/>
              <a:t> not hold for many cases. For many applications, such as database query and response, data is transferred as soon as it is generated without buffering. So we can not get flow size information beforehand.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7</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the customized network elements make these solutions very hard to deploy</a:t>
            </a:r>
            <a:r>
              <a:rPr lang="en-US" altLang="zh-CN" baseline="0" dirty="0" smtClean="0"/>
              <a:t> in production data centers. So we take one step back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8</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ask an fundamental question:</a:t>
            </a:r>
            <a:r>
              <a:rPr lang="en-US" altLang="zh-CN" baseline="0" dirty="0" smtClean="0"/>
              <a:t> without prior knowledge of flow size information, how to minimize FCT in commodity data centers. [pause] Based on this question, we summarize the following three concrete design goals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4ECD3-D2DE-4D91-B966-EA00CBDA5199}" type="datetime1">
              <a:rPr lang="zh-CN" altLang="en-US" smtClean="0"/>
              <a:t>2015/6/1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smtClean="0"/>
              <a:t>/46</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1F1813-6979-4402-AB0C-2FFA621F59A7}" type="datetime1">
              <a:rPr lang="zh-CN" altLang="en-US" smtClean="0"/>
              <a:t>2015/6/1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282A72-67ED-4FD9-A2B9-3F85F697F0B3}" type="datetime1">
              <a:rPr lang="zh-CN" altLang="en-US" smtClean="0"/>
              <a:t>2015/6/1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3D959A-5D50-4ADB-B732-E243F6EF638B}" type="datetime1">
              <a:rPr lang="zh-CN" altLang="en-US" smtClean="0"/>
              <a:t>2015/6/1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B97C6F-0524-47F4-BD9E-FF5534237BF4}" type="datetime1">
              <a:rPr lang="zh-CN" altLang="en-US" smtClean="0"/>
              <a:t>2015/6/1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FDFC28-15A3-4D2F-B1C8-3C04E77E4D57}" type="datetime1">
              <a:rPr lang="zh-CN" altLang="en-US" smtClean="0"/>
              <a:t>2015/6/1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CADF93-21E1-4C37-87C4-BBD3A38E7C78}" type="datetime1">
              <a:rPr lang="zh-CN" altLang="en-US" smtClean="0"/>
              <a:t>2015/6/1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D2CFBB-AA7F-4C97-920F-64722F65D415}" type="datetime1">
              <a:rPr lang="zh-CN" altLang="en-US" smtClean="0"/>
              <a:t>2015/6/1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13207-1AC9-4488-AEDE-F19381F1F40D}" type="datetime1">
              <a:rPr lang="zh-CN" altLang="en-US" smtClean="0"/>
              <a:t>2015/6/1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0B1F72-7A94-4266-902E-7B496CCF55D2}" type="datetime1">
              <a:rPr lang="zh-CN" altLang="en-US" smtClean="0"/>
              <a:t>2015/6/1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807DFF-66ED-43C7-BC2C-2BBE853B82B8}" type="datetime1">
              <a:rPr lang="zh-CN" altLang="en-US" smtClean="0"/>
              <a:t>2015/6/1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8B20F-2DED-41D3-A4E0-60FCAD908504}" type="datetime1">
              <a:rPr lang="zh-CN" altLang="en-US" smtClean="0"/>
              <a:t>2015/6/1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77885"/>
            <a:ext cx="9144000" cy="2893100"/>
          </a:xfrm>
          <a:prstGeom prst="rect">
            <a:avLst/>
          </a:prstGeom>
          <a:noFill/>
        </p:spPr>
        <p:txBody>
          <a:bodyPr wrap="square" rtlCol="0">
            <a:spAutoFit/>
          </a:bodyPr>
          <a:lstStyle/>
          <a:p>
            <a:pPr algn="ctr"/>
            <a:r>
              <a:rPr lang="en-US" altLang="zh-CN" sz="2800" b="1" dirty="0">
                <a:solidFill>
                  <a:srgbClr val="0000CC"/>
                </a:solidFill>
              </a:rPr>
              <a:t>Wei Bai</a:t>
            </a:r>
          </a:p>
          <a:p>
            <a:pPr algn="ctr"/>
            <a:r>
              <a:rPr lang="en-US" altLang="zh-CN" sz="2600" dirty="0" smtClean="0"/>
              <a:t>with </a:t>
            </a:r>
            <a:r>
              <a:rPr lang="en-US" altLang="zh-CN" sz="2600" dirty="0"/>
              <a:t>Li Chen, Kai Chen, Dongsu </a:t>
            </a:r>
            <a:r>
              <a:rPr lang="en-US" altLang="zh-CN" sz="2600" dirty="0" smtClean="0"/>
              <a:t>Han, Chen Tian, Hao Wang</a:t>
            </a:r>
            <a:endParaRPr lang="en-US" altLang="zh-CN" sz="2600" baseline="30000" dirty="0"/>
          </a:p>
          <a:p>
            <a:pPr algn="ctr"/>
            <a:endParaRPr lang="en-US" altLang="zh-CN" sz="2600" dirty="0" smtClean="0"/>
          </a:p>
          <a:p>
            <a:pPr algn="ctr"/>
            <a:r>
              <a:rPr lang="en-US" altLang="zh-CN" sz="2600" dirty="0" smtClean="0"/>
              <a:t>SING </a:t>
            </a:r>
            <a:r>
              <a:rPr lang="en-US" altLang="zh-CN" sz="2600" dirty="0"/>
              <a:t>Group @ </a:t>
            </a:r>
            <a:r>
              <a:rPr lang="en-US" altLang="zh-CN" sz="2600" dirty="0" smtClean="0"/>
              <a:t>HKUST</a:t>
            </a:r>
            <a:endParaRPr lang="en-US" altLang="zh-CN" sz="2600" dirty="0"/>
          </a:p>
          <a:p>
            <a:pPr algn="ctr"/>
            <a:endParaRPr lang="en-US" sz="2600" dirty="0" smtClean="0"/>
          </a:p>
          <a:p>
            <a:pPr algn="ctr"/>
            <a:endParaRPr lang="en-US" sz="2600" dirty="0" smtClean="0"/>
          </a:p>
          <a:p>
            <a:pPr algn="ctr"/>
            <a:endParaRPr lang="en-US" sz="2400" dirty="0" smtClean="0"/>
          </a:p>
        </p:txBody>
      </p:sp>
      <p:sp>
        <p:nvSpPr>
          <p:cNvPr id="7" name="TextBox 6"/>
          <p:cNvSpPr txBox="1"/>
          <p:nvPr/>
        </p:nvSpPr>
        <p:spPr>
          <a:xfrm>
            <a:off x="76200" y="1580599"/>
            <a:ext cx="8991600" cy="1200329"/>
          </a:xfrm>
          <a:prstGeom prst="rect">
            <a:avLst/>
          </a:prstGeom>
          <a:noFill/>
        </p:spPr>
        <p:txBody>
          <a:bodyPr wrap="square" rtlCol="0">
            <a:spAutoFit/>
          </a:bodyPr>
          <a:lstStyle/>
          <a:p>
            <a:pPr algn="ctr"/>
            <a:r>
              <a:rPr lang="en-US" altLang="zh-CN" sz="3600" b="1" dirty="0">
                <a:solidFill>
                  <a:srgbClr val="0000CC"/>
                </a:solidFill>
                <a:cs typeface="Times New Roman" panose="02020603050405020304" pitchFamily="18" charset="0"/>
              </a:rPr>
              <a:t>Information-Agnostic Flow Scheduling for Commodity Data Centers</a:t>
            </a:r>
            <a:endParaRPr lang="en-US" sz="3800" dirty="0" smtClean="0">
              <a:solidFill>
                <a:srgbClr val="0000CC"/>
              </a:solidFill>
              <a:latin typeface="Trebuchet MS" panose="020B0603020202020204" pitchFamily="34" charset="0"/>
            </a:endParaRPr>
          </a:p>
        </p:txBody>
      </p:sp>
      <p:sp>
        <p:nvSpPr>
          <p:cNvPr id="6" name="Slide Number Placeholder 5"/>
          <p:cNvSpPr>
            <a:spLocks noGrp="1"/>
          </p:cNvSpPr>
          <p:nvPr>
            <p:ph type="sldNum" sz="quarter" idx="12"/>
          </p:nvPr>
        </p:nvSpPr>
        <p:spPr/>
        <p:txBody>
          <a:bodyPr/>
          <a:lstStyle/>
          <a:p>
            <a:fld id="{D6860B3D-D4F8-4840-B91D-0EEC232E35FC}" type="slidenum">
              <a:rPr lang="en-US" smtClean="0">
                <a:latin typeface="Trebuchet MS" panose="020B0603020202020204" pitchFamily="34" charset="0"/>
              </a:rPr>
              <a:pPr/>
              <a:t>1</a:t>
            </a:fld>
            <a:endParaRPr lang="en-US" dirty="0">
              <a:latin typeface="Trebuchet MS" panose="020B0603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308" y="93238"/>
            <a:ext cx="5228492" cy="668762"/>
          </a:xfrm>
          <a:prstGeom prst="rect">
            <a:avLst/>
          </a:prstGeom>
        </p:spPr>
      </p:pic>
      <p:sp>
        <p:nvSpPr>
          <p:cNvPr id="8" name="TextBox 7"/>
          <p:cNvSpPr txBox="1"/>
          <p:nvPr/>
        </p:nvSpPr>
        <p:spPr>
          <a:xfrm>
            <a:off x="0" y="6309320"/>
            <a:ext cx="9144000" cy="461665"/>
          </a:xfrm>
          <a:prstGeom prst="rect">
            <a:avLst/>
          </a:prstGeom>
          <a:noFill/>
        </p:spPr>
        <p:txBody>
          <a:bodyPr wrap="square" rtlCol="0">
            <a:spAutoFit/>
          </a:bodyPr>
          <a:lstStyle/>
          <a:p>
            <a:pPr algn="ctr"/>
            <a:r>
              <a:rPr lang="en-US" altLang="zh-CN" sz="2400" dirty="0" smtClean="0">
                <a:cs typeface="Times New Roman" panose="02020603050405020304" pitchFamily="18" charset="0"/>
              </a:rPr>
              <a:t>SJTU, June 1st, 2015</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416610977"/>
      </p:ext>
    </p:extLst>
  </p:cSld>
  <p:clrMapOvr>
    <a:masterClrMapping/>
  </p:clrMapOvr>
  <p:transition spd="slow" advTm="18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1</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solidFill>
                  <a:srgbClr val="0000CC"/>
                </a:solidFill>
                <a:cs typeface="Times New Roman" panose="02020603050405020304" pitchFamily="18" charset="0"/>
              </a:rPr>
              <a:t>Without prior knowledge </a:t>
            </a:r>
            <a:r>
              <a:rPr lang="en-US" altLang="zh-CN" dirty="0">
                <a:cs typeface="Times New Roman" panose="02020603050405020304" pitchFamily="18" charset="0"/>
              </a:rPr>
              <a:t>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smtClean="0">
                <a:solidFill>
                  <a:schemeClr val="bg1"/>
                </a:solidFill>
              </a:rPr>
              <a:t>Information-agnostic: not assume a </a:t>
            </a:r>
            <a:r>
              <a:rPr lang="en-US" altLang="zh-CN" sz="2800" dirty="0">
                <a:solidFill>
                  <a:schemeClr val="bg1"/>
                </a:solidFill>
              </a:rPr>
              <a:t>priori knowledge of flow size information </a:t>
            </a:r>
            <a:r>
              <a:rPr lang="en-US" altLang="zh-CN" sz="2800" dirty="0" smtClean="0">
                <a:solidFill>
                  <a:schemeClr val="bg1"/>
                </a:solidFill>
              </a:rPr>
              <a:t>available </a:t>
            </a:r>
            <a:r>
              <a:rPr lang="en-US" altLang="zh-CN" sz="2800" dirty="0">
                <a:solidFill>
                  <a:schemeClr val="bg1"/>
                </a:solidFill>
              </a:rPr>
              <a:t>from the applications</a:t>
            </a:r>
            <a:endParaRPr lang="zh-CN" altLang="en-US" sz="2800" dirty="0">
              <a:solidFill>
                <a:schemeClr val="bg1"/>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42673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2</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prior knowledge of </a:t>
            </a:r>
            <a:r>
              <a:rPr lang="en-US" altLang="zh-CN" dirty="0" smtClean="0">
                <a:cs typeface="Times New Roman" panose="02020603050405020304" pitchFamily="18" charset="0"/>
              </a:rPr>
              <a:t>flow size information, how to </a:t>
            </a:r>
            <a:r>
              <a:rPr lang="en-US" altLang="zh-CN" dirty="0">
                <a:solidFill>
                  <a:srgbClr val="0000CC"/>
                </a:solidFill>
                <a:cs typeface="Times New Roman" panose="02020603050405020304" pitchFamily="18" charset="0"/>
              </a:rPr>
              <a:t>minimize FCT </a:t>
            </a:r>
            <a:r>
              <a:rPr lang="en-US" altLang="zh-CN" dirty="0" smtClean="0">
                <a:cs typeface="Times New Roman" panose="02020603050405020304" pitchFamily="18" charset="0"/>
              </a:rPr>
              <a:t>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n-US" altLang="zh-CN" sz="2800" dirty="0">
                <a:solidFill>
                  <a:schemeClr val="bg1"/>
                </a:solidFill>
              </a:rPr>
              <a:t>FCT minimization: minimize average and tail FCTs </a:t>
            </a:r>
            <a:r>
              <a:rPr lang="en-US" altLang="zh-CN" sz="2800" dirty="0" smtClean="0">
                <a:solidFill>
                  <a:schemeClr val="bg1"/>
                </a:solidFill>
              </a:rPr>
              <a:t>of </a:t>
            </a:r>
            <a:r>
              <a:rPr lang="en-US" altLang="zh-CN" sz="2800" dirty="0">
                <a:solidFill>
                  <a:schemeClr val="bg1"/>
                </a:solidFill>
              </a:rPr>
              <a:t>short flows </a:t>
            </a:r>
            <a:r>
              <a:rPr lang="en-US" altLang="zh-CN" sz="2800" dirty="0" smtClean="0">
                <a:solidFill>
                  <a:schemeClr val="bg1"/>
                </a:solidFill>
              </a:rPr>
              <a:t>&amp; </a:t>
            </a:r>
            <a:r>
              <a:rPr lang="en-US" altLang="zh-CN" sz="2800" dirty="0">
                <a:solidFill>
                  <a:schemeClr val="bg1"/>
                </a:solidFill>
              </a:rPr>
              <a:t>not adversely affect FCTs of large flows</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335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3</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prior 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FCT </a:t>
            </a:r>
            <a:r>
              <a:rPr lang="en-US" altLang="zh-CN" dirty="0" smtClean="0">
                <a:cs typeface="Times New Roman" panose="02020603050405020304" pitchFamily="18" charset="0"/>
              </a:rPr>
              <a:t>in </a:t>
            </a:r>
            <a:r>
              <a:rPr lang="en-US" altLang="zh-CN" dirty="0">
                <a:solidFill>
                  <a:srgbClr val="0000CC"/>
                </a:solidFill>
                <a:cs typeface="Times New Roman" panose="02020603050405020304" pitchFamily="18" charset="0"/>
              </a:rPr>
              <a:t>commodity data centers</a:t>
            </a:r>
            <a:r>
              <a:rPr lang="en-US" altLang="zh-CN" dirty="0" smtClean="0">
                <a:cs typeface="Times New Roman" panose="02020603050405020304" pitchFamily="18" charset="0"/>
              </a:rPr>
              <a:t>?</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n-US" altLang="zh-CN" sz="2800" dirty="0">
                <a:solidFill>
                  <a:schemeClr val="bg1"/>
                </a:solidFill>
              </a:rPr>
              <a:t>Readily-deployable: </a:t>
            </a:r>
            <a:r>
              <a:rPr lang="en-US" altLang="zh-CN" sz="2800" dirty="0" smtClean="0">
                <a:solidFill>
                  <a:schemeClr val="bg1"/>
                </a:solidFill>
              </a:rPr>
              <a:t>work with existing commodity </a:t>
            </a:r>
            <a:r>
              <a:rPr lang="en-US" altLang="zh-CN" sz="2800" dirty="0">
                <a:solidFill>
                  <a:schemeClr val="bg1"/>
                </a:solidFill>
              </a:rPr>
              <a:t>switches &amp;</a:t>
            </a:r>
            <a:r>
              <a:rPr lang="en-US" altLang="zh-CN" sz="2800" dirty="0" smtClean="0">
                <a:solidFill>
                  <a:schemeClr val="bg1"/>
                </a:solidFill>
              </a:rPr>
              <a:t>  be compatible with legacy network stacks</a:t>
            </a:r>
            <a:endParaRPr lang="zh-CN" altLang="en-US" sz="2800" dirty="0">
              <a:solidFill>
                <a:schemeClr val="bg1"/>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621879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a:t>
            </a:r>
            <a:r>
              <a:rPr lang="en-US" altLang="zh-CN" dirty="0" smtClean="0">
                <a:cs typeface="Times New Roman" panose="02020603050405020304" pitchFamily="18" charset="0"/>
              </a:rPr>
              <a:t>prior </a:t>
            </a:r>
            <a:r>
              <a:rPr lang="en-US" altLang="zh-CN" dirty="0">
                <a:cs typeface="Times New Roman" panose="02020603050405020304" pitchFamily="18" charset="0"/>
              </a:rPr>
              <a:t>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460375" y="38610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solidFill>
                  <a:srgbClr val="0000CC"/>
                </a:solidFill>
                <a:ea typeface="+mn-ea"/>
                <a:cs typeface="Times New Roman" panose="02020603050405020304" pitchFamily="18" charset="0"/>
              </a:rPr>
              <a:t>Our answer: PIAS</a:t>
            </a:r>
            <a:endParaRPr lang="zh-CN" altLang="en-US" dirty="0">
              <a:solidFill>
                <a:srgbClr val="0000CC"/>
              </a:solidFill>
              <a:ea typeface="+mn-ea"/>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62867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043608" y="4797152"/>
            <a:ext cx="519174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0" b="1" dirty="0" smtClean="0">
                <a:solidFill>
                  <a:srgbClr val="0000CC"/>
                </a:solidFill>
                <a:ea typeface="+mn-ea"/>
                <a:cs typeface="Times New Roman" panose="02020603050405020304" pitchFamily="18" charset="0"/>
              </a:rPr>
              <a:t>PIAS’S DESIGN</a:t>
            </a:r>
            <a:endParaRPr lang="zh-CN" altLang="en-US" sz="4800" b="1" dirty="0">
              <a:solidFill>
                <a:srgbClr val="0000CC"/>
              </a:solidFill>
              <a:ea typeface="+mn-ea"/>
              <a:cs typeface="Times New Roman" panose="02020603050405020304" pitchFamily="18" charset="0"/>
            </a:endParaRPr>
          </a:p>
        </p:txBody>
      </p:sp>
      <p:sp>
        <p:nvSpPr>
          <p:cNvPr id="9" name="标题 8"/>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588627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Rationale</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smtClean="0"/>
              <a:t>PIAS performs </a:t>
            </a:r>
            <a:r>
              <a:rPr lang="en-US" altLang="zh-CN" dirty="0"/>
              <a:t>Multi-Level Feedback Queue </a:t>
            </a:r>
            <a:r>
              <a:rPr lang="en-US" altLang="zh-CN" dirty="0" smtClean="0"/>
              <a:t>(MLFQ) to </a:t>
            </a:r>
            <a:r>
              <a:rPr lang="en-US" altLang="zh-CN" dirty="0"/>
              <a:t>emulate Shortest Job </a:t>
            </a:r>
            <a:r>
              <a:rPr lang="en-US" altLang="zh-CN" dirty="0" smtClean="0"/>
              <a:t>First</a:t>
            </a:r>
            <a:endParaRPr lang="en-US" altLang="zh-CN" dirty="0"/>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a:t>
            </a:r>
            <a:r>
              <a:rPr lang="en-US" altLang="zh-CN" sz="2400" dirty="0">
                <a:solidFill>
                  <a:schemeClr val="tx1"/>
                </a:solidFill>
              </a:rPr>
              <a:t>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smtClean="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6804248" y="2718048"/>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High</a:t>
            </a:r>
            <a:endParaRPr lang="zh-CN" altLang="en-US" sz="3200" dirty="0">
              <a:solidFill>
                <a:srgbClr val="0000CC"/>
              </a:solidFill>
              <a:ea typeface="+mn-ea"/>
              <a:cs typeface="Times New Roman" panose="02020603050405020304" pitchFamily="18" charset="0"/>
            </a:endParaRPr>
          </a:p>
        </p:txBody>
      </p:sp>
      <p:sp>
        <p:nvSpPr>
          <p:cNvPr id="21" name="标题 1"/>
          <p:cNvSpPr txBox="1">
            <a:spLocks/>
          </p:cNvSpPr>
          <p:nvPr/>
        </p:nvSpPr>
        <p:spPr>
          <a:xfrm>
            <a:off x="6804248" y="5382344"/>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Low</a:t>
            </a:r>
            <a:endParaRPr lang="zh-CN" altLang="en-US" sz="3200" dirty="0">
              <a:solidFill>
                <a:srgbClr val="0000CC"/>
              </a:solidFill>
              <a:ea typeface="+mn-ea"/>
              <a:cs typeface="Times New Roman" panose="02020603050405020304" pitchFamily="18" charset="0"/>
            </a:endParaRPr>
          </a:p>
        </p:txBody>
      </p:sp>
      <p:sp>
        <p:nvSpPr>
          <p:cNvPr id="22" name="下箭头 21"/>
          <p:cNvSpPr/>
          <p:nvPr/>
        </p:nvSpPr>
        <p:spPr>
          <a:xfrm>
            <a:off x="7416316" y="3688205"/>
            <a:ext cx="360040" cy="1901035"/>
          </a:xfrm>
          <a:prstGeom prst="down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52606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10" grpId="0" animBg="1"/>
      <p:bldP spid="11" grpId="0" animBg="1"/>
      <p:bldP spid="16" grpId="0"/>
      <p:bldP spid="20" grpId="0"/>
      <p:bldP spid="21"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Rationale</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a:t>PIAS performs Multi-Level Feedback Queue (MLFQ) to emulate Shortest Job First</a:t>
            </a:r>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a:t>
            </a:r>
            <a:r>
              <a:rPr lang="en-US" altLang="zh-CN" sz="2400" dirty="0">
                <a:solidFill>
                  <a:schemeClr val="tx1"/>
                </a:solidFill>
              </a:rPr>
              <a:t>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smtClean="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5"/>
          <p:cNvSpPr/>
          <p:nvPr/>
        </p:nvSpPr>
        <p:spPr>
          <a:xfrm>
            <a:off x="758700"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4" name="Rectangle 25"/>
          <p:cNvSpPr/>
          <p:nvPr/>
        </p:nvSpPr>
        <p:spPr>
          <a:xfrm>
            <a:off x="539908"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9" name="Rectangle 25"/>
          <p:cNvSpPr/>
          <p:nvPr/>
        </p:nvSpPr>
        <p:spPr>
          <a:xfrm>
            <a:off x="1184856"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0" name="Rectangle 25"/>
          <p:cNvSpPr/>
          <p:nvPr/>
        </p:nvSpPr>
        <p:spPr>
          <a:xfrm>
            <a:off x="966064"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22" name="直接箭头连接符 21"/>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1255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04046E-6 L 0.93334 0.00023 " pathEditMode="relative" rAng="0" ptsTypes="AA">
                                      <p:cBhvr>
                                        <p:cTn id="6" dur="750" fill="hold"/>
                                        <p:tgtEl>
                                          <p:spTgt spid="29"/>
                                        </p:tgtEl>
                                        <p:attrNameLst>
                                          <p:attrName>ppt_x</p:attrName>
                                          <p:attrName>ppt_y</p:attrName>
                                        </p:attrNameLst>
                                      </p:cBhvr>
                                      <p:rCtr x="4666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61111E-6 -5.06938E-6 L 0.60521 -5.06938E-6 L 0.60521 0.07955 L 0.15452 0.07955 L 0.15452 0.1524 L 0.96112 0.1524 " pathEditMode="relative" ptsTypes="AAAAAA">
                                      <p:cBhvr>
                                        <p:cTn id="10" dur="1250" fill="hold"/>
                                        <p:tgtEl>
                                          <p:spTgt spid="3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5.06938E-6 L 0.62986 0.00693 L 0.62725 0.07955 L 0.17656 0.07955 L 0.17777 0.15055 L 0.62986 0.1524 L 0.62725 0.22502 L 0.17395 0.22316 L 0.17395 0.29925 L 0.98298 0.29925 " pathEditMode="relative" ptsTypes="AAAAAAAAAA">
                                      <p:cBhvr>
                                        <p:cTn id="14" dur="1750" fill="hold"/>
                                        <p:tgtEl>
                                          <p:spTgt spid="2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94444E-6 -5.20814E-6 L 0.6493 -5.20814E-6 L 0.6493 0.08117 L 0.19861 0.08117 L 0.19861 0.15217 L 0.64809 0.15217 L 0.64809 0.22131 L 0.19479 0.22131 L 0.19479 0.2974 L 0.65191 0.2974 L 0.65191 0.36331 L 0.19479 0.36331 L 0.19479 0.43593 L 1.00382 0.43593 " pathEditMode="relative" ptsTypes="AAAAAAAAAAAAAA">
                                      <p:cBhvr>
                                        <p:cTn id="1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6516216" y="4437112"/>
            <a:ext cx="4544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曲线连接符 97"/>
          <p:cNvCxnSpPr/>
          <p:nvPr/>
        </p:nvCxnSpPr>
        <p:spPr>
          <a:xfrm>
            <a:off x="2483768" y="3068960"/>
            <a:ext cx="4486944" cy="1379294"/>
          </a:xfrm>
          <a:prstGeom prst="curvedConnector3">
            <a:avLst/>
          </a:prstGeom>
          <a:ln w="508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曲线连接符 118"/>
          <p:cNvCxnSpPr/>
          <p:nvPr/>
        </p:nvCxnSpPr>
        <p:spPr>
          <a:xfrm flipV="1">
            <a:off x="2483768" y="4509120"/>
            <a:ext cx="4503898" cy="914398"/>
          </a:xfrm>
          <a:prstGeom prst="curvedConnector3">
            <a:avLst/>
          </a:prstGeom>
          <a:ln w="50800">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211960" y="2835016"/>
            <a:ext cx="2160239"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latin typeface="Verdana" pitchFamily="34" charset="0"/>
                <a:ea typeface="Verdana" pitchFamily="34" charset="0"/>
                <a:cs typeface="Verdana" pitchFamily="34" charset="0"/>
              </a:rPr>
              <a:t>Congestion</a:t>
            </a:r>
            <a:endParaRPr lang="en-US" sz="2400" dirty="0">
              <a:latin typeface="Verdana" pitchFamily="34" charset="0"/>
              <a:ea typeface="Verdana" pitchFamily="34" charset="0"/>
              <a:cs typeface="Verdana" pitchFamily="34" charset="0"/>
            </a:endParaRPr>
          </a:p>
        </p:txBody>
      </p:sp>
      <p:cxnSp>
        <p:nvCxnSpPr>
          <p:cNvPr id="126" name="Straight Arrow Connector 441"/>
          <p:cNvCxnSpPr>
            <a:stCxn id="125" idx="2"/>
            <a:endCxn id="204" idx="3"/>
          </p:cNvCxnSpPr>
          <p:nvPr/>
        </p:nvCxnSpPr>
        <p:spPr>
          <a:xfrm>
            <a:off x="5292080" y="3296681"/>
            <a:ext cx="1224136" cy="9604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8815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1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5"/>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90734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1688556"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1 with 10 packets and flow 2 with 2 packets arrive </a:t>
            </a:r>
            <a:endParaRPr lang="zh-CN" altLang="en-US" sz="2400" dirty="0"/>
          </a:p>
        </p:txBody>
      </p:sp>
      <p:sp>
        <p:nvSpPr>
          <p:cNvPr id="45" name="Rectangle 25"/>
          <p:cNvSpPr/>
          <p:nvPr/>
        </p:nvSpPr>
        <p:spPr>
          <a:xfrm>
            <a:off x="1694448"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1475656"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32998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45"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90734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1688556"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1 and 2 transmit simultaneously</a:t>
            </a:r>
            <a:endParaRPr lang="zh-CN" altLang="en-US" sz="2400" dirty="0"/>
          </a:p>
        </p:txBody>
      </p:sp>
      <p:sp>
        <p:nvSpPr>
          <p:cNvPr id="45" name="Rectangle 25"/>
          <p:cNvSpPr/>
          <p:nvPr/>
        </p:nvSpPr>
        <p:spPr>
          <a:xfrm>
            <a:off x="1694448"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1475656"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9544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226 0.0074 L 0.12778 0.0074 L 0.12778 -0.30405 L 0.39722 -0.30405 " pathEditMode="relative" rAng="0" ptsTypes="AAAA">
                                      <p:cBhvr>
                                        <p:cTn id="6" dur="700" fill="hold"/>
                                        <p:tgtEl>
                                          <p:spTgt spid="45"/>
                                        </p:tgtEl>
                                        <p:attrNameLst>
                                          <p:attrName>ppt_x</p:attrName>
                                          <p:attrName>ppt_y</p:attrName>
                                        </p:attrNameLst>
                                      </p:cBhvr>
                                      <p:rCtr x="19740" y="-15584"/>
                                    </p:animMotion>
                                  </p:childTnLst>
                                </p:cTn>
                              </p:par>
                              <p:par>
                                <p:cTn id="7" presetID="0" presetClass="path" presetSubtype="0" accel="50000" decel="50000" fill="hold" grpId="0" nodeType="withEffect">
                                  <p:stCondLst>
                                    <p:cond delay="0"/>
                                  </p:stCondLst>
                                  <p:childTnLst>
                                    <p:animMotion origin="layout" path="M 0.0118 3.75723E-6 L 0.16614 0.03144 L 0.4 0.03144 " pathEditMode="relative" rAng="0" ptsTypes="AAA">
                                      <p:cBhvr>
                                        <p:cTn id="8" dur="700" fill="hold"/>
                                        <p:tgtEl>
                                          <p:spTgt spid="57"/>
                                        </p:tgtEl>
                                        <p:attrNameLst>
                                          <p:attrName>ppt_x</p:attrName>
                                          <p:attrName>ppt_y</p:attrName>
                                        </p:attrNameLst>
                                      </p:cBhvr>
                                      <p:rCtr x="19410" y="1572"/>
                                    </p:animMotion>
                                  </p:childTnLst>
                                </p:cTn>
                              </p:par>
                              <p:par>
                                <p:cTn id="9" presetID="0" presetClass="path" presetSubtype="0" accel="50000" decel="50000" fill="hold" grpId="0" nodeType="withEffect">
                                  <p:stCondLst>
                                    <p:cond delay="0"/>
                                  </p:stCondLst>
                                  <p:childTnLst>
                                    <p:animMotion origin="layout" path="M 0.00261 0.01064 L 0.15677 0.00833 L 0.15521 -0.3055 L 0.39757 -0.30319 " pathEditMode="relative" rAng="0" ptsTypes="AAAA">
                                      <p:cBhvr>
                                        <p:cTn id="10" dur="750" fill="hold"/>
                                        <p:tgtEl>
                                          <p:spTgt spid="60"/>
                                        </p:tgtEl>
                                        <p:attrNameLst>
                                          <p:attrName>ppt_x</p:attrName>
                                          <p:attrName>ppt_y</p:attrName>
                                        </p:attrNameLst>
                                      </p:cBhvr>
                                      <p:rCtr x="19740" y="-15819"/>
                                    </p:animMotion>
                                  </p:childTnLst>
                                </p:cTn>
                              </p:par>
                              <p:par>
                                <p:cTn id="11" presetID="0" presetClass="path" presetSubtype="0" accel="50000" decel="50000" fill="hold" grpId="0" nodeType="withEffect">
                                  <p:stCondLst>
                                    <p:cond delay="0"/>
                                  </p:stCondLst>
                                  <p:childTnLst>
                                    <p:animMotion origin="layout" path="M 0.00399 0.0037 L 0.17934 0.03145 L 0.35069 0.03145 " pathEditMode="relative" rAng="0" ptsTypes="AAA">
                                      <p:cBhvr>
                                        <p:cTn id="12" dur="750" fill="hold"/>
                                        <p:tgtEl>
                                          <p:spTgt spid="58"/>
                                        </p:tgtEl>
                                        <p:attrNameLst>
                                          <p:attrName>ppt_x</p:attrName>
                                          <p:attrName>ppt_y</p:attrName>
                                        </p:attrNameLst>
                                      </p:cBhvr>
                                      <p:rCtr x="17326" y="13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45"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Data Centers</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8" name="AutoShape 2"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Image result for data center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6" descr="Image result for data center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Image result for data center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10" descr="Image result for data centers"/>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内容占位符 13"/>
          <p:cNvSpPr>
            <a:spLocks noGrp="1"/>
          </p:cNvSpPr>
          <p:nvPr>
            <p:ph idx="1"/>
          </p:nvPr>
        </p:nvSpPr>
        <p:spPr/>
        <p:txBody>
          <a:bodyPr/>
          <a:lstStyle/>
          <a:p>
            <a:endParaRPr lang="zh-CN" altLang="en-US" dirty="0"/>
          </a:p>
        </p:txBody>
      </p:sp>
      <p:sp>
        <p:nvSpPr>
          <p:cNvPr id="15" name="AutoShape 17" descr="Image result for high bandwidth"/>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20" descr="Image result for high bandwidth"/>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31" descr="Image result for network administrator"/>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9" descr="data:image/jpeg;base64,/9j/4AAQSkZJRgABAQAAAQABAAD/2wCEAAkGBxQTEhUUEhQUFBUXFxoXFRUXFRUVFxYYFhcXFxcUFhQdHSgiGBolHRYXITEhJSkrLi4uFx80ODMsNygtLisBCgoKDg0OGxAQGywkICUsLC4sLCwsLCwsLywsNCwsLCwsLCwsLCwsLywsLCwsLCwsLCwsLCwsLCwsLCwsLCwsLP/AABEIALcBEwMBIgACEQEDEQH/xAAcAAABBQEBAQAAAAAAAAAAAAAGAgMEBQcAAQj/xABEEAACAQIEAwUFBgMHAgYDAAABAgMAEQQSITEFBkETIlFhcQcygZGhFCNCUrHBM3LRFWKCkrLh8CTxQ4Oio7PCU3OT/8QAGQEAAgMBAAAAAAAAAAAAAAAAAgMAAQQF/8QAMhEAAgIBAwEGBAYBBQAAAAAAAAECEQMSITEEBRMiQVFhcYHh8BQykaGx0cEVM0Ji8f/aAAwDAQACEQMRAD8AxOYbelIFOTjUelIqFR4PRShXgpQqFnoFKUa14KUtQhMwcQeRFOxYA+l6suF4nsMQtjZX7rXF+6zEG3yAqDwlwJoydbNfQXOnlXcWBBj11Mat6XLW/SqrYRVyoTx3ACCd41vkBvGTuUYXU+fh8DUCpONxjysGkYsQAoJtoBcgD4k/OmkA/ESPQXqRtLccIciwte9rHw8iKVBiMrRm18rhh56jT6U2a9w63dR4so+ZFWRod4rgTG5tmZNw+UgG+tQVtrfw09a1CHAwmURySmOMGzuVJITXvab9OlUPFeCqbMFD3NsyEIGCj3j4E26UTQtT9QMtWxez7DhxDDfviNWYguCodLoSdm0IFiOtBfCuXVeLMp7QzIBF3dVbNlYa6BgR8QRajbgvF4sOezUkTWyAOsmZcoy6Kq7i3nXO6+WTTpgpPfyvjz4NWGOOTuTXzInNnJTh5JIDEyspgVQcjdoLHI1zlDHYWsCRa16zXAYFmY3BGR1VwRYi7WsR010rWcZzOzxPDB2WYBSGmVSksmiqkakmx0JDMdzQ5Hiij4v7XGj4nEGIAmx7M370mh7r6XrX088jgu9jplt4eG161tx5/wAGWdRvQ7Xr9f4I2M4x9jMeVe6bm3hY6VpXInODY6VgRYZcxGWwFrDunwrMuZuFiSNXDd5ARYWItfrRj7FYPvXPhEB82rRkju2KxumkjWFSnVSlqlQONcaiwy5pGF+ig94+dug86zmwmtYC5IAG5Og+dDHFuesNESsf3zAX7uij1agLjvM8mLzM8mSJbARpcBidhfr6n5UK8RcFikZyra7Efpfr/vUsGUqRoye1RA3fVcvgAb/OrTA+0rCObNdfjWJSYckXAPl6UuKErqVvUcF6ilmle6R9J4DGxTpniYMviKhZLy/4f3rKOSObmwrFGA7Nj11t8a1nhbrJd1NwwBBHnc0KtOmPtSSaEzR1Bmjq4lSomIj0HxqBFJNFUGWGrzER2X/F+1QZY6ohTSRVn/MmCBxLE37qFh61p8kdA/OshaVtFBEbklRa4IAAPp+9MxvcTm4BGHhyhRvtfp11rqtJ3uf4abKNLgaKBe1/KupuujK2COKUX0N9N6YFKifvDNqARceVWvHZo5WMsalL2GXS2gtehNN6aTKoUoUgUqoGLpS0gUpTUIWnAf46nwDH5KaTxv30HhDGPoT+9NcMlyuTe1kb6qRanpD2xiUML5UUs1hY6jU7kDSp5CeJ2V9JNO4mBo2KuCCPEW06H0I1pkmoOPDSfP5UrNVpwnCo8lpLZRFckgmxJ3sNflUBk6J/KM8jdrdmYBR7zaHfuDN1P7VdcQiOSzx/gOqaadBcGxNwNfCpq8MiimVYWSESdkXszWFwCWytrlF71OkwYLOgMc5VwgkRhGst9Lkj3dDa6+tEKctwY4dx37DDACiuwRsytY5WaRmUN52sfEaVYQcQ+2lA+XCs8jiKRWu+YAllIHey+DE2FvMUOcw8OjWKOSAkrJK6MrHM0ciEAqG/EpBBDb+NWXLWCQmMSyLG3ZySRkuxVdSHZ+73b/HY7VV1wHGKlz/RA4jwKbCYaZZ1VC7RZCHRg4BYllKk6bVX8CT7xF196+1ulGnPOCm7KLCxQPIEA76ZpA3ZLYuNO6LEdB1qj+zNFikVrGyA90gqAwJGUjca0eNW7F5HsWWBwoeScPOkC5P4j3yqCQNhqaP/AGSYNUkxARxKihVWQAgON8wB1FAfOnCisMEyg2awcjQAW0B8bmtG9jUNopT5qPktFlUlbYGJLWkaBKcqkgXIBIHj5VkHH+DYl5GaVveciw0AFgQfSxrZwtUfNOGGRSBrmt8Lf7VjyOotnQxxUpKLMg4twUQr4qouPM23qiw+GJGuzC/xvr9K0rmyAdhtcbms0imcEgISKVgm5R3L6vGoT24J/Z76Dpb0sKhYmy6abW8xVjgUmlv2cZZh00P16VTcTLqxEsZU9QRsfWnpq6Ms1JR1VsQ5ZR/zb4VsPsfxpkw0qE37NwB6ML/saxZ2Go3rTvYhMRNiI76MitbzViP3opIDBJuRqUiVGnTb0/erB1pE8B7unSgo1FNiY9F9SahyxVc4uOwQetQZY6FloqZI6z/mxLzSf/rt8yBWmNDc+HrtQBx3BlsS63QFjEAS3dszmxJ6bUePkTn/ACkHCYAMoPiT/qNdRBwvC/dLt16+Zrqt2VFRowoUQ8J4P9pXL2sUVtjISAfIWFROEcIOIn7OPbc3/KP3qdjIDh52QDRCCLnbqKPzF5JcNDPEOWpYzYPFKOpjYm3qCBam8Xy/PGQCuYkX7uY2HidNN6lYrjH2hSXWzDTuL6WYm42pfHsSBKVaVpR2K5SoKgG2ikZunjf4VZXeSukVvEOESwtlkWxy5tNbA9T4Co4w7690mwubdBUninEDM5dmYkIiDzAA7p10t+1Kw7d2Q5jop1ufSq8wnOSVkG9cKcwqgh7jZbjyPnTkyKkliGIFtLgHVbjX1IqhmreiVzI3/UMPBUHyjWqsmnMXiWkcu/vG17abAD9qYvVkiqSR6TRJy7CWlIFh3Ihc6gXYakUME0XcsKhmkDgMlogwLZbi1yAbizaaVaByBXxEO85IjVlUAZiEOULdbddTlJqHhYx3Q0JAKtbLc6W1vqBen25e/wCo7JXyqzBFkY2AB2YgHSwIvbwp9+FvFMbAOFOTP2h7BiqnO7bEAi9rX1tVi9QEcUhK4XDQ6B+0mkIvfKO6FuR5A1f8tYKA3jxHaZhh43LrdgkUwU9nlLXHvjb822lD3HMHHlw0sJIjlSR8sliyOjEOhbTOL7HexHUamPJxwwmaGWHPleFTIlkLF7G1tdFK+PhQv2Gx39PmWnPnEJMJiYOzm7OIo6lwAgsVW4tuTa+ml6DMPhEjxTIj50KDK1iuYW7py9DVv7SOHs+L70weNVzZbgPYuBl6gna3oabxOHU41giEqqi1ultzYdBTcfJnytUHOBigx+CaBXVZo2KiMkfed0EC3hvY9CKu/ZVh8kEoIsRKR/lAFZ3yZwzJNPIXVm1RVANwQQ4cH1/Ste4c4jV2X/xWEnxdRf6g1p6jWsMdS89v0/zyvmDgcXk53S3+/bgI1SqnmtH7AvGucocxW9rqPet52q4TYelReK4jKmm7afDrXMnWl2dLHbmqAXh3FI5wAFIJF7EdKg8Z4PGO8oCk+Gnyq0bDpHK7gWL2v8L/ANai8VmuABqTtXNTqWx1ZK4eIZwvAhGoNwe8p66npcDeoHNmESctHlXPlzKR0I0I9DRLBI3ZA5buo0UncjTeqZcNJmeWYBWbQKNlXwqJtOwtKlDTRiOJ7jEWtbStV9iEWaSaT8qKt/NiT+1U/NvLCMC6d1tzYb0Rcg8uyxcJxDIbSz3ydLBbgG/rc10MeRZEcKWCWGbNRIrjio/zr86ZwYOVc1r5RfrrbWlyIDuqn4Ud0FyRMfIGIykG3gb1EkjqcY1GygemlMyGgk7LToq8Stgazviyh5Cbe9KLekY0+oNaXi4sykai/UUKz8qnS0x0csLoDvuPqaKDS5F5blwQeGyDs18rj5EivKeXl+RdBKtrk+54knx866rbj6kTlXBlC8QjhbNFZGWMakMS7/l0O1SOHcRXEkiaKPMWtnuy9OpvSuBnAd44tjmBAUd61ra7VQ4jERhn7MnKScu+3Sm3RmUbjxuXXEcBEjhbEDMATHICoUm1zcb0xiEgEjhe1MYdVDZlXu3F2It3jvtVdgOKGPL3mOVgwHQ2N7Gm+IcRMskkhJGd85A0F+mlVsXolZ7xF1EriNmKByEJtcqNibDem40ulxe5Nt/1qOXHS+99bb1J4e9yEINr30NibdAaiGtNR2LPh+HyNIt7j7sA7Xu4qr4k15pP52/WruBe+Sd2aG48PvPA7aDah7FNd3P95v1NWwMLuTbEXryvL116o0ErCxAq5PRdN9PP/aiLgmEMkjALn+9QFbgXCo1wSdhrvVBgXIU7XPujxOx+Qqy/tGSBGeJirfaHAYWvZVG3zq0KlbYacXlRsRMwhJ6B7SWCgHYdSdD0+tMNhlK2OHt901rhgBcG1ydtba+AoHbmXFFcvbNlvmtZbZrWvtvYAUzNxqdhZpXIIsdbXGtSyaGEcsETHAYeWVYwiN2rXWy9o8j7nTYL/mFGvIs8XZRFolAdJWdlZ48pjYLHJ4FmDFtLbVn0SL2kWj3WBbiz79mSLZRsSRWlcp47E5EkmiXLHEjn7kAmS9lDW20Fz5mqaLi9voR+Gw4IfeS4uRnaYxkTRq2VNfvA2QHQ2sb2og5W4hDI0kayGV4IJEecRBMwdrhCOpAH1odw+Ow+WPEqGjLyymYlkkiGctlYIGOXvdLC2tNezPGorY3tJLPJpHZdHbXVRbTf60UGra+f3t/n5CX5Owj5KVDPOh1lkH3YI7ugY6+FF0AIgw4IscoBHobVU8ocJjadpxFiIt1+8K5TpYmMWzW86uMcuV4EvcaZfTN1rV1nVwzyagnslz6pU6r5C+nxOHil7/u0/wCwoWoXFuHGZQBI0ZH4lCnfyIqaK9FczlHRjJxdoz8o3aSRyBsyGwLfjXo/x8qaYWog56jIiWVWsyE2B/EDqR66UCtxgONDv9PKsmXFUtjdjz3HfkuoMXrUmZc1qHOFT5pAM19yfhRVAl6RkVbGrC7RXYzB3Uir3k+cGAx/kYj4HUfvUHiUqRrd2VB/eIFV3KfG8OMQ8YlQmQALruwvoD4607pFPVsnQjq3DRyrDq1IelRda8atzOYR5KjvUl6juKBkEwxA3vUHFgBiB0q0jjst/HX+lU/EbI5ud7WsCd7ACia8JVg9xPHhZGW+1v8ASDXtBvN+OIxkozqLFRYn+4tdVaSu8oyiU6n1pFG0/KUcZUP2js0ZlASx7g1Y3JG1NcIwvD5SABMToLNYXJ6C1aNInvlXDA6vbUdcUwUED/w5EsRZQsZFrjvMx1trXmMkhOIYww9oqZLEd3crcgLfM1yRbyqUV3+/ADBb7VJwEV22uQNB0LdATV1zRiC2JltHkAdUUOO+lhsb666/Co/DMQypIQbA5QwstrFtN/DcVFyXLI9I/A5VibXYyxZgDcZiTe56Gh+Q6n1NECxqWyqwsZlzOumyks4vtYa0U4XlHhkdjJPPiCReyqsKm/ldmq6bAxSUbbM0p3DYWSQ2jR3Pgqlj8hWt4TD4OP8Ag8OjbwaYGX/5Db6VZHic5AClIU6LGtgPgoUVegN54+Rlq8FngUdtG8Zc3XMANARe3XW4FEvIWEwssgGLiMqZ53CagEgC12BBHu1H5uVzNGGdnGjrcDQq4Dajyb6V7y3HN9kBichWZldVsWuxJUkWvYgMB6GpQLle5NThiuxMOHkjBBcARoMse+ZmKkjTS9+lR+KYSVLMEww7qsYZ2idmS4GbKRbzOoNtQKIcNwiR4JJZprlj2WSV2EmgBEnvDui9taqmeLtYsHKsckc7MCigHs7ooTERyWuHuNbGxAIIqmwVyVuOwwbHYgYRJRljLQonakArHGQVIPuq2Y97SwF6MuEcRxAR2lMrFokzDKwjEiktIegOpGg00qTyvg27UGHOXtYrZeyIVbMe1G1xe6nxrxMPr3jYZ2IGYEnu2Cqp/cVKCU3VWFHBuGs+AjkdcIciOVVgyxv2m2ckaD50D4hMOuO/6VURBkLCMkoJApL5Cel7eVW3NfErYGWPW57ONosgTLdWZWUDTLobiwtQVyGpZlU3IzEAb6ZdhR4o7i8j4Dv2f8VkmxQLyyMQ7RMrnoVJFh0opnlvicMv5QF9cubX6UG8rIv9oYaNdXLmRz1sqMAD6BaLJSP7URRsLn5Kb1u7Tglk2SXheyVebX1F9I7j81+9BsKVSBSq4qOmyFxnhUeJiMUl7HYqbFT4g0Gw+yjDhrnEYg33F0H1ArQK6iToFpPkBcTyjDgyJIM2U6NnYsQfG52Boa41zmI7phgGfYyEdxf5R+I/SiP2o8ZAjGGRjmazSAdF3AJ6XNZZILaC3/PCtWDoIZH3k/0By9bOEe7ht7kfiErynNMzSMfE7eg6V2AwhVg+QHIQwC3DXGotb96bZtSbjSncNxQod/jXV0pKkczVbtmqezjm9saJUlXJJGQQOrIdLnzuKMnrJuVMVG8oljsk6bi9hIp3Bo+n5qw6ECRijWvYj965PU4dLtcG/FO1uWj0w9Vw5pwh2nT4m1ejjeHO00Z/xCsbHWXQTuiqLHSXkbyNvkBUTHys5vDisniAwI+VJiWwALBj1a41PjROV7EMV51jL47EMPz2+QA/auq7xmF7SSRvGR/9bCvKNcCGpWD2C4NJi5QgkyhU3JJsOoAvVZicN9mlkRXF0Ns3iR1HhVc+Kcm+Yg7aG2lMMKNvcGON6abLWPi75e/Jdrg3sGJsb2JOwrsfx5pJGkN7lgwAOVVK2sbDfaqY15UGLDEl47HGV2kYd5jcnU60wJSAVvodx422puuqDFFLYuuE6RE+ch+UVv3o35VxAfDo3XYnQG40336UD4HSH1Ev6KKJuSpCitHrrZwPXT9QfnRwdMxTq38QrUf8P9T/AEp1XHr5b/X/AGpkqdiAt9daeihHr9Ppv40xgFFzWt1jkt7r2P8ALIMhv5AkH4VD4NJ2fDmu7LcxqQpKlLmQk36kgfSiLi2E7SCSMfiQj49KHcK83ZQ9mgUPlkDFSxYqddNu6wIt560DQyLpEqJe85jjcqItC4vo1/ebYsfrTHEmXDzYV5jlli0jhCghs3duZAbABt7A7HrV3iOCkYbtJsVGDOQxVmytHlJ1ZRa99rW0vVMmKAkkwR+9iWBprsCCk0bGVZIfyqRlUgb3agDT3C3lHAl27SPtFZM5LdovYN2bMTcDvBjt1FqYwv8AELEpqxOSNS3eKnLme4CgC50vVXylxnC3z2aKZCVzsX7IsWZgoFrCQi9hfXWrnjsETQSpln7VZ2VipysSq2KJGtwQNPOpe9EUGo6v/SF7SzGkMZ7Vu27oOVywdHQ5hubFbAX6htqHOSZMgzAE2zEDr5VYcfgheORY8Pi5JFRDEGVvuyL9szK3ecWCnbS5qm4C1oSeljt4E9K1dPWuKfqIyvazQORm7XiyzEZSFkvpp7lr/Wr8YpI+JGSRsqgMAT50J+zvGlp5CSRaKT0IFgD8L1bcaiZ5swBsa2dr0s9R40pA9Hax783ZocXH8Mdpk+YqXHxCI7SIf8QrIsRgwurC3wr3sIx1Fcbujd3rNjWVTswPxFVXNXHVwmHaU2LbIt92O3wG9ZtFEvR7f4vrQzzBxMvKEBJVBoSbm56+p+lPwdNrlvwBkz6UeY3FvIzPI3eY3Nz41EPjcH40grb1/SmZjXY4MDfmxM1j/Wq+VddakTSeV6Zka4qgGxGExzRSK6nY/MdR8q0fl7CfapHRmzWRXQ+RJFv0rKybrWi+zfiAXG4Zdu1hdD5n3l/0msGd3Fo1YNpIIsTyQOh+lVWJ5GPl8q1R1qNIlctnS0oyCbkqQbfuKhScszrszj0Zh+9bFLFULEoACTYAC5J2AG5oSd2gC4bwxliUEajf1uTXVd/2/Cdg5HQhGsfMV1HbB8JgXXSvGFJW3Wnb5ixtpaw+el/OmUA1RGbek04RakGiDPKUBSacUaVGUywRrQj+V/qy/wBKL8BH2T4dujLl+YzD9D86DpTaFf5f1ajCCTtOHwyj3o9//KbX/wBP60UeTHNbX7sKJlsf+CpMB/r/AF2qMrZkVvEX6U7h22+VN8xZIHh/T/tQc2KMUbQB3jyYlzddD2UqodD5kNp5UYk7H/nz/pQZzbiHw8/bRhczJmGZVcBkNr5WuCbPpfwoZDIc0OxQk9qUjsGdEEkhCg6iymRtL9TbaoWL4rEcSRExeZx2LOpBiCXBPZiwJPdtckjUmg/E8TlkI7SRns2azG65jucu3QVJ5bF8SnT3jp5Ix/al2P7ukw/5N4L28TRSzqqsy4oRol5XkjByISWsAQTp1vVxLxOBHCZQrO5Vs7mSVidSUA0juT1udN6z2HnmdIljjSFGVQomCfe2AsLtsfK4NReVrti4ixJOe5J1JIBOtRcgODStmz8QxF47RuBNGkrwNKCSoKWePtF7uo6HwFZvwQ2w5I/IBt+Y2qBxrj87Bo1ll7K+xAUX/ELDpV/yeilcrWs2RdfEnT610OnhpzQXw/ky5n4b++Ag5OwEqKLlRG6spIPfzXB2PQjS4rR4sMgdAQNdh6CgTlcDM6u5ZgQkKX6FwWYeWlGwa+MQeCMf0FF2mmsrv7W1fGl5h9JK4X8C0m4TC/vRqfhTJ5dwx/8ACWrJTXk0wRWZtlBJ9ALmuZubaRnvPphw2WOIAORdvIdBWbwxd4t53J86n8c4o08/aNrmJPp4D5VHZbC3U12cOPRBI52SWqQ2Tc1GnbWphWwqvkOppjFsZeol+8R5VKmNVrP94T4KTSpyqikrGs/cPqf1ow5akCfYp9AVxCqT5MxGp8NaBQdKLuXE7SLDpa+bGRr5WBBt+tc+U7o2QjTPoNsQh2ZfmKadh4j50iThkOv3a/KoM/A4T+Ej0Zh+9YNjobkx6pOZ1vh3H5iq+uZ1BHyNSP7EQbPKP/ManBy8LqZGlfKQwBPduNifG1UuSNuqEjDr4D5Cuqx+yjzrqlMu0fJ0WhBsDboRcfEeFP8A2wWI7NADvlLD42uaQgIOhIvpp4eFcUPjTrEOmR31v0ps08wpsirQSEWp1BpSLU8o0FU2VJj2KPcUf3R+por5Ckz4eeE9CHA8mGU/oKE8R0HkKuOQ8TkxiqdpFZD6kXX6j60Se4mrgw15fmJgCm91JQ+PdJW9uu16mxP/AFqs4b3MRNH0azga9RYj5qT8anE2anGYnO//AD6+pod5yhzxK35Wt8HGU+XUH4VdK+nw1+Hl1671C4pDnhkXxUgHzA0/baiaCTpmTxsVa40YH1sR5VZcsLefTcRyH/22H71GxQYSFluLrn0GtmW5PpqasuSpCmILgqCsbsC/u3AFs3l0+NIXJsl+VhHy37O2lXPMyxplJztmAuNlUfiJ+XrVLJjxDjGkEY0JCgMbE5QtyTr5/GtF4DI2JC4mW2sbHs85ESBiur9BbLoB470Je0iCBMWn2cIb2ZiEVQ7d3ZfC97A1L/UXOPmrp+b8/gU3FOHukQfL3DI0eYSZ1MiAMbDoLN9DVvy7LIZIkTKC08KKW0Ukn8R8KhcwsWijZ5PvGmmMkAChEYZQHUL46g/SpXC7kRgbmQWsCSCANR5itnTap5VTp7GPNSiGnLWFZOIyxSplkQsfHLcg6H8pvcetaBg9cY3lH+poQ5YxQ+1ffSSTYmU6s2UWjjHdFhRfwnXFTHwVR+tN7RnKUkpcpbhdLFJOuLCBTVHzziCmBnI3K5f8xAq6FA/tYx+XDpCDrI2Y/wAqf7n6Vhwx1ZEjZOVQbMww+rKT039BUpDmJfp0FRcGpN/lUzJsOgrtHNQzLrVZ1PrVpifpVZCb3oW9yMjYtrA1TtLvbc6egFWHFJdxVao0rDnncqQzEtrEsK0L2ZcNZ58Lf3Fkecj+WPKv/qIrPSK2j2QcNyo8xJJKKqg2soOunrpWaWyNONXJGju1Mu9eu1NKL3rFln3cdRvgtToQ71KGKJA3Hx3qs4jiBFGZCrOBa6ruQTbSpWC4phZVuCU01DqykfMUOLIsitbEyR0OmdJxZAbM6gjfUV5VZOvD8xu8N+uprqfoj6sR3j9j5xEdLZNKbE1v+GvDOaglqTI0g3poinmNNmrHITangNBTdqftpQsCTPJBc/AV2Hm7KWNx+Fg3yINSlg1P/OlQ8clrC2/Xwoqd2BCSbo0nizBcRDIPdfu/5hmH6fWpeIOv/b9tqp0czcNik/FGLH1hb91H1ohj7GONJcRLe6grDGRm1H422T01PpWmPBnapjeEieQlY1zHcnZVHUsToB5mpWFjXtMkQ+0y9SBaKP5+8fM6eANCHHOfnuEw4VFU3VVHcBGxP5z5m9ReC8zYiLC5o8U6yvighiXJcxshLPly75iovVOaGRxurCLnHk6SWXtJsTGkhjssKK0juFuTex86F4OAmCOeaHEQS9mg7RV1ZMzqoLRsNVvYE9NKtMbzWYwhMklmDMYi+d2B0AeToGIuQLdagcF4sZybRQxEtCjGJSucdpm7wuRfQagC9taDlheJR34D/lvBtisy4yRGw0eHhe6qFu0uQlLKbKwKML72OwvRVzzhYpMIsYjOXtFsEAuD0I1uT5mun5ZkPZyA2KsXyIqqguuX3fGzHXeo3tH4icNgi9s12CkG4uN7XG2woFW1DJanbkZBzjgex7CLs3UjOe0eLs2mVmBud8xBuN9L05hJ8kC6i7MdGfKugAufGqXifGTOUUJ2caFiiZ2fKXILWZje2gr3i/8ACgHm5+oFacXUd3PvEuDNkx6qiw89nk6ycSBW2VYyARscoAuKNH5mTC4mUOjNmy6jpYUC+xqO+KY+EZ+prQsZyyssjOdz1peXJrk5y8xmHG1Go+pMwfO8EhChZLnplJoE9oXEe2xbDWyKEAPjufrRnhOFRYa5UXYC5bwtvasvxkhkkdtyxJ9STRdDNTySa4QzqsUseNauWP8AD8E4j7QRyMpO6qW8qaOJUHUFT4FSDWq8AwfZwxptZRf1607xHhkUoIdFPnbWs0u2J6nSVG2PZUNK3dmNYiQEEg+gqu7XKD0v+1HPGuWVQkpt4UF8fjWJRb3ibAeXU1pxdpLJs0Y+o7OljWqygxMlzXgptd6dWpHxO2Z6pUW78uSjDpiAAyNc2BuygfiI8P0rZfZrGwwd2AF3IAH5Uso/Q1mfJ/MSRRvDKBqG7NrE+9uh9ehtWu8rQdnhIVsR3cxBte7Esb29arLxQ7EldotHNeYJ7sw8gaQ7VH4dL/1BHiv6Vg6lXiZrxOpog874PES4VosLGZJHZRa+UZb3a7aW23qq5a5V4siANiIoARqhLTMPI9PrWgPMQLKSPkaruO8wNho1cqJLtl/JbS976+FZ+jyQj4PP79w86cvGUUnLOPJ/iQHzvIL/AAtpXVHHtIb/APDF/wD0YfSuro6PuzL3sT59CV2Q0kGldp60ALsYakUtqRVhnVINMVIA2+FULmXnYgAkkDvddNgKoOKMCwym/n0+HjRPHwppgSsYfKx1LAAH067eFXnDuXpPskjPBh5GzEAFDI9rLoraZRrfStEoujLhaUrBLgnM32fDvAY892uDewFxYiqbEcRd1CEnKNLeXS561d4rh9tZsLIPFlLgaC3gRVY2FhJ0Z4x5jPb4C1LexpjKDdtblaKmdoOxjVR94JHbMNCQQgVfMgqxHhmojwHIpnGaDFwMo94umIjyg+J7MgfOruHlNcC+FlmkgnVHZ2jjY99bC2ZiMoAI+OtEoNhyyJcAZDyxjHGZcPMwPXKTejf2ccrYpHzy4cKokW4lsui3uQl819fCjjDIcXMJnYJCoAjw6e6LE952tqx8ugFE/agnx8b1lz9RGD0x5NvT9HLNDVk4foWGMxeZbAgaiw1tbxPiaD/afwPE4vBWgAlKspyrb3db2G+lFTBXGW+U9CPeH7EU0IpIdVOYfmH/ANl6GkR6iS3e6Hy6PHJUm0/c+ZG4XNG+R4pFb8pU3oiTlHGYrsFigeyqczv3FW7dWa30vW44njBYD3M19CRdh6aaVDxuLkIyjM58r2FG+q2qKErs/fVORS8l8qRYHvPK0sjCzZO6g8h1NFcmOvooyj1qlTDztoI8v95yFHwG9TYcJl99s58Bt8+tZpzlLeTNmLFjhtBHY9S0TqnvMLX8L9aq+DcqRxEObu46nYegq9FuvypMkg6E0CzzjFwi6T59xjwxlJTkra49iYoAFRsRNUdpCN29BVdxXHBFNL52Q1Kt2U/MvEQqkk2HjWQ8UxpmkLHbZR4Cr3nDjRkfswdPxf0oYtXU6bDojb5OH13Ud5PSuEcKWtIAp1RW6COeyRgoi8kaLuzqo9WIA/Wvp6LhTKiqCNFAt6C1fPHImC7bHwA6Kjdq58Fi75/S3xr6Qg4zCwHfA8jpWfq8ulpWaumg2m6K6TASeHxvVYmDljxSO2XJqthub21Pyop+0KdmU/EVC4jsD4EVz8vUvQ1VmuGK5Imyx1Vcd4aMRA8Z0O6nwYbGrVn0B8qZZ6ROKT22LTZkEvLsmY58POWvYlFDKbaXBzjS1eVqzV1F/qGb2/R/2D+Gxe/6/Q+Va40xr4V2Y+ddQx0Jak0omk1QR7UzCJeRB4so+ZFQ6nYGULLGx2DqfkRVx5FzDDG4hsOQFDWYuxy26ORvVlguJ4l4CsSFQSd7/MnUmhziXHO0mQB+zABBbUjVmNyBRLwjidgB9sjt4Ziv6ite74MiVC+HcuY6c2bFRwjzDN9NKKIPZngQt8ZjEkJ/EMkR+dya94f2DjvSxyeWcG/1qPzzgicDJHg8OpkfKCY0Utkv3xcC+oqmpDoaF5HmP5pwPDYmw3DEzO3daU969vAn3j57CgJgZGLTd5jqEB0/mkbqfM/Ch94cVELNh5ksfeMUin0zW2pWG4+oyrNGWUXLAPkLk7Fjbp4VSnFEnHJJ8Gq8KlkCpaZYEIH8xI8L+6KJsFNpcyrJ52A+gNYPJxWN2Dd+99RfTLc2At1tbXyqenNjoVMORWvsseXKF0GZidQfC1c6fSXvq3Ovj7SUfC4Oje4mvtTnbEddPWsv4Hz/ADFC8qJYG2bNlzGxPu2NtrU9iee2ljVo4yC22oNvG/hWddPkukjU+swVbexosuJToB6k61FfiCj8QFY8vNyFu8khPXv6VKxHNEKMUaNri1yDffWrfTZAPxuHyNTPEU/Nf4023EkHUUFcDgfFxmSFe6CV7zZTcVOPLGLKlxEbD+/v5gVPwkiLrIvgIn4snjSV4qtZnxTifYmzCx8KpMRzEx90W+NF+Cl5gPtCC9zZpOIxnYi9CPOvEssbNm12UedZy3FZSb5yD5UxPiGf32Lepp0OkSd2JydpaoOKQyxubnUmno0vTYFS4NK6OKFvc5E5Uhvs6TlqU58BUZ3NPlFIXFth57I8ODJi5DukGVfIyGx/Si2d6FPZXIyw4qw0dkUn07370SztXC7Q/wBxfA7XRfkImInYbFh6EiqniXE5VX+JJYEH3j0NSsc9UfFWuprDGO5rbNZw/OuCCKkmJiWQKuZGaxBsNDUiLmHDP7mIhb0kX+tfMvEiXkZjuxvVcwra+l1peLyMXepN7H1YcSh1DL/mH9a8r5TBrqT/AKZ/2/b6jPxHsSxNXNJeurq6dmLShuvBXV1UQUKWfeX1r2uqIBkpGUSAtmAt+G1/heriOeAj+NIv80St+jV1dT4TaszygnVkrCwxP7s0LfzQyD9Aav8Ah3A8Q2sQibwySzR/raurq1Rk2hcsasvFfiEI7yzBR4YiNvo16i8Z5waGIvIDIbgBZI4HFz4kAaV1dRSS0OVDFjqt2V+A4jhsfBPLNhIYjEFt2agFjuw2sD5mqLH4KNwBHEquVCAKFUG5uGP97zrq6lzgljT9VZLbyKPuhnjnD1w8CqCXZj3z+EWOyg+YIv1qTy7IqRArrmzDYXu2mXwHrXV1Zov+AsuzdeoN4jCtFK0bizK1iAb9fGveLMDiHttcfoK6uofL5l/8jWfZi2Th5b++5+VaSmMcRXPudn8dRXV1Ex0OD5t5onzTNvYEgX3sNNflVOBXV1NyLx0Zo/lFiI172de11GoIHUxUcJ6Gn/sb+Irq6n48UWhbm7G+8Dr86ale9dXUrJ4dg4b7mg+zyXs4JI3zZncOoFsuUCxJPjV59oD3t0/7V5XVxetV5PkjrdJJ6F8WVePaqPiJ7prq6skVwbAKxrWYny0+NVtdXV1cf5TA+Tq6urqMo//Z"/>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Image result for data centers google global"/>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http://networkstatic.net/wp-content/uploads/2012/12/Google-worldwi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1982477"/>
            <a:ext cx="7009210" cy="35752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slashgear.com/wp-content/uploads/2012/10/google-datacenter-tech-1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975" y="2004238"/>
            <a:ext cx="7009210" cy="380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2 finishes while flow 1 is demoted to priority 2</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25"/>
          <p:cNvSpPr/>
          <p:nvPr/>
        </p:nvSpPr>
        <p:spPr>
          <a:xfrm>
            <a:off x="5559424" y="306527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5340632" y="3061593"/>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5121840" y="3061593"/>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4903048" y="306527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1356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7.60407E-6 L 0.06753 7.60407E-6 L 0.06753 0.17461 L 0.43906 0.17461 " pathEditMode="relative" ptsTypes="AAAA">
                                      <p:cBhvr>
                                        <p:cTn id="6" dur="500" fill="hold"/>
                                        <p:tgtEl>
                                          <p:spTgt spid="37"/>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5.55556E-7 6.0592E-6 L 0.09618 6.0592E-6 L 0.09618 0.17299 L 0.47656 0.17299 " pathEditMode="relative" ptsTypes="AAAA">
                                      <p:cBhvr>
                                        <p:cTn id="9" dur="500" fill="hold"/>
                                        <p:tgtEl>
                                          <p:spTgt spid="61"/>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2.77778E-7 -3.80204E-6 L 0.11823 -3.80204E-6 L 0.11823 0.17484 L 0.50521 0.17484 " pathEditMode="relative" ptsTypes="AAAA">
                                      <p:cBhvr>
                                        <p:cTn id="12" dur="500" fill="hold"/>
                                        <p:tgtEl>
                                          <p:spTgt spid="65"/>
                                        </p:tgtEl>
                                        <p:attrNameLst>
                                          <p:attrName>ppt_x</p:attrName>
                                          <p:attrName>ppt_y</p:attrName>
                                        </p:attrNameLst>
                                      </p:cBhvr>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4.16667E-6 8.59389E-6 L 0.14548 -0.00346 L 0.14548 0.17114 L 0.53246 0.17114 " pathEditMode="relative" ptsTypes="AAAA">
                                      <p:cBhvr>
                                        <p:cTn id="15" dur="500" fill="hold"/>
                                        <p:tgtEl>
                                          <p:spTgt spid="66"/>
                                        </p:tgtEl>
                                        <p:attrNameLst>
                                          <p:attrName>ppt_x</p:attrName>
                                          <p:attrName>ppt_y</p:attrName>
                                        </p:attrNameLst>
                                      </p:cBhvr>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7" grpId="0" animBg="1"/>
      <p:bldP spid="61" grpId="0" animBg="1"/>
      <p:bldP spid="65"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with 2 packets arrives</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9413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and 1 transmit simultaneously </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7324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5.55556E-6 1.12858E-6 L 0.17674 1.12858E-6 L 0.17674 -0.3062 L 0.42084 -0.3062 " pathEditMode="relative" ptsTypes="AAAA">
                                      <p:cBhvr>
                                        <p:cTn id="6" dur="800" fill="hold"/>
                                        <p:tgtEl>
                                          <p:spTgt spid="5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44444E-6 4.75486E-6 L 0.15782 4.75486E-6 L 0.15782 -0.30736 L 0.42535 -0.30736 " pathEditMode="relative" rAng="0" ptsTypes="AAAA">
                                      <p:cBhvr>
                                        <p:cTn id="8" dur="750" fill="hold"/>
                                        <p:tgtEl>
                                          <p:spTgt spid="45"/>
                                        </p:tgtEl>
                                        <p:attrNameLst>
                                          <p:attrName>ppt_x</p:attrName>
                                          <p:attrName>ppt_y</p:attrName>
                                        </p:attrNameLst>
                                      </p:cBhvr>
                                      <p:rCtr x="21267" y="-15379"/>
                                    </p:animMotion>
                                  </p:childTnLst>
                                </p:cTn>
                              </p:par>
                              <p:par>
                                <p:cTn id="9" presetID="0" presetClass="path" presetSubtype="0" accel="50000" decel="50000" fill="hold" grpId="0" nodeType="withEffect">
                                  <p:stCondLst>
                                    <p:cond delay="0"/>
                                  </p:stCondLst>
                                  <p:childTnLst>
                                    <p:animMotion origin="layout" path="M -4.72222E-6 -9.86124E-6 L 0.18056 0.03283 L 0.48316 0.03283 L 0.48316 0.07793 L 0.17535 0.07793 L 0.17535 0.11771 L 0.44809 0.11771 " pathEditMode="relative" ptsTypes="AAAAAAA">
                                      <p:cBhvr>
                                        <p:cTn id="10" dur="12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4.44444E-6 -8.87142E-6 L 0.20399 0.02936 L 0.50781 0.02936 L 0.50781 0.07446 L 0.19878 0.07446 L 0.19878 0.11771 L 0.44427 0.11771 " pathEditMode="relative" ptsTypes="AAAAAAA">
                                      <p:cBhvr>
                                        <p:cTn id="12" dur="125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5577344" y="365511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p>
            <a:pPr algn="ctr"/>
            <a:endParaRPr lang="en-US" sz="3600" b="1" dirty="0"/>
          </a:p>
        </p:txBody>
      </p:sp>
      <p:sp>
        <p:nvSpPr>
          <p:cNvPr id="50" name="Rectangle 25"/>
          <p:cNvSpPr/>
          <p:nvPr/>
        </p:nvSpPr>
        <p:spPr>
          <a:xfrm>
            <a:off x="5333032" y="3662481"/>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finishes while flow 1 is demoted to priority 3</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5577344" y="3068615"/>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5333032" y="3061593"/>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6268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7.5E-6 -7.46531E-6 L 0.06615 -7.46531E-6 L 0.06615 0.17645 L 0.40522 0.17645 " pathEditMode="relative" ptsTypes="AAAA">
                                      <p:cBhvr>
                                        <p:cTn id="6" dur="500" fill="hold"/>
                                        <p:tgtEl>
                                          <p:spTgt spid="4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2.5E-6 6.0592E-6 L 0.09479 6.0592E-6 L 0.09479 0.17461 L 0.45451 0.17461 " pathEditMode="relative" ptsTypes="AAAA">
                                      <p:cBhvr>
                                        <p:cTn id="9" dur="500" fill="hold"/>
                                        <p:tgtEl>
                                          <p:spTgt spid="57"/>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0.00018 0.00069 L 0.06771 0.00069 L 0.06771 0.09065 L 0.43785 0.09065 " pathEditMode="relative" ptsTypes="AAAA">
                                      <p:cBhvr>
                                        <p:cTn id="12" dur="500" fill="hold"/>
                                        <p:tgtEl>
                                          <p:spTgt spid="49"/>
                                        </p:tgtEl>
                                        <p:attrNameLst>
                                          <p:attrName>ppt_x</p:attrName>
                                          <p:attrName>ppt_y</p:attrName>
                                        </p:attrNameLst>
                                      </p:cBhvr>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1.66667E-6 3.52451E-6 L 0.09479 -0.00347 L 0.09479 0.0814 L 0.47656 0.0814 " pathEditMode="relative" ptsTypes="AAAA">
                                      <p:cBhvr>
                                        <p:cTn id="15" dur="500" fill="hold"/>
                                        <p:tgtEl>
                                          <p:spTgt spid="50"/>
                                        </p:tgtEl>
                                        <p:attrNameLst>
                                          <p:attrName>ppt_x</p:attrName>
                                          <p:attrName>ppt_y</p:attrName>
                                        </p:attrNameLst>
                                      </p:cBhvr>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9" grpId="0"/>
      <p:bldP spid="45"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with 2 packets arrives</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5058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and 1 transmit simultaneously </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4002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5.55556E-6 1.12858E-6 L 0.17674 1.12858E-6 L 0.17674 -0.3062 L 0.42084 -0.3062 " pathEditMode="relative" ptsTypes="AAAA">
                                      <p:cBhvr>
                                        <p:cTn id="6" dur="800" fill="hold"/>
                                        <p:tgtEl>
                                          <p:spTgt spid="5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44444E-6 4.75486E-6 L 0.15782 4.75486E-6 L 0.15782 -0.30736 L 0.42535 -0.30736 " pathEditMode="relative" rAng="0" ptsTypes="AAAA">
                                      <p:cBhvr>
                                        <p:cTn id="8" dur="750" fill="hold"/>
                                        <p:tgtEl>
                                          <p:spTgt spid="45"/>
                                        </p:tgtEl>
                                        <p:attrNameLst>
                                          <p:attrName>ppt_x</p:attrName>
                                          <p:attrName>ppt_y</p:attrName>
                                        </p:attrNameLst>
                                      </p:cBhvr>
                                      <p:rCtr x="21267" y="-15379"/>
                                    </p:animMotion>
                                  </p:childTnLst>
                                </p:cTn>
                              </p:par>
                              <p:par>
                                <p:cTn id="9" presetID="0" presetClass="path" presetSubtype="0" accel="50000" decel="50000" fill="hold" grpId="0" nodeType="withEffect">
                                  <p:stCondLst>
                                    <p:cond delay="0"/>
                                  </p:stCondLst>
                                  <p:childTnLst>
                                    <p:animMotion origin="layout" path="M 4.16667E-6 -9.89824E-7 L 0.23107 0.03445 L 0.53489 0.03445 L 0.53489 0.0777 L 0.22187 0.0777 L 0.22187 0.1228 L 0.53246 0.1228 L 0.53246 0.1642 L 0.22309 0.1642 L 0.22309 0.21091 L 0.49479 0.21091 " pathEditMode="relative" ptsTypes="AAAAAAAAAAA">
                                      <p:cBhvr>
                                        <p:cTn id="10" dur="1400" fill="hold"/>
                                        <p:tgtEl>
                                          <p:spTgt spid="5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5.27778E-6 -9.01018E-6 L 0.25313 0.02937 L 0.55834 0.02937 L 0.55834 0.07076 L 0.24532 0.07076 L 0.24532 0.12095 L 0.55712 0.12095 L 0.55712 0.16258 L 0.2481 0.16258 L 0.2481 0.21276 L 0.49237 0.20929 " pathEditMode="relative" ptsTypes="AAAAAAAAAAA">
                                      <p:cBhvr>
                                        <p:cTn id="12" dur="1450" fill="hold"/>
                                        <p:tgtEl>
                                          <p:spTgt spid="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P spid="51" grpId="0" animBg="1"/>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5577344" y="306159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5321039" y="30615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548936" y="429378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5312575" y="429378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7" name="TextBox 36"/>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finishes while flow 1 is demoted to priority 4</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93140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7.5E-6 6.0592E-6 L 0.06876 6.0592E-6 L 0.06876 0.16952 L 0.41945 0.16952 " pathEditMode="relative" ptsTypes="AAAA">
                                      <p:cBhvr>
                                        <p:cTn id="6" dur="500" fill="hold"/>
                                        <p:tgtEl>
                                          <p:spTgt spid="4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0.00034 0.00069 L 0.09705 0.00069 L 0.09705 0.17553 L 0.46198 0.16859 " pathEditMode="relative" ptsTypes="AAAA">
                                      <p:cBhvr>
                                        <p:cTn id="9" dur="500" fill="hold"/>
                                        <p:tgtEl>
                                          <p:spTgt spid="57"/>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4.44444E-6 1.54487E-6 L 0.44549 -0.00347 " pathEditMode="relative" ptsTypes="AA">
                                      <p:cBhvr>
                                        <p:cTn id="12" dur="500" fill="hold"/>
                                        <p:tgtEl>
                                          <p:spTgt spid="51"/>
                                        </p:tgtEl>
                                        <p:attrNameLst>
                                          <p:attrName>ppt_x</p:attrName>
                                          <p:attrName>ppt_y</p:attrName>
                                        </p:attrNameLst>
                                      </p:cBhvr>
                                    </p:animMotion>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1500"/>
                            </p:stCondLst>
                            <p:childTnLst>
                              <p:par>
                                <p:cTn id="17" presetID="0" presetClass="path" presetSubtype="0" accel="50000" decel="50000" fill="hold" grpId="0" nodeType="afterEffect">
                                  <p:stCondLst>
                                    <p:cond delay="0"/>
                                  </p:stCondLst>
                                  <p:childTnLst>
                                    <p:animMotion origin="layout" path="M 5.55556E-6 3.66327E-6 L 0.47778 -0.00694 " pathEditMode="relative" ptsTypes="AA">
                                      <p:cBhvr>
                                        <p:cTn id="18" dur="500" fill="hold"/>
                                        <p:tgtEl>
                                          <p:spTgt spid="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P spid="51" grpId="0" animBg="1"/>
      <p:bldP spid="52"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496" y="1455167"/>
            <a:ext cx="9108504" cy="461665"/>
          </a:xfrm>
          <a:prstGeom prst="rect">
            <a:avLst/>
          </a:prstGeom>
          <a:noFill/>
        </p:spPr>
        <p:txBody>
          <a:bodyPr wrap="square" rtlCol="0">
            <a:spAutoFit/>
          </a:bodyPr>
          <a:lstStyle/>
          <a:p>
            <a:pPr algn="ctr"/>
            <a:r>
              <a:rPr lang="en-US" altLang="zh-CN" sz="2400" dirty="0" smtClean="0"/>
              <a:t>Eventually, flow 1 finishes in priority 4</a:t>
            </a:r>
            <a:endParaRPr lang="zh-CN" altLang="en-US" sz="2400"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9" name="圆角矩形 48"/>
          <p:cNvSpPr/>
          <p:nvPr/>
        </p:nvSpPr>
        <p:spPr>
          <a:xfrm>
            <a:off x="417984" y="3573016"/>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smtClean="0">
                <a:solidFill>
                  <a:schemeClr val="bg1"/>
                </a:solidFill>
              </a:rPr>
              <a:t>With MLFQ, PIAS can emulate </a:t>
            </a:r>
            <a:r>
              <a:rPr lang="en-US" altLang="zh-CN" sz="2800" dirty="0">
                <a:solidFill>
                  <a:schemeClr val="bg1"/>
                </a:solidFill>
              </a:rPr>
              <a:t>Shortest Job First without prior knowledge of flow size information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8017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9.86124E-6 L 0.22205 0.00531 L 0.2974 0.03283 L 0.57917 0.03283 L 0.57917 0.07446 L 0.26754 0.07446 L 0.26754 0.12118 L 0.58038 0.12118 L 0.58038 0.16258 L 0.26754 0.16258 L 0.26754 0.20929 L 0.57917 0.20929 L 0.57917 0.26133 L 0.26875 0.26433 L 0.26875 0.30804 L 0.61424 0.30804 L 0.61424 0.20235 L 0.9467 0.20235 " pathEditMode="relative" ptsTypes="AAAAAAAAAAAAAAAAAA">
                                      <p:cBhvr>
                                        <p:cTn id="6" dur="2500" fill="hold"/>
                                        <p:tgtEl>
                                          <p:spTgt spid="5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5.55556E-7 -9.01018E-6 L 0.2493 -9.01018E-6 L 0.31944 0.02937 L 0.60642 0.02937 L 0.60503 0.07076 L 0.29219 0.07076 L 0.29219 0.11933 L 0.6026 0.11933 L 0.6026 0.15911 L 0.29323 0.15911 L 0.29323 0.20397 L 0.60503 0.20397 L 0.60503 0.25763 L 0.29479 0.25763 L 0.29479 0.30781 L 0.63871 0.30781 L 0.63871 0.2005 L 0.97257 0.2005 " pathEditMode="relative" ptsTypes="AAAAAAAAAAAAAAAAAA">
                                      <p:cBhvr>
                                        <p:cTn id="8" dur="2600" fill="hold"/>
                                        <p:tgtEl>
                                          <p:spTgt spid="5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9.16667E-6 -8.87142E-6 L 0.26737 -8.87142E-6 L 0.3441 0.02775 L 0.62709 0.02775 L 0.62709 0.06914 L 0.31424 0.06914 L 0.31424 0.12118 L 0.62466 0.12118 L 0.62466 0.16096 L 0.31424 0.16096 L 0.31424 0.20767 L 0.62587 0.20767 L 0.62587 0.25948 L 0.31285 0.25948 L 0.31285 0.30457 L 0.66094 0.30457 L 0.66094 0.20582 L 0.99202 0.19726 " pathEditMode="relative" ptsTypes="AAAAAAAAAAAAAAAAAA">
                                      <p:cBhvr>
                                        <p:cTn id="10" dur="2700" fill="hold"/>
                                        <p:tgtEl>
                                          <p:spTgt spid="55"/>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6.38889E-6 -8.87142E-6 L 0.29478 -8.87142E-6 L 0.36614 0.02936 L 0.65069 0.02936 L 0.65069 0.06914 L 0.3361 0.06914 L 0.3361 0.11771 L 0.64912 0.11771 L 0.64912 0.15911 L 0.33871 0.15911 L 0.33871 0.20929 L 0.65312 0.20929 L 0.65312 0.26133 L 0.3361 0.26133 L 0.3361 0.30457 L 0.68576 0.30457 L 0.68576 0.20235 L 1.01822 0.19726 " pathEditMode="relative" ptsTypes="AAAAAAAAAAAAAAAAAA">
                                      <p:cBhvr>
                                        <p:cTn id="12" dur="2800" fill="hold"/>
                                        <p:tgtEl>
                                          <p:spTgt spid="56"/>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3" grpId="0" animBg="1"/>
      <p:bldP spid="55" grpId="0" animBg="1"/>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smtClean="0">
                <a:solidFill>
                  <a:srgbClr val="0000CC"/>
                </a:solidFill>
              </a:rPr>
              <a:t>How to 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cxnSp>
        <p:nvCxnSpPr>
          <p:cNvPr id="38" name="肘形连接符 37"/>
          <p:cNvCxnSpPr>
            <a:stCxn id="31" idx="3"/>
            <a:endCxn id="35" idx="1"/>
          </p:cNvCxnSpPr>
          <p:nvPr/>
        </p:nvCxnSpPr>
        <p:spPr>
          <a:xfrm flipH="1">
            <a:off x="3413466" y="3568988"/>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4162509"/>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861448"/>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56898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396552"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mc:AlternateContent xmlns:mc="http://schemas.openxmlformats.org/markup-compatibility/2006" xmlns:a14="http://schemas.microsoft.com/office/drawing/2010/main">
        <mc:Choice Requires="a14">
          <p:sp>
            <p:nvSpPr>
              <p:cNvPr id="25" name="TextBox 24"/>
              <p:cNvSpPr txBox="1"/>
              <p:nvPr/>
            </p:nvSpPr>
            <p:spPr>
              <a:xfrm>
                <a:off x="1979712" y="2892739"/>
                <a:ext cx="5256585" cy="3128549"/>
              </a:xfrm>
              <a:prstGeom prst="rect">
                <a:avLst/>
              </a:prstGeom>
              <a:solidFill>
                <a:srgbClr val="FFFFFF"/>
              </a:solidFill>
              <a:ln w="63500">
                <a:solidFill>
                  <a:srgbClr val="0000CC"/>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14:m>
                  <m:oMath xmlns:m="http://schemas.openxmlformats.org/officeDocument/2006/math">
                    <m:r>
                      <a:rPr lang="en-US" sz="2800" b="0" i="1" smtClean="0">
                        <a:solidFill>
                          <a:schemeClr val="tx1"/>
                        </a:solidFill>
                        <a:latin typeface="Cambria Math"/>
                      </a:rPr>
                      <m:t>𝐾</m:t>
                    </m:r>
                    <m:r>
                      <a:rPr lang="en-US" sz="2800" b="0" i="1" smtClean="0">
                        <a:solidFill>
                          <a:schemeClr val="tx1"/>
                        </a:solidFill>
                        <a:latin typeface="Cambria Math"/>
                      </a:rPr>
                      <m:t> </m:t>
                    </m:r>
                  </m:oMath>
                </a14:m>
                <a:r>
                  <a:rPr lang="en-US" sz="2800" dirty="0" smtClean="0">
                    <a:solidFill>
                      <a:schemeClr val="tx1"/>
                    </a:solidFill>
                  </a:rPr>
                  <a:t>priorities: </a:t>
                </a:r>
              </a:p>
              <a:p>
                <a:pPr/>
                <a14:m>
                  <m:oMathPara xmlns:m="http://schemas.openxmlformats.org/officeDocument/2006/math">
                    <m:oMathParaPr>
                      <m:jc m:val="centerGroup"/>
                    </m:oMathParaPr>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𝑖</m:t>
                          </m:r>
                        </m:sub>
                      </m:sSub>
                      <m:r>
                        <a:rPr lang="en-US" altLang="zh-CN" sz="2800">
                          <a:solidFill>
                            <a:srgbClr val="0000CC"/>
                          </a:solidFill>
                          <a:latin typeface="Cambria Math"/>
                          <a:ea typeface="+mj-ea"/>
                          <a:cs typeface="+mj-cs"/>
                        </a:rPr>
                        <m:t> </m:t>
                      </m:r>
                      <m:d>
                        <m:dPr>
                          <m:ctrlPr>
                            <a:rPr lang="en-US" altLang="zh-CN" sz="2800" i="1">
                              <a:solidFill>
                                <a:srgbClr val="0000CC"/>
                              </a:solidFill>
                              <a:latin typeface="Cambria Math"/>
                              <a:ea typeface="+mj-ea"/>
                              <a:cs typeface="+mj-cs"/>
                            </a:rPr>
                          </m:ctrlPr>
                        </m:dPr>
                        <m:e>
                          <m:r>
                            <a:rPr lang="en-US" altLang="zh-CN" sz="2800">
                              <a:solidFill>
                                <a:srgbClr val="0000CC"/>
                              </a:solidFill>
                              <a:latin typeface="Cambria Math"/>
                              <a:ea typeface="+mj-ea"/>
                              <a:cs typeface="+mj-cs"/>
                            </a:rPr>
                            <m:t>1≤</m:t>
                          </m:r>
                          <m:r>
                            <a:rPr lang="en-US" altLang="zh-CN" sz="2800">
                              <a:solidFill>
                                <a:srgbClr val="0000CC"/>
                              </a:solidFill>
                              <a:latin typeface="Cambria Math"/>
                              <a:ea typeface="+mj-ea"/>
                              <a:cs typeface="+mj-cs"/>
                            </a:rPr>
                            <m:t>𝑖</m:t>
                          </m:r>
                          <m:r>
                            <a:rPr lang="en-US" altLang="zh-CN" sz="2800">
                              <a:solidFill>
                                <a:srgbClr val="0000CC"/>
                              </a:solidFill>
                              <a:latin typeface="Cambria Math"/>
                              <a:ea typeface="+mj-ea"/>
                              <a:cs typeface="+mj-cs"/>
                            </a:rPr>
                            <m:t>≤</m:t>
                          </m:r>
                          <m:r>
                            <a:rPr lang="en-US" altLang="zh-CN" sz="2800">
                              <a:solidFill>
                                <a:srgbClr val="0000CC"/>
                              </a:solidFill>
                              <a:latin typeface="Cambria Math"/>
                              <a:ea typeface="+mj-ea"/>
                              <a:cs typeface="+mj-cs"/>
                            </a:rPr>
                            <m:t>𝐾</m:t>
                          </m:r>
                        </m:e>
                      </m:d>
                    </m:oMath>
                  </m:oMathPara>
                </a14:m>
                <a:endParaRPr lang="en-US" altLang="zh-CN" sz="2800" dirty="0">
                  <a:solidFill>
                    <a:srgbClr val="0000CC"/>
                  </a:solidFill>
                  <a:latin typeface="+mj-lt"/>
                  <a:ea typeface="+mj-ea"/>
                  <a:cs typeface="+mj-cs"/>
                </a:endParaRPr>
              </a:p>
              <a:p>
                <a:pPr marL="285750" indent="-285750">
                  <a:buFont typeface="Arial" panose="020B0604020202020204" pitchFamily="34" charset="0"/>
                  <a:buChar char="•"/>
                </a:pPr>
                <a14:m>
                  <m:oMath xmlns:m="http://schemas.openxmlformats.org/officeDocument/2006/math">
                    <m:r>
                      <a:rPr lang="en-US" sz="2800" b="0" i="1" smtClean="0">
                        <a:solidFill>
                          <a:schemeClr val="tx1"/>
                        </a:solidFill>
                        <a:latin typeface="Cambria Math"/>
                      </a:rPr>
                      <m:t>𝐾</m:t>
                    </m:r>
                    <m:r>
                      <a:rPr lang="en-US" sz="2800" b="0" i="1" smtClean="0">
                        <a:solidFill>
                          <a:schemeClr val="tx1"/>
                        </a:solidFill>
                        <a:latin typeface="Cambria Math"/>
                      </a:rPr>
                      <m:t>−1</m:t>
                    </m:r>
                  </m:oMath>
                </a14:m>
                <a:r>
                  <a:rPr lang="en-US" sz="2800" dirty="0" smtClean="0">
                    <a:solidFill>
                      <a:schemeClr val="tx1"/>
                    </a:solidFill>
                  </a:rPr>
                  <a:t> demotion thresholds:  	 	   </a:t>
                </a:r>
                <a14:m>
                  <m:oMath xmlns:m="http://schemas.openxmlformats.org/officeDocument/2006/math">
                    <m:sSub>
                      <m:sSubPr>
                        <m:ctrlPr>
                          <a:rPr lang="en-US" altLang="zh-CN" sz="2800" i="1">
                            <a:solidFill>
                              <a:srgbClr val="0000CC"/>
                            </a:solidFill>
                            <a:latin typeface="Cambria Math"/>
                            <a:ea typeface="+mj-ea"/>
                            <a:cs typeface="+mj-cs"/>
                          </a:rPr>
                        </m:ctrlPr>
                      </m:sSubPr>
                      <m:e>
                        <m:r>
                          <a:rPr lang="zh-CN" altLang="en-US" sz="2800">
                            <a:solidFill>
                              <a:srgbClr val="0000CC"/>
                            </a:solidFill>
                            <a:latin typeface="Cambria Math"/>
                            <a:ea typeface="+mj-ea"/>
                            <a:cs typeface="+mj-cs"/>
                          </a:rPr>
                          <m:t>𝛼</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 </m:t>
                        </m:r>
                      </m:sub>
                    </m:sSub>
                    <m:r>
                      <a:rPr lang="en-US" altLang="zh-CN" sz="2800">
                        <a:solidFill>
                          <a:srgbClr val="0000CC"/>
                        </a:solidFill>
                        <a:latin typeface="Cambria Math"/>
                        <a:ea typeface="+mj-ea"/>
                        <a:cs typeface="+mj-cs"/>
                      </a:rPr>
                      <m:t>(1≤</m:t>
                    </m:r>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m:t>
                    </m:r>
                    <m:r>
                      <a:rPr lang="en-US" altLang="zh-CN" sz="2800">
                        <a:solidFill>
                          <a:srgbClr val="0000CC"/>
                        </a:solidFill>
                        <a:latin typeface="Cambria Math"/>
                        <a:ea typeface="+mj-ea"/>
                        <a:cs typeface="+mj-cs"/>
                      </a:rPr>
                      <m:t>𝐾</m:t>
                    </m:r>
                    <m:r>
                      <a:rPr lang="en-US" altLang="zh-CN" sz="2800">
                        <a:solidFill>
                          <a:srgbClr val="0000CC"/>
                        </a:solidFill>
                        <a:latin typeface="Cambria Math"/>
                        <a:ea typeface="+mj-ea"/>
                        <a:cs typeface="+mj-cs"/>
                      </a:rPr>
                      <m:t>−1)</m:t>
                    </m:r>
                  </m:oMath>
                </a14:m>
                <a:endParaRPr lang="en-US" sz="2800" dirty="0">
                  <a:solidFill>
                    <a:srgbClr val="0000CC"/>
                  </a:solidFill>
                  <a:latin typeface="+mj-lt"/>
                  <a:ea typeface="+mj-ea"/>
                  <a:cs typeface="+mj-cs"/>
                </a:endParaRPr>
              </a:p>
              <a:p>
                <a:pPr marL="285750" indent="-285750">
                  <a:buFont typeface="Arial" panose="020B0604020202020204" pitchFamily="34" charset="0"/>
                  <a:buChar char="•"/>
                </a:pPr>
                <a:r>
                  <a:rPr lang="en-US" sz="2800" dirty="0" smtClean="0">
                    <a:solidFill>
                      <a:schemeClr val="tx1"/>
                    </a:solidFill>
                  </a:rPr>
                  <a:t>The threshold to demote priority from </a:t>
                </a:r>
                <a14:m>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−1</m:t>
                        </m:r>
                      </m:sub>
                    </m:sSub>
                  </m:oMath>
                </a14:m>
                <a:r>
                  <a:rPr lang="en-US" sz="2800" dirty="0" smtClean="0">
                    <a:solidFill>
                      <a:schemeClr val="tx1"/>
                    </a:solidFill>
                  </a:rPr>
                  <a:t> to </a:t>
                </a:r>
                <a14:m>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𝑗</m:t>
                        </m:r>
                      </m:sub>
                    </m:sSub>
                    <m:r>
                      <a:rPr lang="en-US" altLang="zh-CN" sz="2800">
                        <a:solidFill>
                          <a:srgbClr val="0000CC"/>
                        </a:solidFill>
                        <a:latin typeface="Cambria Math"/>
                        <a:ea typeface="+mj-ea"/>
                        <a:cs typeface="+mj-cs"/>
                      </a:rPr>
                      <m:t> </m:t>
                    </m:r>
                  </m:oMath>
                </a14:m>
                <a:r>
                  <a:rPr lang="en-US" sz="2800" dirty="0" smtClean="0">
                    <a:solidFill>
                      <a:schemeClr val="tx1"/>
                    </a:solidFill>
                  </a:rPr>
                  <a:t>is  </a:t>
                </a:r>
                <a14:m>
                  <m:oMath xmlns:m="http://schemas.openxmlformats.org/officeDocument/2006/math">
                    <m:sSub>
                      <m:sSubPr>
                        <m:ctrlPr>
                          <a:rPr lang="en-US" altLang="zh-CN" sz="2800" i="1">
                            <a:solidFill>
                              <a:srgbClr val="0000CC"/>
                            </a:solidFill>
                            <a:latin typeface="Cambria Math"/>
                            <a:ea typeface="+mj-ea"/>
                            <a:cs typeface="+mj-cs"/>
                          </a:rPr>
                        </m:ctrlPr>
                      </m:sSubPr>
                      <m:e>
                        <m:r>
                          <a:rPr lang="zh-CN" altLang="en-US" sz="2800">
                            <a:solidFill>
                              <a:srgbClr val="0000CC"/>
                            </a:solidFill>
                            <a:latin typeface="Cambria Math"/>
                            <a:ea typeface="+mj-ea"/>
                            <a:cs typeface="+mj-cs"/>
                          </a:rPr>
                          <m:t>𝛼</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−1 </m:t>
                        </m:r>
                      </m:sub>
                    </m:sSub>
                  </m:oMath>
                </a14:m>
                <a:r>
                  <a:rPr lang="en-US" sz="2400" dirty="0" smtClean="0">
                    <a:solidFill>
                      <a:schemeClr val="tx1"/>
                    </a:solidFill>
                  </a:rPr>
                  <a:t>  </a:t>
                </a:r>
                <a:endParaRPr lang="en-US" sz="2400" dirty="0">
                  <a:solidFill>
                    <a:schemeClr val="tx1"/>
                  </a:solidFill>
                </a:endParaRPr>
              </a:p>
              <a:p>
                <a:endParaRPr lang="en-US" sz="2400" dirty="0" smtClean="0">
                  <a:solidFill>
                    <a:schemeClr val="tx1"/>
                  </a:solidFill>
                  <a:latin typeface="Trebuchet MS" panose="020B060302020202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979712" y="2892739"/>
                <a:ext cx="5256585" cy="3128549"/>
              </a:xfrm>
              <a:prstGeom prst="rect">
                <a:avLst/>
              </a:prstGeom>
              <a:blipFill rotWithShape="1">
                <a:blip r:embed="rId4"/>
                <a:stretch>
                  <a:fillRect l="-1491" t="-765" r="-2294"/>
                </a:stretch>
              </a:blipFill>
              <a:ln w="63500">
                <a:solidFill>
                  <a:srgbClr val="0000CC"/>
                </a:solidFill>
              </a:ln>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4921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38"/>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9"/>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0"/>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4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9"/>
                                          </p:stCondLst>
                                        </p:cTn>
                                        <p:tgtEl>
                                          <p:spTgt spid="95">
                                            <p:txEl>
                                              <p:pRg st="1" end="1"/>
                                            </p:txEl>
                                          </p:spTgt>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3.61111E-6 1.68363E-6 L 0.24791 0.00023 " pathEditMode="relative" rAng="0" ptsTypes="AA">
                                      <p:cBhvr>
                                        <p:cTn id="30" dur="750" fill="hold"/>
                                        <p:tgtEl>
                                          <p:spTgt spid="45"/>
                                        </p:tgtEl>
                                        <p:attrNameLst>
                                          <p:attrName>ppt_x</p:attrName>
                                          <p:attrName>ppt_y</p:attrName>
                                        </p:attrNameLst>
                                      </p:cBhvr>
                                      <p:rCtr x="123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5" grpId="0" animBg="1"/>
      <p:bldP spid="2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1879026"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t>1</a:t>
            </a:r>
            <a:endParaRPr lang="en-US"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4269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87 0.00046 L 0.15538 0.01966 L 0.81892 0.01966 " pathEditMode="relative" ptsTypes="AAA">
                                      <p:cBhvr>
                                        <p:cTn id="6" dur="1000" fill="hold"/>
                                        <p:tgtEl>
                                          <p:spTgt spid="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标题 8"/>
          <p:cNvSpPr>
            <a:spLocks noGrp="1"/>
          </p:cNvSpPr>
          <p:nvPr>
            <p:ph type="title"/>
          </p:nvPr>
        </p:nvSpPr>
        <p:spPr>
          <a:xfrm>
            <a:off x="17481" y="2780928"/>
            <a:ext cx="9036496" cy="1143000"/>
          </a:xfrm>
        </p:spPr>
        <p:txBody>
          <a:bodyPr>
            <a:noAutofit/>
          </a:bodyPr>
          <a:lstStyle/>
          <a:p>
            <a:r>
              <a:rPr lang="en-US" altLang="zh-CN" sz="3600" dirty="0">
                <a:ea typeface="+mn-ea"/>
                <a:cs typeface="Times New Roman" panose="02020603050405020304" pitchFamily="18" charset="0"/>
              </a:rPr>
              <a:t>This talk is about the transport </a:t>
            </a:r>
            <a:r>
              <a:rPr lang="en-US" altLang="zh-CN" sz="3600" dirty="0" smtClean="0">
                <a:ea typeface="+mn-ea"/>
                <a:cs typeface="Times New Roman" panose="02020603050405020304" pitchFamily="18" charset="0"/>
              </a:rPr>
              <a:t/>
            </a:r>
            <a:br>
              <a:rPr lang="en-US" altLang="zh-CN" sz="3600" dirty="0" smtClean="0">
                <a:ea typeface="+mn-ea"/>
                <a:cs typeface="Times New Roman" panose="02020603050405020304" pitchFamily="18" charset="0"/>
              </a:rPr>
            </a:br>
            <a:r>
              <a:rPr lang="en-US" altLang="zh-CN" sz="3600" b="1" dirty="0" smtClean="0">
                <a:solidFill>
                  <a:srgbClr val="0000CC"/>
                </a:solidFill>
                <a:ea typeface="+mn-ea"/>
                <a:cs typeface="Times New Roman" panose="02020603050405020304" pitchFamily="18" charset="0"/>
              </a:rPr>
              <a:t>inside </a:t>
            </a:r>
            <a:r>
              <a:rPr lang="en-US" altLang="zh-CN" sz="3600" dirty="0">
                <a:ea typeface="+mn-ea"/>
                <a:cs typeface="Times New Roman" panose="02020603050405020304" pitchFamily="18" charset="0"/>
              </a:rPr>
              <a:t>the data </a:t>
            </a:r>
            <a:r>
              <a:rPr lang="en-US" altLang="zh-CN" sz="3600" dirty="0" smtClean="0">
                <a:ea typeface="+mn-ea"/>
                <a:cs typeface="Times New Roman" panose="02020603050405020304" pitchFamily="18" charset="0"/>
              </a:rPr>
              <a:t>center</a:t>
            </a:r>
            <a:endParaRPr lang="zh-CN" altLang="en-US" sz="3600" dirty="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349538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396552"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5672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61111E-6 1.68363E-6 L 0.24791 0.00023 " pathEditMode="relative" rAng="0" ptsTypes="AA">
                                      <p:cBhvr>
                                        <p:cTn id="6" dur="750" fill="hold"/>
                                        <p:tgtEl>
                                          <p:spTgt spid="45"/>
                                        </p:tgtEl>
                                        <p:attrNameLst>
                                          <p:attrName>ppt_x</p:attrName>
                                          <p:attrName>ppt_y</p:attrName>
                                        </p:attrNameLst>
                                      </p:cBhvr>
                                      <p:rCtr x="123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1879026"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t>2</a:t>
            </a:r>
            <a:endParaRPr lang="en-US"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70093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3.66327E-6 L 0.11181 -3.66327E-6 L 0.11181 0.10893 L 0.8092 0.10893 " pathEditMode="relative" ptsTypes="AAAA">
                                      <p:cBhvr>
                                        <p:cTn id="6" dur="1000" fill="hold"/>
                                        <p:tgtEl>
                                          <p:spTgt spid="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069160"/>
          </a:xfrm>
        </p:spPr>
        <p:txBody>
          <a:bodyPr>
            <a:normAutofit/>
          </a:bodyPr>
          <a:lstStyle/>
          <a:p>
            <a:r>
              <a:rPr lang="en-US" altLang="zh-CN" dirty="0" smtClean="0">
                <a:cs typeface="Times New Roman" panose="02020603050405020304" pitchFamily="18" charset="0"/>
              </a:rPr>
              <a:t>Thresholds depend on:</a:t>
            </a:r>
          </a:p>
          <a:p>
            <a:pPr lvl="1"/>
            <a:r>
              <a:rPr lang="en-US" altLang="zh-CN" dirty="0">
                <a:cs typeface="Times New Roman" panose="02020603050405020304" pitchFamily="18" charset="0"/>
              </a:rPr>
              <a:t>Flow size distribution</a:t>
            </a:r>
          </a:p>
          <a:p>
            <a:pPr lvl="1"/>
            <a:r>
              <a:rPr lang="en-US" altLang="zh-CN" dirty="0">
                <a:cs typeface="Times New Roman" panose="02020603050405020304" pitchFamily="18" charset="0"/>
              </a:rPr>
              <a:t>Traffic </a:t>
            </a:r>
            <a:r>
              <a:rPr lang="en-US" altLang="zh-CN" dirty="0" smtClean="0">
                <a:cs typeface="Times New Roman" panose="02020603050405020304" pitchFamily="18" charset="0"/>
              </a:rPr>
              <a:t>load</a:t>
            </a:r>
          </a:p>
          <a:p>
            <a:r>
              <a:rPr lang="en-US" altLang="zh-CN" dirty="0" smtClean="0">
                <a:cs typeface="Times New Roman" panose="02020603050405020304" pitchFamily="18" charset="0"/>
              </a:rPr>
              <a:t>Solution:</a:t>
            </a:r>
          </a:p>
          <a:p>
            <a:pPr lvl="1"/>
            <a:r>
              <a:rPr lang="en-US" altLang="zh-CN" dirty="0" smtClean="0">
                <a:cs typeface="Times New Roman" panose="02020603050405020304" pitchFamily="18" charset="0"/>
              </a:rPr>
              <a:t>Solve a FCT minimization problem to calculate demotion thresholds </a:t>
            </a:r>
          </a:p>
          <a:p>
            <a:r>
              <a:rPr lang="en-US" altLang="zh-CN" dirty="0" smtClean="0">
                <a:cs typeface="Times New Roman" panose="02020603050405020304" pitchFamily="18" charset="0"/>
              </a:rPr>
              <a:t>Problem:</a:t>
            </a:r>
          </a:p>
          <a:p>
            <a:pPr lvl="1"/>
            <a:r>
              <a:rPr lang="en-US" altLang="zh-CN" dirty="0" smtClean="0">
                <a:cs typeface="Times New Roman" panose="02020603050405020304" pitchFamily="18" charset="0"/>
              </a:rPr>
              <a:t>Traffic is highly dynamic</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Determine Thresholds</a:t>
            </a:r>
            <a:endParaRPr lang="zh-CN" altLang="en-US" u="sng" dirty="0">
              <a:solidFill>
                <a:srgbClr val="0000CC"/>
              </a:solidFill>
              <a:ea typeface="+mn-ea"/>
              <a:cs typeface="Times New Roman" panose="02020603050405020304" pitchFamily="18" charset="0"/>
            </a:endParaRPr>
          </a:p>
        </p:txBody>
      </p:sp>
      <p:sp>
        <p:nvSpPr>
          <p:cNvPr id="6" name="圆角矩形 5"/>
          <p:cNvSpPr/>
          <p:nvPr/>
        </p:nvSpPr>
        <p:spPr>
          <a:xfrm>
            <a:off x="899592" y="3191337"/>
            <a:ext cx="7178352" cy="8403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Traffic variations -&gt; Mismatched thresholds </a:t>
            </a:r>
            <a:endParaRPr lang="en-US" altLang="zh-CN" sz="2800" dirty="0">
              <a:solidFill>
                <a:schemeClr val="bg1"/>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5310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5148064" y="4205145"/>
            <a:ext cx="1728192" cy="2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1" idx="3"/>
          </p:cNvCxnSpPr>
          <p:nvPr/>
        </p:nvCxnSpPr>
        <p:spPr>
          <a:xfrm>
            <a:off x="1861287" y="4160530"/>
            <a:ext cx="1846617" cy="46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3"/>
          </p:cNvCxnSpPr>
          <p:nvPr/>
        </p:nvCxnSpPr>
        <p:spPr>
          <a:xfrm flipV="1">
            <a:off x="2123728" y="4207521"/>
            <a:ext cx="1584176" cy="14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1" idx="3"/>
          </p:cNvCxnSpPr>
          <p:nvPr/>
        </p:nvCxnSpPr>
        <p:spPr>
          <a:xfrm>
            <a:off x="2051720" y="2522664"/>
            <a:ext cx="1656184" cy="168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67544" y="1576276"/>
            <a:ext cx="8229600" cy="5069160"/>
          </a:xfrm>
        </p:spPr>
        <p:txBody>
          <a:bodyPr>
            <a:normAutofit/>
          </a:bodyPr>
          <a:lstStyle/>
          <a:p>
            <a:pPr marL="0" indent="0">
              <a:buNone/>
            </a:pPr>
            <a:endParaRPr lang="en-US" altLang="zh-CN" dirty="0" smtClean="0">
              <a:cs typeface="Times New Roman" panose="02020603050405020304" pitchFamily="18" charset="0"/>
            </a:endParaRP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pic>
        <p:nvPicPr>
          <p:cNvPr id="6" name="Picture 87" descr="server-gray.png"/>
          <p:cNvPicPr>
            <a:picLocks noChangeAspect="1"/>
          </p:cNvPicPr>
          <p:nvPr/>
        </p:nvPicPr>
        <p:blipFill>
          <a:blip r:embed="rId3" cstate="print"/>
          <a:stretch>
            <a:fillRect/>
          </a:stretch>
        </p:blipFill>
        <p:spPr>
          <a:xfrm>
            <a:off x="1403648" y="5046960"/>
            <a:ext cx="915278" cy="974328"/>
          </a:xfrm>
          <a:prstGeom prst="rect">
            <a:avLst/>
          </a:prstGeom>
        </p:spPr>
      </p:pic>
      <p:pic>
        <p:nvPicPr>
          <p:cNvPr id="7" name="Picture 88" descr="server-gray.png"/>
          <p:cNvPicPr>
            <a:picLocks noChangeAspect="1"/>
          </p:cNvPicPr>
          <p:nvPr/>
        </p:nvPicPr>
        <p:blipFill>
          <a:blip r:embed="rId3" cstate="print"/>
          <a:stretch>
            <a:fillRect/>
          </a:stretch>
        </p:blipFill>
        <p:spPr>
          <a:xfrm>
            <a:off x="1403648" y="2276872"/>
            <a:ext cx="915278" cy="974328"/>
          </a:xfrm>
          <a:prstGeom prst="rect">
            <a:avLst/>
          </a:prstGeom>
        </p:spPr>
      </p:pic>
      <p:pic>
        <p:nvPicPr>
          <p:cNvPr id="8" name="Picture 87" descr="server-gray.png"/>
          <p:cNvPicPr>
            <a:picLocks noChangeAspect="1"/>
          </p:cNvPicPr>
          <p:nvPr/>
        </p:nvPicPr>
        <p:blipFill>
          <a:blip r:embed="rId3" cstate="print"/>
          <a:stretch>
            <a:fillRect/>
          </a:stretch>
        </p:blipFill>
        <p:spPr>
          <a:xfrm>
            <a:off x="1443431" y="3645024"/>
            <a:ext cx="915278" cy="974328"/>
          </a:xfrm>
          <a:prstGeom prst="rect">
            <a:avLst/>
          </a:prstGeom>
        </p:spPr>
      </p:pic>
      <p:pic>
        <p:nvPicPr>
          <p:cNvPr id="10" name="Picture 87" descr="server-gray.png"/>
          <p:cNvPicPr>
            <a:picLocks noChangeAspect="1"/>
          </p:cNvPicPr>
          <p:nvPr/>
        </p:nvPicPr>
        <p:blipFill>
          <a:blip r:embed="rId3" cstate="print"/>
          <a:stretch>
            <a:fillRect/>
          </a:stretch>
        </p:blipFill>
        <p:spPr>
          <a:xfrm>
            <a:off x="6609050" y="3750816"/>
            <a:ext cx="915278" cy="974328"/>
          </a:xfrm>
          <a:prstGeom prst="rect">
            <a:avLst/>
          </a:prstGeom>
        </p:spPr>
      </p:pic>
      <p:pic>
        <p:nvPicPr>
          <p:cNvPr id="11" name="Content Placeholder 9" descr="switch.png"/>
          <p:cNvPicPr>
            <a:picLocks noChangeAspect="1"/>
          </p:cNvPicPr>
          <p:nvPr/>
        </p:nvPicPr>
        <p:blipFill>
          <a:blip r:embed="rId4" cstate="print"/>
          <a:stretch>
            <a:fillRect/>
          </a:stretch>
        </p:blipFill>
        <p:spPr>
          <a:xfrm flipH="1">
            <a:off x="3707904" y="3861048"/>
            <a:ext cx="1643349" cy="692945"/>
          </a:xfrm>
          <a:prstGeom prst="rect">
            <a:avLst/>
          </a:prstGeom>
        </p:spPr>
      </p:pic>
      <p:grpSp>
        <p:nvGrpSpPr>
          <p:cNvPr id="35" name="Group 151"/>
          <p:cNvGrpSpPr>
            <a:grpSpLocks/>
          </p:cNvGrpSpPr>
          <p:nvPr/>
        </p:nvGrpSpPr>
        <p:grpSpPr bwMode="auto">
          <a:xfrm>
            <a:off x="3703343" y="3803960"/>
            <a:ext cx="1444721" cy="417128"/>
            <a:chOff x="4032" y="480"/>
            <a:chExt cx="768" cy="576"/>
          </a:xfrm>
          <a:gradFill>
            <a:gsLst>
              <a:gs pos="0">
                <a:schemeClr val="bg1"/>
              </a:gs>
              <a:gs pos="100000">
                <a:schemeClr val="hlink"/>
              </a:gs>
            </a:gsLst>
            <a:lin ang="0" scaled="1"/>
          </a:gra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44" name="Group 151"/>
          <p:cNvGrpSpPr>
            <a:grpSpLocks/>
          </p:cNvGrpSpPr>
          <p:nvPr/>
        </p:nvGrpSpPr>
        <p:grpSpPr bwMode="auto">
          <a:xfrm>
            <a:off x="3707904" y="4224942"/>
            <a:ext cx="1444721" cy="400335"/>
            <a:chOff x="4032" y="480"/>
            <a:chExt cx="768" cy="576"/>
          </a:xfrm>
          <a:gradFill>
            <a:gsLst>
              <a:gs pos="0">
                <a:schemeClr val="bg1"/>
              </a:gs>
              <a:gs pos="100000">
                <a:schemeClr val="hlink"/>
              </a:gs>
            </a:gsLst>
            <a:lin ang="0" scaled="1"/>
          </a:gradFill>
        </p:grpSpPr>
        <p:sp>
          <p:nvSpPr>
            <p:cNvPr id="4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4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33" name="TextBox 32"/>
          <p:cNvSpPr txBox="1"/>
          <p:nvPr/>
        </p:nvSpPr>
        <p:spPr>
          <a:xfrm>
            <a:off x="3698807" y="3820978"/>
            <a:ext cx="1427326" cy="400110"/>
          </a:xfrm>
          <a:prstGeom prst="rect">
            <a:avLst/>
          </a:prstGeom>
          <a:noFill/>
        </p:spPr>
        <p:txBody>
          <a:bodyPr wrap="square" rtlCol="0">
            <a:spAutoFit/>
          </a:bodyPr>
          <a:lstStyle/>
          <a:p>
            <a:pPr algn="ctr"/>
            <a:r>
              <a:rPr lang="en-US" altLang="zh-CN" sz="2000" dirty="0" smtClean="0"/>
              <a:t>High </a:t>
            </a:r>
            <a:endParaRPr lang="zh-CN" altLang="en-US" sz="2000" dirty="0"/>
          </a:p>
        </p:txBody>
      </p:sp>
      <p:sp>
        <p:nvSpPr>
          <p:cNvPr id="49" name="TextBox 48"/>
          <p:cNvSpPr txBox="1"/>
          <p:nvPr/>
        </p:nvSpPr>
        <p:spPr>
          <a:xfrm>
            <a:off x="3707904" y="4221088"/>
            <a:ext cx="1427326" cy="400110"/>
          </a:xfrm>
          <a:prstGeom prst="rect">
            <a:avLst/>
          </a:prstGeom>
          <a:noFill/>
        </p:spPr>
        <p:txBody>
          <a:bodyPr wrap="square" rtlCol="0">
            <a:spAutoFit/>
          </a:bodyPr>
          <a:lstStyle/>
          <a:p>
            <a:pPr algn="ctr"/>
            <a:r>
              <a:rPr lang="en-US" altLang="zh-CN" sz="2000" dirty="0" smtClean="0"/>
              <a:t>Low</a:t>
            </a:r>
            <a:endParaRPr lang="zh-CN" altLang="en-US" sz="2000" dirty="0"/>
          </a:p>
        </p:txBody>
      </p:sp>
      <p:sp>
        <p:nvSpPr>
          <p:cNvPr id="50" name="Rectangle 25"/>
          <p:cNvSpPr/>
          <p:nvPr/>
        </p:nvSpPr>
        <p:spPr>
          <a:xfrm>
            <a:off x="2339752" y="2565593"/>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2369379" y="3861737"/>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TextBox 52"/>
          <p:cNvSpPr txBox="1"/>
          <p:nvPr/>
        </p:nvSpPr>
        <p:spPr>
          <a:xfrm>
            <a:off x="2588171" y="2596606"/>
            <a:ext cx="759693" cy="369332"/>
          </a:xfrm>
          <a:prstGeom prst="rect">
            <a:avLst/>
          </a:prstGeom>
          <a:noFill/>
        </p:spPr>
        <p:txBody>
          <a:bodyPr wrap="square" rtlCol="0">
            <a:spAutoFit/>
          </a:bodyPr>
          <a:lstStyle/>
          <a:p>
            <a:pPr algn="ctr"/>
            <a:r>
              <a:rPr lang="en-US" altLang="zh-CN" dirty="0" smtClean="0"/>
              <a:t>10MB</a:t>
            </a:r>
            <a:endParaRPr lang="zh-CN" altLang="en-US" dirty="0"/>
          </a:p>
        </p:txBody>
      </p:sp>
      <p:sp>
        <p:nvSpPr>
          <p:cNvPr id="54" name="TextBox 53"/>
          <p:cNvSpPr txBox="1"/>
          <p:nvPr/>
        </p:nvSpPr>
        <p:spPr>
          <a:xfrm>
            <a:off x="2588171" y="3803960"/>
            <a:ext cx="759693" cy="369332"/>
          </a:xfrm>
          <a:prstGeom prst="rect">
            <a:avLst/>
          </a:prstGeom>
          <a:noFill/>
        </p:spPr>
        <p:txBody>
          <a:bodyPr wrap="square" rtlCol="0">
            <a:spAutoFit/>
          </a:bodyPr>
          <a:lstStyle/>
          <a:p>
            <a:pPr algn="ctr"/>
            <a:r>
              <a:rPr lang="en-US" altLang="zh-CN" dirty="0" smtClean="0"/>
              <a:t>10MB</a:t>
            </a:r>
            <a:endParaRPr lang="zh-CN" altLang="en-US" dirty="0"/>
          </a:p>
        </p:txBody>
      </p:sp>
      <p:sp>
        <p:nvSpPr>
          <p:cNvPr id="55" name="TextBox 54"/>
          <p:cNvSpPr txBox="1"/>
          <p:nvPr/>
        </p:nvSpPr>
        <p:spPr>
          <a:xfrm>
            <a:off x="2588171" y="5085873"/>
            <a:ext cx="759693" cy="369332"/>
          </a:xfrm>
          <a:prstGeom prst="rect">
            <a:avLst/>
          </a:prstGeom>
          <a:noFill/>
        </p:spPr>
        <p:txBody>
          <a:bodyPr wrap="square" rtlCol="0">
            <a:spAutoFit/>
          </a:bodyPr>
          <a:lstStyle/>
          <a:p>
            <a:pPr algn="ctr"/>
            <a:r>
              <a:rPr lang="en-US" altLang="zh-CN" dirty="0" smtClean="0"/>
              <a:t>20KB</a:t>
            </a:r>
            <a:endParaRPr lang="zh-CN" altLang="en-US" dirty="0"/>
          </a:p>
        </p:txBody>
      </p:sp>
      <p:sp>
        <p:nvSpPr>
          <p:cNvPr id="56" name="Rectangle 25"/>
          <p:cNvSpPr/>
          <p:nvPr/>
        </p:nvSpPr>
        <p:spPr>
          <a:xfrm>
            <a:off x="2369379" y="508587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0689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9" grpId="0"/>
      <p:bldP spid="50" grpId="0" animBg="1"/>
      <p:bldP spid="52" grpId="0" animBg="1"/>
      <p:bldP spid="53" grpId="0"/>
      <p:bldP spid="54" grpId="0"/>
      <p:bldP spid="55" grpId="0"/>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perfect (20KB)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9"/>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4912291" y="3147779"/>
            <a:ext cx="451797" cy="76450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5351679" y="3147779"/>
            <a:ext cx="444457"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Rectangle 25"/>
          <p:cNvSpPr/>
          <p:nvPr/>
        </p:nvSpPr>
        <p:spPr>
          <a:xfrm>
            <a:off x="4467834"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3" name="Rectangle 25"/>
          <p:cNvSpPr/>
          <p:nvPr/>
        </p:nvSpPr>
        <p:spPr>
          <a:xfrm>
            <a:off x="4035785"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4" name="Rectangle 25"/>
          <p:cNvSpPr/>
          <p:nvPr/>
        </p:nvSpPr>
        <p:spPr>
          <a:xfrm>
            <a:off x="361614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3184099" y="3951268"/>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2752051"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3"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5157192"/>
            <a:ext cx="945276" cy="945276"/>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0192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small (10KB)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2339752" y="3951268"/>
            <a:ext cx="412299" cy="780687"/>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Rectangle 25"/>
          <p:cNvSpPr/>
          <p:nvPr/>
        </p:nvSpPr>
        <p:spPr>
          <a:xfrm>
            <a:off x="4467834"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3" name="Rectangle 25"/>
          <p:cNvSpPr/>
          <p:nvPr/>
        </p:nvSpPr>
        <p:spPr>
          <a:xfrm>
            <a:off x="4035785"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4" name="Rectangle 25"/>
          <p:cNvSpPr/>
          <p:nvPr/>
        </p:nvSpPr>
        <p:spPr>
          <a:xfrm>
            <a:off x="361614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3184099" y="3951268"/>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2752051"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Increased latency for short flows</a:t>
            </a:r>
            <a:endParaRPr lang="zh-CN" altLang="en-US" sz="3200" u="sng" dirty="0">
              <a:solidFill>
                <a:srgbClr val="0000CC"/>
              </a:solidFill>
              <a:ea typeface="+mn-ea"/>
              <a:cs typeface="Times New Roman" panose="02020603050405020304" pitchFamily="18" charset="0"/>
            </a:endParaRPr>
          </a:p>
        </p:txBody>
      </p:sp>
      <p:sp>
        <p:nvSpPr>
          <p:cNvPr id="5" name="矩形 4"/>
          <p:cNvSpPr/>
          <p:nvPr/>
        </p:nvSpPr>
        <p:spPr>
          <a:xfrm>
            <a:off x="2195736" y="3789040"/>
            <a:ext cx="4175616"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226320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9"/>
            <a:ext cx="44445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5"/>
          <p:cNvSpPr/>
          <p:nvPr/>
        </p:nvSpPr>
        <p:spPr>
          <a:xfrm>
            <a:off x="4467834" y="3147777"/>
            <a:ext cx="432048" cy="76498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4048194"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3635896"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Increased latency for short flows</a:t>
            </a:r>
            <a:endParaRPr lang="zh-CN" altLang="en-US" sz="3200" u="sng" dirty="0">
              <a:solidFill>
                <a:srgbClr val="0000CC"/>
              </a:solidFill>
              <a:ea typeface="+mn-ea"/>
              <a:cs typeface="Times New Roman" panose="02020603050405020304" pitchFamily="18" charset="0"/>
            </a:endParaRPr>
          </a:p>
        </p:txBody>
      </p:sp>
      <p:sp>
        <p:nvSpPr>
          <p:cNvPr id="31" name="矩形 30"/>
          <p:cNvSpPr/>
          <p:nvPr/>
        </p:nvSpPr>
        <p:spPr>
          <a:xfrm>
            <a:off x="2555776" y="2982825"/>
            <a:ext cx="3815576"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2771800" y="3147778"/>
            <a:ext cx="432048" cy="764504"/>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p:cNvSpPr/>
          <p:nvPr/>
        </p:nvSpPr>
        <p:spPr>
          <a:xfrm>
            <a:off x="3216257" y="3146906"/>
            <a:ext cx="419639" cy="7653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056568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9"/>
            <a:ext cx="44445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5"/>
          <p:cNvSpPr/>
          <p:nvPr/>
        </p:nvSpPr>
        <p:spPr>
          <a:xfrm>
            <a:off x="4467834" y="3147777"/>
            <a:ext cx="432048" cy="76498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4048194"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3635896"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Increased latency for short flows</a:t>
            </a:r>
            <a:endParaRPr lang="zh-CN" altLang="en-US" sz="3200" u="sng" dirty="0">
              <a:solidFill>
                <a:srgbClr val="0000CC"/>
              </a:solidFill>
              <a:ea typeface="+mn-ea"/>
              <a:cs typeface="Times New Roman" panose="02020603050405020304" pitchFamily="18" charset="0"/>
            </a:endParaRPr>
          </a:p>
        </p:txBody>
      </p:sp>
      <p:sp>
        <p:nvSpPr>
          <p:cNvPr id="31" name="矩形 30"/>
          <p:cNvSpPr/>
          <p:nvPr/>
        </p:nvSpPr>
        <p:spPr>
          <a:xfrm>
            <a:off x="2195736" y="2982825"/>
            <a:ext cx="4175616"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2771800" y="3147778"/>
            <a:ext cx="432048" cy="764504"/>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p:cNvSpPr/>
          <p:nvPr/>
        </p:nvSpPr>
        <p:spPr>
          <a:xfrm>
            <a:off x="3216257" y="3146906"/>
            <a:ext cx="419639" cy="7653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圆角矩形 37"/>
          <p:cNvSpPr/>
          <p:nvPr/>
        </p:nvSpPr>
        <p:spPr>
          <a:xfrm>
            <a:off x="1043608" y="3387669"/>
            <a:ext cx="7178352" cy="11543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Leverage ECN to keep low buffer occupation</a:t>
            </a:r>
            <a:endParaRPr lang="en-US" altLang="zh-CN" sz="2800" dirty="0">
              <a:solidFill>
                <a:schemeClr val="bg1"/>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280179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small (10KB)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4499992" y="3951268"/>
            <a:ext cx="412299" cy="762475"/>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2371911" y="3951268"/>
            <a:ext cx="412299" cy="762475"/>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5"/>
          <p:cNvSpPr/>
          <p:nvPr/>
        </p:nvSpPr>
        <p:spPr>
          <a:xfrm>
            <a:off x="4067944"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3648306"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3216258" y="3951268"/>
            <a:ext cx="432048"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2784210"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4499992" y="3951746"/>
            <a:ext cx="432048" cy="7619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标题 1"/>
          <p:cNvSpPr txBox="1">
            <a:spLocks/>
          </p:cNvSpPr>
          <p:nvPr/>
        </p:nvSpPr>
        <p:spPr>
          <a:xfrm>
            <a:off x="1475656" y="5148064"/>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If we enable ECN </a:t>
            </a:r>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26654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8" grpId="0" animBg="1"/>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small (10KB)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no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4499992" y="3951268"/>
            <a:ext cx="412299" cy="762475"/>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83544" y="3789040"/>
            <a:ext cx="2087808"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ECN can keep low latency</a:t>
            </a:r>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411593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Data Center Networks</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8" name="AutoShape 2" descr="Image result for data cente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Image result for data center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6" descr="Image result for data center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Image result for data center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10" descr="Image result for data centers"/>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内容占位符 13"/>
          <p:cNvSpPr>
            <a:spLocks noGrp="1"/>
          </p:cNvSpPr>
          <p:nvPr>
            <p:ph idx="1"/>
          </p:nvPr>
        </p:nvSpPr>
        <p:spPr/>
        <p:txBody>
          <a:bodyPr/>
          <a:lstStyle/>
          <a:p>
            <a:r>
              <a:rPr lang="en-US" altLang="zh-CN" dirty="0" smtClean="0"/>
              <a:t>High bandwidth</a:t>
            </a:r>
          </a:p>
          <a:p>
            <a:r>
              <a:rPr lang="en-US" altLang="zh-CN" dirty="0" smtClean="0"/>
              <a:t>Low latency</a:t>
            </a:r>
          </a:p>
          <a:p>
            <a:r>
              <a:rPr lang="en-US" altLang="zh-CN" dirty="0"/>
              <a:t>C</a:t>
            </a:r>
            <a:r>
              <a:rPr lang="en-US" altLang="zh-CN" dirty="0" smtClean="0"/>
              <a:t>ommodity switches</a:t>
            </a:r>
          </a:p>
          <a:p>
            <a:r>
              <a:rPr lang="en-US" altLang="zh-CN" dirty="0" smtClean="0"/>
              <a:t>Single administrative domain</a:t>
            </a:r>
            <a:endParaRPr lang="zh-CN" altLang="en-US" dirty="0"/>
          </a:p>
        </p:txBody>
      </p:sp>
      <p:sp>
        <p:nvSpPr>
          <p:cNvPr id="15" name="AutoShape 17" descr="Image result for high bandwidth"/>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20" descr="Image result for high bandwidth"/>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4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941168"/>
            <a:ext cx="1718593" cy="1267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Picture 23" descr="Image result for low late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00" y="4943324"/>
            <a:ext cx="1273253" cy="126759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http://www.appropedia.org/images/f/f3/Finland_data_cen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6377" y="4926011"/>
            <a:ext cx="1872208" cy="1284907"/>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31" descr="Image result for network administrator"/>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9" descr="data:image/jpeg;base64,/9j/4AAQSkZJRgABAQAAAQABAAD/2wCEAAkGBxQTEhUUEhQUFBUXFxoXFRUXFRUVFxYYFhcXFxcUFhQdHSgiGBolHRYXITEhJSkrLi4uFx80ODMsNygtLisBCgoKDg0OGxAQGywkICUsLC4sLCwsLCwsLywsNCwsLCwsLCwsLCwsLywsLCwsLCwsLCwsLCwsLCwsLCwsLCwsLP/AABEIALcBEwMBIgACEQEDEQH/xAAcAAABBQEBAQAAAAAAAAAAAAAGAgMEBQcAAQj/xABEEAACAQIEAwUFBgMHAgYDAAABAgMAEQQSITEFBkETIlFhcQcygZGhFCNCUrHBM3LRFWKCkrLh8CTxQ4Oio7PCU3OT/8QAGQEAAgMBAAAAAAAAAAAAAAAAAgMAAQQF/8QAMhEAAgIBAwEGBAYBBQAAAAAAAAECEQMSITEEBRMiQVFhcYHh8BQykaGx0cEVM0Ji8f/aAAwDAQACEQMRAD8AxOYbelIFOTjUelIqFR4PRShXgpQqFnoFKUa14KUtQhMwcQeRFOxYA+l6suF4nsMQtjZX7rXF+6zEG3yAqDwlwJoydbNfQXOnlXcWBBj11Mat6XLW/SqrYRVyoTx3ACCd41vkBvGTuUYXU+fh8DUCpONxjysGkYsQAoJtoBcgD4k/OmkA/ESPQXqRtLccIciwte9rHw8iKVBiMrRm18rhh56jT6U2a9w63dR4so+ZFWRod4rgTG5tmZNw+UgG+tQVtrfw09a1CHAwmURySmOMGzuVJITXvab9OlUPFeCqbMFD3NsyEIGCj3j4E26UTQtT9QMtWxez7DhxDDfviNWYguCodLoSdm0IFiOtBfCuXVeLMp7QzIBF3dVbNlYa6BgR8QRajbgvF4sOezUkTWyAOsmZcoy6Kq7i3nXO6+WTTpgpPfyvjz4NWGOOTuTXzInNnJTh5JIDEyspgVQcjdoLHI1zlDHYWsCRa16zXAYFmY3BGR1VwRYi7WsR010rWcZzOzxPDB2WYBSGmVSksmiqkakmx0JDMdzQ5Hiij4v7XGj4nEGIAmx7M370mh7r6XrX088jgu9jplt4eG161tx5/wAGWdRvQ7Xr9f4I2M4x9jMeVe6bm3hY6VpXInODY6VgRYZcxGWwFrDunwrMuZuFiSNXDd5ARYWItfrRj7FYPvXPhEB82rRkju2KxumkjWFSnVSlqlQONcaiwy5pGF+ig94+dug86zmwmtYC5IAG5Og+dDHFuesNESsf3zAX7uij1agLjvM8mLzM8mSJbARpcBidhfr6n5UK8RcFikZyra7Efpfr/vUsGUqRoye1RA3fVcvgAb/OrTA+0rCObNdfjWJSYckXAPl6UuKErqVvUcF6ilmle6R9J4DGxTpniYMviKhZLy/4f3rKOSObmwrFGA7Nj11t8a1nhbrJd1NwwBBHnc0KtOmPtSSaEzR1Bmjq4lSomIj0HxqBFJNFUGWGrzER2X/F+1QZY6ohTSRVn/MmCBxLE37qFh61p8kdA/OshaVtFBEbklRa4IAAPp+9MxvcTm4BGHhyhRvtfp11rqtJ3uf4abKNLgaKBe1/KupuujK2COKUX0N9N6YFKifvDNqARceVWvHZo5WMsalL2GXS2gtehNN6aTKoUoUgUqoGLpS0gUpTUIWnAf46nwDH5KaTxv30HhDGPoT+9NcMlyuTe1kb6qRanpD2xiUML5UUs1hY6jU7kDSp5CeJ2V9JNO4mBo2KuCCPEW06H0I1pkmoOPDSfP5UrNVpwnCo8lpLZRFckgmxJ3sNflUBk6J/KM8jdrdmYBR7zaHfuDN1P7VdcQiOSzx/gOqaadBcGxNwNfCpq8MiimVYWSESdkXszWFwCWytrlF71OkwYLOgMc5VwgkRhGst9Lkj3dDa6+tEKctwY4dx37DDACiuwRsytY5WaRmUN52sfEaVYQcQ+2lA+XCs8jiKRWu+YAllIHey+DE2FvMUOcw8OjWKOSAkrJK6MrHM0ciEAqG/EpBBDb+NWXLWCQmMSyLG3ZySRkuxVdSHZ+73b/HY7VV1wHGKlz/RA4jwKbCYaZZ1VC7RZCHRg4BYllKk6bVX8CT7xF196+1ulGnPOCm7KLCxQPIEA76ZpA3ZLYuNO6LEdB1qj+zNFikVrGyA90gqAwJGUjca0eNW7F5HsWWBwoeScPOkC5P4j3yqCQNhqaP/AGSYNUkxARxKihVWQAgON8wB1FAfOnCisMEyg2awcjQAW0B8bmtG9jUNopT5qPktFlUlbYGJLWkaBKcqkgXIBIHj5VkHH+DYl5GaVveciw0AFgQfSxrZwtUfNOGGRSBrmt8Lf7VjyOotnQxxUpKLMg4twUQr4qouPM23qiw+GJGuzC/xvr9K0rmyAdhtcbms0imcEgISKVgm5R3L6vGoT24J/Z76Dpb0sKhYmy6abW8xVjgUmlv2cZZh00P16VTcTLqxEsZU9QRsfWnpq6Ms1JR1VsQ5ZR/zb4VsPsfxpkw0qE37NwB6ML/saxZ2Go3rTvYhMRNiI76MitbzViP3opIDBJuRqUiVGnTb0/erB1pE8B7unSgo1FNiY9F9SahyxVc4uOwQetQZY6FloqZI6z/mxLzSf/rt8yBWmNDc+HrtQBx3BlsS63QFjEAS3dszmxJ6bUePkTn/ACkHCYAMoPiT/qNdRBwvC/dLt16+Zrqt2VFRowoUQ8J4P9pXL2sUVtjISAfIWFROEcIOIn7OPbc3/KP3qdjIDh52QDRCCLnbqKPzF5JcNDPEOWpYzYPFKOpjYm3qCBam8Xy/PGQCuYkX7uY2HidNN6lYrjH2hSXWzDTuL6WYm42pfHsSBKVaVpR2K5SoKgG2ikZunjf4VZXeSukVvEOESwtlkWxy5tNbA9T4Co4w7690mwubdBUninEDM5dmYkIiDzAA7p10t+1Kw7d2Q5jop1ufSq8wnOSVkG9cKcwqgh7jZbjyPnTkyKkliGIFtLgHVbjX1IqhmreiVzI3/UMPBUHyjWqsmnMXiWkcu/vG17abAD9qYvVkiqSR6TRJy7CWlIFh3Ihc6gXYakUME0XcsKhmkDgMlogwLZbi1yAbizaaVaByBXxEO85IjVlUAZiEOULdbddTlJqHhYx3Q0JAKtbLc6W1vqBen25e/wCo7JXyqzBFkY2AB2YgHSwIvbwp9+FvFMbAOFOTP2h7BiqnO7bEAi9rX1tVi9QEcUhK4XDQ6B+0mkIvfKO6FuR5A1f8tYKA3jxHaZhh43LrdgkUwU9nlLXHvjb822lD3HMHHlw0sJIjlSR8sliyOjEOhbTOL7HexHUamPJxwwmaGWHPleFTIlkLF7G1tdFK+PhQv2Gx39PmWnPnEJMJiYOzm7OIo6lwAgsVW4tuTa+ml6DMPhEjxTIj50KDK1iuYW7py9DVv7SOHs+L70weNVzZbgPYuBl6gna3oabxOHU41giEqqi1ultzYdBTcfJnytUHOBigx+CaBXVZo2KiMkfed0EC3hvY9CKu/ZVh8kEoIsRKR/lAFZ3yZwzJNPIXVm1RVANwQQ4cH1/Ste4c4jV2X/xWEnxdRf6g1p6jWsMdS89v0/zyvmDgcXk53S3+/bgI1SqnmtH7AvGucocxW9rqPet52q4TYelReK4jKmm7afDrXMnWl2dLHbmqAXh3FI5wAFIJF7EdKg8Z4PGO8oCk+Gnyq0bDpHK7gWL2v8L/ANai8VmuABqTtXNTqWx1ZK4eIZwvAhGoNwe8p66npcDeoHNmESctHlXPlzKR0I0I9DRLBI3ZA5buo0UncjTeqZcNJmeWYBWbQKNlXwqJtOwtKlDTRiOJ7jEWtbStV9iEWaSaT8qKt/NiT+1U/NvLCMC6d1tzYb0Rcg8uyxcJxDIbSz3ydLBbgG/rc10MeRZEcKWCWGbNRIrjio/zr86ZwYOVc1r5RfrrbWlyIDuqn4Ud0FyRMfIGIykG3gb1EkjqcY1GygemlMyGgk7LToq8Stgazviyh5Cbe9KLekY0+oNaXi4sykai/UUKz8qnS0x0csLoDvuPqaKDS5F5blwQeGyDs18rj5EivKeXl+RdBKtrk+54knx866rbj6kTlXBlC8QjhbNFZGWMakMS7/l0O1SOHcRXEkiaKPMWtnuy9OpvSuBnAd44tjmBAUd61ra7VQ4jERhn7MnKScu+3Sm3RmUbjxuXXEcBEjhbEDMATHICoUm1zcb0xiEgEjhe1MYdVDZlXu3F2It3jvtVdgOKGPL3mOVgwHQ2N7Gm+IcRMskkhJGd85A0F+mlVsXolZ7xF1EriNmKByEJtcqNibDem40ulxe5Nt/1qOXHS+99bb1J4e9yEINr30NibdAaiGtNR2LPh+HyNIt7j7sA7Xu4qr4k15pP52/WruBe+Sd2aG48PvPA7aDah7FNd3P95v1NWwMLuTbEXryvL116o0ErCxAq5PRdN9PP/aiLgmEMkjALn+9QFbgXCo1wSdhrvVBgXIU7XPujxOx+Qqy/tGSBGeJirfaHAYWvZVG3zq0KlbYacXlRsRMwhJ6B7SWCgHYdSdD0+tMNhlK2OHt901rhgBcG1ydtba+AoHbmXFFcvbNlvmtZbZrWvtvYAUzNxqdhZpXIIsdbXGtSyaGEcsETHAYeWVYwiN2rXWy9o8j7nTYL/mFGvIs8XZRFolAdJWdlZ48pjYLHJ4FmDFtLbVn0SL2kWj3WBbiz79mSLZRsSRWlcp47E5EkmiXLHEjn7kAmS9lDW20Fz5mqaLi9voR+Gw4IfeS4uRnaYxkTRq2VNfvA2QHQ2sb2og5W4hDI0kayGV4IJEecRBMwdrhCOpAH1odw+Ow+WPEqGjLyymYlkkiGctlYIGOXvdLC2tNezPGorY3tJLPJpHZdHbXVRbTf60UGra+f3t/n5CX5Owj5KVDPOh1lkH3YI7ugY6+FF0AIgw4IscoBHobVU8ocJjadpxFiIt1+8K5TpYmMWzW86uMcuV4EvcaZfTN1rV1nVwzyagnslz6pU6r5C+nxOHil7/u0/wCwoWoXFuHGZQBI0ZH4lCnfyIqaK9FczlHRjJxdoz8o3aSRyBsyGwLfjXo/x8qaYWog56jIiWVWsyE2B/EDqR66UCtxgONDv9PKsmXFUtjdjz3HfkuoMXrUmZc1qHOFT5pAM19yfhRVAl6RkVbGrC7RXYzB3Uir3k+cGAx/kYj4HUfvUHiUqRrd2VB/eIFV3KfG8OMQ8YlQmQALruwvoD4607pFPVsnQjq3DRyrDq1IelRda8atzOYR5KjvUl6juKBkEwxA3vUHFgBiB0q0jjst/HX+lU/EbI5ud7WsCd7ACia8JVg9xPHhZGW+1v8ASDXtBvN+OIxkozqLFRYn+4tdVaSu8oyiU6n1pFG0/KUcZUP2js0ZlASx7g1Y3JG1NcIwvD5SABMToLNYXJ6C1aNInvlXDA6vbUdcUwUED/w5EsRZQsZFrjvMx1trXmMkhOIYww9oqZLEd3crcgLfM1yRbyqUV3+/ADBb7VJwEV22uQNB0LdATV1zRiC2JltHkAdUUOO+lhsb666/Co/DMQypIQbA5QwstrFtN/DcVFyXLI9I/A5VibXYyxZgDcZiTe56Gh+Q6n1NECxqWyqwsZlzOumyks4vtYa0U4XlHhkdjJPPiCReyqsKm/ldmq6bAxSUbbM0p3DYWSQ2jR3Pgqlj8hWt4TD4OP8Ag8OjbwaYGX/5Db6VZHic5AClIU6LGtgPgoUVegN54+Rlq8FngUdtG8Zc3XMANARe3XW4FEvIWEwssgGLiMqZ53CagEgC12BBHu1H5uVzNGGdnGjrcDQq4Dajyb6V7y3HN9kBichWZldVsWuxJUkWvYgMB6GpQLle5NThiuxMOHkjBBcARoMse+ZmKkjTS9+lR+KYSVLMEww7qsYZ2idmS4GbKRbzOoNtQKIcNwiR4JJZprlj2WSV2EmgBEnvDui9taqmeLtYsHKsckc7MCigHs7ooTERyWuHuNbGxAIIqmwVyVuOwwbHYgYRJRljLQonakArHGQVIPuq2Y97SwF6MuEcRxAR2lMrFokzDKwjEiktIegOpGg00qTyvg27UGHOXtYrZeyIVbMe1G1xe6nxrxMPr3jYZ2IGYEnu2Cqp/cVKCU3VWFHBuGs+AjkdcIciOVVgyxv2m2ckaD50D4hMOuO/6VURBkLCMkoJApL5Cel7eVW3NfErYGWPW57ONosgTLdWZWUDTLobiwtQVyGpZlU3IzEAb6ZdhR4o7i8j4Dv2f8VkmxQLyyMQ7RMrnoVJFh0opnlvicMv5QF9cubX6UG8rIv9oYaNdXLmRz1sqMAD6BaLJSP7URRsLn5Kb1u7Tglk2SXheyVebX1F9I7j81+9BsKVSBSq4qOmyFxnhUeJiMUl7HYqbFT4g0Gw+yjDhrnEYg33F0H1ArQK6iToFpPkBcTyjDgyJIM2U6NnYsQfG52Boa41zmI7phgGfYyEdxf5R+I/SiP2o8ZAjGGRjmazSAdF3AJ6XNZZILaC3/PCtWDoIZH3k/0By9bOEe7ht7kfiErynNMzSMfE7eg6V2AwhVg+QHIQwC3DXGotb96bZtSbjSncNxQod/jXV0pKkczVbtmqezjm9saJUlXJJGQQOrIdLnzuKMnrJuVMVG8oljsk6bi9hIp3Bo+n5qw6ECRijWvYj965PU4dLtcG/FO1uWj0w9Vw5pwh2nT4m1ejjeHO00Z/xCsbHWXQTuiqLHSXkbyNvkBUTHys5vDisniAwI+VJiWwALBj1a41PjROV7EMV51jL47EMPz2+QA/auq7xmF7SSRvGR/9bCvKNcCGpWD2C4NJi5QgkyhU3JJsOoAvVZicN9mlkRXF0Ns3iR1HhVc+Kcm+Yg7aG2lMMKNvcGON6abLWPi75e/Jdrg3sGJsb2JOwrsfx5pJGkN7lgwAOVVK2sbDfaqY15UGLDEl47HGV2kYd5jcnU60wJSAVvodx422puuqDFFLYuuE6RE+ch+UVv3o35VxAfDo3XYnQG40336UD4HSH1Ev6KKJuSpCitHrrZwPXT9QfnRwdMxTq38QrUf8P9T/AEp1XHr5b/X/AGpkqdiAt9daeihHr9Ppv40xgFFzWt1jkt7r2P8ALIMhv5AkH4VD4NJ2fDmu7LcxqQpKlLmQk36kgfSiLi2E7SCSMfiQj49KHcK83ZQ9mgUPlkDFSxYqddNu6wIt560DQyLpEqJe85jjcqItC4vo1/ebYsfrTHEmXDzYV5jlli0jhCghs3duZAbABt7A7HrV3iOCkYbtJsVGDOQxVmytHlJ1ZRa99rW0vVMmKAkkwR+9iWBprsCCk0bGVZIfyqRlUgb3agDT3C3lHAl27SPtFZM5LdovYN2bMTcDvBjt1FqYwv8AELEpqxOSNS3eKnLme4CgC50vVXylxnC3z2aKZCVzsX7IsWZgoFrCQi9hfXWrnjsETQSpln7VZ2VipysSq2KJGtwQNPOpe9EUGo6v/SF7SzGkMZ7Vu27oOVywdHQ5hubFbAX6htqHOSZMgzAE2zEDr5VYcfgheORY8Pi5JFRDEGVvuyL9szK3ecWCnbS5qm4C1oSeljt4E9K1dPWuKfqIyvazQORm7XiyzEZSFkvpp7lr/Wr8YpI+JGSRsqgMAT50J+zvGlp5CSRaKT0IFgD8L1bcaiZ5swBsa2dr0s9R40pA9Hax783ZocXH8Mdpk+YqXHxCI7SIf8QrIsRgwurC3wr3sIx1Fcbujd3rNjWVTswPxFVXNXHVwmHaU2LbIt92O3wG9ZtFEvR7f4vrQzzBxMvKEBJVBoSbm56+p+lPwdNrlvwBkz6UeY3FvIzPI3eY3Nz41EPjcH40grb1/SmZjXY4MDfmxM1j/Wq+VddakTSeV6Zka4qgGxGExzRSK6nY/MdR8q0fl7CfapHRmzWRXQ+RJFv0rKybrWi+zfiAXG4Zdu1hdD5n3l/0msGd3Fo1YNpIIsTyQOh+lVWJ5GPl8q1R1qNIlctnS0oyCbkqQbfuKhScszrszj0Zh+9bFLFULEoACTYAC5J2AG5oSd2gC4bwxliUEajf1uTXVd/2/Cdg5HQhGsfMV1HbB8JgXXSvGFJW3Wnb5ixtpaw+el/OmUA1RGbek04RakGiDPKUBSacUaVGUywRrQj+V/qy/wBKL8BH2T4dujLl+YzD9D86DpTaFf5f1ajCCTtOHwyj3o9//KbX/wBP60UeTHNbX7sKJlsf+CpMB/r/AF2qMrZkVvEX6U7h22+VN8xZIHh/T/tQc2KMUbQB3jyYlzddD2UqodD5kNp5UYk7H/nz/pQZzbiHw8/bRhczJmGZVcBkNr5WuCbPpfwoZDIc0OxQk9qUjsGdEEkhCg6iymRtL9TbaoWL4rEcSRExeZx2LOpBiCXBPZiwJPdtckjUmg/E8TlkI7SRns2azG65jucu3QVJ5bF8SnT3jp5Ix/al2P7ukw/5N4L28TRSzqqsy4oRol5XkjByISWsAQTp1vVxLxOBHCZQrO5Vs7mSVidSUA0juT1udN6z2HnmdIljjSFGVQomCfe2AsLtsfK4NReVrti4ixJOe5J1JIBOtRcgODStmz8QxF47RuBNGkrwNKCSoKWePtF7uo6HwFZvwQ2w5I/IBt+Y2qBxrj87Bo1ll7K+xAUX/ELDpV/yeilcrWs2RdfEnT610OnhpzQXw/ky5n4b++Ag5OwEqKLlRG6spIPfzXB2PQjS4rR4sMgdAQNdh6CgTlcDM6u5ZgQkKX6FwWYeWlGwa+MQeCMf0FF2mmsrv7W1fGl5h9JK4X8C0m4TC/vRqfhTJ5dwx/8ACWrJTXk0wRWZtlBJ9ALmuZubaRnvPphw2WOIAORdvIdBWbwxd4t53J86n8c4o08/aNrmJPp4D5VHZbC3U12cOPRBI52SWqQ2Tc1GnbWphWwqvkOppjFsZeol+8R5VKmNVrP94T4KTSpyqikrGs/cPqf1ow5akCfYp9AVxCqT5MxGp8NaBQdKLuXE7SLDpa+bGRr5WBBt+tc+U7o2QjTPoNsQh2ZfmKadh4j50iThkOv3a/KoM/A4T+Ej0Zh+9YNjobkx6pOZ1vh3H5iq+uZ1BHyNSP7EQbPKP/ManBy8LqZGlfKQwBPduNifG1UuSNuqEjDr4D5Cuqx+yjzrqlMu0fJ0WhBsDboRcfEeFP8A2wWI7NADvlLD42uaQgIOhIvpp4eFcUPjTrEOmR31v0ps08wpsirQSEWp1BpSLU8o0FU2VJj2KPcUf3R+por5Ckz4eeE9CHA8mGU/oKE8R0HkKuOQ8TkxiqdpFZD6kXX6j60Se4mrgw15fmJgCm91JQ+PdJW9uu16mxP/AFqs4b3MRNH0azga9RYj5qT8anE2anGYnO//AD6+pod5yhzxK35Wt8HGU+XUH4VdK+nw1+Hl1671C4pDnhkXxUgHzA0/baiaCTpmTxsVa40YH1sR5VZcsLefTcRyH/22H71GxQYSFluLrn0GtmW5PpqasuSpCmILgqCsbsC/u3AFs3l0+NIXJsl+VhHy37O2lXPMyxplJztmAuNlUfiJ+XrVLJjxDjGkEY0JCgMbE5QtyTr5/GtF4DI2JC4mW2sbHs85ESBiur9BbLoB470Je0iCBMWn2cIb2ZiEVQ7d3ZfC97A1L/UXOPmrp+b8/gU3FOHukQfL3DI0eYSZ1MiAMbDoLN9DVvy7LIZIkTKC08KKW0Ukn8R8KhcwsWijZ5PvGmmMkAChEYZQHUL46g/SpXC7kRgbmQWsCSCANR5itnTap5VTp7GPNSiGnLWFZOIyxSplkQsfHLcg6H8pvcetaBg9cY3lH+poQ5YxQ+1ffSSTYmU6s2UWjjHdFhRfwnXFTHwVR+tN7RnKUkpcpbhdLFJOuLCBTVHzziCmBnI3K5f8xAq6FA/tYx+XDpCDrI2Y/wAqf7n6Vhwx1ZEjZOVQbMww+rKT039BUpDmJfp0FRcGpN/lUzJsOgrtHNQzLrVZ1PrVpifpVZCb3oW9yMjYtrA1TtLvbc6egFWHFJdxVao0rDnncqQzEtrEsK0L2ZcNZ58Lf3Fkecj+WPKv/qIrPSK2j2QcNyo8xJJKKqg2soOunrpWaWyNONXJGju1Mu9eu1NKL3rFln3cdRvgtToQ71KGKJA3Hx3qs4jiBFGZCrOBa6ruQTbSpWC4phZVuCU01DqykfMUOLIsitbEyR0OmdJxZAbM6gjfUV5VZOvD8xu8N+uprqfoj6sR3j9j5xEdLZNKbE1v+GvDOaglqTI0g3poinmNNmrHITangNBTdqftpQsCTPJBc/AV2Hm7KWNx+Fg3yINSlg1P/OlQ8clrC2/Xwoqd2BCSbo0nizBcRDIPdfu/5hmH6fWpeIOv/b9tqp0czcNik/FGLH1hb91H1ohj7GONJcRLe6grDGRm1H422T01PpWmPBnapjeEieQlY1zHcnZVHUsToB5mpWFjXtMkQ+0y9SBaKP5+8fM6eANCHHOfnuEw4VFU3VVHcBGxP5z5m9ReC8zYiLC5o8U6yvighiXJcxshLPly75iovVOaGRxurCLnHk6SWXtJsTGkhjssKK0juFuTex86F4OAmCOeaHEQS9mg7RV1ZMzqoLRsNVvYE9NKtMbzWYwhMklmDMYi+d2B0AeToGIuQLdagcF4sZybRQxEtCjGJSucdpm7wuRfQagC9taDlheJR34D/lvBtisy4yRGw0eHhe6qFu0uQlLKbKwKML72OwvRVzzhYpMIsYjOXtFsEAuD0I1uT5mun5ZkPZyA2KsXyIqqguuX3fGzHXeo3tH4icNgi9s12CkG4uN7XG2woFW1DJanbkZBzjgex7CLs3UjOe0eLs2mVmBud8xBuN9L05hJ8kC6i7MdGfKugAufGqXifGTOUUJ2caFiiZ2fKXILWZje2gr3i/8ACgHm5+oFacXUd3PvEuDNkx6qiw89nk6ycSBW2VYyARscoAuKNH5mTC4mUOjNmy6jpYUC+xqO+KY+EZ+prQsZyyssjOdz1peXJrk5y8xmHG1Go+pMwfO8EhChZLnplJoE9oXEe2xbDWyKEAPjufrRnhOFRYa5UXYC5bwtvasvxkhkkdtyxJ9STRdDNTySa4QzqsUseNauWP8AD8E4j7QRyMpO6qW8qaOJUHUFT4FSDWq8AwfZwxptZRf1607xHhkUoIdFPnbWs0u2J6nSVG2PZUNK3dmNYiQEEg+gqu7XKD0v+1HPGuWVQkpt4UF8fjWJRb3ibAeXU1pxdpLJs0Y+o7OljWqygxMlzXgptd6dWpHxO2Z6pUW78uSjDpiAAyNc2BuygfiI8P0rZfZrGwwd2AF3IAH5Uso/Q1mfJ/MSRRvDKBqG7NrE+9uh9ehtWu8rQdnhIVsR3cxBte7Esb29arLxQ7EldotHNeYJ7sw8gaQ7VH4dL/1BHiv6Vg6lXiZrxOpog874PES4VosLGZJHZRa+UZb3a7aW23qq5a5V4siANiIoARqhLTMPI9PrWgPMQLKSPkaruO8wNho1cqJLtl/JbS976+FZ+jyQj4PP79w86cvGUUnLOPJ/iQHzvIL/AAtpXVHHtIb/APDF/wD0YfSuro6PuzL3sT59CV2Q0kGldp60ALsYakUtqRVhnVINMVIA2+FULmXnYgAkkDvddNgKoOKMCwym/n0+HjRPHwppgSsYfKx1LAAH067eFXnDuXpPskjPBh5GzEAFDI9rLoraZRrfStEoujLhaUrBLgnM32fDvAY892uDewFxYiqbEcRd1CEnKNLeXS561d4rh9tZsLIPFlLgaC3gRVY2FhJ0Z4x5jPb4C1LexpjKDdtblaKmdoOxjVR94JHbMNCQQgVfMgqxHhmojwHIpnGaDFwMo94umIjyg+J7MgfOruHlNcC+FlmkgnVHZ2jjY99bC2ZiMoAI+OtEoNhyyJcAZDyxjHGZcPMwPXKTejf2ccrYpHzy4cKokW4lsui3uQl819fCjjDIcXMJnYJCoAjw6e6LE952tqx8ugFE/agnx8b1lz9RGD0x5NvT9HLNDVk4foWGMxeZbAgaiw1tbxPiaD/afwPE4vBWgAlKspyrb3db2G+lFTBXGW+U9CPeH7EU0IpIdVOYfmH/ANl6GkR6iS3e6Hy6PHJUm0/c+ZG4XNG+R4pFb8pU3oiTlHGYrsFigeyqczv3FW7dWa30vW44njBYD3M19CRdh6aaVDxuLkIyjM58r2FG+q2qKErs/fVORS8l8qRYHvPK0sjCzZO6g8h1NFcmOvooyj1qlTDztoI8v95yFHwG9TYcJl99s58Bt8+tZpzlLeTNmLFjhtBHY9S0TqnvMLX8L9aq+DcqRxEObu46nYegq9FuvypMkg6E0CzzjFwi6T59xjwxlJTkra49iYoAFRsRNUdpCN29BVdxXHBFNL52Q1Kt2U/MvEQqkk2HjWQ8UxpmkLHbZR4Cr3nDjRkfswdPxf0oYtXU6bDojb5OH13Ud5PSuEcKWtIAp1RW6COeyRgoi8kaLuzqo9WIA/Wvp6LhTKiqCNFAt6C1fPHImC7bHwA6Kjdq58Fi75/S3xr6Qg4zCwHfA8jpWfq8ulpWaumg2m6K6TASeHxvVYmDljxSO2XJqthub21Pyop+0KdmU/EVC4jsD4EVz8vUvQ1VmuGK5Imyx1Vcd4aMRA8Z0O6nwYbGrVn0B8qZZ6ROKT22LTZkEvLsmY58POWvYlFDKbaXBzjS1eVqzV1F/qGb2/R/2D+Gxe/6/Q+Va40xr4V2Y+ddQx0Jak0omk1QR7UzCJeRB4so+ZFQ6nYGULLGx2DqfkRVx5FzDDG4hsOQFDWYuxy26ORvVlguJ4l4CsSFQSd7/MnUmhziXHO0mQB+zABBbUjVmNyBRLwjidgB9sjt4Ziv6ite74MiVC+HcuY6c2bFRwjzDN9NKKIPZngQt8ZjEkJ/EMkR+dya94f2DjvSxyeWcG/1qPzzgicDJHg8OpkfKCY0Utkv3xcC+oqmpDoaF5HmP5pwPDYmw3DEzO3daU969vAn3j57CgJgZGLTd5jqEB0/mkbqfM/Ch94cVELNh5ksfeMUin0zW2pWG4+oyrNGWUXLAPkLk7Fjbp4VSnFEnHJJ8Gq8KlkCpaZYEIH8xI8L+6KJsFNpcyrJ52A+gNYPJxWN2Dd+99RfTLc2At1tbXyqenNjoVMORWvsseXKF0GZidQfC1c6fSXvq3Ovj7SUfC4Oje4mvtTnbEddPWsv4Hz/ADFC8qJYG2bNlzGxPu2NtrU9iee2ljVo4yC22oNvG/hWddPkukjU+swVbexosuJToB6k61FfiCj8QFY8vNyFu8khPXv6VKxHNEKMUaNri1yDffWrfTZAPxuHyNTPEU/Nf4023EkHUUFcDgfFxmSFe6CV7zZTcVOPLGLKlxEbD+/v5gVPwkiLrIvgIn4snjSV4qtZnxTifYmzCx8KpMRzEx90W+NF+Cl5gPtCC9zZpOIxnYi9CPOvEssbNm12UedZy3FZSb5yD5UxPiGf32Lepp0OkSd2JydpaoOKQyxubnUmno0vTYFS4NK6OKFvc5E5Uhvs6TlqU58BUZ3NPlFIXFth57I8ODJi5DukGVfIyGx/Si2d6FPZXIyw4qw0dkUn07370SztXC7Q/wBxfA7XRfkImInYbFh6EiqniXE5VX+JJYEH3j0NSsc9UfFWuprDGO5rbNZw/OuCCKkmJiWQKuZGaxBsNDUiLmHDP7mIhb0kX+tfMvEiXkZjuxvVcwra+l1peLyMXepN7H1YcSh1DL/mH9a8r5TBrqT/AKZ/2/b6jPxHsSxNXNJeurq6dmLShuvBXV1UQUKWfeX1r2uqIBkpGUSAtmAt+G1/heriOeAj+NIv80St+jV1dT4TaszygnVkrCwxP7s0LfzQyD9Aav8Ah3A8Q2sQibwySzR/raurq1Rk2hcsasvFfiEI7yzBR4YiNvo16i8Z5waGIvIDIbgBZI4HFz4kAaV1dRSS0OVDFjqt2V+A4jhsfBPLNhIYjEFt2agFjuw2sD5mqLH4KNwBHEquVCAKFUG5uGP97zrq6lzgljT9VZLbyKPuhnjnD1w8CqCXZj3z+EWOyg+YIv1qTy7IqRArrmzDYXu2mXwHrXV1Zov+AsuzdeoN4jCtFK0bizK1iAb9fGveLMDiHttcfoK6uofL5l/8jWfZi2Th5b++5+VaSmMcRXPudn8dRXV1Ex0OD5t5onzTNvYEgX3sNNflVOBXV1NyLx0Zo/lFiI172de11GoIHUxUcJ6Gn/sb+Irq6n48UWhbm7G+8Dr86ale9dXUrJ4dg4b7mg+zyXs4JI3zZncOoFsuUCxJPjV59oD3t0/7V5XVxetV5PkjrdJJ6F8WVePaqPiJ7prq6skVwbAKxrWYny0+NVtdXV1cf5TA+Tq6urqMo//Z"/>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6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0729" y="4926011"/>
            <a:ext cx="1908096" cy="1284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2" descr="Image result for data centers google global"/>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07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0"/>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1" name="矩形 30"/>
          <p:cNvSpPr/>
          <p:nvPr/>
        </p:nvSpPr>
        <p:spPr>
          <a:xfrm>
            <a:off x="4283544" y="2982825"/>
            <a:ext cx="2087808"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4467833" y="314777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2" name="Rectangle 25"/>
          <p:cNvSpPr/>
          <p:nvPr/>
        </p:nvSpPr>
        <p:spPr>
          <a:xfrm>
            <a:off x="4048194"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3635896"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Rectangle 25"/>
          <p:cNvSpPr/>
          <p:nvPr/>
        </p:nvSpPr>
        <p:spPr>
          <a:xfrm>
            <a:off x="2771800" y="3147778"/>
            <a:ext cx="432048" cy="764504"/>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0" name="Rectangle 25"/>
          <p:cNvSpPr/>
          <p:nvPr/>
        </p:nvSpPr>
        <p:spPr>
          <a:xfrm>
            <a:off x="3216257" y="3146906"/>
            <a:ext cx="419639" cy="7653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4" name="Rectangle 25"/>
          <p:cNvSpPr/>
          <p:nvPr/>
        </p:nvSpPr>
        <p:spPr>
          <a:xfrm>
            <a:off x="4467833" y="3140968"/>
            <a:ext cx="432049" cy="77829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标题 1"/>
          <p:cNvSpPr txBox="1">
            <a:spLocks/>
          </p:cNvSpPr>
          <p:nvPr/>
        </p:nvSpPr>
        <p:spPr>
          <a:xfrm>
            <a:off x="1314235" y="5172313"/>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If we enable ECN</a:t>
            </a:r>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9777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8" grpId="0" animBg="1"/>
      <p:bldP spid="39" grpId="0" animBg="1"/>
      <p:bldP spid="40" grpId="0" animBg="1"/>
      <p:bldP spid="44" grpId="0" animBg="1"/>
      <p:bldP spid="4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0"/>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ECN can keep low latency</a:t>
            </a:r>
            <a:endParaRPr lang="zh-CN" altLang="en-US" sz="3200" u="sng" dirty="0">
              <a:solidFill>
                <a:srgbClr val="0000CC"/>
              </a:solidFill>
              <a:ea typeface="+mn-ea"/>
              <a:cs typeface="Times New Roman" panose="02020603050405020304" pitchFamily="18" charset="0"/>
            </a:endParaRPr>
          </a:p>
        </p:txBody>
      </p:sp>
      <p:sp>
        <p:nvSpPr>
          <p:cNvPr id="31" name="矩形 30"/>
          <p:cNvSpPr/>
          <p:nvPr/>
        </p:nvSpPr>
        <p:spPr>
          <a:xfrm>
            <a:off x="4283544" y="2982825"/>
            <a:ext cx="2087808"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4467833" y="314777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标题 1"/>
          <p:cNvSpPr txBox="1">
            <a:spLocks/>
          </p:cNvSpPr>
          <p:nvPr/>
        </p:nvSpPr>
        <p:spPr>
          <a:xfrm>
            <a:off x="1314235" y="5172313"/>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245916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PIAS in 1 Slide</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637112"/>
          </a:xfrm>
        </p:spPr>
        <p:txBody>
          <a:bodyPr>
            <a:normAutofit/>
          </a:bodyPr>
          <a:lstStyle/>
          <a:p>
            <a:r>
              <a:rPr lang="en-US" altLang="zh-CN" dirty="0" smtClean="0">
                <a:cs typeface="Times New Roman" panose="02020603050405020304" pitchFamily="18" charset="0"/>
              </a:rPr>
              <a:t>PIAS packet tagging</a:t>
            </a:r>
          </a:p>
          <a:p>
            <a:pPr lvl="1"/>
            <a:r>
              <a:rPr lang="en-US" altLang="zh-CN" dirty="0" smtClean="0">
                <a:cs typeface="Times New Roman" panose="02020603050405020304" pitchFamily="18" charset="0"/>
              </a:rPr>
              <a:t>Maintain flow states and mark packets with priority</a:t>
            </a:r>
            <a:endParaRPr lang="en-US" altLang="zh-CN" dirty="0">
              <a:solidFill>
                <a:srgbClr val="0000CC"/>
              </a:solidFill>
              <a:cs typeface="Times New Roman" panose="02020603050405020304" pitchFamily="18" charset="0"/>
            </a:endParaRPr>
          </a:p>
          <a:p>
            <a:r>
              <a:rPr lang="en-US" altLang="zh-CN" dirty="0" smtClean="0">
                <a:cs typeface="Times New Roman" panose="02020603050405020304" pitchFamily="18" charset="0"/>
              </a:rPr>
              <a:t>PIAS switches</a:t>
            </a:r>
          </a:p>
          <a:p>
            <a:pPr lvl="1"/>
            <a:r>
              <a:rPr lang="en-US" altLang="zh-CN" dirty="0" smtClean="0">
                <a:cs typeface="Times New Roman" panose="02020603050405020304" pitchFamily="18" charset="0"/>
              </a:rPr>
              <a:t>Enable strict priority queueing and ECN</a:t>
            </a:r>
          </a:p>
          <a:p>
            <a:r>
              <a:rPr lang="en-US" altLang="zh-CN" dirty="0" smtClean="0">
                <a:cs typeface="Times New Roman" panose="02020603050405020304" pitchFamily="18" charset="0"/>
              </a:rPr>
              <a:t>PIAS rate control</a:t>
            </a:r>
            <a:endParaRPr lang="en-US" altLang="zh-CN" dirty="0">
              <a:latin typeface="+mj-lt"/>
              <a:cs typeface="Times New Roman" panose="02020603050405020304" pitchFamily="18" charset="0"/>
            </a:endParaRPr>
          </a:p>
          <a:p>
            <a:pPr lvl="1"/>
            <a:r>
              <a:rPr lang="en-US" altLang="zh-CN" dirty="0" smtClean="0">
                <a:cs typeface="Times New Roman" panose="02020603050405020304" pitchFamily="18" charset="0"/>
              </a:rPr>
              <a:t>Employ Data Center TCP to react to ECN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66811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196752"/>
            <a:ext cx="3600400" cy="269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rgbClr val="0000CC"/>
                </a:solidFill>
                <a:cs typeface="Times New Roman" panose="02020603050405020304" pitchFamily="18" charset="0"/>
              </a:rPr>
              <a:t>Testbed Experiments</a:t>
            </a:r>
            <a:endParaRPr lang="en-US" dirty="0"/>
          </a:p>
        </p:txBody>
      </p:sp>
      <p:sp>
        <p:nvSpPr>
          <p:cNvPr id="3" name="Content Placeholder 2"/>
          <p:cNvSpPr>
            <a:spLocks noGrp="1"/>
          </p:cNvSpPr>
          <p:nvPr>
            <p:ph idx="1"/>
          </p:nvPr>
        </p:nvSpPr>
        <p:spPr>
          <a:xfrm>
            <a:off x="457200" y="1600200"/>
            <a:ext cx="8229600" cy="4997152"/>
          </a:xfrm>
        </p:spPr>
        <p:txBody>
          <a:bodyPr>
            <a:normAutofit/>
          </a:bodyPr>
          <a:lstStyle/>
          <a:p>
            <a:r>
              <a:rPr lang="en-US" dirty="0" smtClean="0"/>
              <a:t>PIAS prototype</a:t>
            </a:r>
          </a:p>
          <a:p>
            <a:pPr lvl="1"/>
            <a:r>
              <a:rPr lang="en-US" sz="3000" dirty="0">
                <a:solidFill>
                  <a:srgbClr val="0000CC"/>
                </a:solidFill>
                <a:ea typeface="+mj-ea"/>
                <a:cs typeface="Times New Roman" panose="02020603050405020304" pitchFamily="18" charset="0"/>
              </a:rPr>
              <a:t>http://sing.cse.ust.hk/projects/PIAS</a:t>
            </a:r>
          </a:p>
          <a:p>
            <a:r>
              <a:rPr lang="en-US" dirty="0" smtClean="0"/>
              <a:t>Testbed Setup</a:t>
            </a:r>
          </a:p>
          <a:p>
            <a:pPr lvl="1"/>
            <a:r>
              <a:rPr lang="en-US" altLang="zh-CN" dirty="0" smtClean="0"/>
              <a:t>A </a:t>
            </a:r>
            <a:r>
              <a:rPr lang="en-US" altLang="zh-CN" dirty="0"/>
              <a:t>Gigabit </a:t>
            </a:r>
            <a:r>
              <a:rPr lang="en-US" altLang="zh-CN" dirty="0" smtClean="0"/>
              <a:t>Pronto-3295 switch</a:t>
            </a:r>
            <a:endParaRPr lang="en-US" dirty="0" smtClean="0"/>
          </a:p>
          <a:p>
            <a:pPr lvl="1"/>
            <a:r>
              <a:rPr lang="en-US" altLang="zh-CN" dirty="0"/>
              <a:t>16 </a:t>
            </a:r>
            <a:r>
              <a:rPr lang="en-US" altLang="zh-CN" dirty="0" smtClean="0"/>
              <a:t>Dell servers</a:t>
            </a:r>
            <a:endParaRPr lang="en-US" altLang="zh-CN" dirty="0"/>
          </a:p>
          <a:p>
            <a:r>
              <a:rPr lang="en-US" dirty="0" smtClean="0"/>
              <a:t>Benchmarks</a:t>
            </a:r>
          </a:p>
          <a:p>
            <a:pPr lvl="1"/>
            <a:r>
              <a:rPr lang="en-US" dirty="0" smtClean="0"/>
              <a:t>Web </a:t>
            </a:r>
            <a:r>
              <a:rPr lang="en-US" dirty="0"/>
              <a:t>s</a:t>
            </a:r>
            <a:r>
              <a:rPr lang="en-US" dirty="0" smtClean="0"/>
              <a:t>earch (DCTCP paper)</a:t>
            </a:r>
          </a:p>
          <a:p>
            <a:pPr lvl="1"/>
            <a:r>
              <a:rPr lang="en-US" dirty="0" smtClean="0"/>
              <a:t>Data mining (VL2 paper</a:t>
            </a:r>
            <a:r>
              <a:rPr lang="en-US" dirty="0"/>
              <a:t>)</a:t>
            </a:r>
            <a:endParaRPr lang="en-US" dirty="0" smtClean="0"/>
          </a:p>
          <a:p>
            <a:pPr lvl="1"/>
            <a:r>
              <a:rPr lang="en-US" dirty="0" smtClean="0"/>
              <a:t>Memcached</a:t>
            </a:r>
          </a:p>
          <a:p>
            <a:endParaRPr lang="en-US" dirty="0"/>
          </a:p>
          <a:p>
            <a:endParaRPr lang="en-US" dirty="0" smtClean="0"/>
          </a:p>
        </p:txBody>
      </p:sp>
      <p:sp>
        <p:nvSpPr>
          <p:cNvPr id="4" name="AutoShape 2" descr="data:image/jpeg;base64,/9j/4AAQSkZJRgABAQAAAQABAAD/2wCEAAkGBwgHBhAIBwgWExQXGRwaGBcYGB0bHhwdGxwcIB0hHyAkHDQhIR4xISUaJDItMS0tMi8uHCk0PDMvQygtOjcBCgoKDg0OGhAQGzcmHyUvKys3LDcsLCwsLCwsLCwsLywtLCssLSwrLCssLDcsLCwsLDcsLCwsLCwsLCwsLCwsLP/AABEIAMIBAwMBIgACEQEDEQH/xAAcAAEAAwEBAQEBAAAAAAAAAAAABQYHBAMCAQj/xAA7EAACAQMCAwUFAwsFAAAAAAAAAQIDBBEFBhIhMQcTQVFhIjJxgaEUQlIVFiMzYnKCkZKx0XOTwcLx/8QAGQEBAAMBAQAAAAAAAAAAAAAAAAMEBQEC/8QAIxEBAAICAQMEAwAAAAAAAAAAAAECAxEEEiExMjNBYSJCUf/aAAwDAQACEQMRAD8A3EAAAAAAAAAAAAAAAAAAAAAAAAAAAAAAAAAAAAAAAAAAAAAAAAAAAAAAAAAAAAAAAAAAAAAAAAAAAAAAAAAAAAAAAAAAAAAAAAAAAAAAAAAAAAAAAAAAAAAAAAAAAAAAAAAAAAAAAAAAAAAAAAAAAAAAAAA4Na1ex0OwlfalXUIL+bfgorq36A3p3nLe6jY2EeK+vadJec5xj/dmV6xvDXdek42k3Z0H0Uf1sl6y+78unmyAjpdopupUp8cn1lNuTfxyQWzxHhSyc2lZ1Hdscd3bblLhWvW/+9D/ACSttc0Lqn3lrXjOPnFpr+aMMdlaNYdtD+lf4POnp9O2rd/p9WdCf4qcnF/R9DzHI/sI68+PmG+Ay7Qt/wCoaXUjb7lXe0un2iEcSj+/FcmvVc/iaZbXFG6oRuLaqpwkk4yi8pp9Gn5E9bRaOy7jy1yRur1AB6SAAAAAAAAAAAAAAAAAAAAAAAAAAAAAAAAPK5uKVpbTuLmoowgnKUn0SSy2/kYrquq1906p+VLtNUo5VCk/ux/E1+J9f/EXPta1CUNLoaPRlh3E/a/06eHL68PyyUqMVGKjFYSK2e/6wzubmmPwh+gHlGdxc3isdMtJV6z58EfBecm+UV8f+StETPhm1rNp1D1BIVdp7uo0e+enUp/sRq+19fZ+pEW9wq0pU505QnF4nCSxKL9UdtS1fMJL4b072h7NKSxJciU2Prs9uatHTbib+y1pYjl/qqj6fwyf15+eYw8L63jd2k6EvFcvj4ClprOzDlnHbcN3BAbE1eetbWt7us8zxwT8+KD4W/njPzJ80YnbeidxsAAdAAAAAAAAAAAAAAAAAAAAAAAAAAAAAGVdpVR1N60KL6Qt+JfGU5J/RIhCf7T6Lo7stLprlUoyp/OEuL/sQBRzeti8z3ZfNSXBBz8lk0Dss0ylabXhfNZq3DdScvF82or4JeHm2UBpSWGWzsx3Fb21qtt6jVUKkG+5cuSqQk20k/xJtrHl8GeuPMbScGaxedtFM17VtPpW19Z6xRjic59zPH3k03HPww/5ryRpMpRjFyk8JdWZLvrX6G4tZo2mnT46Fu3KVRe7Ko1hKL8Ulnn45fpmxlmOmdr3JmsY52igAUGGuXZDNrTr2hnlG5k1/FGJfiidkNFrQ7m8fSrcTcfglGP91IvZoU9MN/D7cbAAe0oAAAAAAAAAAAAAAAAAAAAAAAAAAAAAqXaZo9XU9uO4tIZq28lVgl4pe+v6cvHi0jN7avC5oRrUnyaybqZHvPbVXbN5PUrCk5Wk3mcUv1Mn1ePwP6dPIr58e+8KHMwTaOuEWct1Yfli9ttJhH2q1RRzjnGPWbXwjlnRTnCpBTpyTT6NFh7MLD7duC41eazGiu5h+/LnN/FLC+EiDFXdlHj4+vJELxurRo6xte40umvehiH70cOGfTKRjuk1I1NPg4w4eWGsYw115G9mMbksPyNvC5tIxxCr+np/xe+v6s/LBPyK9tr3Ox7rFo+HMc1/UqqkqFrDiqVGoU4rq5S5I+7q5pWlLvK0sL6v0RcNibVvYze4NToqNbGLelPP6NP70vFSa8OqT9cKDHSbSpcfDOS30um3NKhomh0NNpvPdxSb85dZP5ybfzJIq350V7XQo6pqFvHEqnAo0+JtRjKSqS5rniEZzwvCJJ6brlHUdXubGjHlSUMT8Jt8Slw+ai0k/UvRMNqJjwlgAdegAAAAAAAAAAAAAAAAAAAAAAAAAAAUG/35q9fVru02tth3kLV8Nao60aeZr3oQTi+Jrn68unTPPcdqcatPTpaLoc7l3kKjhBTUZRnTeHF5WMZzmWeSWcMDRj8nGM4uM45T5NPxKHbdpdC3oXsNzaTUs69rBVJ0nKNTjjJqMXTksKWZOMfLMlz64+bHf2rUb+0huba8rSjdSUKNXvY1MTn7kakVFOLfr08uTwH5rnZtTlVldbaulbyfN0pLNJv08YfLK8kiybM0N7e29SsKkk585VGuac5PL545rol6JFOt+1DVry0r3thsypVo0JzjXqKvFKKg+bgnHM3w+00ksfUuf5zac9pvc0JSdDunV6e1hLOMZxxZ5devieYrETuHiuOtbdUR3TRUt/bWutwxtq+mVYQrUpPnPOOCS9pck8vKi18z1tte3E6lCpe7XxSquKzSuFUnTUukpw4IrhXjwylj1OWpvDVrqpc1tC227i3oTlCVR1lTlOUHip3UOB8SXm2uJ8kdmImNS7asWjUvvbOwbDSK8b6/qu5uF0nJYjB/sR6L4vL8sFvK1om77bW9Zp2VlQfdztIXUajfPE6kocDjjk1jrn0PDWN6R0urqkZWHErKnRqN8eOPveLl7vs4x65z4CIiPBWsVjUJ2lo9jSjRhGlypSnKCbbw5qSk+vPlKS+Z+afoun6d3X2Khwd3CVOCTeOGUoyeVnDeUnl8+b82Vm43zfU7inQo7ZqN3EkrNSqwg6yUZSnOUecqUIxUX7ScnxL2VzOme77zTbO5q7i0CpQdLg4O7kqsKzqS4YRpyxFufFhNNLGcndO6hbQVaz3PqVHVKFjuPQ/svf5VKcayrR40nJwniK4ZYTx1Tw+ZaQ6AAAAAAAAAAAAAAAAAAAAAAAAAADJdG3HQ2BrWsWe4LSspVrqpcW7hTlJVlU5qMWlji6J55ZeM8iraMrvaF3tmrqenVXOMbucqUIOVRRqcXPh65UXxtdUk/I/oMqWubfvr7tB0rW6Cj3VvGuqmXzzUg4xwsc+bAzjdOnalvu61bW9G0yqqX2WnRp95BxlVlCvTqy4Ivm+UZL1eF4nXt/8AMvVNZsLXTdBva1ZSjOpxVK/DbThhpz458PJ+X1bSe0gDNezijWp7B1KFWlJN1rppNNN5jywju2JTp0uyGhT1DT51oqhU46MYZnNcU8xUXjMmuiL4AMjtbjTbS5tafZ/rt06jqUoyspSnUhGlxLvFONRN0eGOeeV0wvAk9B3NYbTsrzSNahUhXjcV5U6apyk60alSU4OlhNSzlL0fXBpIAybbNvdbKu9Ov9dtKkaUtPjbzlCEqndVFWlUSmoptJqWM+awc+v1a+qW+57ylY1YwqW9r3XHBxlOK7xcXC1xLnnk+eMNpZNhAFH3k5abrujbgr0pOhb99GtKMXJwVaklGTSWeFNYb8MkfvHWrbd+3a9PQrSvcU6FShVlOnGUVUjGonONGWU5TUU3y9MPODSABnWhz2bqm4Lano9K7uZwzVVSVW5nToSiuXed7UwpvLSWG/NI0UAAAAAAAAAAAAAAAAAAAAAAAAAAAAAAAAAAAAAAAAAAAAAAAAAAAAAAAAAAAAAAAAAAAAAAAAAAAAAAAAAAAAAAAAAAAAAAAAAAAAAAAAAAAAAAAAAAAAAAAAAAAAAAAAAAAAAAAAAAAAAAAAAAAAAAAAAAAAAAAAAAAAAAAAAAAAAAAAAAAAAAAAAAAAAAAAAAAA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569" y="3878401"/>
            <a:ext cx="1851855" cy="2358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1407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CC"/>
                </a:solidFill>
                <a:cs typeface="Times New Roman" panose="02020603050405020304" pitchFamily="18" charset="0"/>
              </a:rPr>
              <a:t>Small </a:t>
            </a:r>
            <a:r>
              <a:rPr lang="en-US" dirty="0" smtClean="0">
                <a:solidFill>
                  <a:srgbClr val="0000CC"/>
                </a:solidFill>
                <a:cs typeface="Times New Roman" panose="02020603050405020304" pitchFamily="18" charset="0"/>
              </a:rPr>
              <a:t>Flows (&lt;100KB)</a:t>
            </a:r>
            <a:endParaRPr lang="en-US" dirty="0">
              <a:solidFill>
                <a:srgbClr val="0000CC"/>
              </a:solidFill>
              <a:cs typeface="Times New Roman" panose="02020603050405020304" pitchFamily="18" charset="0"/>
            </a:endParaRPr>
          </a:p>
        </p:txBody>
      </p:sp>
      <p:pic>
        <p:nvPicPr>
          <p:cNvPr id="2050" name="Picture 2" descr="D:\DualQueueTCP\NSDI\svn\data\websearch_short_av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4824"/>
            <a:ext cx="3627107" cy="2720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91680" y="4581128"/>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7" name="TextBox 6"/>
          <p:cNvSpPr txBox="1"/>
          <p:nvPr/>
        </p:nvSpPr>
        <p:spPr>
          <a:xfrm>
            <a:off x="5868144" y="4581128"/>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pic>
        <p:nvPicPr>
          <p:cNvPr id="2051" name="Picture 3" descr="D:\DualQueueTCP\NSDI\svn\data\datamining_short_av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325" y="1844824"/>
            <a:ext cx="3627107" cy="2720330"/>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8"/>
          <p:cNvSpPr/>
          <p:nvPr/>
        </p:nvSpPr>
        <p:spPr>
          <a:xfrm>
            <a:off x="1331640" y="5301208"/>
            <a:ext cx="6779226"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Compared to DCTCP, PIAS reduces average FCT of small flows by up to 47% and 45%</a:t>
            </a:r>
            <a:endParaRPr lang="zh-CN" altLang="en-US" sz="2800" dirty="0">
              <a:solidFill>
                <a:schemeClr val="bg1"/>
              </a:solidFill>
            </a:endParaRPr>
          </a:p>
        </p:txBody>
      </p:sp>
      <p:sp>
        <p:nvSpPr>
          <p:cNvPr id="10" name="椭圆 9"/>
          <p:cNvSpPr/>
          <p:nvPr/>
        </p:nvSpPr>
        <p:spPr>
          <a:xfrm>
            <a:off x="3563888" y="3359882"/>
            <a:ext cx="792088" cy="58475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endCxn id="10" idx="0"/>
          </p:cNvCxnSpPr>
          <p:nvPr/>
        </p:nvCxnSpPr>
        <p:spPr>
          <a:xfrm>
            <a:off x="3713796" y="2852936"/>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065724" y="2348880"/>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47%</a:t>
            </a:r>
            <a:endParaRPr lang="zh-CN" altLang="en-US" sz="2400" dirty="0">
              <a:solidFill>
                <a:srgbClr val="FF0000"/>
              </a:solidFill>
            </a:endParaRPr>
          </a:p>
        </p:txBody>
      </p:sp>
      <p:sp>
        <p:nvSpPr>
          <p:cNvPr id="13" name="椭圆 12"/>
          <p:cNvSpPr/>
          <p:nvPr/>
        </p:nvSpPr>
        <p:spPr>
          <a:xfrm>
            <a:off x="7812360" y="3746566"/>
            <a:ext cx="597012" cy="33050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7782248" y="3212976"/>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7209590" y="2780928"/>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45%</a:t>
            </a:r>
            <a:endParaRPr lang="zh-CN" altLang="en-US" sz="2400" dirty="0">
              <a:solidFill>
                <a:srgbClr val="FF00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74646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NS2 Simulation Setup</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r>
              <a:rPr lang="en-US" altLang="zh-CN" dirty="0" smtClean="0">
                <a:cs typeface="Times New Roman" panose="02020603050405020304" pitchFamily="18" charset="0"/>
              </a:rPr>
              <a:t>Topology</a:t>
            </a:r>
          </a:p>
          <a:p>
            <a:pPr lvl="1"/>
            <a:r>
              <a:rPr lang="en-US" altLang="zh-CN" dirty="0" smtClean="0">
                <a:cs typeface="Times New Roman" panose="02020603050405020304" pitchFamily="18" charset="0"/>
              </a:rPr>
              <a:t>144-host leaf-spine fabric with 10G/40G links</a:t>
            </a:r>
          </a:p>
          <a:p>
            <a:r>
              <a:rPr lang="en-US" altLang="zh-CN" dirty="0" smtClean="0">
                <a:cs typeface="Times New Roman" panose="02020603050405020304" pitchFamily="18" charset="0"/>
              </a:rPr>
              <a:t>Workloads</a:t>
            </a:r>
          </a:p>
          <a:p>
            <a:pPr lvl="1"/>
            <a:r>
              <a:rPr lang="en-US" altLang="zh-CN" dirty="0" smtClean="0">
                <a:cs typeface="Times New Roman" panose="02020603050405020304" pitchFamily="18" charset="0"/>
              </a:rPr>
              <a:t>Web search (DCTCP paper) </a:t>
            </a:r>
          </a:p>
          <a:p>
            <a:pPr lvl="1"/>
            <a:r>
              <a:rPr lang="en-US" altLang="zh-CN" dirty="0" smtClean="0">
                <a:cs typeface="Times New Roman" panose="02020603050405020304" pitchFamily="18" charset="0"/>
              </a:rPr>
              <a:t>Data mining (VL2 paper)</a:t>
            </a:r>
          </a:p>
          <a:p>
            <a:r>
              <a:rPr lang="en-US" altLang="zh-CN" dirty="0" smtClean="0">
                <a:cs typeface="Times New Roman" panose="02020603050405020304" pitchFamily="18" charset="0"/>
              </a:rPr>
              <a:t>Schemes</a:t>
            </a:r>
          </a:p>
          <a:p>
            <a:pPr lvl="1"/>
            <a:r>
              <a:rPr lang="en-US" altLang="zh-CN" dirty="0" smtClean="0">
                <a:cs typeface="Times New Roman" panose="02020603050405020304" pitchFamily="18" charset="0"/>
              </a:rPr>
              <a:t>Information-agnostic: PIAS, DCTCP and L2DCT </a:t>
            </a:r>
          </a:p>
          <a:p>
            <a:pPr lvl="1"/>
            <a:r>
              <a:rPr lang="en-US" altLang="zh-CN" dirty="0" smtClean="0">
                <a:cs typeface="Times New Roman" panose="02020603050405020304" pitchFamily="18" charset="0"/>
              </a:rPr>
              <a:t>Information-aware: pFabric</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1919063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Overall Performance</a:t>
            </a:r>
            <a:endParaRPr lang="zh-CN" altLang="en-US" dirty="0">
              <a:solidFill>
                <a:srgbClr val="0000CC"/>
              </a:solidFill>
              <a:ea typeface="+mn-ea"/>
              <a:cs typeface="Times New Roman" panose="02020603050405020304" pitchFamily="18" charset="0"/>
            </a:endParaRPr>
          </a:p>
        </p:txBody>
      </p:sp>
      <p:sp>
        <p:nvSpPr>
          <p:cNvPr id="5" name="TextBox 4"/>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9" name="TextBox 8"/>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7" name="圆角矩形 6"/>
          <p:cNvSpPr/>
          <p:nvPr/>
        </p:nvSpPr>
        <p:spPr>
          <a:xfrm>
            <a:off x="971600" y="5229200"/>
            <a:ext cx="7272808" cy="10527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sz="2800" dirty="0">
              <a:solidFill>
                <a:schemeClr val="bg1"/>
              </a:solidFill>
            </a:endParaRPr>
          </a:p>
          <a:p>
            <a:pPr algn="just"/>
            <a:r>
              <a:rPr lang="en-US" altLang="zh-CN" sz="2800" dirty="0">
                <a:solidFill>
                  <a:schemeClr val="bg1"/>
                </a:solidFill>
              </a:rPr>
              <a:t>PIAS </a:t>
            </a:r>
            <a:r>
              <a:rPr lang="en-US" altLang="zh-CN" sz="2800" dirty="0" smtClean="0">
                <a:solidFill>
                  <a:schemeClr val="bg1"/>
                </a:solidFill>
              </a:rPr>
              <a:t>has an obvious advantage over DCTCP </a:t>
            </a:r>
            <a:r>
              <a:rPr lang="en-US" altLang="zh-CN" sz="2800" dirty="0">
                <a:solidFill>
                  <a:schemeClr val="bg1"/>
                </a:solidFill>
              </a:rPr>
              <a:t>and L2DCT in both </a:t>
            </a:r>
            <a:r>
              <a:rPr lang="en-US" altLang="zh-CN" sz="2800" dirty="0" smtClean="0">
                <a:solidFill>
                  <a:schemeClr val="bg1"/>
                </a:solidFill>
              </a:rPr>
              <a:t>workloads</a:t>
            </a:r>
            <a:r>
              <a:rPr lang="en-US" altLang="zh-CN" sz="2800" dirty="0">
                <a:solidFill>
                  <a:schemeClr val="bg1"/>
                </a:solidFill>
              </a:rPr>
              <a:t>.</a:t>
            </a:r>
          </a:p>
          <a:p>
            <a:pPr algn="just"/>
            <a:endParaRPr lang="zh-CN" altLang="en-US" sz="2800" dirty="0">
              <a:solidFill>
                <a:schemeClr val="bg1"/>
              </a:solidFill>
            </a:endParaRPr>
          </a:p>
        </p:txBody>
      </p:sp>
      <p:pic>
        <p:nvPicPr>
          <p:cNvPr id="1026" name="Picture 2" descr="D:\DualQueueTCP\NSDI\svn\data\avg_dctc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3888432" cy="2911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ualQueueTCP\NSDI\svn\data\avg_v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963" y="1628800"/>
            <a:ext cx="3881501" cy="2911127"/>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11455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Small Flows (&lt;100KB)</a:t>
            </a:r>
            <a:endParaRPr lang="zh-CN" altLang="en-US" dirty="0">
              <a:solidFill>
                <a:srgbClr val="0000CC"/>
              </a:solidFill>
              <a:ea typeface="+mn-ea"/>
              <a:cs typeface="Times New Roman" panose="02020603050405020304" pitchFamily="18" charset="0"/>
            </a:endParaRPr>
          </a:p>
        </p:txBody>
      </p:sp>
      <p:sp>
        <p:nvSpPr>
          <p:cNvPr id="8" name="圆角矩形 7"/>
          <p:cNvSpPr/>
          <p:nvPr/>
        </p:nvSpPr>
        <p:spPr>
          <a:xfrm>
            <a:off x="971600" y="5229200"/>
            <a:ext cx="7488832" cy="720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Simulations confirm </a:t>
            </a:r>
            <a:r>
              <a:rPr lang="en-US" altLang="zh-CN" sz="2800" dirty="0" err="1">
                <a:solidFill>
                  <a:schemeClr val="bg1"/>
                </a:solidFill>
              </a:rPr>
              <a:t>testbed</a:t>
            </a:r>
            <a:r>
              <a:rPr lang="en-US" altLang="zh-CN" sz="2800" dirty="0">
                <a:solidFill>
                  <a:schemeClr val="bg1"/>
                </a:solidFill>
              </a:rPr>
              <a:t> experiment results</a:t>
            </a:r>
            <a:endParaRPr lang="zh-CN" altLang="en-US" sz="2800" dirty="0">
              <a:solidFill>
                <a:schemeClr val="bg1"/>
              </a:solidFill>
            </a:endParaRPr>
          </a:p>
        </p:txBody>
      </p:sp>
      <p:pic>
        <p:nvPicPr>
          <p:cNvPr id="2057" name="Picture 9" descr="D:\DualQueueTCP\NSDI\svn\data\small_avg_dctc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3883024" cy="29122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DualQueueTCP\NSDI\svn\data\small_avg_v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00808"/>
            <a:ext cx="3883024" cy="29122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20" name="TextBox 19"/>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24" name="椭圆 23"/>
          <p:cNvSpPr/>
          <p:nvPr/>
        </p:nvSpPr>
        <p:spPr>
          <a:xfrm>
            <a:off x="3779912" y="2204864"/>
            <a:ext cx="576064" cy="127722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028384" y="2852936"/>
            <a:ext cx="434191" cy="87537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1"/>
          <p:cNvSpPr txBox="1">
            <a:spLocks/>
          </p:cNvSpPr>
          <p:nvPr/>
        </p:nvSpPr>
        <p:spPr>
          <a:xfrm>
            <a:off x="1331640"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ea typeface="+mn-ea"/>
                <a:cs typeface="Times New Roman" panose="02020603050405020304" pitchFamily="18" charset="0"/>
              </a:rPr>
              <a:t>40% - 50% improvement</a:t>
            </a:r>
            <a:endParaRPr lang="zh-CN" altLang="en-US" sz="3200" dirty="0">
              <a:solidFill>
                <a:srgbClr val="0000CC"/>
              </a:solidFill>
              <a:latin typeface="+mn-lt"/>
              <a:ea typeface="+mn-ea"/>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7797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5" grpId="0" animBg="1"/>
      <p:bldP spid="26" grpId="0"/>
      <p:bldP spid="2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Comparison </a:t>
            </a:r>
            <a:r>
              <a:rPr lang="en-US" altLang="zh-CN" dirty="0">
                <a:solidFill>
                  <a:srgbClr val="0000CC"/>
                </a:solidFill>
                <a:ea typeface="+mn-ea"/>
                <a:cs typeface="Times New Roman" panose="02020603050405020304" pitchFamily="18" charset="0"/>
              </a:rPr>
              <a:t>w</a:t>
            </a:r>
            <a:r>
              <a:rPr lang="en-US" altLang="zh-CN" dirty="0" smtClean="0">
                <a:solidFill>
                  <a:srgbClr val="0000CC"/>
                </a:solidFill>
                <a:ea typeface="+mn-ea"/>
                <a:cs typeface="Times New Roman" panose="02020603050405020304" pitchFamily="18" charset="0"/>
              </a:rPr>
              <a:t>ith pFabric</a:t>
            </a:r>
            <a:endParaRPr lang="zh-CN" altLang="en-US" dirty="0">
              <a:solidFill>
                <a:srgbClr val="0000CC"/>
              </a:solidFill>
              <a:ea typeface="+mn-ea"/>
              <a:cs typeface="Times New Roman" panose="02020603050405020304" pitchFamily="18" charset="0"/>
            </a:endParaRPr>
          </a:p>
        </p:txBody>
      </p:sp>
      <p:sp>
        <p:nvSpPr>
          <p:cNvPr id="9" name="圆角矩形 8"/>
          <p:cNvSpPr/>
          <p:nvPr/>
        </p:nvSpPr>
        <p:spPr>
          <a:xfrm>
            <a:off x="1043608" y="5229200"/>
            <a:ext cx="7344816"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PIAS only has 4.9% performance </a:t>
            </a:r>
            <a:r>
              <a:rPr lang="en-US" altLang="zh-CN" sz="2800" dirty="0" smtClean="0">
                <a:solidFill>
                  <a:schemeClr val="bg1"/>
                </a:solidFill>
              </a:rPr>
              <a:t>gap to </a:t>
            </a:r>
            <a:r>
              <a:rPr lang="en-US" altLang="zh-CN" sz="2800" dirty="0" err="1" smtClean="0">
                <a:solidFill>
                  <a:schemeClr val="bg1"/>
                </a:solidFill>
              </a:rPr>
              <a:t>pFabric</a:t>
            </a:r>
            <a:r>
              <a:rPr lang="en-US" altLang="zh-CN" sz="2800" dirty="0" smtClean="0">
                <a:solidFill>
                  <a:schemeClr val="bg1"/>
                </a:solidFill>
              </a:rPr>
              <a:t> for </a:t>
            </a:r>
            <a:r>
              <a:rPr lang="en-US" altLang="zh-CN" sz="2800" dirty="0">
                <a:solidFill>
                  <a:schemeClr val="bg1"/>
                </a:solidFill>
              </a:rPr>
              <a:t>small  flows in data mining </a:t>
            </a:r>
            <a:r>
              <a:rPr lang="en-US" altLang="zh-CN" sz="2800" dirty="0" smtClean="0">
                <a:solidFill>
                  <a:schemeClr val="bg1"/>
                </a:solidFill>
              </a:rPr>
              <a:t>workload</a:t>
            </a:r>
            <a:endParaRPr lang="zh-CN" altLang="en-US" sz="2800" dirty="0">
              <a:solidFill>
                <a:schemeClr val="bg1"/>
              </a:solidFill>
            </a:endParaRPr>
          </a:p>
        </p:txBody>
      </p:sp>
      <p:pic>
        <p:nvPicPr>
          <p:cNvPr id="3075" name="Picture 3" descr="D:\DualQueueTCP\NSDI\svn\data\small_avg_dctcp_pfab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58" y="1700808"/>
            <a:ext cx="3840426" cy="2880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DualQueueTCP\NSDI\svn\data\small_avg_vl2_pfabri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00808"/>
            <a:ext cx="3840426" cy="28803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12" name="TextBox 11"/>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8" name="椭圆 7"/>
          <p:cNvSpPr/>
          <p:nvPr/>
        </p:nvSpPr>
        <p:spPr>
          <a:xfrm>
            <a:off x="8028384" y="3140968"/>
            <a:ext cx="434191" cy="43204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711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Conclusion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mj-lt"/>
                <a:cs typeface="Times New Roman" panose="02020603050405020304" pitchFamily="18" charset="0"/>
              </a:rPr>
              <a:t>PIAS: practical and effective</a:t>
            </a:r>
          </a:p>
          <a:p>
            <a:pPr lvl="1"/>
            <a:r>
              <a:rPr lang="en-US" altLang="zh-CN" dirty="0" smtClean="0">
                <a:latin typeface="+mj-lt"/>
                <a:cs typeface="Times New Roman" panose="02020603050405020304" pitchFamily="18" charset="0"/>
              </a:rPr>
              <a:t>Not assume flow information from applications</a:t>
            </a:r>
          </a:p>
          <a:p>
            <a:pPr lvl="1"/>
            <a:endParaRPr lang="en-US" altLang="zh-CN" dirty="0" smtClean="0">
              <a:latin typeface="+mj-lt"/>
              <a:cs typeface="Times New Roman" panose="02020603050405020304" pitchFamily="18" charset="0"/>
            </a:endParaRPr>
          </a:p>
          <a:p>
            <a:pPr lvl="1"/>
            <a:r>
              <a:rPr lang="en-US" altLang="zh-CN" dirty="0" smtClean="0">
                <a:latin typeface="+mj-lt"/>
                <a:cs typeface="Times New Roman" panose="02020603050405020304" pitchFamily="18" charset="0"/>
              </a:rPr>
              <a:t>Enforce Multi-Level Feedback Queue scheduling</a:t>
            </a:r>
          </a:p>
          <a:p>
            <a:pPr lvl="1"/>
            <a:endParaRPr lang="en-US" altLang="zh-CN" dirty="0" smtClean="0">
              <a:latin typeface="+mj-lt"/>
              <a:cs typeface="Times New Roman" panose="02020603050405020304" pitchFamily="18" charset="0"/>
            </a:endParaRPr>
          </a:p>
          <a:p>
            <a:pPr lvl="1"/>
            <a:r>
              <a:rPr lang="en-US" altLang="zh-CN" dirty="0" smtClean="0">
                <a:latin typeface="+mj-lt"/>
                <a:cs typeface="Times New Roman" panose="02020603050405020304" pitchFamily="18" charset="0"/>
              </a:rPr>
              <a:t>Use commodity switches &amp; legacy network stacks</a:t>
            </a:r>
          </a:p>
        </p:txBody>
      </p:sp>
      <p:sp>
        <p:nvSpPr>
          <p:cNvPr id="4" name="圆角矩形 3"/>
          <p:cNvSpPr/>
          <p:nvPr/>
        </p:nvSpPr>
        <p:spPr>
          <a:xfrm>
            <a:off x="1331640" y="265068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Information-agnostic</a:t>
            </a:r>
            <a:endParaRPr lang="zh-CN" altLang="en-US" sz="2800" dirty="0">
              <a:solidFill>
                <a:schemeClr val="bg1"/>
              </a:solidFill>
            </a:endParaRPr>
          </a:p>
        </p:txBody>
      </p:sp>
      <p:sp>
        <p:nvSpPr>
          <p:cNvPr id="5" name="圆角矩形 4"/>
          <p:cNvSpPr/>
          <p:nvPr/>
        </p:nvSpPr>
        <p:spPr>
          <a:xfrm>
            <a:off x="1312483" y="371703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FCT minimization</a:t>
            </a:r>
            <a:endParaRPr lang="zh-CN" altLang="en-US" sz="2800" dirty="0">
              <a:solidFill>
                <a:schemeClr val="bg1"/>
              </a:solidFill>
            </a:endParaRPr>
          </a:p>
        </p:txBody>
      </p:sp>
      <p:sp>
        <p:nvSpPr>
          <p:cNvPr id="6" name="圆角矩形 5"/>
          <p:cNvSpPr/>
          <p:nvPr/>
        </p:nvSpPr>
        <p:spPr>
          <a:xfrm>
            <a:off x="1331640" y="4725144"/>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Readily deployable</a:t>
            </a:r>
            <a:endParaRPr lang="zh-CN" altLang="en-US" sz="2800" dirty="0">
              <a:solidFill>
                <a:schemeClr val="bg1"/>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624203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Data Center Transport</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Cloud applications</a:t>
            </a:r>
          </a:p>
          <a:p>
            <a:pPr lvl="1"/>
            <a:r>
              <a:rPr lang="en-US" altLang="zh-CN" dirty="0" smtClean="0">
                <a:cs typeface="Times New Roman" panose="02020603050405020304" pitchFamily="18" charset="0"/>
              </a:rPr>
              <a:t>Desire low latency for short messages</a:t>
            </a:r>
            <a:endParaRPr lang="en-US" altLang="zh-CN" dirty="0">
              <a:cs typeface="Times New Roman" panose="02020603050405020304" pitchFamily="18" charset="0"/>
            </a:endParaRPr>
          </a:p>
          <a:p>
            <a:r>
              <a:rPr lang="en-US" altLang="zh-CN" dirty="0" smtClean="0">
                <a:cs typeface="Times New Roman" panose="02020603050405020304" pitchFamily="18" charset="0"/>
              </a:rPr>
              <a:t>Goal: Minimize flow completion time (FCT)</a:t>
            </a:r>
          </a:p>
          <a:p>
            <a:pPr lvl="1"/>
            <a:r>
              <a:rPr lang="en-US" altLang="zh-CN" dirty="0" smtClean="0">
                <a:cs typeface="Times New Roman" panose="02020603050405020304" pitchFamily="18" charset="0"/>
              </a:rPr>
              <a:t>Many flow scheduling proposals…</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050022"/>
            <a:ext cx="1944216" cy="144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9" y="4941168"/>
            <a:ext cx="1619947" cy="15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http://www.thecus.com/upload_new/app/icon/sup_app_icon_348.f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5039768"/>
            <a:ext cx="1455042" cy="14550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0.iconfinder.com/data/icons/superuser-extension-dark/512/675172-data_database_sql_query-12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5050023"/>
            <a:ext cx="1444787" cy="1444788"/>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9852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9"/>
                                          </p:stCondLst>
                                        </p:cTn>
                                        <p:tgtEl>
                                          <p:spTgt spid="1035"/>
                                        </p:tgtEl>
                                        <p:attrNameLst>
                                          <p:attrName>style.visibility</p:attrName>
                                        </p:attrNameLst>
                                      </p:cBhvr>
                                      <p:to>
                                        <p:strVal val="visible"/>
                                      </p:to>
                                    </p:set>
                                  </p:childTnLst>
                                </p:cTn>
                              </p:par>
                            </p:childTnLst>
                          </p:cTn>
                        </p:par>
                        <p:par>
                          <p:cTn id="10" fill="hold">
                            <p:stCondLst>
                              <p:cond delay="10"/>
                            </p:stCondLst>
                            <p:childTnLst>
                              <p:par>
                                <p:cTn id="11" presetID="1" presetClass="entr" presetSubtype="0" fill="hold" nodeType="afterEffect">
                                  <p:stCondLst>
                                    <p:cond delay="250"/>
                                  </p:stCondLst>
                                  <p:childTnLst>
                                    <p:set>
                                      <p:cBhvr>
                                        <p:cTn id="12" dur="1" fill="hold">
                                          <p:stCondLst>
                                            <p:cond delay="0"/>
                                          </p:stCondLst>
                                        </p:cTn>
                                        <p:tgtEl>
                                          <p:spTgt spid="1030"/>
                                        </p:tgtEl>
                                        <p:attrNameLst>
                                          <p:attrName>style.visibility</p:attrName>
                                        </p:attrNameLst>
                                      </p:cBhvr>
                                      <p:to>
                                        <p:strVal val="visible"/>
                                      </p:to>
                                    </p:set>
                                  </p:childTnLst>
                                </p:cTn>
                              </p:par>
                            </p:childTnLst>
                          </p:cTn>
                        </p:par>
                        <p:par>
                          <p:cTn id="13" fill="hold">
                            <p:stCondLst>
                              <p:cond delay="260"/>
                            </p:stCondLst>
                            <p:childTnLst>
                              <p:par>
                                <p:cTn id="14" presetID="1" presetClass="entr" presetSubtype="0" fill="hold" nodeType="afterEffect">
                                  <p:stCondLst>
                                    <p:cond delay="250"/>
                                  </p:stCondLst>
                                  <p:childTnLst>
                                    <p:set>
                                      <p:cBhvr>
                                        <p:cTn id="15" dur="1" fill="hold">
                                          <p:stCondLst>
                                            <p:cond delay="0"/>
                                          </p:stCondLst>
                                        </p:cTn>
                                        <p:tgtEl>
                                          <p:spTgt spid="1026"/>
                                        </p:tgtEl>
                                        <p:attrNameLst>
                                          <p:attrName>style.visibility</p:attrName>
                                        </p:attrNameLst>
                                      </p:cBhvr>
                                      <p:to>
                                        <p:strVal val="visible"/>
                                      </p:to>
                                    </p:set>
                                  </p:childTnLst>
                                </p:cTn>
                              </p:par>
                            </p:childTnLst>
                          </p:cTn>
                        </p:par>
                        <p:par>
                          <p:cTn id="16" fill="hold">
                            <p:stCondLst>
                              <p:cond delay="510"/>
                            </p:stCondLst>
                            <p:childTnLst>
                              <p:par>
                                <p:cTn id="17" presetID="1" presetClass="entr" presetSubtype="0" fill="hold" nodeType="afterEffect">
                                  <p:stCondLst>
                                    <p:cond delay="250"/>
                                  </p:stCondLst>
                                  <p:childTnLst>
                                    <p:set>
                                      <p:cBhvr>
                                        <p:cTn id="18" dur="1" fill="hold">
                                          <p:stCondLst>
                                            <p:cond delay="0"/>
                                          </p:stCondLst>
                                        </p:cTn>
                                        <p:tgtEl>
                                          <p:spTgt spid="10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5400" dirty="0" smtClean="0">
                <a:solidFill>
                  <a:srgbClr val="0000CC"/>
                </a:solidFill>
                <a:cs typeface="Times New Roman" panose="02020603050405020304" pitchFamily="18" charset="0"/>
              </a:rPr>
              <a:t>Thanks! </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5362302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Starvation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smtClean="0">
                <a:latin typeface="+mj-lt"/>
                <a:cs typeface="Times New Roman" panose="02020603050405020304" pitchFamily="18" charset="0"/>
              </a:rPr>
              <a:t>Measurement</a:t>
            </a:r>
          </a:p>
          <a:p>
            <a:pPr lvl="1"/>
            <a:r>
              <a:rPr lang="en-US" altLang="zh-CN" dirty="0" smtClean="0">
                <a:latin typeface="+mj-lt"/>
                <a:cs typeface="Times New Roman" panose="02020603050405020304" pitchFamily="18" charset="0"/>
              </a:rPr>
              <a:t>5000 flows, </a:t>
            </a:r>
            <a:r>
              <a:rPr lang="en-US" altLang="zh-CN" dirty="0"/>
              <a:t>5.7 million </a:t>
            </a:r>
            <a:r>
              <a:rPr lang="en-US" altLang="zh-CN" dirty="0" smtClean="0"/>
              <a:t>MTU-sized packets</a:t>
            </a:r>
          </a:p>
          <a:p>
            <a:pPr lvl="1"/>
            <a:r>
              <a:rPr lang="en-US" altLang="zh-CN" dirty="0" smtClean="0">
                <a:latin typeface="+mj-lt"/>
                <a:cs typeface="Times New Roman" panose="02020603050405020304" pitchFamily="18" charset="0"/>
              </a:rPr>
              <a:t>200 timeouts, 31 two consecutive timeouts </a:t>
            </a:r>
          </a:p>
          <a:p>
            <a:r>
              <a:rPr lang="en-US" altLang="zh-CN" dirty="0" smtClean="0">
                <a:latin typeface="+mj-lt"/>
                <a:cs typeface="Times New Roman" panose="02020603050405020304" pitchFamily="18" charset="0"/>
              </a:rPr>
              <a:t>Solutions</a:t>
            </a:r>
          </a:p>
          <a:p>
            <a:pPr lvl="1"/>
            <a:r>
              <a:rPr lang="en-US" altLang="zh-CN" dirty="0" smtClean="0">
                <a:latin typeface="+mj-lt"/>
                <a:cs typeface="Times New Roman" panose="02020603050405020304" pitchFamily="18" charset="0"/>
              </a:rPr>
              <a:t>Per-port ECN pushes back high priority flows when many low priority flow get starved</a:t>
            </a:r>
          </a:p>
          <a:p>
            <a:pPr lvl="1"/>
            <a:r>
              <a:rPr lang="en-US" altLang="zh-CN" dirty="0">
                <a:solidFill>
                  <a:srgbClr val="0000CC"/>
                </a:solidFill>
                <a:latin typeface="+mj-lt"/>
                <a:cs typeface="Times New Roman" panose="02020603050405020304" pitchFamily="18" charset="0"/>
              </a:rPr>
              <a:t>Treating a long-term starved flow as a new flow </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21996662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Persistent Connections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Solution: periodically </a:t>
            </a:r>
            <a:r>
              <a:rPr lang="en-US" altLang="zh-CN" dirty="0"/>
              <a:t>reset flow states based on more behaviors of </a:t>
            </a:r>
            <a:r>
              <a:rPr lang="en-US" altLang="zh-CN" dirty="0" smtClean="0"/>
              <a:t>traffic</a:t>
            </a:r>
          </a:p>
          <a:p>
            <a:pPr lvl="1"/>
            <a:r>
              <a:rPr lang="en-US" altLang="zh-CN" dirty="0" smtClean="0">
                <a:latin typeface="+mj-lt"/>
                <a:cs typeface="Times New Roman" panose="02020603050405020304" pitchFamily="18" charset="0"/>
              </a:rPr>
              <a:t>When a flow idles for some time, we reset the bytes sent of this flow to 0.</a:t>
            </a:r>
          </a:p>
          <a:p>
            <a:pPr lvl="1"/>
            <a:r>
              <a:rPr lang="en-US" altLang="zh-CN" dirty="0"/>
              <a:t>D</a:t>
            </a:r>
            <a:r>
              <a:rPr lang="en-US" altLang="zh-CN" dirty="0" smtClean="0"/>
              <a:t>efine </a:t>
            </a:r>
            <a:r>
              <a:rPr lang="en-US" altLang="zh-CN" dirty="0"/>
              <a:t>a </a:t>
            </a:r>
            <a:r>
              <a:rPr lang="en-US" altLang="zh-CN" dirty="0" smtClean="0"/>
              <a:t>flow as </a:t>
            </a:r>
            <a:r>
              <a:rPr lang="en-US" altLang="zh-CN" dirty="0"/>
              <a:t>packets demarcated by </a:t>
            </a:r>
            <a:r>
              <a:rPr lang="en-US" altLang="zh-CN" dirty="0" smtClean="0"/>
              <a:t>incoming packets with payload within </a:t>
            </a:r>
            <a:r>
              <a:rPr lang="en-US" altLang="zh-CN" dirty="0"/>
              <a:t>a </a:t>
            </a:r>
            <a:r>
              <a:rPr lang="en-US" altLang="zh-CN" dirty="0" smtClean="0"/>
              <a:t>single connection</a:t>
            </a:r>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365992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96184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cxnSp>
        <p:nvCxnSpPr>
          <p:cNvPr id="5" name="直接连接符 4"/>
          <p:cNvCxnSpPr/>
          <p:nvPr/>
        </p:nvCxnSpPr>
        <p:spPr>
          <a:xfrm>
            <a:off x="2195736" y="4293096"/>
            <a:ext cx="6120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标题 1"/>
          <p:cNvSpPr txBox="1">
            <a:spLocks/>
          </p:cNvSpPr>
          <p:nvPr/>
        </p:nvSpPr>
        <p:spPr>
          <a:xfrm>
            <a:off x="1619672" y="5526360"/>
            <a:ext cx="612068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ea typeface="+mn-ea"/>
                <a:cs typeface="Times New Roman" panose="02020603050405020304" pitchFamily="18" charset="0"/>
              </a:rPr>
              <a:t>Not feasible for some applications</a:t>
            </a:r>
            <a:endParaRPr lang="zh-CN" altLang="en-US" sz="3200" dirty="0">
              <a:solidFill>
                <a:srgbClr val="0000CC"/>
              </a:solidFill>
              <a:latin typeface="+mn-lt"/>
              <a:ea typeface="+mn-ea"/>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2471859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cxnSp>
        <p:nvCxnSpPr>
          <p:cNvPr id="5" name="直接连接符 4"/>
          <p:cNvCxnSpPr/>
          <p:nvPr/>
        </p:nvCxnSpPr>
        <p:spPr>
          <a:xfrm>
            <a:off x="2195736" y="4293096"/>
            <a:ext cx="6120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31640" y="5157192"/>
            <a:ext cx="44644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txBox="1">
            <a:spLocks/>
          </p:cNvSpPr>
          <p:nvPr/>
        </p:nvSpPr>
        <p:spPr>
          <a:xfrm>
            <a:off x="1619672" y="5526360"/>
            <a:ext cx="612068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cs typeface="Times New Roman" panose="02020603050405020304" pitchFamily="18" charset="0"/>
              </a:rPr>
              <a:t>Hard to deploy in practice</a:t>
            </a:r>
            <a:endParaRPr lang="zh-CN" altLang="en-US" sz="3200" dirty="0">
              <a:solidFill>
                <a:srgbClr val="0000CC"/>
              </a:solidFill>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301866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a:t>
            </a:r>
            <a:r>
              <a:rPr lang="en-US" altLang="zh-CN" dirty="0" smtClean="0">
                <a:cs typeface="Times New Roman" panose="02020603050405020304" pitchFamily="18" charset="0"/>
              </a:rPr>
              <a:t>prior </a:t>
            </a:r>
            <a:r>
              <a:rPr lang="en-US" altLang="zh-CN" dirty="0">
                <a:cs typeface="Times New Roman" panose="02020603050405020304" pitchFamily="18" charset="0"/>
              </a:rPr>
              <a:t>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484325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4414</Words>
  <Application>Microsoft Office PowerPoint</Application>
  <PresentationFormat>全屏显示(4:3)</PresentationFormat>
  <Paragraphs>430</Paragraphs>
  <Slides>52</Slides>
  <Notes>51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PowerPoint 演示文稿</vt:lpstr>
      <vt:lpstr>Data Centers</vt:lpstr>
      <vt:lpstr>This talk is about the transport  inside the data center</vt:lpstr>
      <vt:lpstr>Data Center Networks</vt:lpstr>
      <vt:lpstr>Data Center Transport</vt:lpstr>
      <vt:lpstr>The State-of-the-art Solutions</vt:lpstr>
      <vt:lpstr>The State-of-the-art Solutions</vt:lpstr>
      <vt:lpstr>The State-of-the-art Solutions</vt:lpstr>
      <vt:lpstr>Question</vt:lpstr>
      <vt:lpstr>Design Goal 1</vt:lpstr>
      <vt:lpstr>Design Goal 2</vt:lpstr>
      <vt:lpstr>Design Goal 3</vt:lpstr>
      <vt:lpstr>Question</vt:lpstr>
      <vt:lpstr>PowerPoint 演示文稿</vt:lpstr>
      <vt:lpstr>Design Rationale</vt:lpstr>
      <vt:lpstr>Design Rationale</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How to implement?</vt:lpstr>
      <vt:lpstr>How to implement?</vt:lpstr>
      <vt:lpstr>How to implement?</vt:lpstr>
      <vt:lpstr>How to implement?</vt:lpstr>
      <vt:lpstr>Determine Thresholds</vt:lpstr>
      <vt:lpstr>Impact of Mismatches</vt:lpstr>
      <vt:lpstr>Impact of Mismatches</vt:lpstr>
      <vt:lpstr>Impact of Mismatches</vt:lpstr>
      <vt:lpstr>Impact of Mismatches</vt:lpstr>
      <vt:lpstr>Impact of Mismatches</vt:lpstr>
      <vt:lpstr>Handle Mismatches</vt:lpstr>
      <vt:lpstr>Handle Mismatches</vt:lpstr>
      <vt:lpstr>Handle Mismatches</vt:lpstr>
      <vt:lpstr>Handle Mismatches</vt:lpstr>
      <vt:lpstr>PIAS in 1 Slide</vt:lpstr>
      <vt:lpstr>Testbed Experiments</vt:lpstr>
      <vt:lpstr>Small Flows (&lt;100KB)</vt:lpstr>
      <vt:lpstr>NS2 Simulation Setup</vt:lpstr>
      <vt:lpstr>Overall Performance</vt:lpstr>
      <vt:lpstr>Small Flows (&lt;100KB)</vt:lpstr>
      <vt:lpstr>Comparison with pFabric</vt:lpstr>
      <vt:lpstr>Conclusion</vt:lpstr>
      <vt:lpstr>Thanks! </vt:lpstr>
      <vt:lpstr>Starvation</vt:lpstr>
      <vt:lpstr>Persistent Connections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wei bai</cp:lastModifiedBy>
  <cp:revision>568</cp:revision>
  <dcterms:created xsi:type="dcterms:W3CDTF">2015-04-25T06:46:58Z</dcterms:created>
  <dcterms:modified xsi:type="dcterms:W3CDTF">2015-05-31T16:08:49Z</dcterms:modified>
</cp:coreProperties>
</file>