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019a5fe2b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a019a5fe2b_1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02445569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a02445569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019a5fe2b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a019a5fe2b_1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019a5fe2b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a019a5fe2b_1_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019a5fe2b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a019a5fe2b_1_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02445569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rPr>
              <a:t>In a study completed by the The Journal of Bone and Joint Surgery they found that “Study of twenty skeletons and two hundred patients with degenerative spondylolisthesis established that it occurred four times more frequently in females, six to nine times more frequently at the interspace between the fourth and fifth lumbar vertebrae than at adjoining levels, three times more frequently in blacks than in whites, and four times more frequently the fifth lumbar vertebra was sacralized”Rosenberg, 1975. </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rPr b="1" lang="en" sz="1050">
                <a:solidFill>
                  <a:srgbClr val="333333"/>
                </a:solidFill>
                <a:highlight>
                  <a:srgbClr val="FFFFFF"/>
                </a:highlight>
              </a:rPr>
              <a:t>Background</a:t>
            </a:r>
            <a:r>
              <a:rPr lang="en" sz="1050">
                <a:solidFill>
                  <a:srgbClr val="333333"/>
                </a:solidFill>
                <a:highlight>
                  <a:srgbClr val="FFFFFF"/>
                </a:highlight>
              </a:rPr>
              <a:t>: Prolonged sitting posture as in computer users is harmful to the spine and may lead to posture abnormalities, which are due to changes in spinal mobility, leading to changes of back functional stability and mobility</a:t>
            </a:r>
            <a:r>
              <a:rPr b="1" lang="en" sz="1050">
                <a:solidFill>
                  <a:srgbClr val="333333"/>
                </a:solidFill>
                <a:highlight>
                  <a:srgbClr val="FFFFFF"/>
                </a:highlight>
              </a:rPr>
              <a:t>.</a:t>
            </a:r>
            <a:r>
              <a:rPr lang="en" sz="1050">
                <a:solidFill>
                  <a:srgbClr val="333333"/>
                </a:solidFill>
                <a:highlight>
                  <a:srgbClr val="FFFFFF"/>
                </a:highlight>
              </a:rPr>
              <a:t> </a:t>
            </a:r>
            <a:r>
              <a:rPr b="1" lang="en" sz="1050">
                <a:solidFill>
                  <a:srgbClr val="333333"/>
                </a:solidFill>
                <a:highlight>
                  <a:srgbClr val="FFFFFF"/>
                </a:highlight>
              </a:rPr>
              <a:t>Purpose:</a:t>
            </a:r>
            <a:r>
              <a:rPr lang="en" sz="1050">
                <a:solidFill>
                  <a:srgbClr val="333333"/>
                </a:solidFill>
                <a:highlight>
                  <a:srgbClr val="FFFFFF"/>
                </a:highlight>
              </a:rPr>
              <a:t> to investigate the effect of prolonged sitting posture on lumbar range of motion (LROM) in computer users. </a:t>
            </a:r>
            <a:r>
              <a:rPr b="1" lang="en" sz="1050">
                <a:solidFill>
                  <a:srgbClr val="333333"/>
                </a:solidFill>
                <a:highlight>
                  <a:srgbClr val="FFFFFF"/>
                </a:highlight>
              </a:rPr>
              <a:t>Material and methods</a:t>
            </a:r>
            <a:r>
              <a:rPr lang="en" sz="1050">
                <a:solidFill>
                  <a:srgbClr val="333333"/>
                </a:solidFill>
                <a:highlight>
                  <a:srgbClr val="FFFFFF"/>
                </a:highlight>
              </a:rPr>
              <a:t>: thirty-two adult computer users of both sexes participated in this study. Their age ranged from 20 to 35 years, with no musculoskeletal diseases or current spinal pain. Group A: "16" participants were using computer from 8 to 10 years, divided into: A1: 8 participants were using computer more than 5 hours daily. A2: 8 participants were using computer from 2 to 5 hours daily. Group B: "16" participants were using computer from 2 to 4 years, divided into: B1: 8 participants were using computer more than 5 hours daily. B2: 8 participants were using computer from 2 to 5 hours daily. Back range of motion device (BROM II) was used to evaluate LROM. </a:t>
            </a:r>
            <a:r>
              <a:rPr b="1" lang="en" sz="1050">
                <a:solidFill>
                  <a:srgbClr val="333333"/>
                </a:solidFill>
                <a:highlight>
                  <a:srgbClr val="FFFFFF"/>
                </a:highlight>
              </a:rPr>
              <a:t>Results</a:t>
            </a:r>
            <a:r>
              <a:rPr lang="en" sz="1050">
                <a:solidFill>
                  <a:srgbClr val="333333"/>
                </a:solidFill>
                <a:highlight>
                  <a:srgbClr val="FFFFFF"/>
                </a:highlight>
              </a:rPr>
              <a:t>: Two-way MANOVA was conducted to investigate the effect of years and daily hours of computer usage on all lumbar range of motion. Two-way MANOVA showed a significant effect of years of computer usage on lumbar flexion, extension, right lateral flexion, left lateral flexion and left rotation ROM. A significant effect of daily hours of computer usage was found on lumbar extension ROM, while there was no significant effect of daily hours of</a:t>
            </a:r>
            <a:endParaRPr sz="1050">
              <a:solidFill>
                <a:srgbClr val="333333"/>
              </a:solidFill>
              <a:highlight>
                <a:srgbClr val="FFFFFF"/>
              </a:highlight>
            </a:endParaRPr>
          </a:p>
          <a:p>
            <a:pPr indent="0" lvl="0" marL="0" rtl="0" algn="l">
              <a:spcBef>
                <a:spcPts val="0"/>
              </a:spcBef>
              <a:spcAft>
                <a:spcPts val="0"/>
              </a:spcAft>
              <a:buNone/>
            </a:pPr>
            <a:r>
              <a:rPr lang="en" sz="1050">
                <a:solidFill>
                  <a:srgbClr val="333333"/>
                </a:solidFill>
                <a:highlight>
                  <a:srgbClr val="FFFFFF"/>
                </a:highlight>
              </a:rPr>
              <a:t>computer usage on other ROM measurements. There was no significant interaction effect of years and daily hours of computer usage on lumbar flexion (p = 0.24), extension (p = 0.26), right lateral flexion (p = 0.73), left lateral flexion (p = 0.54), right rotation (p = 0.61) and left rotation ROM (p = 0.1). </a:t>
            </a:r>
            <a:r>
              <a:rPr b="1" lang="en" sz="1050">
                <a:solidFill>
                  <a:srgbClr val="333333"/>
                </a:solidFill>
                <a:highlight>
                  <a:srgbClr val="FFFFFF"/>
                </a:highlight>
              </a:rPr>
              <a:t>Conclusion:</a:t>
            </a:r>
            <a:r>
              <a:rPr lang="en" sz="1050">
                <a:solidFill>
                  <a:srgbClr val="333333"/>
                </a:solidFill>
                <a:highlight>
                  <a:srgbClr val="FFFFFF"/>
                </a:highlight>
              </a:rPr>
              <a:t> the effect of prolonged sitting posture on LROM in computer users varies according to the daily hours and number of years of computer usage.</a:t>
            </a:r>
            <a:endParaRPr sz="1200">
              <a:solidFill>
                <a:srgbClr val="333333"/>
              </a:solidFill>
              <a:highlight>
                <a:srgbClr val="FFFFFF"/>
              </a:highlight>
            </a:endParaRPr>
          </a:p>
        </p:txBody>
      </p:sp>
      <p:sp>
        <p:nvSpPr>
          <p:cNvPr id="184" name="Google Shape;184;g2a02445569e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019a5fe2b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a019a5fe2b_1_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9.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5.png"/><Relationship Id="rId9"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11.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5"/>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The radiologic figure of a skeleton" id="130" name="Google Shape;130;p25"/>
          <p:cNvPicPr preferRelativeResize="0"/>
          <p:nvPr/>
        </p:nvPicPr>
        <p:blipFill rotWithShape="1">
          <a:blip r:embed="rId3">
            <a:alphaModFix/>
          </a:blip>
          <a:srcRect b="0" l="23873" r="0" t="9091"/>
          <a:stretch/>
        </p:blipFill>
        <p:spPr>
          <a:xfrm>
            <a:off x="2642616" y="8"/>
            <a:ext cx="6501384" cy="5143492"/>
          </a:xfrm>
          <a:prstGeom prst="rect">
            <a:avLst/>
          </a:prstGeom>
          <a:noFill/>
          <a:ln>
            <a:noFill/>
          </a:ln>
        </p:spPr>
      </p:pic>
      <p:sp>
        <p:nvSpPr>
          <p:cNvPr id="131" name="Google Shape;131;p25"/>
          <p:cNvSpPr/>
          <p:nvPr/>
        </p:nvSpPr>
        <p:spPr>
          <a:xfrm>
            <a:off x="0" y="0"/>
            <a:ext cx="7317451" cy="5143500"/>
          </a:xfrm>
          <a:prstGeom prst="rect">
            <a:avLst/>
          </a:prstGeom>
          <a:gradFill>
            <a:gsLst>
              <a:gs pos="0">
                <a:srgbClr val="FFFFFF">
                  <a:alpha val="0"/>
                </a:srgbClr>
              </a:gs>
              <a:gs pos="19000">
                <a:srgbClr val="FFFFFF">
                  <a:alpha val="37647"/>
                </a:srgbClr>
              </a:gs>
              <a:gs pos="35000">
                <a:srgbClr val="FFFFFF">
                  <a:alpha val="78823"/>
                </a:srgbClr>
              </a:gs>
              <a:gs pos="58000">
                <a:schemeClr val="lt1"/>
              </a:gs>
              <a:gs pos="100000">
                <a:schemeClr val="lt1"/>
              </a:gs>
            </a:gsLst>
            <a:lin ang="10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2" name="Google Shape;132;p25"/>
          <p:cNvSpPr txBox="1"/>
          <p:nvPr>
            <p:ph type="title"/>
          </p:nvPr>
        </p:nvSpPr>
        <p:spPr>
          <a:xfrm>
            <a:off x="358486" y="841772"/>
            <a:ext cx="3017520" cy="2403101"/>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Calibri"/>
              <a:buNone/>
            </a:pPr>
            <a:r>
              <a:rPr lang="en" sz="3600"/>
              <a:t>Orthopedic Prediction Project </a:t>
            </a:r>
            <a:endParaRPr/>
          </a:p>
        </p:txBody>
      </p:sp>
      <p:sp>
        <p:nvSpPr>
          <p:cNvPr id="133" name="Google Shape;133;p25"/>
          <p:cNvSpPr/>
          <p:nvPr/>
        </p:nvSpPr>
        <p:spPr>
          <a:xfrm rot="5400000">
            <a:off x="569941" y="260093"/>
            <a:ext cx="109728" cy="528066"/>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34" name="Google Shape;134;p25"/>
          <p:cNvSpPr/>
          <p:nvPr/>
        </p:nvSpPr>
        <p:spPr>
          <a:xfrm>
            <a:off x="360772" y="3410190"/>
            <a:ext cx="2983230" cy="13716"/>
          </a:xfrm>
          <a:prstGeom prst="rect">
            <a:avLst/>
          </a:prstGeom>
          <a:solidFill>
            <a:srgbClr val="D5D5D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35" name="Google Shape;135;p25"/>
          <p:cNvSpPr txBox="1"/>
          <p:nvPr/>
        </p:nvSpPr>
        <p:spPr>
          <a:xfrm>
            <a:off x="406875" y="3619050"/>
            <a:ext cx="3983100" cy="10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Calibri"/>
                <a:ea typeface="Calibri"/>
                <a:cs typeface="Calibri"/>
                <a:sym typeface="Calibri"/>
              </a:rPr>
              <a:t>Sebastian Tagle, Katherine Layton, Johnny Ramirez, and Cody Carpenter </a:t>
            </a:r>
            <a:endParaRPr sz="21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32"/>
                                        </p:tgtEl>
                                        <p:attrNameLst>
                                          <p:attrName>style.visibility</p:attrName>
                                        </p:attrNameLst>
                                      </p:cBhvr>
                                      <p:to>
                                        <p:strVal val="visible"/>
                                      </p:to>
                                    </p:set>
                                    <p:animEffect filter="fade" transition="in">
                                      <p:cBhvr>
                                        <p:cTn dur="7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26"/>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The radiologic figure of a skeleton" id="141" name="Google Shape;141;p26"/>
          <p:cNvPicPr preferRelativeResize="0"/>
          <p:nvPr/>
        </p:nvPicPr>
        <p:blipFill rotWithShape="1">
          <a:blip r:embed="rId3">
            <a:alphaModFix/>
          </a:blip>
          <a:srcRect b="0" l="23873" r="0" t="9090"/>
          <a:stretch/>
        </p:blipFill>
        <p:spPr>
          <a:xfrm>
            <a:off x="2642616" y="8"/>
            <a:ext cx="6501386" cy="5143491"/>
          </a:xfrm>
          <a:prstGeom prst="rect">
            <a:avLst/>
          </a:prstGeom>
          <a:noFill/>
          <a:ln>
            <a:noFill/>
          </a:ln>
        </p:spPr>
      </p:pic>
      <p:sp>
        <p:nvSpPr>
          <p:cNvPr id="142" name="Google Shape;142;p26"/>
          <p:cNvSpPr/>
          <p:nvPr/>
        </p:nvSpPr>
        <p:spPr>
          <a:xfrm>
            <a:off x="0" y="0"/>
            <a:ext cx="7317600" cy="5143500"/>
          </a:xfrm>
          <a:prstGeom prst="rect">
            <a:avLst/>
          </a:prstGeom>
          <a:gradFill>
            <a:gsLst>
              <a:gs pos="0">
                <a:srgbClr val="FFFFFF">
                  <a:alpha val="0"/>
                </a:srgbClr>
              </a:gs>
              <a:gs pos="19000">
                <a:srgbClr val="FFFFFF">
                  <a:alpha val="37647"/>
                </a:srgbClr>
              </a:gs>
              <a:gs pos="35000">
                <a:srgbClr val="FFFFFF">
                  <a:alpha val="78823"/>
                </a:srgbClr>
              </a:gs>
              <a:gs pos="58000">
                <a:schemeClr val="lt1"/>
              </a:gs>
              <a:gs pos="100000">
                <a:schemeClr val="lt1"/>
              </a:gs>
            </a:gsLst>
            <a:lin ang="10800025"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3" name="Google Shape;143;p26"/>
          <p:cNvSpPr txBox="1"/>
          <p:nvPr>
            <p:ph type="title"/>
          </p:nvPr>
        </p:nvSpPr>
        <p:spPr>
          <a:xfrm>
            <a:off x="296175" y="469250"/>
            <a:ext cx="4402500" cy="10815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Calibri"/>
              <a:buNone/>
            </a:pPr>
            <a:r>
              <a:rPr lang="en"/>
              <a:t>Project Overview</a:t>
            </a:r>
            <a:endParaRPr/>
          </a:p>
        </p:txBody>
      </p:sp>
      <p:sp>
        <p:nvSpPr>
          <p:cNvPr id="144" name="Google Shape;144;p26"/>
          <p:cNvSpPr/>
          <p:nvPr/>
        </p:nvSpPr>
        <p:spPr>
          <a:xfrm rot="5400000">
            <a:off x="569938" y="260162"/>
            <a:ext cx="109800" cy="5280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45" name="Google Shape;145;p26"/>
          <p:cNvSpPr/>
          <p:nvPr/>
        </p:nvSpPr>
        <p:spPr>
          <a:xfrm>
            <a:off x="360772" y="3410190"/>
            <a:ext cx="2983200" cy="13800"/>
          </a:xfrm>
          <a:prstGeom prst="rect">
            <a:avLst/>
          </a:prstGeom>
          <a:solidFill>
            <a:srgbClr val="D5D5D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46" name="Google Shape;146;p26"/>
          <p:cNvSpPr txBox="1"/>
          <p:nvPr/>
        </p:nvSpPr>
        <p:spPr>
          <a:xfrm>
            <a:off x="406875" y="3410200"/>
            <a:ext cx="3983100" cy="1599900"/>
          </a:xfrm>
          <a:prstGeom prst="rect">
            <a:avLst/>
          </a:prstGeom>
          <a:noFill/>
          <a:ln>
            <a:noFill/>
          </a:ln>
        </p:spPr>
        <p:txBody>
          <a:bodyPr anchorCtr="0" anchor="t" bIns="91425" lIns="91425" spcFirstLastPara="1" rIns="91425" wrap="square" tIns="91425">
            <a:noAutofit/>
          </a:bodyPr>
          <a:lstStyle/>
          <a:p>
            <a:pPr indent="0" lvl="0" marL="0" marR="228600" rtl="0" algn="l">
              <a:lnSpc>
                <a:spcPct val="146667"/>
              </a:lnSpc>
              <a:spcBef>
                <a:spcPts val="0"/>
              </a:spcBef>
              <a:spcAft>
                <a:spcPts val="0"/>
              </a:spcAft>
              <a:buNone/>
            </a:pPr>
            <a:r>
              <a:t/>
            </a:r>
            <a:endParaRPr sz="1750">
              <a:solidFill>
                <a:srgbClr val="1D1C1D"/>
              </a:solidFill>
              <a:highlight>
                <a:srgbClr val="F8F8F8"/>
              </a:highlight>
            </a:endParaRPr>
          </a:p>
          <a:p>
            <a:pPr indent="0" lvl="0" marL="0" rtl="0" algn="l">
              <a:spcBef>
                <a:spcPts val="600"/>
              </a:spcBef>
              <a:spcAft>
                <a:spcPts val="0"/>
              </a:spcAft>
              <a:buNone/>
            </a:pPr>
            <a:r>
              <a:t/>
            </a:r>
            <a:endParaRPr sz="2100">
              <a:solidFill>
                <a:schemeClr val="dk1"/>
              </a:solidFill>
              <a:latin typeface="Calibri"/>
              <a:ea typeface="Calibri"/>
              <a:cs typeface="Calibri"/>
              <a:sym typeface="Calibri"/>
            </a:endParaRPr>
          </a:p>
        </p:txBody>
      </p:sp>
      <p:sp>
        <p:nvSpPr>
          <p:cNvPr id="147" name="Google Shape;147;p26"/>
          <p:cNvSpPr txBox="1"/>
          <p:nvPr/>
        </p:nvSpPr>
        <p:spPr>
          <a:xfrm>
            <a:off x="357275" y="2064600"/>
            <a:ext cx="4404900" cy="1014300"/>
          </a:xfrm>
          <a:prstGeom prst="rect">
            <a:avLst/>
          </a:prstGeom>
          <a:noFill/>
          <a:ln>
            <a:noFill/>
          </a:ln>
        </p:spPr>
        <p:txBody>
          <a:bodyPr anchorCtr="0" anchor="b" bIns="91425" lIns="91425" spcFirstLastPara="1" rIns="91425" wrap="square" tIns="91425">
            <a:noAutofit/>
          </a:bodyPr>
          <a:lstStyle/>
          <a:p>
            <a:pPr indent="-336550" lvl="0" marL="4572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Data Selection </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Usefulness of Results </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How it Relates to All Data Scientists</a:t>
            </a:r>
            <a:endParaRPr sz="17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7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43"/>
                                        </p:tgtEl>
                                        <p:attrNameLst>
                                          <p:attrName>style.visibility</p:attrName>
                                        </p:attrNameLst>
                                      </p:cBhvr>
                                      <p:to>
                                        <p:strVal val="visible"/>
                                      </p:to>
                                    </p:set>
                                    <p:animEffect filter="fade" transition="in">
                                      <p:cBhvr>
                                        <p:cTn dur="7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The radiologic figure of a skeleton" id="152" name="Google Shape;152;p27"/>
          <p:cNvPicPr preferRelativeResize="0"/>
          <p:nvPr/>
        </p:nvPicPr>
        <p:blipFill rotWithShape="1">
          <a:blip r:embed="rId3">
            <a:alphaModFix/>
          </a:blip>
          <a:srcRect b="0" l="23873" r="0" t="9091"/>
          <a:stretch/>
        </p:blipFill>
        <p:spPr>
          <a:xfrm>
            <a:off x="2642616" y="8"/>
            <a:ext cx="6501384" cy="5143492"/>
          </a:xfrm>
          <a:prstGeom prst="rect">
            <a:avLst/>
          </a:prstGeom>
          <a:noFill/>
          <a:ln>
            <a:noFill/>
          </a:ln>
        </p:spPr>
      </p:pic>
      <p:sp>
        <p:nvSpPr>
          <p:cNvPr id="153" name="Google Shape;153;p27"/>
          <p:cNvSpPr txBox="1"/>
          <p:nvPr/>
        </p:nvSpPr>
        <p:spPr>
          <a:xfrm>
            <a:off x="120016" y="173115"/>
            <a:ext cx="2836249" cy="758299"/>
          </a:xfrm>
          <a:prstGeom prst="rect">
            <a:avLst/>
          </a:prstGeom>
          <a:noFill/>
          <a:ln>
            <a:noFill/>
          </a:ln>
        </p:spPr>
        <p:txBody>
          <a:bodyPr anchorCtr="0" anchor="ctr" bIns="34275" lIns="68575" spcFirstLastPara="1" rIns="68575" wrap="square" tIns="34275">
            <a:normAutofit fontScale="92500" lnSpcReduction="20000"/>
          </a:bodyPr>
          <a:lstStyle/>
          <a:p>
            <a:pPr indent="0" lvl="0" marL="0" marR="0" rtl="0" algn="l">
              <a:lnSpc>
                <a:spcPct val="90000"/>
              </a:lnSpc>
              <a:spcBef>
                <a:spcPts val="0"/>
              </a:spcBef>
              <a:spcAft>
                <a:spcPts val="0"/>
              </a:spcAft>
              <a:buClr>
                <a:schemeClr val="dk1"/>
              </a:buClr>
              <a:buSzPct val="100000"/>
              <a:buFont typeface="Calibri"/>
              <a:buNone/>
            </a:pPr>
            <a:r>
              <a:rPr b="0" i="0" lang="en" sz="3300" u="none" cap="none" strike="noStrike">
                <a:solidFill>
                  <a:schemeClr val="dk1"/>
                </a:solidFill>
                <a:latin typeface="Calibri"/>
                <a:ea typeface="Calibri"/>
                <a:cs typeface="Calibri"/>
                <a:sym typeface="Calibri"/>
              </a:rPr>
              <a:t>Clean the Dataset</a:t>
            </a:r>
            <a:endParaRPr b="0" i="0" sz="3300" u="none" cap="none" strike="noStrike">
              <a:solidFill>
                <a:schemeClr val="dk1"/>
              </a:solidFill>
              <a:latin typeface="Calibri"/>
              <a:ea typeface="Calibri"/>
              <a:cs typeface="Calibri"/>
              <a:sym typeface="Calibri"/>
            </a:endParaRPr>
          </a:p>
        </p:txBody>
      </p:sp>
      <p:sp>
        <p:nvSpPr>
          <p:cNvPr id="154" name="Google Shape;154;p27"/>
          <p:cNvSpPr txBox="1"/>
          <p:nvPr/>
        </p:nvSpPr>
        <p:spPr>
          <a:xfrm>
            <a:off x="120016" y="1165926"/>
            <a:ext cx="2208625" cy="3460804"/>
          </a:xfrm>
          <a:prstGeom prst="rect">
            <a:avLst/>
          </a:prstGeom>
          <a:noFill/>
          <a:ln>
            <a:noFill/>
          </a:ln>
        </p:spPr>
        <p:txBody>
          <a:bodyPr anchorCtr="0" anchor="t" bIns="34275" lIns="68575" spcFirstLastPara="1" rIns="68575" wrap="square" tIns="34275">
            <a:normAutofit fontScale="85000" lnSpcReduction="20000"/>
          </a:bodyPr>
          <a:lstStyle/>
          <a:p>
            <a:pPr indent="-176847" lvl="0" marL="177800" marR="0" rtl="0" algn="l">
              <a:lnSpc>
                <a:spcPct val="90000"/>
              </a:lnSpc>
              <a:spcBef>
                <a:spcPts val="0"/>
              </a:spcBef>
              <a:spcAft>
                <a:spcPts val="0"/>
              </a:spcAft>
              <a:buClr>
                <a:schemeClr val="dk1"/>
              </a:buClr>
              <a:buSzPct val="100000"/>
              <a:buFont typeface="Arial"/>
              <a:buChar char="•"/>
            </a:pPr>
            <a:r>
              <a:rPr b="0" i="0" lang="en" sz="2100" u="none" cap="none" strike="noStrike">
                <a:solidFill>
                  <a:schemeClr val="dk1"/>
                </a:solidFill>
                <a:latin typeface="Calibri"/>
                <a:ea typeface="Calibri"/>
                <a:cs typeface="Calibri"/>
                <a:sym typeface="Calibri"/>
              </a:rPr>
              <a:t>The first task is to reorgani</a:t>
            </a:r>
            <a:r>
              <a:rPr lang="en" sz="2100">
                <a:solidFill>
                  <a:schemeClr val="dk1"/>
                </a:solidFill>
                <a:latin typeface="Calibri"/>
                <a:ea typeface="Calibri"/>
                <a:cs typeface="Calibri"/>
                <a:sym typeface="Calibri"/>
              </a:rPr>
              <a:t>ze</a:t>
            </a:r>
            <a:r>
              <a:rPr b="0" i="0" lang="en" sz="2100" u="none" cap="none" strike="noStrike">
                <a:solidFill>
                  <a:schemeClr val="dk1"/>
                </a:solidFill>
                <a:latin typeface="Calibri"/>
                <a:ea typeface="Calibri"/>
                <a:cs typeface="Calibri"/>
                <a:sym typeface="Calibri"/>
              </a:rPr>
              <a:t> the dataset of </a:t>
            </a:r>
            <a:r>
              <a:rPr lang="en" sz="2100">
                <a:solidFill>
                  <a:schemeClr val="dk1"/>
                </a:solidFill>
                <a:latin typeface="Calibri"/>
                <a:ea typeface="Calibri"/>
                <a:cs typeface="Calibri"/>
                <a:sym typeface="Calibri"/>
              </a:rPr>
              <a:t>310</a:t>
            </a:r>
            <a:r>
              <a:rPr b="0" i="0" lang="en" sz="2100" u="none" cap="none" strike="noStrike">
                <a:solidFill>
                  <a:schemeClr val="dk1"/>
                </a:solidFill>
                <a:latin typeface="Calibri"/>
                <a:ea typeface="Calibri"/>
                <a:cs typeface="Calibri"/>
                <a:sym typeface="Calibri"/>
              </a:rPr>
              <a:t> patients with 6 different parameters. </a:t>
            </a:r>
            <a:endParaRPr sz="1100"/>
          </a:p>
          <a:p>
            <a:pPr indent="-63500" lvl="0" marL="177800" marR="0" rtl="0" algn="l">
              <a:lnSpc>
                <a:spcPct val="90000"/>
              </a:lnSpc>
              <a:spcBef>
                <a:spcPts val="800"/>
              </a:spcBef>
              <a:spcAft>
                <a:spcPts val="0"/>
              </a:spcAft>
              <a:buClr>
                <a:schemeClr val="dk1"/>
              </a:buClr>
              <a:buSzPct val="100000"/>
              <a:buFont typeface="Arial"/>
              <a:buNone/>
            </a:pPr>
            <a:r>
              <a:t/>
            </a:r>
            <a:endParaRPr b="0" i="0" sz="2100" u="none" cap="none" strike="noStrike">
              <a:solidFill>
                <a:schemeClr val="dk1"/>
              </a:solidFill>
              <a:latin typeface="Calibri"/>
              <a:ea typeface="Calibri"/>
              <a:cs typeface="Calibri"/>
              <a:sym typeface="Calibri"/>
            </a:endParaRPr>
          </a:p>
          <a:p>
            <a:pPr indent="-176847" lvl="0" marL="177800" marR="0" rtl="0" algn="l">
              <a:lnSpc>
                <a:spcPct val="90000"/>
              </a:lnSpc>
              <a:spcBef>
                <a:spcPts val="800"/>
              </a:spcBef>
              <a:spcAft>
                <a:spcPts val="0"/>
              </a:spcAft>
              <a:buClr>
                <a:schemeClr val="dk1"/>
              </a:buClr>
              <a:buSzPct val="100000"/>
              <a:buFont typeface="Arial"/>
              <a:buChar char="•"/>
            </a:pPr>
            <a:r>
              <a:rPr b="0" i="0" lang="en" sz="2100" u="none" cap="none" strike="noStrike">
                <a:solidFill>
                  <a:schemeClr val="dk1"/>
                </a:solidFill>
                <a:latin typeface="Calibri"/>
                <a:ea typeface="Calibri"/>
                <a:cs typeface="Calibri"/>
                <a:sym typeface="Calibri"/>
              </a:rPr>
              <a:t>Organi</a:t>
            </a:r>
            <a:r>
              <a:rPr lang="en" sz="2100">
                <a:solidFill>
                  <a:schemeClr val="dk1"/>
                </a:solidFill>
                <a:latin typeface="Calibri"/>
                <a:ea typeface="Calibri"/>
                <a:cs typeface="Calibri"/>
                <a:sym typeface="Calibri"/>
              </a:rPr>
              <a:t>ze</a:t>
            </a:r>
            <a:r>
              <a:rPr b="0" i="0" lang="en" sz="2100" u="none" cap="none" strike="noStrike">
                <a:solidFill>
                  <a:schemeClr val="dk1"/>
                </a:solidFill>
                <a:latin typeface="Calibri"/>
                <a:ea typeface="Calibri"/>
                <a:cs typeface="Calibri"/>
                <a:sym typeface="Calibri"/>
              </a:rPr>
              <a:t> the data with the column names.</a:t>
            </a:r>
            <a:endParaRPr sz="1100"/>
          </a:p>
          <a:p>
            <a:pPr indent="-63500" lvl="0" marL="177800" marR="0" rtl="0" algn="l">
              <a:lnSpc>
                <a:spcPct val="90000"/>
              </a:lnSpc>
              <a:spcBef>
                <a:spcPts val="800"/>
              </a:spcBef>
              <a:spcAft>
                <a:spcPts val="0"/>
              </a:spcAft>
              <a:buClr>
                <a:schemeClr val="dk1"/>
              </a:buClr>
              <a:buSzPct val="100000"/>
              <a:buFont typeface="Arial"/>
              <a:buNone/>
            </a:pPr>
            <a:r>
              <a:t/>
            </a:r>
            <a:endParaRPr b="0" i="0" sz="2100" u="none" cap="none" strike="noStrike">
              <a:solidFill>
                <a:schemeClr val="dk1"/>
              </a:solidFill>
              <a:latin typeface="Calibri"/>
              <a:ea typeface="Calibri"/>
              <a:cs typeface="Calibri"/>
              <a:sym typeface="Calibri"/>
            </a:endParaRPr>
          </a:p>
          <a:p>
            <a:pPr indent="-176847" lvl="0" marL="177800" marR="0" rtl="0" algn="l">
              <a:lnSpc>
                <a:spcPct val="90000"/>
              </a:lnSpc>
              <a:spcBef>
                <a:spcPts val="800"/>
              </a:spcBef>
              <a:spcAft>
                <a:spcPts val="0"/>
              </a:spcAft>
              <a:buClr>
                <a:schemeClr val="dk1"/>
              </a:buClr>
              <a:buSzPct val="100000"/>
              <a:buFont typeface="Arial"/>
              <a:buChar char="•"/>
            </a:pPr>
            <a:r>
              <a:rPr b="0" i="0" lang="en" sz="2100" u="none" cap="none" strike="noStrike">
                <a:solidFill>
                  <a:schemeClr val="dk1"/>
                </a:solidFill>
                <a:latin typeface="Calibri"/>
                <a:ea typeface="Calibri"/>
                <a:cs typeface="Calibri"/>
                <a:sym typeface="Calibri"/>
              </a:rPr>
              <a:t>We d</a:t>
            </a:r>
            <a:r>
              <a:rPr lang="en" sz="2100">
                <a:solidFill>
                  <a:schemeClr val="dk1"/>
                </a:solidFill>
                <a:latin typeface="Calibri"/>
                <a:ea typeface="Calibri"/>
                <a:cs typeface="Calibri"/>
                <a:sym typeface="Calibri"/>
              </a:rPr>
              <a:t>idn’</a:t>
            </a:r>
            <a:r>
              <a:rPr b="0" i="0" lang="en" sz="2100" u="none" cap="none" strike="noStrike">
                <a:solidFill>
                  <a:schemeClr val="dk1"/>
                </a:solidFill>
                <a:latin typeface="Calibri"/>
                <a:ea typeface="Calibri"/>
                <a:cs typeface="Calibri"/>
                <a:sym typeface="Calibri"/>
              </a:rPr>
              <a:t>t need 8 decimals per value, so we reduce to 2 decimals.</a:t>
            </a:r>
            <a:endParaRPr b="0" i="0" sz="2100" u="none" cap="none" strike="noStrike">
              <a:solidFill>
                <a:schemeClr val="dk1"/>
              </a:solidFill>
              <a:latin typeface="Calibri"/>
              <a:ea typeface="Calibri"/>
              <a:cs typeface="Calibri"/>
              <a:sym typeface="Calibri"/>
            </a:endParaRPr>
          </a:p>
        </p:txBody>
      </p:sp>
      <p:pic>
        <p:nvPicPr>
          <p:cNvPr id="155" name="Google Shape;155;p27"/>
          <p:cNvPicPr preferRelativeResize="0"/>
          <p:nvPr/>
        </p:nvPicPr>
        <p:blipFill rotWithShape="1">
          <a:blip r:embed="rId4">
            <a:alphaModFix/>
          </a:blip>
          <a:srcRect b="0" l="0" r="0" t="0"/>
          <a:stretch/>
        </p:blipFill>
        <p:spPr>
          <a:xfrm>
            <a:off x="2853878" y="1136122"/>
            <a:ext cx="6323102" cy="1193173"/>
          </a:xfrm>
          <a:prstGeom prst="rect">
            <a:avLst/>
          </a:prstGeom>
          <a:noFill/>
          <a:ln>
            <a:noFill/>
          </a:ln>
        </p:spPr>
      </p:pic>
      <p:pic>
        <p:nvPicPr>
          <p:cNvPr id="156" name="Google Shape;156;p27"/>
          <p:cNvPicPr preferRelativeResize="0"/>
          <p:nvPr/>
        </p:nvPicPr>
        <p:blipFill rotWithShape="1">
          <a:blip r:embed="rId5">
            <a:alphaModFix/>
          </a:blip>
          <a:srcRect b="0" l="0" r="0" t="0"/>
          <a:stretch/>
        </p:blipFill>
        <p:spPr>
          <a:xfrm>
            <a:off x="2853878" y="3543429"/>
            <a:ext cx="6323102" cy="1317628"/>
          </a:xfrm>
          <a:prstGeom prst="rect">
            <a:avLst/>
          </a:prstGeom>
          <a:noFill/>
          <a:ln>
            <a:noFill/>
          </a:ln>
        </p:spPr>
      </p:pic>
      <p:sp>
        <p:nvSpPr>
          <p:cNvPr id="157" name="Google Shape;157;p27"/>
          <p:cNvSpPr/>
          <p:nvPr/>
        </p:nvSpPr>
        <p:spPr>
          <a:xfrm rot="5400000">
            <a:off x="5403738" y="2571750"/>
            <a:ext cx="789316" cy="630806"/>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descr="The radiologic figure of a skeleton" id="162" name="Google Shape;162;p28"/>
          <p:cNvPicPr preferRelativeResize="0"/>
          <p:nvPr/>
        </p:nvPicPr>
        <p:blipFill rotWithShape="1">
          <a:blip r:embed="rId3">
            <a:alphaModFix/>
          </a:blip>
          <a:srcRect b="0" l="23873" r="0" t="9091"/>
          <a:stretch/>
        </p:blipFill>
        <p:spPr>
          <a:xfrm>
            <a:off x="0" y="0"/>
            <a:ext cx="9144003" cy="5143502"/>
          </a:xfrm>
          <a:prstGeom prst="rect">
            <a:avLst/>
          </a:prstGeom>
          <a:noFill/>
          <a:ln>
            <a:noFill/>
          </a:ln>
        </p:spPr>
      </p:pic>
      <p:sp>
        <p:nvSpPr>
          <p:cNvPr id="163" name="Google Shape;163;p28"/>
          <p:cNvSpPr txBox="1"/>
          <p:nvPr/>
        </p:nvSpPr>
        <p:spPr>
          <a:xfrm>
            <a:off x="81692" y="107482"/>
            <a:ext cx="6627506" cy="675301"/>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lt1"/>
                </a:solidFill>
                <a:latin typeface="Calibri"/>
                <a:ea typeface="Calibri"/>
                <a:cs typeface="Calibri"/>
                <a:sym typeface="Calibri"/>
              </a:rPr>
              <a:t>Can we use Machine Learning?</a:t>
            </a:r>
            <a:endParaRPr b="0" i="0" sz="3300" u="none" cap="none" strike="noStrike">
              <a:solidFill>
                <a:schemeClr val="lt1"/>
              </a:solidFill>
              <a:latin typeface="Calibri"/>
              <a:ea typeface="Calibri"/>
              <a:cs typeface="Calibri"/>
              <a:sym typeface="Calibri"/>
            </a:endParaRPr>
          </a:p>
        </p:txBody>
      </p:sp>
      <p:sp>
        <p:nvSpPr>
          <p:cNvPr id="164" name="Google Shape;164;p28"/>
          <p:cNvSpPr txBox="1"/>
          <p:nvPr/>
        </p:nvSpPr>
        <p:spPr>
          <a:xfrm>
            <a:off x="414549" y="880737"/>
            <a:ext cx="79035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lt1"/>
                </a:solidFill>
                <a:latin typeface="Calibri"/>
                <a:ea typeface="Calibri"/>
                <a:cs typeface="Calibri"/>
                <a:sym typeface="Calibri"/>
              </a:rPr>
              <a:t>We need to see if we can explain the abnormal situation with one paramater</a:t>
            </a:r>
            <a:r>
              <a:rPr lang="en">
                <a:solidFill>
                  <a:schemeClr val="lt1"/>
                </a:solidFill>
                <a:latin typeface="Calibri"/>
                <a:ea typeface="Calibri"/>
                <a:cs typeface="Calibri"/>
                <a:sym typeface="Calibri"/>
              </a:rPr>
              <a:t> </a:t>
            </a:r>
            <a:r>
              <a:rPr b="0" i="0" lang="en" sz="1400" u="none" cap="none" strike="noStrike">
                <a:solidFill>
                  <a:schemeClr val="lt1"/>
                </a:solidFill>
                <a:latin typeface="Calibri"/>
                <a:ea typeface="Calibri"/>
                <a:cs typeface="Calibri"/>
                <a:sym typeface="Calibri"/>
              </a:rPr>
              <a:t>by itself or if we need all the parameters to explain the Spondylolithesis of Disc Herniation.</a:t>
            </a:r>
            <a:endParaRPr b="0" i="0" sz="1400" u="none" cap="none" strike="noStrike">
              <a:solidFill>
                <a:schemeClr val="lt1"/>
              </a:solidFill>
              <a:latin typeface="Calibri"/>
              <a:ea typeface="Calibri"/>
              <a:cs typeface="Calibri"/>
              <a:sym typeface="Calibri"/>
            </a:endParaRPr>
          </a:p>
        </p:txBody>
      </p:sp>
      <p:pic>
        <p:nvPicPr>
          <p:cNvPr id="165" name="Google Shape;165;p28"/>
          <p:cNvPicPr preferRelativeResize="0"/>
          <p:nvPr/>
        </p:nvPicPr>
        <p:blipFill rotWithShape="1">
          <a:blip r:embed="rId4">
            <a:alphaModFix/>
          </a:blip>
          <a:srcRect b="0" l="0" r="0" t="0"/>
          <a:stretch/>
        </p:blipFill>
        <p:spPr>
          <a:xfrm>
            <a:off x="647463" y="1695091"/>
            <a:ext cx="2185805" cy="1635394"/>
          </a:xfrm>
          <a:prstGeom prst="rect">
            <a:avLst/>
          </a:prstGeom>
          <a:noFill/>
          <a:ln>
            <a:noFill/>
          </a:ln>
        </p:spPr>
      </p:pic>
      <p:pic>
        <p:nvPicPr>
          <p:cNvPr id="166" name="Google Shape;166;p28"/>
          <p:cNvPicPr preferRelativeResize="0"/>
          <p:nvPr/>
        </p:nvPicPr>
        <p:blipFill rotWithShape="1">
          <a:blip r:embed="rId5">
            <a:alphaModFix/>
          </a:blip>
          <a:srcRect b="0" l="0" r="0" t="0"/>
          <a:stretch/>
        </p:blipFill>
        <p:spPr>
          <a:xfrm>
            <a:off x="3541900" y="1695091"/>
            <a:ext cx="2150167" cy="1635394"/>
          </a:xfrm>
          <a:prstGeom prst="rect">
            <a:avLst/>
          </a:prstGeom>
          <a:noFill/>
          <a:ln>
            <a:noFill/>
          </a:ln>
        </p:spPr>
      </p:pic>
      <p:pic>
        <p:nvPicPr>
          <p:cNvPr id="167" name="Google Shape;167;p28"/>
          <p:cNvPicPr preferRelativeResize="0"/>
          <p:nvPr/>
        </p:nvPicPr>
        <p:blipFill rotWithShape="1">
          <a:blip r:embed="rId6">
            <a:alphaModFix/>
          </a:blip>
          <a:srcRect b="0" l="0" r="0" t="0"/>
          <a:stretch/>
        </p:blipFill>
        <p:spPr>
          <a:xfrm>
            <a:off x="6400701" y="1721756"/>
            <a:ext cx="2150167" cy="1608730"/>
          </a:xfrm>
          <a:prstGeom prst="rect">
            <a:avLst/>
          </a:prstGeom>
          <a:noFill/>
          <a:ln>
            <a:noFill/>
          </a:ln>
        </p:spPr>
      </p:pic>
      <p:pic>
        <p:nvPicPr>
          <p:cNvPr id="168" name="Google Shape;168;p28"/>
          <p:cNvPicPr preferRelativeResize="0"/>
          <p:nvPr/>
        </p:nvPicPr>
        <p:blipFill rotWithShape="1">
          <a:blip r:embed="rId7">
            <a:alphaModFix/>
          </a:blip>
          <a:srcRect b="0" l="0" r="0" t="0"/>
          <a:stretch/>
        </p:blipFill>
        <p:spPr>
          <a:xfrm>
            <a:off x="662742" y="3381369"/>
            <a:ext cx="2150167" cy="1608730"/>
          </a:xfrm>
          <a:prstGeom prst="rect">
            <a:avLst/>
          </a:prstGeom>
          <a:noFill/>
          <a:ln>
            <a:noFill/>
          </a:ln>
        </p:spPr>
      </p:pic>
      <p:pic>
        <p:nvPicPr>
          <p:cNvPr id="169" name="Google Shape;169;p28"/>
          <p:cNvPicPr preferRelativeResize="0"/>
          <p:nvPr/>
        </p:nvPicPr>
        <p:blipFill rotWithShape="1">
          <a:blip r:embed="rId8">
            <a:alphaModFix/>
          </a:blip>
          <a:srcRect b="0" l="0" r="0" t="0"/>
          <a:stretch/>
        </p:blipFill>
        <p:spPr>
          <a:xfrm>
            <a:off x="3531722" y="3381369"/>
            <a:ext cx="2150167" cy="1608730"/>
          </a:xfrm>
          <a:prstGeom prst="rect">
            <a:avLst/>
          </a:prstGeom>
          <a:noFill/>
          <a:ln>
            <a:noFill/>
          </a:ln>
        </p:spPr>
      </p:pic>
      <p:pic>
        <p:nvPicPr>
          <p:cNvPr id="170" name="Google Shape;170;p28"/>
          <p:cNvPicPr preferRelativeResize="0"/>
          <p:nvPr/>
        </p:nvPicPr>
        <p:blipFill rotWithShape="1">
          <a:blip r:embed="rId9">
            <a:alphaModFix/>
          </a:blip>
          <a:srcRect b="0" l="0" r="0" t="0"/>
          <a:stretch/>
        </p:blipFill>
        <p:spPr>
          <a:xfrm>
            <a:off x="6400701" y="3381369"/>
            <a:ext cx="2150167" cy="16087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The radiologic figure of a skeleton" id="175" name="Google Shape;175;p29"/>
          <p:cNvPicPr preferRelativeResize="0"/>
          <p:nvPr/>
        </p:nvPicPr>
        <p:blipFill rotWithShape="1">
          <a:blip r:embed="rId3">
            <a:alphaModFix/>
          </a:blip>
          <a:srcRect b="0" l="23873" r="0" t="9091"/>
          <a:stretch/>
        </p:blipFill>
        <p:spPr>
          <a:xfrm>
            <a:off x="-454" y="0"/>
            <a:ext cx="9144003" cy="5143502"/>
          </a:xfrm>
          <a:prstGeom prst="rect">
            <a:avLst/>
          </a:prstGeom>
          <a:noFill/>
          <a:ln>
            <a:noFill/>
          </a:ln>
        </p:spPr>
      </p:pic>
      <p:sp>
        <p:nvSpPr>
          <p:cNvPr id="176" name="Google Shape;176;p29"/>
          <p:cNvSpPr txBox="1"/>
          <p:nvPr/>
        </p:nvSpPr>
        <p:spPr>
          <a:xfrm>
            <a:off x="120016" y="1165926"/>
            <a:ext cx="2208625" cy="3460804"/>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
        <p:nvSpPr>
          <p:cNvPr id="177" name="Google Shape;177;p29"/>
          <p:cNvSpPr/>
          <p:nvPr/>
        </p:nvSpPr>
        <p:spPr>
          <a:xfrm rot="5400000">
            <a:off x="5403738" y="2571750"/>
            <a:ext cx="789316" cy="630806"/>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178" name="Google Shape;178;p29"/>
          <p:cNvPicPr preferRelativeResize="0"/>
          <p:nvPr/>
        </p:nvPicPr>
        <p:blipFill rotWithShape="1">
          <a:blip r:embed="rId4">
            <a:alphaModFix/>
          </a:blip>
          <a:srcRect b="0" l="0" r="0" t="0"/>
          <a:stretch/>
        </p:blipFill>
        <p:spPr>
          <a:xfrm>
            <a:off x="277091" y="2517017"/>
            <a:ext cx="8589817" cy="1350896"/>
          </a:xfrm>
          <a:prstGeom prst="rect">
            <a:avLst/>
          </a:prstGeom>
          <a:noFill/>
          <a:ln>
            <a:noFill/>
          </a:ln>
        </p:spPr>
      </p:pic>
      <p:sp>
        <p:nvSpPr>
          <p:cNvPr id="179" name="Google Shape;179;p29"/>
          <p:cNvSpPr/>
          <p:nvPr/>
        </p:nvSpPr>
        <p:spPr>
          <a:xfrm>
            <a:off x="4584939" y="2939062"/>
            <a:ext cx="4246418" cy="207817"/>
          </a:xfrm>
          <a:prstGeom prst="rect">
            <a:avLst/>
          </a:prstGeom>
          <a:no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80" name="Google Shape;180;p29"/>
          <p:cNvSpPr txBox="1"/>
          <p:nvPr/>
        </p:nvSpPr>
        <p:spPr>
          <a:xfrm>
            <a:off x="277091" y="1154386"/>
            <a:ext cx="2356500" cy="931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lt1"/>
                </a:solidFill>
                <a:latin typeface="Calibri"/>
                <a:ea typeface="Calibri"/>
                <a:cs typeface="Calibri"/>
                <a:sym typeface="Calibri"/>
              </a:rPr>
              <a:t>We need to have every parameter to explain or to say that this patient ha</a:t>
            </a:r>
            <a:r>
              <a:rPr lang="en">
                <a:solidFill>
                  <a:schemeClr val="lt1"/>
                </a:solidFill>
                <a:latin typeface="Calibri"/>
                <a:ea typeface="Calibri"/>
                <a:cs typeface="Calibri"/>
                <a:sym typeface="Calibri"/>
              </a:rPr>
              <a:t>s a</a:t>
            </a:r>
            <a:r>
              <a:rPr b="0" i="0" lang="en" sz="1400" u="none" cap="none" strike="noStrike">
                <a:solidFill>
                  <a:schemeClr val="lt1"/>
                </a:solidFill>
                <a:latin typeface="Calibri"/>
                <a:ea typeface="Calibri"/>
                <a:cs typeface="Calibri"/>
                <a:sym typeface="Calibri"/>
              </a:rPr>
              <a:t> disc herniation</a:t>
            </a:r>
            <a:endParaRPr b="0" i="0" sz="1400" u="none" cap="none" strike="noStrike">
              <a:solidFill>
                <a:schemeClr val="lt1"/>
              </a:solidFill>
              <a:latin typeface="Calibri"/>
              <a:ea typeface="Calibri"/>
              <a:cs typeface="Calibri"/>
              <a:sym typeface="Calibri"/>
            </a:endParaRPr>
          </a:p>
        </p:txBody>
      </p:sp>
      <p:sp>
        <p:nvSpPr>
          <p:cNvPr id="181" name="Google Shape;181;p29"/>
          <p:cNvSpPr txBox="1"/>
          <p:nvPr/>
        </p:nvSpPr>
        <p:spPr>
          <a:xfrm>
            <a:off x="81692" y="107482"/>
            <a:ext cx="6627506" cy="675301"/>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lt1"/>
                </a:solidFill>
                <a:latin typeface="Calibri"/>
                <a:ea typeface="Calibri"/>
                <a:cs typeface="Calibri"/>
                <a:sym typeface="Calibri"/>
              </a:rPr>
              <a:t>Can we use Machine Learning?</a:t>
            </a:r>
            <a:endParaRPr b="0" i="0" sz="33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30"/>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The radiologic figure of a skeleton" id="187" name="Google Shape;187;p30"/>
          <p:cNvPicPr preferRelativeResize="0"/>
          <p:nvPr/>
        </p:nvPicPr>
        <p:blipFill rotWithShape="1">
          <a:blip r:embed="rId3">
            <a:alphaModFix/>
          </a:blip>
          <a:srcRect b="0" l="23873" r="0" t="9090"/>
          <a:stretch/>
        </p:blipFill>
        <p:spPr>
          <a:xfrm>
            <a:off x="2642616" y="8"/>
            <a:ext cx="6501386" cy="5143491"/>
          </a:xfrm>
          <a:prstGeom prst="rect">
            <a:avLst/>
          </a:prstGeom>
          <a:noFill/>
          <a:ln>
            <a:noFill/>
          </a:ln>
        </p:spPr>
      </p:pic>
      <p:sp>
        <p:nvSpPr>
          <p:cNvPr id="188" name="Google Shape;188;p30"/>
          <p:cNvSpPr/>
          <p:nvPr/>
        </p:nvSpPr>
        <p:spPr>
          <a:xfrm>
            <a:off x="0" y="0"/>
            <a:ext cx="7317600" cy="5143500"/>
          </a:xfrm>
          <a:prstGeom prst="rect">
            <a:avLst/>
          </a:prstGeom>
          <a:gradFill>
            <a:gsLst>
              <a:gs pos="0">
                <a:srgbClr val="FFFFFF">
                  <a:alpha val="0"/>
                </a:srgbClr>
              </a:gs>
              <a:gs pos="19000">
                <a:srgbClr val="FFFFFF">
                  <a:alpha val="37647"/>
                </a:srgbClr>
              </a:gs>
              <a:gs pos="35000">
                <a:srgbClr val="FFFFFF">
                  <a:alpha val="78823"/>
                </a:srgbClr>
              </a:gs>
              <a:gs pos="58000">
                <a:schemeClr val="lt1"/>
              </a:gs>
              <a:gs pos="100000">
                <a:schemeClr val="lt1"/>
              </a:gs>
            </a:gsLst>
            <a:lin ang="10800025"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89" name="Google Shape;189;p30"/>
          <p:cNvSpPr txBox="1"/>
          <p:nvPr>
            <p:ph type="title"/>
          </p:nvPr>
        </p:nvSpPr>
        <p:spPr>
          <a:xfrm>
            <a:off x="296175" y="469250"/>
            <a:ext cx="4402500" cy="10815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Calibri"/>
              <a:buNone/>
            </a:pPr>
            <a:r>
              <a:rPr lang="en"/>
              <a:t>Application of Results </a:t>
            </a:r>
            <a:endParaRPr/>
          </a:p>
        </p:txBody>
      </p:sp>
      <p:sp>
        <p:nvSpPr>
          <p:cNvPr id="190" name="Google Shape;190;p30"/>
          <p:cNvSpPr/>
          <p:nvPr/>
        </p:nvSpPr>
        <p:spPr>
          <a:xfrm rot="5400000">
            <a:off x="569938" y="260162"/>
            <a:ext cx="109800" cy="5280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91" name="Google Shape;191;p30"/>
          <p:cNvSpPr/>
          <p:nvPr/>
        </p:nvSpPr>
        <p:spPr>
          <a:xfrm>
            <a:off x="360772" y="3410190"/>
            <a:ext cx="2983200" cy="13800"/>
          </a:xfrm>
          <a:prstGeom prst="rect">
            <a:avLst/>
          </a:prstGeom>
          <a:solidFill>
            <a:srgbClr val="D5D5D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92" name="Google Shape;192;p30"/>
          <p:cNvSpPr txBox="1"/>
          <p:nvPr/>
        </p:nvSpPr>
        <p:spPr>
          <a:xfrm>
            <a:off x="406875" y="3410200"/>
            <a:ext cx="3983100" cy="1599900"/>
          </a:xfrm>
          <a:prstGeom prst="rect">
            <a:avLst/>
          </a:prstGeom>
          <a:noFill/>
          <a:ln>
            <a:noFill/>
          </a:ln>
        </p:spPr>
        <p:txBody>
          <a:bodyPr anchorCtr="0" anchor="t" bIns="91425" lIns="91425" spcFirstLastPara="1" rIns="91425" wrap="square" tIns="91425">
            <a:noAutofit/>
          </a:bodyPr>
          <a:lstStyle/>
          <a:p>
            <a:pPr indent="0" lvl="0" marL="0" marR="228600" rtl="0" algn="l">
              <a:lnSpc>
                <a:spcPct val="146667"/>
              </a:lnSpc>
              <a:spcBef>
                <a:spcPts val="0"/>
              </a:spcBef>
              <a:spcAft>
                <a:spcPts val="0"/>
              </a:spcAft>
              <a:buNone/>
            </a:pPr>
            <a:r>
              <a:t/>
            </a:r>
            <a:endParaRPr sz="1750">
              <a:solidFill>
                <a:srgbClr val="1D1C1D"/>
              </a:solidFill>
              <a:highlight>
                <a:srgbClr val="F8F8F8"/>
              </a:highlight>
            </a:endParaRPr>
          </a:p>
          <a:p>
            <a:pPr indent="0" lvl="0" marL="0" rtl="0" algn="l">
              <a:spcBef>
                <a:spcPts val="600"/>
              </a:spcBef>
              <a:spcAft>
                <a:spcPts val="0"/>
              </a:spcAft>
              <a:buNone/>
            </a:pPr>
            <a:r>
              <a:t/>
            </a:r>
            <a:endParaRPr sz="2100">
              <a:solidFill>
                <a:schemeClr val="dk1"/>
              </a:solidFill>
              <a:latin typeface="Calibri"/>
              <a:ea typeface="Calibri"/>
              <a:cs typeface="Calibri"/>
              <a:sym typeface="Calibri"/>
            </a:endParaRPr>
          </a:p>
        </p:txBody>
      </p:sp>
      <p:sp>
        <p:nvSpPr>
          <p:cNvPr id="193" name="Google Shape;193;p30"/>
          <p:cNvSpPr txBox="1"/>
          <p:nvPr/>
        </p:nvSpPr>
        <p:spPr>
          <a:xfrm>
            <a:off x="360850" y="2692825"/>
            <a:ext cx="4404900" cy="1014300"/>
          </a:xfrm>
          <a:prstGeom prst="rect">
            <a:avLst/>
          </a:prstGeom>
          <a:noFill/>
          <a:ln>
            <a:noFill/>
          </a:ln>
        </p:spPr>
        <p:txBody>
          <a:bodyPr anchorCtr="0" anchor="b" bIns="91425" lIns="91425" spcFirstLastPara="1" rIns="91425" wrap="square" tIns="91425">
            <a:noAutofit/>
          </a:bodyPr>
          <a:lstStyle/>
          <a:p>
            <a:pPr indent="-368300" lvl="0" marL="457200" rtl="0" algn="l">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Medical studies and supportive literature.</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Relation to project results. </a:t>
            </a:r>
            <a:endParaRPr sz="2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89"/>
                                        </p:tgtEl>
                                        <p:attrNameLst>
                                          <p:attrName>style.visibility</p:attrName>
                                        </p:attrNameLst>
                                      </p:cBhvr>
                                      <p:to>
                                        <p:strVal val="visible"/>
                                      </p:to>
                                    </p:set>
                                    <p:animEffect filter="fade" transition="in">
                                      <p:cBhvr>
                                        <p:cTn dur="7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31"/>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The radiologic figure of a skeleton" id="199" name="Google Shape;199;p31"/>
          <p:cNvPicPr preferRelativeResize="0"/>
          <p:nvPr/>
        </p:nvPicPr>
        <p:blipFill rotWithShape="1">
          <a:blip r:embed="rId3">
            <a:alphaModFix/>
          </a:blip>
          <a:srcRect b="-1" l="16260" r="-1" t="0"/>
          <a:stretch/>
        </p:blipFill>
        <p:spPr>
          <a:xfrm>
            <a:off x="2642616" y="8"/>
            <a:ext cx="6501384" cy="5143492"/>
          </a:xfrm>
          <a:prstGeom prst="rect">
            <a:avLst/>
          </a:prstGeom>
          <a:noFill/>
          <a:ln>
            <a:noFill/>
          </a:ln>
        </p:spPr>
      </p:pic>
      <p:sp>
        <p:nvSpPr>
          <p:cNvPr id="200" name="Google Shape;200;p31"/>
          <p:cNvSpPr/>
          <p:nvPr/>
        </p:nvSpPr>
        <p:spPr>
          <a:xfrm>
            <a:off x="0" y="0"/>
            <a:ext cx="7317451" cy="5143500"/>
          </a:xfrm>
          <a:prstGeom prst="rect">
            <a:avLst/>
          </a:prstGeom>
          <a:gradFill>
            <a:gsLst>
              <a:gs pos="0">
                <a:srgbClr val="FFFFFF">
                  <a:alpha val="0"/>
                </a:srgbClr>
              </a:gs>
              <a:gs pos="19000">
                <a:srgbClr val="FFFFFF">
                  <a:alpha val="37647"/>
                </a:srgbClr>
              </a:gs>
              <a:gs pos="35000">
                <a:srgbClr val="FFFFFF">
                  <a:alpha val="78823"/>
                </a:srgbClr>
              </a:gs>
              <a:gs pos="58000">
                <a:schemeClr val="lt1"/>
              </a:gs>
              <a:gs pos="100000">
                <a:schemeClr val="lt1"/>
              </a:gs>
            </a:gsLst>
            <a:lin ang="10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01" name="Google Shape;201;p31"/>
          <p:cNvSpPr/>
          <p:nvPr/>
        </p:nvSpPr>
        <p:spPr>
          <a:xfrm rot="5400000">
            <a:off x="569941" y="260093"/>
            <a:ext cx="109728" cy="528066"/>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02" name="Google Shape;202;p31"/>
          <p:cNvSpPr/>
          <p:nvPr/>
        </p:nvSpPr>
        <p:spPr>
          <a:xfrm>
            <a:off x="360772" y="3410190"/>
            <a:ext cx="2983230" cy="13716"/>
          </a:xfrm>
          <a:prstGeom prst="rect">
            <a:avLst/>
          </a:prstGeom>
          <a:solidFill>
            <a:srgbClr val="D5D5D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03" name="Google Shape;203;p3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Bibliography </a:t>
            </a:r>
            <a:endParaRPr/>
          </a:p>
        </p:txBody>
      </p:sp>
      <p:sp>
        <p:nvSpPr>
          <p:cNvPr id="204" name="Google Shape;204;p31"/>
          <p:cNvSpPr txBox="1"/>
          <p:nvPr/>
        </p:nvSpPr>
        <p:spPr>
          <a:xfrm>
            <a:off x="275850" y="1201325"/>
            <a:ext cx="7172400" cy="37731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04800" lvl="0" marL="457200" rtl="0" algn="l">
              <a:spcBef>
                <a:spcPts val="0"/>
              </a:spcBef>
              <a:spcAft>
                <a:spcPts val="0"/>
              </a:spcAft>
              <a:buClr>
                <a:srgbClr val="222222"/>
              </a:buClr>
              <a:buSzPts val="1200"/>
              <a:buChar char="●"/>
            </a:pPr>
            <a:r>
              <a:rPr lang="en" sz="1200">
                <a:solidFill>
                  <a:srgbClr val="222222"/>
                </a:solidFill>
                <a:highlight>
                  <a:srgbClr val="FFFFFF"/>
                </a:highlight>
              </a:rPr>
              <a:t>Alkan, H., &amp; Yenişehir, S. (2022). Investigation of Factors Associated With Pain Intensity in Office Workers With Non-Specific Low Back Pain. </a:t>
            </a:r>
            <a:r>
              <a:rPr i="1" lang="en" sz="1200">
                <a:solidFill>
                  <a:srgbClr val="222222"/>
                </a:solidFill>
                <a:highlight>
                  <a:srgbClr val="FFFFFF"/>
                </a:highlight>
              </a:rPr>
              <a:t>Pain Management Nursing</a:t>
            </a:r>
            <a:r>
              <a:rPr lang="en" sz="1200">
                <a:solidFill>
                  <a:srgbClr val="222222"/>
                </a:solidFill>
                <a:highlight>
                  <a:srgbClr val="FFFFFF"/>
                </a:highlight>
              </a:rPr>
              <a:t>, </a:t>
            </a:r>
            <a:r>
              <a:rPr i="1" lang="en" sz="1200">
                <a:solidFill>
                  <a:srgbClr val="222222"/>
                </a:solidFill>
                <a:highlight>
                  <a:srgbClr val="FFFFFF"/>
                </a:highlight>
              </a:rPr>
              <a:t>23</a:t>
            </a:r>
            <a:r>
              <a:rPr lang="en" sz="1200">
                <a:solidFill>
                  <a:srgbClr val="222222"/>
                </a:solidFill>
                <a:highlight>
                  <a:srgbClr val="FFFFFF"/>
                </a:highlight>
              </a:rPr>
              <a:t>(6), 819-825.</a:t>
            </a:r>
            <a:endParaRPr sz="1200">
              <a:solidFill>
                <a:srgbClr val="222222"/>
              </a:solidFill>
              <a:highlight>
                <a:srgbClr val="FFFFFF"/>
              </a:highlight>
            </a:endParaRPr>
          </a:p>
          <a:p>
            <a:pPr indent="0" lvl="0" marL="457200" rtl="0" algn="l">
              <a:spcBef>
                <a:spcPts val="0"/>
              </a:spcBef>
              <a:spcAft>
                <a:spcPts val="0"/>
              </a:spcAft>
              <a:buNone/>
            </a:pPr>
            <a:r>
              <a:t/>
            </a:r>
            <a:endParaRPr sz="1200">
              <a:solidFill>
                <a:srgbClr val="222222"/>
              </a:solidFill>
              <a:highlight>
                <a:srgbClr val="FFFFFF"/>
              </a:highlight>
            </a:endParaRPr>
          </a:p>
          <a:p>
            <a:pPr indent="-304800" lvl="0" marL="457200" rtl="0" algn="l">
              <a:spcBef>
                <a:spcPts val="0"/>
              </a:spcBef>
              <a:spcAft>
                <a:spcPts val="0"/>
              </a:spcAft>
              <a:buClr>
                <a:srgbClr val="222222"/>
              </a:buClr>
              <a:buSzPts val="1200"/>
              <a:buChar char="●"/>
            </a:pPr>
            <a:r>
              <a:rPr lang="en" sz="1200">
                <a:solidFill>
                  <a:srgbClr val="222222"/>
                </a:solidFill>
                <a:highlight>
                  <a:srgbClr val="FFFFFF"/>
                </a:highlight>
              </a:rPr>
              <a:t>Bolesta, M. J., Winslow, L., &amp; Gill, K. (2010). A comparison of film and computer workstation measurements of degenerative spondylolisthesis: intraobserver and interobserver reliability. </a:t>
            </a:r>
            <a:r>
              <a:rPr i="1" lang="en" sz="1200">
                <a:solidFill>
                  <a:srgbClr val="222222"/>
                </a:solidFill>
                <a:highlight>
                  <a:srgbClr val="FFFFFF"/>
                </a:highlight>
              </a:rPr>
              <a:t>Spine</a:t>
            </a:r>
            <a:r>
              <a:rPr lang="en" sz="1200">
                <a:solidFill>
                  <a:srgbClr val="222222"/>
                </a:solidFill>
                <a:highlight>
                  <a:srgbClr val="FFFFFF"/>
                </a:highlight>
              </a:rPr>
              <a:t>, </a:t>
            </a:r>
            <a:r>
              <a:rPr i="1" lang="en" sz="1200">
                <a:solidFill>
                  <a:srgbClr val="222222"/>
                </a:solidFill>
                <a:highlight>
                  <a:srgbClr val="FFFFFF"/>
                </a:highlight>
              </a:rPr>
              <a:t>35</a:t>
            </a:r>
            <a:r>
              <a:rPr lang="en" sz="1200">
                <a:solidFill>
                  <a:srgbClr val="222222"/>
                </a:solidFill>
                <a:highlight>
                  <a:srgbClr val="FFFFFF"/>
                </a:highlight>
              </a:rPr>
              <a:t>(13), 1300-1303.</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304800" lvl="0" marL="457200" rtl="0" algn="l">
              <a:spcBef>
                <a:spcPts val="0"/>
              </a:spcBef>
              <a:spcAft>
                <a:spcPts val="0"/>
              </a:spcAft>
              <a:buClr>
                <a:srgbClr val="222222"/>
              </a:buClr>
              <a:buSzPts val="1200"/>
              <a:buChar char="●"/>
            </a:pPr>
            <a:r>
              <a:rPr lang="en" sz="1200">
                <a:solidFill>
                  <a:srgbClr val="222222"/>
                </a:solidFill>
                <a:highlight>
                  <a:srgbClr val="FFFFFF"/>
                </a:highlight>
              </a:rPr>
              <a:t>Rosenberg, N. J. (1975). Degenerative spondylolisthesis. Predisposing factors. </a:t>
            </a:r>
            <a:r>
              <a:rPr i="1" lang="en" sz="1200">
                <a:solidFill>
                  <a:srgbClr val="222222"/>
                </a:solidFill>
                <a:highlight>
                  <a:srgbClr val="FFFFFF"/>
                </a:highlight>
              </a:rPr>
              <a:t>JBJS</a:t>
            </a:r>
            <a:r>
              <a:rPr lang="en" sz="1200">
                <a:solidFill>
                  <a:srgbClr val="222222"/>
                </a:solidFill>
                <a:highlight>
                  <a:srgbClr val="FFFFFF"/>
                </a:highlight>
              </a:rPr>
              <a:t>, </a:t>
            </a:r>
            <a:r>
              <a:rPr i="1" lang="en" sz="1200">
                <a:solidFill>
                  <a:srgbClr val="222222"/>
                </a:solidFill>
                <a:highlight>
                  <a:srgbClr val="FFFFFF"/>
                </a:highlight>
              </a:rPr>
              <a:t>57</a:t>
            </a:r>
            <a:r>
              <a:rPr lang="en" sz="1200">
                <a:solidFill>
                  <a:srgbClr val="222222"/>
                </a:solidFill>
                <a:highlight>
                  <a:srgbClr val="FFFFFF"/>
                </a:highlight>
              </a:rPr>
              <a:t>(4), 467-474.</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304800" lvl="0" marL="457200" rtl="0" algn="l">
              <a:spcBef>
                <a:spcPts val="0"/>
              </a:spcBef>
              <a:spcAft>
                <a:spcPts val="0"/>
              </a:spcAft>
              <a:buClr>
                <a:srgbClr val="222222"/>
              </a:buClr>
              <a:buSzPts val="1200"/>
              <a:buChar char="●"/>
            </a:pPr>
            <a:r>
              <a:rPr lang="en" sz="1200">
                <a:solidFill>
                  <a:srgbClr val="222222"/>
                </a:solidFill>
                <a:highlight>
                  <a:srgbClr val="FFFFFF"/>
                </a:highlight>
              </a:rPr>
              <a:t>Sallam, S. A., Kattabei, O., Kholaif, A., Abu Taleb, E., Hassan, A. M., &amp; Abdelhamid, A. S. (2022). Influence of Prolonged Sitting Posture on lumbar range of motion in computer users. </a:t>
            </a:r>
            <a:r>
              <a:rPr i="1" lang="en" sz="1200">
                <a:solidFill>
                  <a:srgbClr val="222222"/>
                </a:solidFill>
                <a:highlight>
                  <a:srgbClr val="FFFFFF"/>
                </a:highlight>
              </a:rPr>
              <a:t>South Valley University International Journal of Physical Therapy and Sciences</a:t>
            </a:r>
            <a:r>
              <a:rPr lang="en" sz="1200">
                <a:solidFill>
                  <a:srgbClr val="222222"/>
                </a:solidFill>
                <a:highlight>
                  <a:srgbClr val="FFFFFF"/>
                </a:highlight>
              </a:rPr>
              <a:t>, </a:t>
            </a:r>
            <a:r>
              <a:rPr i="1" lang="en" sz="1200">
                <a:solidFill>
                  <a:srgbClr val="222222"/>
                </a:solidFill>
                <a:highlight>
                  <a:srgbClr val="FFFFFF"/>
                </a:highlight>
              </a:rPr>
              <a:t>3</a:t>
            </a:r>
            <a:r>
              <a:rPr lang="en" sz="1200">
                <a:solidFill>
                  <a:srgbClr val="222222"/>
                </a:solidFill>
                <a:highlight>
                  <a:srgbClr val="FFFFFF"/>
                </a:highlight>
              </a:rPr>
              <a:t>(1), 1-12.</a:t>
            </a:r>
            <a:endParaRPr sz="1200">
              <a:solidFill>
                <a:srgbClr val="222222"/>
              </a:solidFill>
              <a:highlight>
                <a:srgbClr val="FFFFFF"/>
              </a:highlight>
            </a:endParaRPr>
          </a:p>
          <a:p>
            <a:pPr indent="0" lvl="0" marL="0" rtl="0" algn="l">
              <a:spcBef>
                <a:spcPts val="0"/>
              </a:spcBef>
              <a:spcAft>
                <a:spcPts val="0"/>
              </a:spcAft>
              <a:buNone/>
            </a:pPr>
            <a:r>
              <a:t/>
            </a:r>
            <a:endParaRPr sz="1000">
              <a:solidFill>
                <a:srgbClr val="2222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