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2" r:id="rId1"/>
    <p:sldMasterId id="2147483727" r:id="rId2"/>
  </p:sldMasterIdLst>
  <p:notesMasterIdLst>
    <p:notesMasterId r:id="rId8"/>
  </p:notesMasterIdLst>
  <p:sldIdLst>
    <p:sldId id="310" r:id="rId3"/>
    <p:sldId id="311" r:id="rId4"/>
    <p:sldId id="312" r:id="rId5"/>
    <p:sldId id="313" r:id="rId6"/>
    <p:sldId id="314" r:id="rId7"/>
  </p:sldIdLst>
  <p:sldSz cx="9144000" cy="6858000" type="screen4x3"/>
  <p:notesSz cx="6858000" cy="9144000"/>
  <p:custShowLst>
    <p:custShow name="비디오 서버" id="0">
      <p:sldLst/>
    </p:custShow>
    <p:custShow name="다중 물체 추적기" id="1">
      <p:sldLst/>
    </p:custShow>
    <p:custShow name="물체 추적 이벤트 정제" id="2">
      <p:sldLst/>
    </p:custShow>
    <p:custShow name="좌표계 변환" id="3">
      <p:sldLst/>
    </p:custShow>
    <p:custShow name="도시공간 데이터 플랫폼" id="4">
      <p:sldLst/>
    </p:custShow>
    <p:custShow name="단위 동작 검출" id="5">
      <p:sldLst/>
    </p:custShow>
    <p:custShow name="다중 카메라 연계 물체 추적기" id="6">
      <p:sldLst/>
    </p:custShow>
    <p:custShow name="다중 물체간 연동 동작 검출" id="7">
      <p:sldLst/>
    </p:custShow>
    <p:custShow name="자연어 기반 차량 영상 검색" id="8">
      <p:sldLst/>
    </p:custShow>
    <p:custShow name="Comparison: DWH, Data Lake, Lakehouse" id="9">
      <p:sldLst/>
    </p:custShow>
    <p:custShow name="이동체 상황 실시간 탐지 및 반응" id="10">
      <p:sldLst/>
    </p:custShow>
  </p:custShowLst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16EA8D4A-0E29-4650-B355-03E7A99BED11}">
          <p14:sldIdLst>
            <p14:sldId id="310"/>
            <p14:sldId id="311"/>
            <p14:sldId id="312"/>
            <p14:sldId id="313"/>
            <p14:sldId id="31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2"/>
    <a:srgbClr val="7030A0"/>
    <a:srgbClr val="FFFF00"/>
    <a:srgbClr val="0000FF"/>
    <a:srgbClr val="FFCC99"/>
    <a:srgbClr val="336666"/>
    <a:srgbClr val="566968"/>
    <a:srgbClr val="FEFCFE"/>
    <a:srgbClr val="CCECFF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>
      <p:cViewPr varScale="1">
        <p:scale>
          <a:sx n="126" d="100"/>
          <a:sy n="126" d="100"/>
        </p:scale>
        <p:origin x="366" y="13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>
      <p:cViewPr varScale="1">
        <p:scale>
          <a:sx n="123" d="100"/>
          <a:sy n="123" d="100"/>
        </p:scale>
        <p:origin x="382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31941A44-E12D-432F-9ECB-963659A96B1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692293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941A44-E12D-432F-9ECB-963659A96B16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22497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228600" y="381000"/>
            <a:ext cx="8686800" cy="6144344"/>
          </a:xfrm>
          <a:prstGeom prst="roundRect">
            <a:avLst>
              <a:gd name="adj" fmla="val 7912"/>
            </a:avLst>
          </a:prstGeom>
          <a:solidFill>
            <a:schemeClr val="folHlink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latinLnBrk="0">
              <a:defRPr/>
            </a:pPr>
            <a:endParaRPr kumimoji="0" lang="ko-KR" altLang="ko-KR" sz="2400">
              <a:latin typeface="Times New Roman" pitchFamily="18" charset="0"/>
            </a:endParaRP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white">
          <a:xfrm>
            <a:off x="327025" y="488950"/>
            <a:ext cx="8435975" cy="5460330"/>
          </a:xfrm>
          <a:prstGeom prst="roundRect">
            <a:avLst>
              <a:gd name="adj" fmla="val 7310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latinLnBrk="0">
              <a:defRPr/>
            </a:pPr>
            <a:endParaRPr kumimoji="0" lang="ko-KR" altLang="ko-KR" sz="2400">
              <a:latin typeface="Times New Roman" pitchFamily="18" charset="0"/>
            </a:endParaRP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blackWhite">
          <a:xfrm>
            <a:off x="1371600" y="3645023"/>
            <a:ext cx="6400800" cy="1979489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latinLnBrk="0">
              <a:defRPr/>
            </a:pPr>
            <a:endParaRPr kumimoji="0" lang="ko-KR" altLang="ko-KR">
              <a:latin typeface="Arial" charset="0"/>
            </a:endParaRP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85800" y="857250"/>
            <a:ext cx="7772400" cy="2266950"/>
          </a:xfrm>
        </p:spPr>
        <p:txBody>
          <a:bodyPr anchor="ctr" anchorCtr="1"/>
          <a:lstStyle>
            <a:lvl1pPr algn="ctr">
              <a:defRPr sz="4000"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752600" y="3822539"/>
            <a:ext cx="5410200" cy="1649574"/>
          </a:xfrm>
        </p:spPr>
        <p:txBody>
          <a:bodyPr anchor="ctr"/>
          <a:lstStyle>
            <a:lvl1pPr marL="0" indent="0" algn="ctr">
              <a:lnSpc>
                <a:spcPts val="1800"/>
              </a:lnSpc>
              <a:buFont typeface="Wingdings" pitchFamily="2" charset="2"/>
              <a:buNone/>
              <a:defRPr sz="2200"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defRPr>
            </a:lvl1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2800" y="6391275"/>
            <a:ext cx="2895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391275"/>
            <a:ext cx="1600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1A39D8C-BDCF-421E-8509-290C2F9B423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2976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3568" y="403200"/>
            <a:ext cx="7776864" cy="649288"/>
          </a:xfrm>
        </p:spPr>
        <p:txBody>
          <a:bodyPr/>
          <a:lstStyle>
            <a:lvl1pPr>
              <a:defRPr sz="3400"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9884" y="1270800"/>
            <a:ext cx="7880548" cy="5184000"/>
          </a:xfrm>
        </p:spPr>
        <p:txBody>
          <a:bodyPr/>
          <a:lstStyle>
            <a:lvl1pPr>
              <a:buClr>
                <a:srgbClr val="336666"/>
              </a:buClr>
              <a:defRPr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>
              <a:buClr>
                <a:srgbClr val="97CDCC"/>
              </a:buClr>
              <a:defRPr sz="1600"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>
              <a:buClr>
                <a:srgbClr val="CCCC99"/>
              </a:buClr>
              <a:defRPr sz="1400"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sz="1400"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>
              <a:defRPr sz="1400">
                <a:latin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06A839-116B-4D11-88AC-3399AE2BA41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88046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1784" y="1706885"/>
            <a:ext cx="7772400" cy="1506091"/>
          </a:xfrm>
        </p:spPr>
        <p:txBody>
          <a:bodyPr anchor="b" anchorCtr="0"/>
          <a:lstStyle>
            <a:lvl1pPr algn="l">
              <a:defRPr sz="3600" b="0" cap="none" baseline="0"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B83CD7-6621-4BF9-901A-8FC42ECF1CE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579884" y="3645024"/>
            <a:ext cx="7952556" cy="2809776"/>
          </a:xfrm>
        </p:spPr>
        <p:txBody>
          <a:bodyPr/>
          <a:lstStyle>
            <a:lvl1pPr>
              <a:buClr>
                <a:srgbClr val="336666"/>
              </a:buClr>
              <a:defRPr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>
              <a:buClr>
                <a:srgbClr val="97CDCC"/>
              </a:buClr>
              <a:defRPr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>
              <a:buClr>
                <a:srgbClr val="CCCC99"/>
              </a:buClr>
              <a:defRPr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>
              <a:defRPr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>
              <a:defRPr>
                <a:latin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9" name="AutoShape 8"/>
          <p:cNvSpPr>
            <a:spLocks noChangeArrowheads="1"/>
          </p:cNvSpPr>
          <p:nvPr userDrawn="1"/>
        </p:nvSpPr>
        <p:spPr bwMode="auto">
          <a:xfrm>
            <a:off x="168275" y="228600"/>
            <a:ext cx="8823325" cy="6440488"/>
          </a:xfrm>
          <a:prstGeom prst="roundRect">
            <a:avLst>
              <a:gd name="adj" fmla="val 4592"/>
            </a:avLst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latinLnBrk="0">
              <a:defRPr/>
            </a:pPr>
            <a:endParaRPr kumimoji="0" lang="ko-KR" altLang="ko-KR" sz="2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1583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외부 논문 참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1784" y="692696"/>
            <a:ext cx="7772400" cy="2016224"/>
          </a:xfrm>
        </p:spPr>
        <p:txBody>
          <a:bodyPr anchor="b" anchorCtr="0"/>
          <a:lstStyle>
            <a:lvl1pPr algn="l">
              <a:defRPr sz="3600" b="0" cap="none" baseline="0"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B83CD7-6621-4BF9-901A-8FC42ECF1CE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579884" y="3212976"/>
            <a:ext cx="7952556" cy="3241824"/>
          </a:xfrm>
        </p:spPr>
        <p:txBody>
          <a:bodyPr/>
          <a:lstStyle>
            <a:lvl1pPr>
              <a:buClr>
                <a:srgbClr val="336666"/>
              </a:buClr>
              <a:defRPr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>
              <a:buClr>
                <a:srgbClr val="97CDCC"/>
              </a:buClr>
              <a:defRPr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>
              <a:buClr>
                <a:srgbClr val="CCCC99"/>
              </a:buClr>
              <a:defRPr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>
              <a:defRPr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>
              <a:defRPr>
                <a:latin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9" name="AutoShape 8"/>
          <p:cNvSpPr>
            <a:spLocks noChangeArrowheads="1"/>
          </p:cNvSpPr>
          <p:nvPr userDrawn="1"/>
        </p:nvSpPr>
        <p:spPr bwMode="auto">
          <a:xfrm>
            <a:off x="168275" y="228600"/>
            <a:ext cx="8823325" cy="6440488"/>
          </a:xfrm>
          <a:prstGeom prst="roundRect">
            <a:avLst>
              <a:gd name="adj" fmla="val 4592"/>
            </a:avLst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latinLnBrk="0">
              <a:defRPr/>
            </a:pPr>
            <a:endParaRPr kumimoji="0" lang="ko-KR" altLang="ko-KR" sz="2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337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[특수] 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9884" y="1844824"/>
            <a:ext cx="7880548" cy="4609976"/>
          </a:xfrm>
        </p:spPr>
        <p:txBody>
          <a:bodyPr/>
          <a:lstStyle>
            <a:lvl1pPr>
              <a:buClr>
                <a:srgbClr val="336666"/>
              </a:buClr>
              <a:defRPr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>
              <a:buClr>
                <a:srgbClr val="97CDCC"/>
              </a:buClr>
              <a:defRPr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>
              <a:buClr>
                <a:srgbClr val="CCCC99"/>
              </a:buClr>
              <a:defRPr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>
              <a:defRPr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>
              <a:defRPr>
                <a:latin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06A839-116B-4D11-88AC-3399AE2BA41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4000" y="403199"/>
            <a:ext cx="7776000" cy="1081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366588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4000" y="403200"/>
            <a:ext cx="7776000" cy="64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79600" y="1270800"/>
            <a:ext cx="7880400" cy="518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391275"/>
            <a:ext cx="2057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400"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403975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400"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07211" y="6307932"/>
            <a:ext cx="71784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800" smtClean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378C0605-E29D-4DCD-BCBE-B63D83B6EA25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  <p:sp>
        <p:nvSpPr>
          <p:cNvPr id="8200" name="AutoShape 8"/>
          <p:cNvSpPr>
            <a:spLocks noChangeArrowheads="1"/>
          </p:cNvSpPr>
          <p:nvPr/>
        </p:nvSpPr>
        <p:spPr bwMode="auto">
          <a:xfrm>
            <a:off x="168275" y="228600"/>
            <a:ext cx="8823325" cy="6440488"/>
          </a:xfrm>
          <a:prstGeom prst="roundRect">
            <a:avLst>
              <a:gd name="adj" fmla="val 4592"/>
            </a:avLst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latinLnBrk="0">
              <a:defRPr/>
            </a:pPr>
            <a:endParaRPr kumimoji="0" lang="ko-KR" altLang="ko-KR" sz="2400">
              <a:latin typeface="Times New Roman" pitchFamily="18" charset="0"/>
            </a:endParaRPr>
          </a:p>
        </p:txBody>
      </p:sp>
      <p:sp>
        <p:nvSpPr>
          <p:cNvPr id="8201" name="Line 9"/>
          <p:cNvSpPr>
            <a:spLocks noChangeShapeType="1"/>
          </p:cNvSpPr>
          <p:nvPr/>
        </p:nvSpPr>
        <p:spPr bwMode="auto">
          <a:xfrm>
            <a:off x="684000" y="1062000"/>
            <a:ext cx="77760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7620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400">
          <a:solidFill>
            <a:schemeClr val="tx2"/>
          </a:solidFill>
          <a:latin typeface="Tahoma" panose="020B0604030504040204" pitchFamily="34" charset="0"/>
          <a:ea typeface="맑은 고딕" panose="020B0503020000020004" pitchFamily="50" charset="-127"/>
          <a:cs typeface="Tahoma" panose="020B0604030504040204" pitchFamily="34" charset="0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20400" indent="-320400" algn="l" rtl="0" eaLnBrk="0" fontAlgn="base" latinLnBrk="1" hangingPunct="0">
        <a:lnSpc>
          <a:spcPts val="2800"/>
        </a:lnSpc>
        <a:spcBef>
          <a:spcPts val="1200"/>
        </a:spcBef>
        <a:spcAft>
          <a:spcPct val="0"/>
        </a:spcAft>
        <a:buClr>
          <a:srgbClr val="336666"/>
        </a:buClr>
        <a:buSzPct val="70000"/>
        <a:buFont typeface="Wingdings" pitchFamily="2" charset="2"/>
        <a:buChar char="l"/>
        <a:defRPr kumimoji="1" sz="2200">
          <a:solidFill>
            <a:schemeClr val="tx1"/>
          </a:solidFill>
          <a:latin typeface="Tahoma" panose="020B0604030504040204" pitchFamily="34" charset="0"/>
          <a:ea typeface="맑은 고딕" panose="020B0503020000020004" pitchFamily="50" charset="-127"/>
          <a:cs typeface="Tahoma" panose="020B0604030504040204" pitchFamily="34" charset="0"/>
        </a:defRPr>
      </a:lvl1pPr>
      <a:lvl2pPr marL="648000" indent="-320400" algn="l" rtl="0" eaLnBrk="0" fontAlgn="base" latinLnBrk="1" hangingPunct="0">
        <a:spcBef>
          <a:spcPts val="500"/>
        </a:spcBef>
        <a:spcAft>
          <a:spcPct val="0"/>
        </a:spcAft>
        <a:buClr>
          <a:srgbClr val="97CDCC"/>
        </a:buClr>
        <a:buSzPct val="150000"/>
        <a:buChar char="•"/>
        <a:defRPr kumimoji="1" sz="1800">
          <a:solidFill>
            <a:schemeClr val="tx1"/>
          </a:solidFill>
          <a:latin typeface="Tahoma" panose="020B0604030504040204" pitchFamily="34" charset="0"/>
          <a:ea typeface="맑은 고딕" panose="020B0503020000020004" pitchFamily="50" charset="-127"/>
          <a:cs typeface="Tahoma" panose="020B0604030504040204" pitchFamily="34" charset="0"/>
        </a:defRPr>
      </a:lvl2pPr>
      <a:lvl3pPr marL="1008000" indent="-320400" algn="l" rtl="0" eaLnBrk="0" fontAlgn="base" latinLnBrk="1" hangingPunct="0">
        <a:spcBef>
          <a:spcPct val="20000"/>
        </a:spcBef>
        <a:spcAft>
          <a:spcPct val="0"/>
        </a:spcAft>
        <a:buClr>
          <a:srgbClr val="CCCC99"/>
        </a:buClr>
        <a:buSzPct val="150000"/>
        <a:buChar char="•"/>
        <a:defRPr kumimoji="1" sz="1600">
          <a:solidFill>
            <a:schemeClr val="tx1"/>
          </a:solidFill>
          <a:latin typeface="Tahoma" panose="020B0604030504040204" pitchFamily="34" charset="0"/>
          <a:ea typeface="맑은 고딕" panose="020B0503020000020004" pitchFamily="50" charset="-127"/>
          <a:cs typeface="Tahoma" panose="020B0604030504040204" pitchFamily="34" charset="0"/>
        </a:defRPr>
      </a:lvl3pPr>
      <a:lvl4pPr marL="1332000" indent="-320400" algn="l" rtl="0" eaLnBrk="0" fontAlgn="base" latinLnBrk="1" hangingPunct="0">
        <a:spcBef>
          <a:spcPct val="20000"/>
        </a:spcBef>
        <a:spcAft>
          <a:spcPct val="0"/>
        </a:spcAft>
        <a:buClr>
          <a:schemeClr val="tx2"/>
        </a:buClr>
        <a:buSzPct val="150000"/>
        <a:buChar char="•"/>
        <a:defRPr kumimoji="1" sz="1400">
          <a:solidFill>
            <a:schemeClr val="tx1"/>
          </a:solidFill>
          <a:latin typeface="Tahoma" panose="020B0604030504040204" pitchFamily="34" charset="0"/>
          <a:ea typeface="맑은 고딕" panose="020B0503020000020004" pitchFamily="50" charset="-127"/>
          <a:cs typeface="Tahoma" panose="020B0604030504040204" pitchFamily="34" charset="0"/>
        </a:defRPr>
      </a:lvl4pPr>
      <a:lvl5pPr marL="1656000" indent="-320400" algn="l" rtl="0" eaLnBrk="0" fontAlgn="base" latinLnBrk="1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kumimoji="1" sz="1400">
          <a:solidFill>
            <a:schemeClr val="tx1"/>
          </a:solidFill>
          <a:latin typeface="Tahoma" panose="020B0604030504040204" pitchFamily="34" charset="0"/>
          <a:ea typeface="맑은 고딕" panose="020B0503020000020004" pitchFamily="50" charset="-127"/>
          <a:cs typeface="Tahoma" panose="020B0604030504040204" pitchFamily="34" charset="0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kumimoji="1" sz="12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kumimoji="1" sz="12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kumimoji="1" sz="12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kumimoji="1"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4000" y="403199"/>
            <a:ext cx="7776000" cy="1081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79600" y="1843200"/>
            <a:ext cx="7880400" cy="461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391275"/>
            <a:ext cx="2057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400"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403975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400"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07211" y="6307932"/>
            <a:ext cx="71784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800" smtClean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378C0605-E29D-4DCD-BCBE-B63D83B6EA25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  <p:sp>
        <p:nvSpPr>
          <p:cNvPr id="8200" name="AutoShape 8"/>
          <p:cNvSpPr>
            <a:spLocks noChangeArrowheads="1"/>
          </p:cNvSpPr>
          <p:nvPr/>
        </p:nvSpPr>
        <p:spPr bwMode="auto">
          <a:xfrm>
            <a:off x="168275" y="228600"/>
            <a:ext cx="8823325" cy="6440488"/>
          </a:xfrm>
          <a:prstGeom prst="roundRect">
            <a:avLst>
              <a:gd name="adj" fmla="val 4592"/>
            </a:avLst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latinLnBrk="0">
              <a:defRPr/>
            </a:pPr>
            <a:endParaRPr kumimoji="0" lang="ko-KR" altLang="ko-KR" sz="2400">
              <a:latin typeface="Times New Roman" pitchFamily="18" charset="0"/>
            </a:endParaRPr>
          </a:p>
        </p:txBody>
      </p:sp>
      <p:sp>
        <p:nvSpPr>
          <p:cNvPr id="8201" name="Line 9"/>
          <p:cNvSpPr>
            <a:spLocks noChangeShapeType="1"/>
          </p:cNvSpPr>
          <p:nvPr/>
        </p:nvSpPr>
        <p:spPr bwMode="auto">
          <a:xfrm>
            <a:off x="684000" y="1484784"/>
            <a:ext cx="77760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5047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400">
          <a:solidFill>
            <a:schemeClr val="tx2"/>
          </a:solidFill>
          <a:latin typeface="Tahoma" panose="020B0604030504040204" pitchFamily="34" charset="0"/>
          <a:ea typeface="맑은 고딕" panose="020B0503020000020004" pitchFamily="50" charset="-127"/>
          <a:cs typeface="Tahoma" panose="020B0604030504040204" pitchFamily="34" charset="0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20400" indent="-320400" algn="l" rtl="0" eaLnBrk="0" fontAlgn="base" latinLnBrk="1" hangingPunct="0">
        <a:lnSpc>
          <a:spcPts val="2800"/>
        </a:lnSpc>
        <a:spcBef>
          <a:spcPts val="1200"/>
        </a:spcBef>
        <a:spcAft>
          <a:spcPct val="0"/>
        </a:spcAft>
        <a:buClr>
          <a:srgbClr val="336666"/>
        </a:buClr>
        <a:buSzPct val="70000"/>
        <a:buFont typeface="Wingdings" pitchFamily="2" charset="2"/>
        <a:buChar char="l"/>
        <a:defRPr kumimoji="1" sz="2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48000" indent="-320400" algn="l" rtl="0" eaLnBrk="0" fontAlgn="base" latinLnBrk="1" hangingPunct="0">
        <a:spcBef>
          <a:spcPts val="500"/>
        </a:spcBef>
        <a:spcAft>
          <a:spcPct val="0"/>
        </a:spcAft>
        <a:buClr>
          <a:srgbClr val="97CDCC"/>
        </a:buClr>
        <a:buSzPct val="150000"/>
        <a:buChar char="•"/>
        <a:defRPr kumimoji="1" sz="18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2pPr>
      <a:lvl3pPr marL="1008000" indent="-320400" algn="l" rtl="0" eaLnBrk="0" fontAlgn="base" latinLnBrk="1" hangingPunct="0">
        <a:spcBef>
          <a:spcPct val="20000"/>
        </a:spcBef>
        <a:spcAft>
          <a:spcPct val="0"/>
        </a:spcAft>
        <a:buClr>
          <a:srgbClr val="CCCC99"/>
        </a:buClr>
        <a:buSzPct val="150000"/>
        <a:buChar char="•"/>
        <a:defRPr kumimoji="1" sz="16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3pPr>
      <a:lvl4pPr marL="1332000" indent="-320400" algn="l" rtl="0" eaLnBrk="0" fontAlgn="base" latinLnBrk="1" hangingPunct="0">
        <a:spcBef>
          <a:spcPct val="20000"/>
        </a:spcBef>
        <a:spcAft>
          <a:spcPct val="0"/>
        </a:spcAft>
        <a:buClr>
          <a:schemeClr val="tx2"/>
        </a:buClr>
        <a:buSzPct val="150000"/>
        <a:buChar char="•"/>
        <a:defRPr kumimoji="1" sz="1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4pPr>
      <a:lvl5pPr marL="1656000" indent="-320400" algn="l" rtl="0" eaLnBrk="0" fontAlgn="base" latinLnBrk="1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kumimoji="1" sz="1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kumimoji="1" sz="12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kumimoji="1" sz="12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kumimoji="1" sz="12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kumimoji="1"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z="3600" dirty="0"/>
              <a:t>연구개발 일지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ko-KR" dirty="0">
                <a:latin typeface="Arial" pitchFamily="34" charset="0"/>
                <a:cs typeface="Arial" pitchFamily="34" charset="0"/>
              </a:rPr>
              <a:t>2023</a:t>
            </a:r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r>
              <a:rPr lang="ko-KR" altLang="en-US" dirty="0">
                <a:cs typeface="Arial" pitchFamily="34" charset="0"/>
              </a:rPr>
              <a:t>이강우</a:t>
            </a:r>
            <a:endParaRPr lang="en-US" altLang="ko-KR" dirty="0">
              <a:cs typeface="Arial" pitchFamily="34" charset="0"/>
            </a:endParaRPr>
          </a:p>
          <a:p>
            <a:pPr eaLnBrk="1" hangingPunct="1"/>
            <a:r>
              <a:rPr lang="en-US" altLang="ko-KR" dirty="0">
                <a:latin typeface="Arial" pitchFamily="34" charset="0"/>
                <a:cs typeface="Arial" pitchFamily="34" charset="0"/>
              </a:rPr>
              <a:t>ETRI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71B6B9-F24E-47DF-8F53-6EE3CFD96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F2ECE4-1E0A-49F1-8225-852F1D35C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Common</a:t>
            </a:r>
          </a:p>
          <a:p>
            <a:pPr lvl="1"/>
            <a:r>
              <a:rPr lang="en-US" altLang="ko-KR" dirty="0"/>
              <a:t>Point, Size2d, Box, BGR, Image,</a:t>
            </a:r>
            <a:r>
              <a:rPr lang="ko-KR" altLang="en-US" dirty="0"/>
              <a:t> </a:t>
            </a:r>
            <a:r>
              <a:rPr lang="en-US" altLang="ko-KR" dirty="0"/>
              <a:t>Frame</a:t>
            </a:r>
          </a:p>
          <a:p>
            <a:r>
              <a:rPr lang="en-US" altLang="ko-KR" dirty="0"/>
              <a:t>Camera </a:t>
            </a:r>
            <a:r>
              <a:rPr lang="ko-KR" altLang="en-US" dirty="0"/>
              <a:t>관련</a:t>
            </a:r>
            <a:endParaRPr lang="en-US" altLang="ko-KR" dirty="0"/>
          </a:p>
          <a:p>
            <a:pPr lvl="1"/>
            <a:r>
              <a:rPr lang="en-US" altLang="ko-KR" dirty="0"/>
              <a:t>Camera(I), </a:t>
            </a:r>
            <a:r>
              <a:rPr lang="en-US" altLang="ko-KR" dirty="0" err="1"/>
              <a:t>ImageCapture</a:t>
            </a:r>
            <a:r>
              <a:rPr lang="en-US" altLang="ko-KR" dirty="0"/>
              <a:t>(I)</a:t>
            </a:r>
          </a:p>
          <a:p>
            <a:pPr lvl="1"/>
            <a:r>
              <a:rPr lang="en-US" altLang="ko-KR" dirty="0" err="1"/>
              <a:t>ImageProcessor</a:t>
            </a:r>
            <a:r>
              <a:rPr lang="en-US" altLang="ko-KR" dirty="0"/>
              <a:t>, </a:t>
            </a:r>
            <a:r>
              <a:rPr lang="en-US" altLang="ko-KR" dirty="0" err="1"/>
              <a:t>FrameProcessor</a:t>
            </a:r>
            <a:r>
              <a:rPr lang="en-US" altLang="ko-KR" dirty="0"/>
              <a:t>(I)</a:t>
            </a:r>
          </a:p>
          <a:p>
            <a:r>
              <a:rPr lang="en-US" altLang="ko-KR" dirty="0"/>
              <a:t>Object detecting </a:t>
            </a:r>
            <a:r>
              <a:rPr lang="ko-KR" altLang="en-US" dirty="0"/>
              <a:t>관련</a:t>
            </a:r>
            <a:endParaRPr lang="en-US" altLang="ko-KR" dirty="0"/>
          </a:p>
          <a:p>
            <a:pPr lvl="1"/>
            <a:r>
              <a:rPr lang="en-US" altLang="ko-KR" dirty="0"/>
              <a:t>Detection, </a:t>
            </a:r>
            <a:r>
              <a:rPr lang="en-US" altLang="ko-KR" dirty="0" err="1"/>
              <a:t>ObjectDetector</a:t>
            </a:r>
            <a:r>
              <a:rPr lang="en-US" altLang="ko-KR" dirty="0"/>
              <a:t>(I), </a:t>
            </a:r>
            <a:r>
              <a:rPr lang="en-US" altLang="ko-KR" dirty="0" err="1"/>
              <a:t>DetectingProcessor</a:t>
            </a:r>
            <a:r>
              <a:rPr lang="en-US" altLang="ko-KR" dirty="0"/>
              <a:t>(→</a:t>
            </a:r>
            <a:r>
              <a:rPr lang="en-US" altLang="ko-KR" dirty="0" err="1"/>
              <a:t>FrameProcessor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Object tracking </a:t>
            </a:r>
            <a:r>
              <a:rPr lang="ko-KR" altLang="en-US" dirty="0"/>
              <a:t>관련</a:t>
            </a:r>
            <a:endParaRPr lang="en-US" altLang="ko-KR" dirty="0"/>
          </a:p>
          <a:p>
            <a:pPr lvl="1"/>
            <a:r>
              <a:rPr lang="en-US" altLang="ko-KR" dirty="0" err="1"/>
              <a:t>ObjectTracker</a:t>
            </a:r>
            <a:r>
              <a:rPr lang="en-US" altLang="ko-KR" dirty="0"/>
              <a:t>(I), </a:t>
            </a:r>
            <a:r>
              <a:rPr lang="en-US" altLang="ko-KR" dirty="0" err="1"/>
              <a:t>ObjectTrack</a:t>
            </a:r>
            <a:r>
              <a:rPr lang="en-US" altLang="ko-KR" dirty="0"/>
              <a:t>, </a:t>
            </a:r>
            <a:r>
              <a:rPr lang="en-US" altLang="ko-KR" dirty="0" err="1"/>
              <a:t>TrackState</a:t>
            </a:r>
            <a:r>
              <a:rPr lang="en-US" altLang="ko-KR" dirty="0"/>
              <a:t>, </a:t>
            </a:r>
            <a:r>
              <a:rPr lang="en-US" altLang="ko-KR" dirty="0" err="1"/>
              <a:t>TrackProcessor</a:t>
            </a:r>
            <a:endParaRPr lang="en-US" altLang="ko-KR" dirty="0"/>
          </a:p>
          <a:p>
            <a:pPr lvl="1"/>
            <a:r>
              <a:rPr lang="en-US" altLang="ko-KR" dirty="0" err="1"/>
              <a:t>TrackingPipeline</a:t>
            </a:r>
            <a:r>
              <a:rPr lang="en-US" altLang="ko-KR" dirty="0"/>
              <a:t>(→</a:t>
            </a:r>
            <a:r>
              <a:rPr lang="en-US" altLang="ko-KR" dirty="0" err="1"/>
              <a:t>FrameProcessor</a:t>
            </a:r>
            <a:r>
              <a:rPr lang="en-US" altLang="ko-KR" dirty="0"/>
              <a:t>), </a:t>
            </a:r>
            <a:r>
              <a:rPr lang="en-US" altLang="ko-KR" dirty="0" err="1"/>
              <a:t>TrackProcessor</a:t>
            </a:r>
            <a:endParaRPr lang="en-US" altLang="ko-KR" dirty="0"/>
          </a:p>
          <a:p>
            <a:r>
              <a:rPr lang="en-US" altLang="ko-KR" dirty="0"/>
              <a:t>Node </a:t>
            </a:r>
            <a:r>
              <a:rPr lang="ko-KR" altLang="en-US" dirty="0"/>
              <a:t>관련</a:t>
            </a:r>
            <a:endParaRPr lang="en-US" altLang="ko-KR" dirty="0"/>
          </a:p>
          <a:p>
            <a:pPr lvl="1"/>
            <a:r>
              <a:rPr lang="en-US" altLang="ko-KR" dirty="0" err="1"/>
              <a:t>EventQueue</a:t>
            </a:r>
            <a:r>
              <a:rPr lang="en-US" altLang="ko-KR" dirty="0"/>
              <a:t>, </a:t>
            </a:r>
            <a:r>
              <a:rPr lang="en-US" altLang="ko-KR" dirty="0" err="1"/>
              <a:t>EventListener</a:t>
            </a:r>
            <a:r>
              <a:rPr lang="en-US" altLang="ko-KR" dirty="0"/>
              <a:t>(I), </a:t>
            </a:r>
            <a:r>
              <a:rPr lang="en-US" altLang="ko-KR" dirty="0" err="1"/>
              <a:t>EventProcessor</a:t>
            </a:r>
            <a:r>
              <a:rPr lang="en-US" altLang="ko-KR" dirty="0"/>
              <a:t>(→ </a:t>
            </a:r>
            <a:r>
              <a:rPr lang="en-US" altLang="ko-KR" dirty="0" err="1"/>
              <a:t>EventQueue</a:t>
            </a:r>
            <a:r>
              <a:rPr lang="en-US" altLang="ko-KR" dirty="0"/>
              <a:t>, </a:t>
            </a:r>
            <a:r>
              <a:rPr lang="en-US" altLang="ko-KR" dirty="0" err="1"/>
              <a:t>EventListener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 err="1"/>
              <a:t>TrackEventPipeline</a:t>
            </a:r>
            <a:r>
              <a:rPr lang="en-US" altLang="ko-KR" dirty="0"/>
              <a:t>(→</a:t>
            </a:r>
            <a:r>
              <a:rPr lang="en-US" altLang="ko-KR" dirty="0" err="1"/>
              <a:t>TrackProcessor</a:t>
            </a:r>
            <a:r>
              <a:rPr lang="en-US" altLang="ko-KR" dirty="0"/>
              <a:t>, </a:t>
            </a:r>
            <a:r>
              <a:rPr lang="en-US" altLang="ko-KR" dirty="0" err="1"/>
              <a:t>EventListener</a:t>
            </a:r>
            <a:r>
              <a:rPr lang="en-US" altLang="ko-KR" dirty="0"/>
              <a:t>), </a:t>
            </a:r>
            <a:r>
              <a:rPr lang="en-US" altLang="ko-KR" dirty="0" err="1"/>
              <a:t>Tracklet</a:t>
            </a:r>
            <a:endParaRPr lang="en-US" altLang="ko-KR" dirty="0"/>
          </a:p>
          <a:p>
            <a:pPr lvl="1"/>
            <a:r>
              <a:rPr lang="en-US" altLang="ko-KR" dirty="0" err="1"/>
              <a:t>ZonePipeline</a:t>
            </a:r>
            <a:r>
              <a:rPr lang="en-US" altLang="ko-KR" dirty="0"/>
              <a:t>(→</a:t>
            </a:r>
            <a:r>
              <a:rPr lang="en-US" altLang="ko-KR" dirty="0" err="1"/>
              <a:t>EventListener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8C0C93D-5298-4F9C-AD60-E7141070F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06A839-116B-4D11-88AC-3399AE2BA410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87366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C82DEA-9FDF-49C2-ADD9-51191E2B9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B9743E6-8A1A-4FA9-9568-75933073C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06A839-116B-4D11-88AC-3399AE2BA410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97826D4F-8BC9-4AF5-A4E5-C92086D424EE}"/>
              </a:ext>
            </a:extLst>
          </p:cNvPr>
          <p:cNvGrpSpPr/>
          <p:nvPr/>
        </p:nvGrpSpPr>
        <p:grpSpPr>
          <a:xfrm>
            <a:off x="759939" y="1196752"/>
            <a:ext cx="7493527" cy="5409517"/>
            <a:chOff x="759939" y="1196752"/>
            <a:chExt cx="7493527" cy="5409517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B17D5DD1-0F23-4B9F-8397-EE773AD371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3608" y="1196752"/>
              <a:ext cx="7209858" cy="5409517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F534260-4E58-4CD3-BA66-B55A4138EA90}"/>
                </a:ext>
              </a:extLst>
            </p:cNvPr>
            <p:cNvSpPr txBox="1"/>
            <p:nvPr/>
          </p:nvSpPr>
          <p:spPr>
            <a:xfrm>
              <a:off x="3648708" y="2432251"/>
              <a:ext cx="134652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1600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A</a:t>
              </a:r>
              <a:endParaRPr lang="ko-KR" altLang="en-US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F9E9F68-C289-45DE-B9F3-E2AE86DA5AA4}"/>
                </a:ext>
              </a:extLst>
            </p:cNvPr>
            <p:cNvSpPr txBox="1"/>
            <p:nvPr/>
          </p:nvSpPr>
          <p:spPr>
            <a:xfrm>
              <a:off x="1193365" y="4284557"/>
              <a:ext cx="12984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1600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</a:t>
              </a:r>
              <a:endParaRPr lang="ko-KR" altLang="en-US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8A4698A-7AF9-4F4E-8925-77F92E8AB7A9}"/>
                </a:ext>
              </a:extLst>
            </p:cNvPr>
            <p:cNvSpPr txBox="1"/>
            <p:nvPr/>
          </p:nvSpPr>
          <p:spPr>
            <a:xfrm>
              <a:off x="1519749" y="4284557"/>
              <a:ext cx="147476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600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D</a:t>
              </a:r>
              <a:endParaRPr lang="ko-KR" altLang="en-US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73C558E-A5EB-49FA-A347-394F487E7919}"/>
                </a:ext>
              </a:extLst>
            </p:cNvPr>
            <p:cNvSpPr txBox="1"/>
            <p:nvPr/>
          </p:nvSpPr>
          <p:spPr>
            <a:xfrm>
              <a:off x="1180357" y="2296872"/>
              <a:ext cx="147476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1600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G</a:t>
              </a:r>
              <a:endParaRPr lang="ko-KR" altLang="en-US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" name="화살표: 아래쪽 11">
              <a:extLst>
                <a:ext uri="{FF2B5EF4-FFF2-40B4-BE49-F238E27FC236}">
                  <a16:creationId xmlns:a16="http://schemas.microsoft.com/office/drawing/2014/main" id="{889FA8F3-8298-4C7B-B91F-DD3C3D011DDD}"/>
                </a:ext>
              </a:extLst>
            </p:cNvPr>
            <p:cNvSpPr/>
            <p:nvPr/>
          </p:nvSpPr>
          <p:spPr bwMode="auto">
            <a:xfrm rot="3667124">
              <a:off x="2997077" y="1954596"/>
              <a:ext cx="273860" cy="540000"/>
            </a:xfrm>
            <a:prstGeom prst="downArrow">
              <a:avLst/>
            </a:prstGeom>
            <a:solidFill>
              <a:schemeClr val="bg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" name="화살표: 아래쪽 13">
              <a:extLst>
                <a:ext uri="{FF2B5EF4-FFF2-40B4-BE49-F238E27FC236}">
                  <a16:creationId xmlns:a16="http://schemas.microsoft.com/office/drawing/2014/main" id="{8FED061B-D2A0-4335-B3BA-D97D4ED10F59}"/>
                </a:ext>
              </a:extLst>
            </p:cNvPr>
            <p:cNvSpPr/>
            <p:nvPr/>
          </p:nvSpPr>
          <p:spPr bwMode="auto">
            <a:xfrm rot="14099618">
              <a:off x="910739" y="5896683"/>
              <a:ext cx="273860" cy="540000"/>
            </a:xfrm>
            <a:prstGeom prst="downArrow">
              <a:avLst/>
            </a:prstGeom>
            <a:solidFill>
              <a:schemeClr val="bg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DD7E8F6-E9CD-4CE5-885A-A6B0A183B20B}"/>
                </a:ext>
              </a:extLst>
            </p:cNvPr>
            <p:cNvSpPr txBox="1"/>
            <p:nvPr/>
          </p:nvSpPr>
          <p:spPr>
            <a:xfrm>
              <a:off x="5031274" y="2013457"/>
              <a:ext cx="227626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1600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04</a:t>
              </a:r>
              <a:endParaRPr lang="ko-KR" altLang="en-US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CFB788F-35BE-4DEC-8AB7-5ADB20B077A8}"/>
                </a:ext>
              </a:extLst>
            </p:cNvPr>
            <p:cNvSpPr txBox="1"/>
            <p:nvPr/>
          </p:nvSpPr>
          <p:spPr>
            <a:xfrm>
              <a:off x="3349553" y="2159784"/>
              <a:ext cx="227626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1600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05</a:t>
              </a:r>
              <a:endParaRPr lang="ko-KR" altLang="en-US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3F3B1E2-F094-4A1E-AC87-CA4DDE9FACFC}"/>
                </a:ext>
              </a:extLst>
            </p:cNvPr>
            <p:cNvSpPr txBox="1"/>
            <p:nvPr/>
          </p:nvSpPr>
          <p:spPr>
            <a:xfrm>
              <a:off x="817857" y="2822067"/>
              <a:ext cx="227626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1600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06</a:t>
              </a:r>
              <a:endParaRPr lang="ko-KR" altLang="en-US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914F281-A392-4167-856D-7856C73D2586}"/>
                </a:ext>
              </a:extLst>
            </p:cNvPr>
            <p:cNvSpPr txBox="1"/>
            <p:nvPr/>
          </p:nvSpPr>
          <p:spPr>
            <a:xfrm>
              <a:off x="759939" y="5883718"/>
              <a:ext cx="227626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1600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07</a:t>
              </a:r>
              <a:endParaRPr lang="ko-KR" altLang="en-US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08662E04-DFBB-4911-9AAD-2B77819E5981}"/>
                </a:ext>
              </a:extLst>
            </p:cNvPr>
            <p:cNvSpPr/>
            <p:nvPr/>
          </p:nvSpPr>
          <p:spPr bwMode="auto">
            <a:xfrm>
              <a:off x="2267744" y="2406005"/>
              <a:ext cx="2866406" cy="320129"/>
            </a:xfrm>
            <a:prstGeom prst="rect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5AFA624-A904-4BC1-BBF7-356BF5534113}"/>
                </a:ext>
              </a:extLst>
            </p:cNvPr>
            <p:cNvSpPr txBox="1"/>
            <p:nvPr/>
          </p:nvSpPr>
          <p:spPr>
            <a:xfrm>
              <a:off x="3663134" y="2802118"/>
              <a:ext cx="120226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1600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B</a:t>
              </a:r>
              <a:endParaRPr lang="ko-KR" altLang="en-US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E23BB029-B9CB-41AA-A545-6E17F2334B6A}"/>
                </a:ext>
              </a:extLst>
            </p:cNvPr>
            <p:cNvSpPr/>
            <p:nvPr/>
          </p:nvSpPr>
          <p:spPr bwMode="auto">
            <a:xfrm>
              <a:off x="2267744" y="2759887"/>
              <a:ext cx="2866406" cy="320129"/>
            </a:xfrm>
            <a:prstGeom prst="rect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D6E5FE28-817C-4AE9-AC22-F62F42422BC1}"/>
                </a:ext>
              </a:extLst>
            </p:cNvPr>
            <p:cNvSpPr/>
            <p:nvPr/>
          </p:nvSpPr>
          <p:spPr bwMode="auto">
            <a:xfrm>
              <a:off x="1849610" y="5629151"/>
              <a:ext cx="2218334" cy="320129"/>
            </a:xfrm>
            <a:prstGeom prst="rect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241B015C-C953-4869-8C00-74D86DF75DB2}"/>
                </a:ext>
              </a:extLst>
            </p:cNvPr>
            <p:cNvSpPr/>
            <p:nvPr/>
          </p:nvSpPr>
          <p:spPr bwMode="auto">
            <a:xfrm>
              <a:off x="1844919" y="5957645"/>
              <a:ext cx="2218334" cy="320129"/>
            </a:xfrm>
            <a:prstGeom prst="rect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7A419BCD-EC95-491A-B4A9-2A15D3BA822A}"/>
                </a:ext>
              </a:extLst>
            </p:cNvPr>
            <p:cNvSpPr/>
            <p:nvPr/>
          </p:nvSpPr>
          <p:spPr bwMode="auto">
            <a:xfrm rot="16200000">
              <a:off x="170881" y="4243946"/>
              <a:ext cx="2144947" cy="320129"/>
            </a:xfrm>
            <a:prstGeom prst="rect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8994C276-57D6-40A6-BED9-DADF1AA32744}"/>
                </a:ext>
              </a:extLst>
            </p:cNvPr>
            <p:cNvSpPr/>
            <p:nvPr/>
          </p:nvSpPr>
          <p:spPr bwMode="auto">
            <a:xfrm rot="16200000">
              <a:off x="526868" y="4243945"/>
              <a:ext cx="2144947" cy="320129"/>
            </a:xfrm>
            <a:prstGeom prst="rect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EC1C58D4-FA70-44C8-8F1C-E833688429B8}"/>
                </a:ext>
              </a:extLst>
            </p:cNvPr>
            <p:cNvSpPr/>
            <p:nvPr/>
          </p:nvSpPr>
          <p:spPr bwMode="auto">
            <a:xfrm rot="16200000">
              <a:off x="591871" y="2276298"/>
              <a:ext cx="1287305" cy="320129"/>
            </a:xfrm>
            <a:prstGeom prst="rect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D5C2B9BA-0DDB-436E-8CAA-C6E2D3D14B44}"/>
                </a:ext>
              </a:extLst>
            </p:cNvPr>
            <p:cNvSpPr/>
            <p:nvPr/>
          </p:nvSpPr>
          <p:spPr bwMode="auto">
            <a:xfrm rot="16200000">
              <a:off x="969833" y="2276601"/>
              <a:ext cx="1287305" cy="320129"/>
            </a:xfrm>
            <a:prstGeom prst="rect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411225B-2A40-4EF9-A38F-F41DA057715D}"/>
                </a:ext>
              </a:extLst>
            </p:cNvPr>
            <p:cNvSpPr txBox="1"/>
            <p:nvPr/>
          </p:nvSpPr>
          <p:spPr>
            <a:xfrm>
              <a:off x="2859112" y="5658266"/>
              <a:ext cx="147476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600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E</a:t>
              </a:r>
              <a:endParaRPr lang="ko-KR" altLang="en-US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0411E2F-866A-4CA7-8737-6F7C5076B9D7}"/>
                </a:ext>
              </a:extLst>
            </p:cNvPr>
            <p:cNvSpPr txBox="1"/>
            <p:nvPr/>
          </p:nvSpPr>
          <p:spPr>
            <a:xfrm>
              <a:off x="2859112" y="5978395"/>
              <a:ext cx="147476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600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F</a:t>
              </a:r>
              <a:endParaRPr lang="ko-KR" altLang="en-US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" name="화살표: 아래쪽 12">
              <a:extLst>
                <a:ext uri="{FF2B5EF4-FFF2-40B4-BE49-F238E27FC236}">
                  <a16:creationId xmlns:a16="http://schemas.microsoft.com/office/drawing/2014/main" id="{43585F23-7BA5-419A-8862-AD583451AD8B}"/>
                </a:ext>
              </a:extLst>
            </p:cNvPr>
            <p:cNvSpPr/>
            <p:nvPr/>
          </p:nvSpPr>
          <p:spPr bwMode="auto">
            <a:xfrm rot="16200000">
              <a:off x="952801" y="2480719"/>
              <a:ext cx="273860" cy="540000"/>
            </a:xfrm>
            <a:prstGeom prst="downArrow">
              <a:avLst/>
            </a:prstGeom>
            <a:solidFill>
              <a:schemeClr val="bg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6F7A51E-A226-41DB-AE3D-E66F3D73B4A7}"/>
                </a:ext>
              </a:extLst>
            </p:cNvPr>
            <p:cNvSpPr txBox="1"/>
            <p:nvPr/>
          </p:nvSpPr>
          <p:spPr>
            <a:xfrm>
              <a:off x="1519749" y="2309140"/>
              <a:ext cx="149080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1600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H</a:t>
              </a:r>
              <a:endParaRPr lang="ko-KR" altLang="en-US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화살표: 아래쪽 10">
              <a:extLst>
                <a:ext uri="{FF2B5EF4-FFF2-40B4-BE49-F238E27FC236}">
                  <a16:creationId xmlns:a16="http://schemas.microsoft.com/office/drawing/2014/main" id="{A00A0FBB-D71B-46DD-B29D-93F78CFDEF4C}"/>
                </a:ext>
              </a:extLst>
            </p:cNvPr>
            <p:cNvSpPr/>
            <p:nvPr/>
          </p:nvSpPr>
          <p:spPr bwMode="auto">
            <a:xfrm rot="3790658">
              <a:off x="5091161" y="2078370"/>
              <a:ext cx="273860" cy="540000"/>
            </a:xfrm>
            <a:prstGeom prst="downArrow">
              <a:avLst/>
            </a:prstGeom>
            <a:solidFill>
              <a:schemeClr val="bg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32936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C82DEA-9FDF-49C2-ADD9-51191E2B9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B9743E6-8A1A-4FA9-9568-75933073C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06A839-116B-4D11-88AC-3399AE2BA410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17D5DD1-0F23-4B9F-8397-EE773AD371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196752"/>
            <a:ext cx="7209858" cy="5409517"/>
          </a:xfrm>
          <a:prstGeom prst="rect">
            <a:avLst/>
          </a:prstGeom>
        </p:spPr>
      </p:pic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889FA8F3-8298-4C7B-B91F-DD3C3D011DDD}"/>
              </a:ext>
            </a:extLst>
          </p:cNvPr>
          <p:cNvSpPr/>
          <p:nvPr/>
        </p:nvSpPr>
        <p:spPr bwMode="auto">
          <a:xfrm rot="3667124">
            <a:off x="2997077" y="1954596"/>
            <a:ext cx="273860" cy="540000"/>
          </a:xfrm>
          <a:prstGeom prst="downArrow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0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D7E8F6-E9CD-4CE5-885A-A6B0A183B20B}"/>
              </a:ext>
            </a:extLst>
          </p:cNvPr>
          <p:cNvSpPr txBox="1"/>
          <p:nvPr/>
        </p:nvSpPr>
        <p:spPr>
          <a:xfrm>
            <a:off x="5031274" y="2013457"/>
            <a:ext cx="227626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04</a:t>
            </a:r>
            <a:endParaRPr lang="ko-KR" altLang="en-US" sz="16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FB788F-35BE-4DEC-8AB7-5ADB20B077A8}"/>
              </a:ext>
            </a:extLst>
          </p:cNvPr>
          <p:cNvSpPr txBox="1"/>
          <p:nvPr/>
        </p:nvSpPr>
        <p:spPr>
          <a:xfrm>
            <a:off x="3349553" y="2159784"/>
            <a:ext cx="227626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05</a:t>
            </a:r>
            <a:endParaRPr lang="ko-KR" altLang="en-US" sz="16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3F3B1E2-F094-4A1E-AC87-CA4DDE9FACFC}"/>
              </a:ext>
            </a:extLst>
          </p:cNvPr>
          <p:cNvSpPr txBox="1"/>
          <p:nvPr/>
        </p:nvSpPr>
        <p:spPr>
          <a:xfrm>
            <a:off x="817857" y="2822067"/>
            <a:ext cx="227626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06</a:t>
            </a:r>
            <a:endParaRPr lang="ko-KR" altLang="en-US" sz="16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8662E04-DFBB-4911-9AAD-2B77819E5981}"/>
              </a:ext>
            </a:extLst>
          </p:cNvPr>
          <p:cNvSpPr/>
          <p:nvPr/>
        </p:nvSpPr>
        <p:spPr bwMode="auto">
          <a:xfrm>
            <a:off x="2115545" y="2406005"/>
            <a:ext cx="3018605" cy="662283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endParaRPr lang="ko-KR" altLang="en-US" sz="1400" dirty="0" err="1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6E5FE28-817C-4AE9-AC22-F62F42422BC1}"/>
              </a:ext>
            </a:extLst>
          </p:cNvPr>
          <p:cNvSpPr/>
          <p:nvPr/>
        </p:nvSpPr>
        <p:spPr bwMode="auto">
          <a:xfrm>
            <a:off x="1849610" y="5589240"/>
            <a:ext cx="2218334" cy="574007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endParaRPr lang="ko-KR" altLang="en-US" sz="1400" dirty="0" err="1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A419BCD-EC95-491A-B4A9-2A15D3BA822A}"/>
              </a:ext>
            </a:extLst>
          </p:cNvPr>
          <p:cNvSpPr/>
          <p:nvPr/>
        </p:nvSpPr>
        <p:spPr bwMode="auto">
          <a:xfrm rot="16200000">
            <a:off x="134004" y="3836934"/>
            <a:ext cx="2588833" cy="690261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0" i="0" u="none" strike="noStrike" cap="none" normalizeH="0" baseline="0" dirty="0" err="1">
              <a:ln>
                <a:noFill/>
              </a:ln>
              <a:solidFill>
                <a:srgbClr val="FF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C1C58D4-FA70-44C8-8F1C-E833688429B8}"/>
              </a:ext>
            </a:extLst>
          </p:cNvPr>
          <p:cNvSpPr/>
          <p:nvPr/>
        </p:nvSpPr>
        <p:spPr bwMode="auto">
          <a:xfrm rot="16200000">
            <a:off x="999902" y="1632351"/>
            <a:ext cx="849212" cy="698094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endParaRPr lang="ko-KR" altLang="en-US" sz="1400" dirty="0" err="1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화살표: 아래쪽 12">
            <a:extLst>
              <a:ext uri="{FF2B5EF4-FFF2-40B4-BE49-F238E27FC236}">
                <a16:creationId xmlns:a16="http://schemas.microsoft.com/office/drawing/2014/main" id="{43585F23-7BA5-419A-8862-AD583451AD8B}"/>
              </a:ext>
            </a:extLst>
          </p:cNvPr>
          <p:cNvSpPr/>
          <p:nvPr/>
        </p:nvSpPr>
        <p:spPr bwMode="auto">
          <a:xfrm rot="16200000">
            <a:off x="952801" y="2480719"/>
            <a:ext cx="273860" cy="540000"/>
          </a:xfrm>
          <a:prstGeom prst="downArrow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0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A00A0FBB-D71B-46DD-B29D-93F78CFDEF4C}"/>
              </a:ext>
            </a:extLst>
          </p:cNvPr>
          <p:cNvSpPr/>
          <p:nvPr/>
        </p:nvSpPr>
        <p:spPr bwMode="auto">
          <a:xfrm rot="3790658">
            <a:off x="5091161" y="2078370"/>
            <a:ext cx="273860" cy="540000"/>
          </a:xfrm>
          <a:prstGeom prst="downArrow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0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534260-4E58-4CD3-BA66-B55A4138EA90}"/>
              </a:ext>
            </a:extLst>
          </p:cNvPr>
          <p:cNvSpPr txBox="1"/>
          <p:nvPr/>
        </p:nvSpPr>
        <p:spPr>
          <a:xfrm>
            <a:off x="1385097" y="3352951"/>
            <a:ext cx="134652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endParaRPr lang="ko-KR" altLang="en-US" sz="16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5AFA624-A904-4BC1-BBF7-356BF5534113}"/>
              </a:ext>
            </a:extLst>
          </p:cNvPr>
          <p:cNvSpPr txBox="1"/>
          <p:nvPr/>
        </p:nvSpPr>
        <p:spPr>
          <a:xfrm>
            <a:off x="1358393" y="1814167"/>
            <a:ext cx="120226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endParaRPr lang="ko-KR" altLang="en-US" sz="16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9E9F68-C289-45DE-B9F3-E2AE86DA5AA4}"/>
              </a:ext>
            </a:extLst>
          </p:cNvPr>
          <p:cNvSpPr txBox="1"/>
          <p:nvPr/>
        </p:nvSpPr>
        <p:spPr>
          <a:xfrm>
            <a:off x="2726718" y="2592399"/>
            <a:ext cx="129844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</a:t>
            </a:r>
            <a:endParaRPr lang="ko-KR" altLang="en-US" sz="16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A4698A-7AF9-4F4E-8925-77F92E8AB7A9}"/>
              </a:ext>
            </a:extLst>
          </p:cNvPr>
          <p:cNvSpPr txBox="1"/>
          <p:nvPr/>
        </p:nvSpPr>
        <p:spPr>
          <a:xfrm>
            <a:off x="2644164" y="5734550"/>
            <a:ext cx="147476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</a:t>
            </a:r>
            <a:endParaRPr lang="ko-KR" altLang="en-US" sz="16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E0C9946-025D-43B7-91F1-4F8B457AE201}"/>
              </a:ext>
            </a:extLst>
          </p:cNvPr>
          <p:cNvSpPr/>
          <p:nvPr/>
        </p:nvSpPr>
        <p:spPr bwMode="auto">
          <a:xfrm>
            <a:off x="1060889" y="5843118"/>
            <a:ext cx="690262" cy="68222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endParaRPr lang="ko-KR" altLang="en-US" sz="1400" dirty="0" err="1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8FED061B-D2A0-4335-B3BA-D97D4ED10F59}"/>
              </a:ext>
            </a:extLst>
          </p:cNvPr>
          <p:cNvSpPr/>
          <p:nvPr/>
        </p:nvSpPr>
        <p:spPr bwMode="auto">
          <a:xfrm rot="14099618">
            <a:off x="910739" y="5896683"/>
            <a:ext cx="273860" cy="540000"/>
          </a:xfrm>
          <a:prstGeom prst="downArrow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0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14F281-A392-4167-856D-7856C73D2586}"/>
              </a:ext>
            </a:extLst>
          </p:cNvPr>
          <p:cNvSpPr txBox="1"/>
          <p:nvPr/>
        </p:nvSpPr>
        <p:spPr>
          <a:xfrm>
            <a:off x="759939" y="5883718"/>
            <a:ext cx="227626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07</a:t>
            </a:r>
            <a:endParaRPr lang="ko-KR" altLang="en-US" sz="16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411225B-2A40-4EF9-A38F-F41DA057715D}"/>
              </a:ext>
            </a:extLst>
          </p:cNvPr>
          <p:cNvSpPr txBox="1"/>
          <p:nvPr/>
        </p:nvSpPr>
        <p:spPr>
          <a:xfrm>
            <a:off x="1358393" y="6028904"/>
            <a:ext cx="147476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</a:t>
            </a:r>
            <a:endParaRPr lang="ko-KR" altLang="en-US" sz="16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4818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FD7154-4968-4F09-9C8F-22FEED47B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TrackEvent</a:t>
            </a:r>
            <a:r>
              <a:rPr lang="en-US" altLang="ko-KR" dirty="0"/>
              <a:t>: </a:t>
            </a:r>
            <a:r>
              <a:rPr lang="en-US" altLang="ko-KR" dirty="0" err="1"/>
              <a:t>JSoN</a:t>
            </a:r>
            <a:r>
              <a:rPr lang="en-US" altLang="ko-KR" dirty="0"/>
              <a:t> Format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9B298DA-4266-44A8-93D0-CB4563B01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06A839-116B-4D11-88AC-3399AE2BA410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9682A702-C48A-403D-83BC-B8E0675A2969}"/>
              </a:ext>
            </a:extLst>
          </p:cNvPr>
          <p:cNvGrpSpPr/>
          <p:nvPr/>
        </p:nvGrpSpPr>
        <p:grpSpPr>
          <a:xfrm>
            <a:off x="971600" y="2132856"/>
            <a:ext cx="6957879" cy="3232614"/>
            <a:chOff x="827584" y="2041137"/>
            <a:chExt cx="6957879" cy="323261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F2DAE3B-61E8-4C01-973A-EAB68FD4E945}"/>
                </a:ext>
              </a:extLst>
            </p:cNvPr>
            <p:cNvSpPr txBox="1"/>
            <p:nvPr/>
          </p:nvSpPr>
          <p:spPr>
            <a:xfrm>
              <a:off x="827584" y="2132856"/>
              <a:ext cx="5498300" cy="270843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1600" dirty="0">
                  <a:latin typeface="Consolas" panose="020B0609020204030204" pitchFamily="49" charset="0"/>
                  <a:ea typeface="맑은 고딕" panose="020B0503020000020004" pitchFamily="50" charset="-127"/>
                </a:rPr>
                <a:t>{</a:t>
              </a:r>
            </a:p>
            <a:p>
              <a:r>
                <a:rPr lang="en-US" altLang="ko-KR" sz="1600" dirty="0">
                  <a:latin typeface="Consolas" panose="020B0609020204030204" pitchFamily="49" charset="0"/>
                  <a:ea typeface="맑은 고딕" panose="020B0503020000020004" pitchFamily="50" charset="-127"/>
                </a:rPr>
                <a:t>  “node”: “etri:04”,</a:t>
              </a:r>
            </a:p>
            <a:p>
              <a:r>
                <a:rPr lang="en-US" altLang="ko-KR" sz="1600" dirty="0">
                  <a:latin typeface="Consolas" panose="020B0609020204030204" pitchFamily="49" charset="0"/>
                  <a:ea typeface="맑은 고딕" panose="020B0503020000020004" pitchFamily="50" charset="-127"/>
                </a:rPr>
                <a:t>  “</a:t>
              </a:r>
              <a:r>
                <a:rPr lang="en-US" altLang="ko-KR" sz="1600" dirty="0" err="1">
                  <a:latin typeface="Consolas" panose="020B0609020204030204" pitchFamily="49" charset="0"/>
                  <a:ea typeface="맑은 고딕" panose="020B0503020000020004" pitchFamily="50" charset="-127"/>
                </a:rPr>
                <a:t>track_id</a:t>
              </a:r>
              <a:r>
                <a:rPr lang="en-US" altLang="ko-KR" sz="1600" dirty="0">
                  <a:latin typeface="Consolas" panose="020B0609020204030204" pitchFamily="49" charset="0"/>
                  <a:ea typeface="맑은 고딕" panose="020B0503020000020004" pitchFamily="50" charset="-127"/>
                </a:rPr>
                <a:t>”: “1”,</a:t>
              </a:r>
            </a:p>
            <a:p>
              <a:r>
                <a:rPr lang="en-US" altLang="ko-KR" sz="1600" dirty="0">
                  <a:latin typeface="Consolas" panose="020B0609020204030204" pitchFamily="49" charset="0"/>
                  <a:ea typeface="맑은 고딕" panose="020B0503020000020004" pitchFamily="50" charset="-127"/>
                </a:rPr>
                <a:t>  “state”: “Confirmed”,</a:t>
              </a:r>
            </a:p>
            <a:p>
              <a:r>
                <a:rPr lang="en-US" altLang="ko-KR" sz="1600" dirty="0">
                  <a:latin typeface="Consolas" panose="020B0609020204030204" pitchFamily="49" charset="0"/>
                  <a:ea typeface="맑은 고딕" panose="020B0503020000020004" pitchFamily="50" charset="-127"/>
                </a:rPr>
                <a:t>  “location”: [387.79,649.97,732.72,947.65],</a:t>
              </a:r>
            </a:p>
            <a:p>
              <a:r>
                <a:rPr lang="en-US" altLang="ko-KR" sz="1600" dirty="0">
                  <a:latin typeface="Consolas" panose="020B0609020204030204" pitchFamily="49" charset="0"/>
                  <a:ea typeface="맑은 고딕" panose="020B0503020000020004" pitchFamily="50" charset="-127"/>
                </a:rPr>
                <a:t>  “</a:t>
              </a:r>
              <a:r>
                <a:rPr lang="en-US" altLang="ko-KR" sz="1600" dirty="0" err="1">
                  <a:latin typeface="Consolas" panose="020B0609020204030204" pitchFamily="49" charset="0"/>
                  <a:ea typeface="맑은 고딕" panose="020B0503020000020004" pitchFamily="50" charset="-127"/>
                </a:rPr>
                <a:t>frame_index</a:t>
              </a:r>
              <a:r>
                <a:rPr lang="en-US" altLang="ko-KR" sz="1600" dirty="0">
                  <a:latin typeface="Consolas" panose="020B0609020204030204" pitchFamily="49" charset="0"/>
                  <a:ea typeface="맑은 고딕" panose="020B0503020000020004" pitchFamily="50" charset="-127"/>
                </a:rPr>
                <a:t>”: 86,</a:t>
              </a:r>
            </a:p>
            <a:p>
              <a:r>
                <a:rPr lang="en-US" altLang="ko-KR" sz="1600" dirty="0">
                  <a:latin typeface="Consolas" panose="020B0609020204030204" pitchFamily="49" charset="0"/>
                  <a:ea typeface="맑은 고딕" panose="020B0503020000020004" pitchFamily="50" charset="-127"/>
                </a:rPr>
                <a:t>  “</a:t>
              </a:r>
              <a:r>
                <a:rPr lang="en-US" altLang="ko-KR" sz="1600" dirty="0" err="1">
                  <a:latin typeface="Consolas" panose="020B0609020204030204" pitchFamily="49" charset="0"/>
                  <a:ea typeface="맑은 고딕" panose="020B0503020000020004" pitchFamily="50" charset="-127"/>
                </a:rPr>
                <a:t>ts</a:t>
              </a:r>
              <a:r>
                <a:rPr lang="en-US" altLang="ko-KR" sz="1600" dirty="0">
                  <a:latin typeface="Consolas" panose="020B0609020204030204" pitchFamily="49" charset="0"/>
                  <a:ea typeface="맑은 고딕" panose="020B0503020000020004" pitchFamily="50" charset="-127"/>
                </a:rPr>
                <a:t>”: 1679886604539,</a:t>
              </a:r>
            </a:p>
            <a:p>
              <a:r>
                <a:rPr lang="en-US" altLang="ko-KR" sz="1600" dirty="0">
                  <a:latin typeface="Consolas" panose="020B0609020204030204" pitchFamily="49" charset="0"/>
                  <a:ea typeface="맑은 고딕" panose="020B0503020000020004" pitchFamily="50" charset="-127"/>
                </a:rPr>
                <a:t>  “</a:t>
              </a:r>
              <a:r>
                <a:rPr lang="en-US" altLang="ko-KR" sz="1600" dirty="0" err="1">
                  <a:latin typeface="Consolas" panose="020B0609020204030204" pitchFamily="49" charset="0"/>
                  <a:ea typeface="맑은 고딕" panose="020B0503020000020004" pitchFamily="50" charset="-127"/>
                </a:rPr>
                <a:t>world_coord</a:t>
              </a:r>
              <a:r>
                <a:rPr lang="en-US" altLang="ko-KR" sz="1600" dirty="0">
                  <a:latin typeface="Consolas" panose="020B0609020204030204" pitchFamily="49" charset="0"/>
                  <a:ea typeface="맑은 고딕" panose="020B0503020000020004" pitchFamily="50" charset="-127"/>
                </a:rPr>
                <a:t>”: [232852.4917711,420273.9575318],</a:t>
              </a:r>
            </a:p>
            <a:p>
              <a:r>
                <a:rPr lang="en-US" altLang="ko-KR" sz="1600" dirty="0">
                  <a:latin typeface="Consolas" panose="020B0609020204030204" pitchFamily="49" charset="0"/>
                  <a:ea typeface="맑은 고딕" panose="020B0503020000020004" pitchFamily="50" charset="-127"/>
                </a:rPr>
                <a:t>  “distance”: 11.313,</a:t>
              </a:r>
            </a:p>
            <a:p>
              <a:r>
                <a:rPr lang="en-US" altLang="ko-KR" sz="1600" dirty="0">
                  <a:latin typeface="Consolas" panose="020B0609020204030204" pitchFamily="49" charset="0"/>
                  <a:ea typeface="맑은 고딕" panose="020B0503020000020004" pitchFamily="50" charset="-127"/>
                </a:rPr>
                <a:t>  “</a:t>
              </a:r>
              <a:r>
                <a:rPr lang="en-US" altLang="ko-KR" sz="1600" dirty="0" err="1">
                  <a:latin typeface="Consolas" panose="020B0609020204030204" pitchFamily="49" charset="0"/>
                  <a:ea typeface="맑은 고딕" panose="020B0503020000020004" pitchFamily="50" charset="-127"/>
                </a:rPr>
                <a:t>zone_relation</a:t>
              </a:r>
              <a:r>
                <a:rPr lang="en-US" altLang="ko-KR" sz="1600" dirty="0">
                  <a:latin typeface="Consolas" panose="020B0609020204030204" pitchFamily="49" charset="0"/>
                  <a:ea typeface="맑은 고딕" panose="020B0503020000020004" pitchFamily="50" charset="-127"/>
                </a:rPr>
                <a:t>”: “E(C)”</a:t>
              </a:r>
            </a:p>
            <a:p>
              <a:r>
                <a:rPr lang="en-US" altLang="ko-KR" sz="1600" dirty="0">
                  <a:latin typeface="Consolas" panose="020B0609020204030204" pitchFamily="49" charset="0"/>
                  <a:ea typeface="맑은 고딕" panose="020B0503020000020004" pitchFamily="50" charset="-127"/>
                </a:rPr>
                <a:t>}</a:t>
              </a:r>
              <a:endParaRPr lang="ko-KR" altLang="en-US" sz="1600" dirty="0">
                <a:latin typeface="Consolas" panose="020B0609020204030204" pitchFamily="49" charset="0"/>
                <a:ea typeface="맑은 고딕" panose="020B0503020000020004" pitchFamily="50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01CEEBE-8931-428B-BC69-ABA4A6981207}"/>
                </a:ext>
              </a:extLst>
            </p:cNvPr>
            <p:cNvSpPr txBox="1"/>
            <p:nvPr/>
          </p:nvSpPr>
          <p:spPr>
            <a:xfrm>
              <a:off x="4924349" y="2757140"/>
              <a:ext cx="1425903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1400" dirty="0">
                  <a:solidFill>
                    <a:srgbClr val="99000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영상내 </a:t>
              </a:r>
              <a:r>
                <a:rPr lang="en-US" altLang="ko-KR" sz="1400" dirty="0" err="1">
                  <a:solidFill>
                    <a:srgbClr val="99000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bbox</a:t>
              </a:r>
              <a:r>
                <a:rPr lang="en-US" altLang="ko-KR" sz="1400" dirty="0">
                  <a:solidFill>
                    <a:srgbClr val="99000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400" dirty="0">
                  <a:solidFill>
                    <a:srgbClr val="99000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좌표</a:t>
              </a:r>
            </a:p>
          </p:txBody>
        </p: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099F1D9C-7B84-4FD6-BB15-BD948540B657}"/>
                </a:ext>
              </a:extLst>
            </p:cNvPr>
            <p:cNvCxnSpPr>
              <a:cxnSpLocks/>
              <a:stCxn id="6" idx="1"/>
            </p:cNvCxnSpPr>
            <p:nvPr/>
          </p:nvCxnSpPr>
          <p:spPr bwMode="auto">
            <a:xfrm flipH="1">
              <a:off x="4427984" y="2864862"/>
              <a:ext cx="496365" cy="294168"/>
            </a:xfrm>
            <a:prstGeom prst="straightConnector1">
              <a:avLst/>
            </a:prstGeom>
            <a:solidFill>
              <a:schemeClr val="bg1"/>
            </a:solidFill>
            <a:ln w="254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5B6AAD3-3BB0-40D1-BB5F-0F13C4253266}"/>
                </a:ext>
              </a:extLst>
            </p:cNvPr>
            <p:cNvSpPr txBox="1"/>
            <p:nvPr/>
          </p:nvSpPr>
          <p:spPr>
            <a:xfrm>
              <a:off x="3912725" y="3573264"/>
              <a:ext cx="922688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1400" dirty="0" err="1">
                  <a:solidFill>
                    <a:srgbClr val="99000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millis</a:t>
              </a:r>
              <a:r>
                <a:rPr lang="en-US" altLang="ko-KR" sz="1400" dirty="0">
                  <a:solidFill>
                    <a:srgbClr val="99000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(UTC)</a:t>
              </a:r>
              <a:endParaRPr lang="ko-KR" altLang="en-US" sz="1400" dirty="0">
                <a:solidFill>
                  <a:srgbClr val="99000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7DB9723-78D2-49D1-A691-086CB3386DD0}"/>
                </a:ext>
              </a:extLst>
            </p:cNvPr>
            <p:cNvSpPr txBox="1"/>
            <p:nvPr/>
          </p:nvSpPr>
          <p:spPr>
            <a:xfrm>
              <a:off x="5796136" y="3573264"/>
              <a:ext cx="1989327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1400" dirty="0" err="1">
                  <a:solidFill>
                    <a:srgbClr val="99000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실세계</a:t>
              </a:r>
              <a:r>
                <a:rPr lang="ko-KR" altLang="en-US" sz="1400" dirty="0">
                  <a:solidFill>
                    <a:srgbClr val="99000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좌표 </a:t>
              </a:r>
              <a:r>
                <a:rPr lang="en-US" altLang="ko-KR" sz="1400" dirty="0">
                  <a:solidFill>
                    <a:srgbClr val="99000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(EPSG:5186)</a:t>
              </a:r>
              <a:endParaRPr lang="ko-KR" altLang="en-US" sz="1400" dirty="0">
                <a:solidFill>
                  <a:srgbClr val="99000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3605BC24-8182-40A1-9627-1C4BECE88CAF}"/>
                </a:ext>
              </a:extLst>
            </p:cNvPr>
            <p:cNvCxnSpPr>
              <a:cxnSpLocks/>
              <a:stCxn id="11" idx="1"/>
            </p:cNvCxnSpPr>
            <p:nvPr/>
          </p:nvCxnSpPr>
          <p:spPr bwMode="auto">
            <a:xfrm flipH="1">
              <a:off x="5385182" y="3680986"/>
              <a:ext cx="410954" cy="180062"/>
            </a:xfrm>
            <a:prstGeom prst="straightConnector1">
              <a:avLst/>
            </a:prstGeom>
            <a:solidFill>
              <a:schemeClr val="bg1"/>
            </a:solidFill>
            <a:ln w="254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A792F4A4-B123-4AA2-AD15-A13C348F6C6E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3275856" y="3690462"/>
              <a:ext cx="576064" cy="0"/>
            </a:xfrm>
            <a:prstGeom prst="straightConnector1">
              <a:avLst/>
            </a:prstGeom>
            <a:solidFill>
              <a:schemeClr val="bg1"/>
            </a:solidFill>
            <a:ln w="254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C9F1070-F9A7-43F0-A4AA-A8871606445E}"/>
                </a:ext>
              </a:extLst>
            </p:cNvPr>
            <p:cNvSpPr txBox="1"/>
            <p:nvPr/>
          </p:nvSpPr>
          <p:spPr>
            <a:xfrm>
              <a:off x="4269554" y="4260195"/>
              <a:ext cx="1829027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1400" dirty="0" err="1">
                  <a:solidFill>
                    <a:srgbClr val="99000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카메라부터의</a:t>
              </a:r>
              <a:r>
                <a:rPr lang="ko-KR" altLang="en-US" sz="1400" dirty="0">
                  <a:solidFill>
                    <a:srgbClr val="99000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거리 </a:t>
              </a:r>
              <a:r>
                <a:rPr lang="en-US" altLang="ko-KR" sz="1400" dirty="0">
                  <a:solidFill>
                    <a:srgbClr val="99000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(m)</a:t>
              </a:r>
              <a:endParaRPr lang="ko-KR" altLang="en-US" sz="1400" dirty="0">
                <a:solidFill>
                  <a:srgbClr val="99000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6A6847EB-6FE8-4134-AE5B-A53F039F6000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3131840" y="4202942"/>
              <a:ext cx="1137714" cy="164975"/>
            </a:xfrm>
            <a:prstGeom prst="straightConnector1">
              <a:avLst/>
            </a:prstGeom>
            <a:solidFill>
              <a:schemeClr val="bg1"/>
            </a:solidFill>
            <a:ln w="254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39883B9-1CD8-48F4-8E22-7966C7DF58DD}"/>
                </a:ext>
              </a:extLst>
            </p:cNvPr>
            <p:cNvSpPr txBox="1"/>
            <p:nvPr/>
          </p:nvSpPr>
          <p:spPr>
            <a:xfrm>
              <a:off x="3576734" y="4842864"/>
              <a:ext cx="2194512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1400" dirty="0">
                  <a:solidFill>
                    <a:srgbClr val="99000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물체 위치와 </a:t>
              </a:r>
              <a:r>
                <a:rPr lang="en-US" altLang="ko-KR" sz="1400" dirty="0">
                  <a:solidFill>
                    <a:srgbClr val="99000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zone</a:t>
              </a:r>
              <a:r>
                <a:rPr lang="ko-KR" altLang="en-US" sz="1400" dirty="0">
                  <a:solidFill>
                    <a:srgbClr val="99000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과의 관계</a:t>
              </a:r>
              <a:endParaRPr lang="en-US" altLang="ko-KR" sz="1400" dirty="0">
                <a:solidFill>
                  <a:srgbClr val="99000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400" dirty="0">
                  <a:solidFill>
                    <a:srgbClr val="99000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U, E(Z), I(Z), L(Z), T(Z)</a:t>
              </a:r>
              <a:endParaRPr lang="ko-KR" altLang="en-US" sz="1400" dirty="0">
                <a:solidFill>
                  <a:srgbClr val="99000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1664838C-4F1F-4E05-8C5A-25AE59AEE79E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2987824" y="4575977"/>
              <a:ext cx="576064" cy="371149"/>
            </a:xfrm>
            <a:prstGeom prst="straightConnector1">
              <a:avLst/>
            </a:prstGeom>
            <a:solidFill>
              <a:schemeClr val="bg1"/>
            </a:solidFill>
            <a:ln w="254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3903C29-1E0F-4B09-B4A0-69F4B1727225}"/>
                </a:ext>
              </a:extLst>
            </p:cNvPr>
            <p:cNvSpPr txBox="1"/>
            <p:nvPr/>
          </p:nvSpPr>
          <p:spPr>
            <a:xfrm>
              <a:off x="3635406" y="2486369"/>
              <a:ext cx="1801775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1400" dirty="0">
                  <a:solidFill>
                    <a:srgbClr val="99000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영상내 </a:t>
              </a:r>
              <a:r>
                <a:rPr lang="en-US" altLang="ko-KR" sz="1400" dirty="0" err="1">
                  <a:solidFill>
                    <a:srgbClr val="99000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tracklet</a:t>
              </a:r>
              <a:r>
                <a:rPr lang="ko-KR" altLang="en-US" sz="1400" dirty="0">
                  <a:solidFill>
                    <a:srgbClr val="99000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식별자</a:t>
              </a:r>
            </a:p>
          </p:txBody>
        </p: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F419E590-93C3-49D1-B957-24D713E2CBBC}"/>
                </a:ext>
              </a:extLst>
            </p:cNvPr>
            <p:cNvCxnSpPr>
              <a:cxnSpLocks/>
              <a:stCxn id="32" idx="1"/>
            </p:cNvCxnSpPr>
            <p:nvPr/>
          </p:nvCxnSpPr>
          <p:spPr bwMode="auto">
            <a:xfrm flipH="1">
              <a:off x="2843808" y="2594091"/>
              <a:ext cx="791598" cy="163049"/>
            </a:xfrm>
            <a:prstGeom prst="straightConnector1">
              <a:avLst/>
            </a:prstGeom>
            <a:solidFill>
              <a:schemeClr val="bg1"/>
            </a:solidFill>
            <a:ln w="254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E53CBCB-9D60-462A-8BD6-610596559B5D}"/>
                </a:ext>
              </a:extLst>
            </p:cNvPr>
            <p:cNvSpPr txBox="1"/>
            <p:nvPr/>
          </p:nvSpPr>
          <p:spPr>
            <a:xfrm>
              <a:off x="3342857" y="2041137"/>
              <a:ext cx="1139736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1400" dirty="0">
                  <a:solidFill>
                    <a:srgbClr val="99000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카메라 식별자</a:t>
              </a:r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7EB466CF-2D45-4782-B6DE-C3D7A5F3D057}"/>
                </a:ext>
              </a:extLst>
            </p:cNvPr>
            <p:cNvCxnSpPr>
              <a:cxnSpLocks/>
              <a:stCxn id="36" idx="1"/>
            </p:cNvCxnSpPr>
            <p:nvPr/>
          </p:nvCxnSpPr>
          <p:spPr bwMode="auto">
            <a:xfrm flipH="1">
              <a:off x="2843808" y="2148859"/>
              <a:ext cx="499049" cy="251844"/>
            </a:xfrm>
            <a:prstGeom prst="straightConnector1">
              <a:avLst/>
            </a:prstGeom>
            <a:solidFill>
              <a:schemeClr val="bg1"/>
            </a:solidFill>
            <a:ln w="254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132149189"/>
      </p:ext>
    </p:extLst>
  </p:cSld>
  <p:clrMapOvr>
    <a:masterClrMapping/>
  </p:clrMapOvr>
</p:sld>
</file>

<file path=ppt/theme/theme1.xml><?xml version="1.0" encoding="utf-8"?>
<a:theme xmlns:a="http://schemas.openxmlformats.org/drawingml/2006/main" name="6_둥근 사각형">
  <a:themeElements>
    <a:clrScheme name="둥근 사각형 1">
      <a:dk1>
        <a:srgbClr val="000000"/>
      </a:dk1>
      <a:lt1>
        <a:srgbClr val="FFFFFF"/>
      </a:lt1>
      <a:dk2>
        <a:srgbClr val="336666"/>
      </a:dk2>
      <a:lt2>
        <a:srgbClr val="CCCC99"/>
      </a:lt2>
      <a:accent1>
        <a:srgbClr val="97CDCC"/>
      </a:accent1>
      <a:accent2>
        <a:srgbClr val="D6E0E0"/>
      </a:accent2>
      <a:accent3>
        <a:srgbClr val="FFFFFF"/>
      </a:accent3>
      <a:accent4>
        <a:srgbClr val="000000"/>
      </a:accent4>
      <a:accent5>
        <a:srgbClr val="C9E3E2"/>
      </a:accent5>
      <a:accent6>
        <a:srgbClr val="C2CBCB"/>
      </a:accent6>
      <a:hlink>
        <a:srgbClr val="99CC00"/>
      </a:hlink>
      <a:folHlink>
        <a:srgbClr val="336666"/>
      </a:folHlink>
    </a:clrScheme>
    <a:fontScheme name="사용자 지정 2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58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rtlCol="0" anchor="ctr" anchorCtr="1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1400" b="0" i="0" u="none" strike="noStrike" cap="none" normalizeH="0" baseline="0" dirty="0" err="1" smtClean="0">
            <a:ln>
              <a:noFill/>
            </a:ln>
            <a:solidFill>
              <a:schemeClr val="tx1"/>
            </a:solidFill>
            <a:effectLst/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spDef>
    <a:lnDef>
      <a:spPr bwMode="auto">
        <a:solidFill>
          <a:schemeClr val="bg1"/>
        </a:solidFill>
        <a:ln w="25400" cap="flat" cmpd="sng" algn="ctr">
          <a:solidFill>
            <a:srgbClr val="C00000">
              <a:alpha val="50000"/>
            </a:srgbClr>
          </a:solidFill>
          <a:prstDash val="solid"/>
          <a:round/>
          <a:headEnd type="none" w="med" len="med"/>
          <a:tailEnd type="triangle" w="lg" len="lg"/>
        </a:ln>
        <a:effectLst/>
      </a:spPr>
      <a:bodyPr/>
      <a:lstStyle/>
    </a:lnDef>
    <a:txDef>
      <a:spPr>
        <a:noFill/>
      </a:spPr>
      <a:bodyPr wrap="none" lIns="0" tIns="0" rIns="0" bIns="0" rtlCol="0">
        <a:spAutoFit/>
      </a:bodyPr>
      <a:lstStyle>
        <a:defPPr>
          <a:defRPr sz="1400" dirty="0" smtClean="0"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txDef>
  </a:objectDefaults>
  <a:extraClrSchemeLst>
    <a:extraClrScheme>
      <a:clrScheme name="둥근 사각형 1">
        <a:dk1>
          <a:srgbClr val="000000"/>
        </a:dk1>
        <a:lt1>
          <a:srgbClr val="FFFFFF"/>
        </a:lt1>
        <a:dk2>
          <a:srgbClr val="336666"/>
        </a:dk2>
        <a:lt2>
          <a:srgbClr val="CCCC99"/>
        </a:lt2>
        <a:accent1>
          <a:srgbClr val="97CDCC"/>
        </a:accent1>
        <a:accent2>
          <a:srgbClr val="D6E0E0"/>
        </a:accent2>
        <a:accent3>
          <a:srgbClr val="FFFFFF"/>
        </a:accent3>
        <a:accent4>
          <a:srgbClr val="000000"/>
        </a:accent4>
        <a:accent5>
          <a:srgbClr val="C9E3E2"/>
        </a:accent5>
        <a:accent6>
          <a:srgbClr val="C2CBCB"/>
        </a:accent6>
        <a:hlink>
          <a:srgbClr val="99CC00"/>
        </a:hlink>
        <a:folHlink>
          <a:srgbClr val="33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둥근 사각형 2">
        <a:dk1>
          <a:srgbClr val="000000"/>
        </a:dk1>
        <a:lt1>
          <a:srgbClr val="FFFFFF"/>
        </a:lt1>
        <a:dk2>
          <a:srgbClr val="3732A0"/>
        </a:dk2>
        <a:lt2>
          <a:srgbClr val="666699"/>
        </a:lt2>
        <a:accent1>
          <a:srgbClr val="CCCCFF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8A8A"/>
        </a:accent6>
        <a:hlink>
          <a:srgbClr val="3366CC"/>
        </a:hlink>
        <a:folHlink>
          <a:srgbClr val="9094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둥근 사각형 3">
        <a:dk1>
          <a:srgbClr val="000000"/>
        </a:dk1>
        <a:lt1>
          <a:srgbClr val="FFFFFF"/>
        </a:lt1>
        <a:dk2>
          <a:srgbClr val="CD0505"/>
        </a:dk2>
        <a:lt2>
          <a:srgbClr val="5F5F5F"/>
        </a:lt2>
        <a:accent1>
          <a:srgbClr val="D2D5DE"/>
        </a:accent1>
        <a:accent2>
          <a:srgbClr val="D55757"/>
        </a:accent2>
        <a:accent3>
          <a:srgbClr val="FFFFFF"/>
        </a:accent3>
        <a:accent4>
          <a:srgbClr val="000000"/>
        </a:accent4>
        <a:accent5>
          <a:srgbClr val="E5E7EC"/>
        </a:accent5>
        <a:accent6>
          <a:srgbClr val="C14E4E"/>
        </a:accent6>
        <a:hlink>
          <a:srgbClr val="F42D1E"/>
        </a:hlink>
        <a:folHlink>
          <a:srgbClr val="7C84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둥근 사각형 4">
        <a:dk1>
          <a:srgbClr val="000000"/>
        </a:dk1>
        <a:lt1>
          <a:srgbClr val="FFFFFF"/>
        </a:lt1>
        <a:dk2>
          <a:srgbClr val="551A07"/>
        </a:dk2>
        <a:lt2>
          <a:srgbClr val="CC3300"/>
        </a:lt2>
        <a:accent1>
          <a:srgbClr val="F4B400"/>
        </a:accent1>
        <a:accent2>
          <a:srgbClr val="993300"/>
        </a:accent2>
        <a:accent3>
          <a:srgbClr val="FFFFFF"/>
        </a:accent3>
        <a:accent4>
          <a:srgbClr val="000000"/>
        </a:accent4>
        <a:accent5>
          <a:srgbClr val="F8D6AA"/>
        </a:accent5>
        <a:accent6>
          <a:srgbClr val="8A2D00"/>
        </a:accent6>
        <a:hlink>
          <a:srgbClr val="FF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둥근 사각형 5">
        <a:dk1>
          <a:srgbClr val="000000"/>
        </a:dk1>
        <a:lt1>
          <a:srgbClr val="FFFFFF"/>
        </a:lt1>
        <a:dk2>
          <a:srgbClr val="FF0000"/>
        </a:dk2>
        <a:lt2>
          <a:srgbClr val="FFCC00"/>
        </a:lt2>
        <a:accent1>
          <a:srgbClr val="66CC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008A00"/>
        </a:accent6>
        <a:hlink>
          <a:srgbClr val="FF3300"/>
        </a:hlink>
        <a:folHlink>
          <a:srgbClr val="66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둥근 사각형 6">
        <a:dk1>
          <a:srgbClr val="666633"/>
        </a:dk1>
        <a:lt1>
          <a:srgbClr val="FFFFFF"/>
        </a:lt1>
        <a:dk2>
          <a:srgbClr val="000000"/>
        </a:dk2>
        <a:lt2>
          <a:srgbClr val="CC3300"/>
        </a:lt2>
        <a:accent1>
          <a:srgbClr val="8080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C0C0AA"/>
        </a:accent5>
        <a:accent6>
          <a:srgbClr val="E78A00"/>
        </a:accent6>
        <a:hlink>
          <a:srgbClr val="CC6600"/>
        </a:hlink>
        <a:folHlink>
          <a:srgbClr val="434B1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둥근 사각형 7">
        <a:dk1>
          <a:srgbClr val="766997"/>
        </a:dk1>
        <a:lt1>
          <a:srgbClr val="FFFFFF"/>
        </a:lt1>
        <a:dk2>
          <a:srgbClr val="530901"/>
        </a:dk2>
        <a:lt2>
          <a:srgbClr val="FFFFFF"/>
        </a:lt2>
        <a:accent1>
          <a:srgbClr val="FF3300"/>
        </a:accent1>
        <a:accent2>
          <a:srgbClr val="CC6600"/>
        </a:accent2>
        <a:accent3>
          <a:srgbClr val="B3AAAA"/>
        </a:accent3>
        <a:accent4>
          <a:srgbClr val="DADADA"/>
        </a:accent4>
        <a:accent5>
          <a:srgbClr val="FFADAA"/>
        </a:accent5>
        <a:accent6>
          <a:srgbClr val="B95C00"/>
        </a:accent6>
        <a:hlink>
          <a:srgbClr val="FF9900"/>
        </a:hlink>
        <a:folHlink>
          <a:srgbClr val="99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둥근 사각형 8">
        <a:dk1>
          <a:srgbClr val="666699"/>
        </a:dk1>
        <a:lt1>
          <a:srgbClr val="FFFFFF"/>
        </a:lt1>
        <a:dk2>
          <a:srgbClr val="4C004C"/>
        </a:dk2>
        <a:lt2>
          <a:srgbClr val="FFFFFF"/>
        </a:lt2>
        <a:accent1>
          <a:srgbClr val="0099CC"/>
        </a:accent1>
        <a:accent2>
          <a:srgbClr val="993366"/>
        </a:accent2>
        <a:accent3>
          <a:srgbClr val="B2AAB2"/>
        </a:accent3>
        <a:accent4>
          <a:srgbClr val="DADADA"/>
        </a:accent4>
        <a:accent5>
          <a:srgbClr val="AACAE2"/>
        </a:accent5>
        <a:accent6>
          <a:srgbClr val="8A2D5C"/>
        </a:accent6>
        <a:hlink>
          <a:srgbClr val="99CC00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둥근 사각형 9">
        <a:dk1>
          <a:srgbClr val="565682"/>
        </a:dk1>
        <a:lt1>
          <a:srgbClr val="FFFFFF"/>
        </a:lt1>
        <a:dk2>
          <a:srgbClr val="1E1551"/>
        </a:dk2>
        <a:lt2>
          <a:srgbClr val="CCFFFF"/>
        </a:lt2>
        <a:accent1>
          <a:srgbClr val="33CCCC"/>
        </a:accent1>
        <a:accent2>
          <a:srgbClr val="009999"/>
        </a:accent2>
        <a:accent3>
          <a:srgbClr val="ABAAB3"/>
        </a:accent3>
        <a:accent4>
          <a:srgbClr val="DADADA"/>
        </a:accent4>
        <a:accent5>
          <a:srgbClr val="ADE2E2"/>
        </a:accent5>
        <a:accent6>
          <a:srgbClr val="008A8A"/>
        </a:accent6>
        <a:hlink>
          <a:srgbClr val="FF9900"/>
        </a:hlink>
        <a:folHlink>
          <a:srgbClr val="00598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둥근 사각형 10">
        <a:dk1>
          <a:srgbClr val="CCCC99"/>
        </a:dk1>
        <a:lt1>
          <a:srgbClr val="FFFFFF"/>
        </a:lt1>
        <a:dk2>
          <a:srgbClr val="2E5D5C"/>
        </a:dk2>
        <a:lt2>
          <a:srgbClr val="FFFFFF"/>
        </a:lt2>
        <a:accent1>
          <a:srgbClr val="0099CC"/>
        </a:accent1>
        <a:accent2>
          <a:srgbClr val="D6E0E0"/>
        </a:accent2>
        <a:accent3>
          <a:srgbClr val="ADB6B5"/>
        </a:accent3>
        <a:accent4>
          <a:srgbClr val="DADADA"/>
        </a:accent4>
        <a:accent5>
          <a:srgbClr val="AACAE2"/>
        </a:accent5>
        <a:accent6>
          <a:srgbClr val="C2CBCB"/>
        </a:accent6>
        <a:hlink>
          <a:srgbClr val="CCCC99"/>
        </a:hlink>
        <a:folHlink>
          <a:srgbClr val="428A8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8_둥근 사각형">
  <a:themeElements>
    <a:clrScheme name="둥근 사각형 1">
      <a:dk1>
        <a:srgbClr val="000000"/>
      </a:dk1>
      <a:lt1>
        <a:srgbClr val="FFFFFF"/>
      </a:lt1>
      <a:dk2>
        <a:srgbClr val="336666"/>
      </a:dk2>
      <a:lt2>
        <a:srgbClr val="CCCC99"/>
      </a:lt2>
      <a:accent1>
        <a:srgbClr val="97CDCC"/>
      </a:accent1>
      <a:accent2>
        <a:srgbClr val="D6E0E0"/>
      </a:accent2>
      <a:accent3>
        <a:srgbClr val="FFFFFF"/>
      </a:accent3>
      <a:accent4>
        <a:srgbClr val="000000"/>
      </a:accent4>
      <a:accent5>
        <a:srgbClr val="C9E3E2"/>
      </a:accent5>
      <a:accent6>
        <a:srgbClr val="C2CBCB"/>
      </a:accent6>
      <a:hlink>
        <a:srgbClr val="99CC00"/>
      </a:hlink>
      <a:folHlink>
        <a:srgbClr val="336666"/>
      </a:folHlink>
    </a:clrScheme>
    <a:fontScheme name="사용자 지정 2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58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solidFill>
          <a:schemeClr val="bg1"/>
        </a:solidFill>
        <a:ln w="25400" cap="flat" cmpd="sng" algn="ctr">
          <a:solidFill>
            <a:srgbClr val="C00000">
              <a:alpha val="50000"/>
            </a:srgbClr>
          </a:solidFill>
          <a:prstDash val="solid"/>
          <a:round/>
          <a:headEnd type="none" w="med" len="med"/>
          <a:tailEnd type="triangle" w="lg" len="lg"/>
        </a:ln>
        <a:effectLst/>
      </a:spPr>
      <a:bodyPr/>
      <a:lstStyle/>
    </a:lnDef>
    <a:txDef>
      <a:spPr>
        <a:noFill/>
      </a:spPr>
      <a:bodyPr wrap="none" lIns="0" tIns="0" rIns="0" bIns="0" rtlCol="0">
        <a:spAutoFit/>
      </a:bodyPr>
      <a:lstStyle>
        <a:defPPr>
          <a:defRPr sz="1400" dirty="0" smtClean="0"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txDef>
  </a:objectDefaults>
  <a:extraClrSchemeLst>
    <a:extraClrScheme>
      <a:clrScheme name="둥근 사각형 1">
        <a:dk1>
          <a:srgbClr val="000000"/>
        </a:dk1>
        <a:lt1>
          <a:srgbClr val="FFFFFF"/>
        </a:lt1>
        <a:dk2>
          <a:srgbClr val="336666"/>
        </a:dk2>
        <a:lt2>
          <a:srgbClr val="CCCC99"/>
        </a:lt2>
        <a:accent1>
          <a:srgbClr val="97CDCC"/>
        </a:accent1>
        <a:accent2>
          <a:srgbClr val="D6E0E0"/>
        </a:accent2>
        <a:accent3>
          <a:srgbClr val="FFFFFF"/>
        </a:accent3>
        <a:accent4>
          <a:srgbClr val="000000"/>
        </a:accent4>
        <a:accent5>
          <a:srgbClr val="C9E3E2"/>
        </a:accent5>
        <a:accent6>
          <a:srgbClr val="C2CBCB"/>
        </a:accent6>
        <a:hlink>
          <a:srgbClr val="99CC00"/>
        </a:hlink>
        <a:folHlink>
          <a:srgbClr val="33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둥근 사각형 2">
        <a:dk1>
          <a:srgbClr val="000000"/>
        </a:dk1>
        <a:lt1>
          <a:srgbClr val="FFFFFF"/>
        </a:lt1>
        <a:dk2>
          <a:srgbClr val="3732A0"/>
        </a:dk2>
        <a:lt2>
          <a:srgbClr val="666699"/>
        </a:lt2>
        <a:accent1>
          <a:srgbClr val="CCCCFF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8A8A"/>
        </a:accent6>
        <a:hlink>
          <a:srgbClr val="3366CC"/>
        </a:hlink>
        <a:folHlink>
          <a:srgbClr val="9094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둥근 사각형 3">
        <a:dk1>
          <a:srgbClr val="000000"/>
        </a:dk1>
        <a:lt1>
          <a:srgbClr val="FFFFFF"/>
        </a:lt1>
        <a:dk2>
          <a:srgbClr val="CD0505"/>
        </a:dk2>
        <a:lt2>
          <a:srgbClr val="5F5F5F"/>
        </a:lt2>
        <a:accent1>
          <a:srgbClr val="D2D5DE"/>
        </a:accent1>
        <a:accent2>
          <a:srgbClr val="D55757"/>
        </a:accent2>
        <a:accent3>
          <a:srgbClr val="FFFFFF"/>
        </a:accent3>
        <a:accent4>
          <a:srgbClr val="000000"/>
        </a:accent4>
        <a:accent5>
          <a:srgbClr val="E5E7EC"/>
        </a:accent5>
        <a:accent6>
          <a:srgbClr val="C14E4E"/>
        </a:accent6>
        <a:hlink>
          <a:srgbClr val="F42D1E"/>
        </a:hlink>
        <a:folHlink>
          <a:srgbClr val="7C84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둥근 사각형 4">
        <a:dk1>
          <a:srgbClr val="000000"/>
        </a:dk1>
        <a:lt1>
          <a:srgbClr val="FFFFFF"/>
        </a:lt1>
        <a:dk2>
          <a:srgbClr val="551A07"/>
        </a:dk2>
        <a:lt2>
          <a:srgbClr val="CC3300"/>
        </a:lt2>
        <a:accent1>
          <a:srgbClr val="F4B400"/>
        </a:accent1>
        <a:accent2>
          <a:srgbClr val="993300"/>
        </a:accent2>
        <a:accent3>
          <a:srgbClr val="FFFFFF"/>
        </a:accent3>
        <a:accent4>
          <a:srgbClr val="000000"/>
        </a:accent4>
        <a:accent5>
          <a:srgbClr val="F8D6AA"/>
        </a:accent5>
        <a:accent6>
          <a:srgbClr val="8A2D00"/>
        </a:accent6>
        <a:hlink>
          <a:srgbClr val="FF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둥근 사각형 5">
        <a:dk1>
          <a:srgbClr val="000000"/>
        </a:dk1>
        <a:lt1>
          <a:srgbClr val="FFFFFF"/>
        </a:lt1>
        <a:dk2>
          <a:srgbClr val="FF0000"/>
        </a:dk2>
        <a:lt2>
          <a:srgbClr val="FFCC00"/>
        </a:lt2>
        <a:accent1>
          <a:srgbClr val="66CC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008A00"/>
        </a:accent6>
        <a:hlink>
          <a:srgbClr val="FF3300"/>
        </a:hlink>
        <a:folHlink>
          <a:srgbClr val="66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둥근 사각형 6">
        <a:dk1>
          <a:srgbClr val="666633"/>
        </a:dk1>
        <a:lt1>
          <a:srgbClr val="FFFFFF"/>
        </a:lt1>
        <a:dk2>
          <a:srgbClr val="000000"/>
        </a:dk2>
        <a:lt2>
          <a:srgbClr val="CC3300"/>
        </a:lt2>
        <a:accent1>
          <a:srgbClr val="8080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C0C0AA"/>
        </a:accent5>
        <a:accent6>
          <a:srgbClr val="E78A00"/>
        </a:accent6>
        <a:hlink>
          <a:srgbClr val="CC6600"/>
        </a:hlink>
        <a:folHlink>
          <a:srgbClr val="434B1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둥근 사각형 7">
        <a:dk1>
          <a:srgbClr val="766997"/>
        </a:dk1>
        <a:lt1>
          <a:srgbClr val="FFFFFF"/>
        </a:lt1>
        <a:dk2>
          <a:srgbClr val="530901"/>
        </a:dk2>
        <a:lt2>
          <a:srgbClr val="FFFFFF"/>
        </a:lt2>
        <a:accent1>
          <a:srgbClr val="FF3300"/>
        </a:accent1>
        <a:accent2>
          <a:srgbClr val="CC6600"/>
        </a:accent2>
        <a:accent3>
          <a:srgbClr val="B3AAAA"/>
        </a:accent3>
        <a:accent4>
          <a:srgbClr val="DADADA"/>
        </a:accent4>
        <a:accent5>
          <a:srgbClr val="FFADAA"/>
        </a:accent5>
        <a:accent6>
          <a:srgbClr val="B95C00"/>
        </a:accent6>
        <a:hlink>
          <a:srgbClr val="FF9900"/>
        </a:hlink>
        <a:folHlink>
          <a:srgbClr val="99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둥근 사각형 8">
        <a:dk1>
          <a:srgbClr val="666699"/>
        </a:dk1>
        <a:lt1>
          <a:srgbClr val="FFFFFF"/>
        </a:lt1>
        <a:dk2>
          <a:srgbClr val="4C004C"/>
        </a:dk2>
        <a:lt2>
          <a:srgbClr val="FFFFFF"/>
        </a:lt2>
        <a:accent1>
          <a:srgbClr val="0099CC"/>
        </a:accent1>
        <a:accent2>
          <a:srgbClr val="993366"/>
        </a:accent2>
        <a:accent3>
          <a:srgbClr val="B2AAB2"/>
        </a:accent3>
        <a:accent4>
          <a:srgbClr val="DADADA"/>
        </a:accent4>
        <a:accent5>
          <a:srgbClr val="AACAE2"/>
        </a:accent5>
        <a:accent6>
          <a:srgbClr val="8A2D5C"/>
        </a:accent6>
        <a:hlink>
          <a:srgbClr val="99CC00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둥근 사각형 9">
        <a:dk1>
          <a:srgbClr val="565682"/>
        </a:dk1>
        <a:lt1>
          <a:srgbClr val="FFFFFF"/>
        </a:lt1>
        <a:dk2>
          <a:srgbClr val="1E1551"/>
        </a:dk2>
        <a:lt2>
          <a:srgbClr val="CCFFFF"/>
        </a:lt2>
        <a:accent1>
          <a:srgbClr val="33CCCC"/>
        </a:accent1>
        <a:accent2>
          <a:srgbClr val="009999"/>
        </a:accent2>
        <a:accent3>
          <a:srgbClr val="ABAAB3"/>
        </a:accent3>
        <a:accent4>
          <a:srgbClr val="DADADA"/>
        </a:accent4>
        <a:accent5>
          <a:srgbClr val="ADE2E2"/>
        </a:accent5>
        <a:accent6>
          <a:srgbClr val="008A8A"/>
        </a:accent6>
        <a:hlink>
          <a:srgbClr val="FF9900"/>
        </a:hlink>
        <a:folHlink>
          <a:srgbClr val="00598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둥근 사각형 10">
        <a:dk1>
          <a:srgbClr val="CCCC99"/>
        </a:dk1>
        <a:lt1>
          <a:srgbClr val="FFFFFF"/>
        </a:lt1>
        <a:dk2>
          <a:srgbClr val="2E5D5C"/>
        </a:dk2>
        <a:lt2>
          <a:srgbClr val="FFFFFF"/>
        </a:lt2>
        <a:accent1>
          <a:srgbClr val="0099CC"/>
        </a:accent1>
        <a:accent2>
          <a:srgbClr val="D6E0E0"/>
        </a:accent2>
        <a:accent3>
          <a:srgbClr val="ADB6B5"/>
        </a:accent3>
        <a:accent4>
          <a:srgbClr val="DADADA"/>
        </a:accent4>
        <a:accent5>
          <a:srgbClr val="AACAE2"/>
        </a:accent5>
        <a:accent6>
          <a:srgbClr val="C2CBCB"/>
        </a:accent6>
        <a:hlink>
          <a:srgbClr val="CCCC99"/>
        </a:hlink>
        <a:folHlink>
          <a:srgbClr val="428A8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32610</TotalTime>
  <Words>244</Words>
  <Application>Microsoft Office PowerPoint</Application>
  <PresentationFormat>화면 슬라이드 쇼(4:3)</PresentationFormat>
  <Paragraphs>66</Paragraphs>
  <Slides>5</Slides>
  <Notes>1</Notes>
  <HiddenSlides>0</HiddenSlides>
  <MMClips>0</MMClips>
  <ScaleCrop>false</ScaleCrop>
  <HeadingPairs>
    <vt:vector size="8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5</vt:i4>
      </vt:variant>
      <vt:variant>
        <vt:lpstr>재구성한 쇼</vt:lpstr>
      </vt:variant>
      <vt:variant>
        <vt:i4>11</vt:i4>
      </vt:variant>
    </vt:vector>
  </HeadingPairs>
  <TitlesOfParts>
    <vt:vector size="25" baseType="lpstr">
      <vt:lpstr>굴림</vt:lpstr>
      <vt:lpstr>맑은 고딕</vt:lpstr>
      <vt:lpstr>Arial</vt:lpstr>
      <vt:lpstr>Consolas</vt:lpstr>
      <vt:lpstr>Tahoma</vt:lpstr>
      <vt:lpstr>Times New Roman</vt:lpstr>
      <vt:lpstr>Wingdings</vt:lpstr>
      <vt:lpstr>6_둥근 사각형</vt:lpstr>
      <vt:lpstr>8_둥근 사각형</vt:lpstr>
      <vt:lpstr>연구개발 일지</vt:lpstr>
      <vt:lpstr>PowerPoint 프레젠테이션</vt:lpstr>
      <vt:lpstr>PowerPoint 프레젠테이션</vt:lpstr>
      <vt:lpstr>PowerPoint 프레젠테이션</vt:lpstr>
      <vt:lpstr>TrackEvent: JSoN Format</vt:lpstr>
      <vt:lpstr>비디오 서버</vt:lpstr>
      <vt:lpstr>다중 물체 추적기</vt:lpstr>
      <vt:lpstr>물체 추적 이벤트 정제</vt:lpstr>
      <vt:lpstr>좌표계 변환</vt:lpstr>
      <vt:lpstr>도시공간 데이터 플랫폼</vt:lpstr>
      <vt:lpstr>단위 동작 검출</vt:lpstr>
      <vt:lpstr>다중 카메라 연계 물체 추적기</vt:lpstr>
      <vt:lpstr>다중 물체간 연동 동작 검출</vt:lpstr>
      <vt:lpstr>자연어 기반 차량 영상 검색</vt:lpstr>
      <vt:lpstr>Comparison: DWH, Data Lake, Lakehouse</vt:lpstr>
      <vt:lpstr>이동체 상황 실시간 탐지 및 반응</vt:lpstr>
    </vt:vector>
  </TitlesOfParts>
  <Company>etri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Computer Vision Using Convolutional Neural Networks</dc:title>
  <dc:creator>kwlee@etri.re.kr</dc:creator>
  <cp:keywords>CNN, Deep Learning</cp:keywords>
  <cp:lastModifiedBy>kwlee</cp:lastModifiedBy>
  <cp:revision>1191</cp:revision>
  <dcterms:created xsi:type="dcterms:W3CDTF">2006-04-03T12:05:05Z</dcterms:created>
  <dcterms:modified xsi:type="dcterms:W3CDTF">2023-03-27T04:00:16Z</dcterms:modified>
</cp:coreProperties>
</file>