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  <p:sldMasterId id="2147483727" r:id="rId2"/>
  </p:sldMasterIdLst>
  <p:notesMasterIdLst>
    <p:notesMasterId r:id="rId7"/>
  </p:notesMasterIdLst>
  <p:sldIdLst>
    <p:sldId id="310" r:id="rId3"/>
    <p:sldId id="311" r:id="rId4"/>
    <p:sldId id="312" r:id="rId5"/>
    <p:sldId id="313" r:id="rId6"/>
  </p:sldIdLst>
  <p:sldSz cx="9144000" cy="6858000" type="screen4x3"/>
  <p:notesSz cx="6858000" cy="9144000"/>
  <p:custShowLst>
    <p:custShow name="비디오 서버" id="0">
      <p:sldLst/>
    </p:custShow>
    <p:custShow name="다중 물체 추적기" id="1">
      <p:sldLst/>
    </p:custShow>
    <p:custShow name="물체 추적 이벤트 정제" id="2">
      <p:sldLst/>
    </p:custShow>
    <p:custShow name="좌표계 변환" id="3">
      <p:sldLst/>
    </p:custShow>
    <p:custShow name="도시공간 데이터 플랫폼" id="4">
      <p:sldLst/>
    </p:custShow>
    <p:custShow name="단위 동작 검출" id="5">
      <p:sldLst/>
    </p:custShow>
    <p:custShow name="다중 카메라 연계 물체 추적기" id="6">
      <p:sldLst/>
    </p:custShow>
    <p:custShow name="다중 물체간 연동 동작 검출" id="7">
      <p:sldLst/>
    </p:custShow>
    <p:custShow name="자연어 기반 차량 영상 검색" id="8">
      <p:sldLst/>
    </p:custShow>
    <p:custShow name="Comparison: DWH, Data Lake, Lakehouse" id="9">
      <p:sldLst/>
    </p:custShow>
    <p:custShow name="이동체 상황 실시간 탐지 및 반응" id="10">
      <p:sldLst/>
    </p:custShow>
  </p:custShow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EA8D4A-0E29-4650-B355-03E7A99BED11}">
          <p14:sldIdLst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90002"/>
    <a:srgbClr val="FFFF00"/>
    <a:srgbClr val="0000FF"/>
    <a:srgbClr val="FFCC99"/>
    <a:srgbClr val="336666"/>
    <a:srgbClr val="566968"/>
    <a:srgbClr val="FEFCFE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51" d="100"/>
          <a:sy n="151" d="100"/>
        </p:scale>
        <p:origin x="156" y="3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1941A44-E12D-432F-9ECB-963659A96B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229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941A44-E12D-432F-9ECB-963659A96B16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49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6144344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546033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645023"/>
            <a:ext cx="6400800" cy="19794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>
              <a:latin typeface="Arial" charset="0"/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00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22539"/>
            <a:ext cx="5410200" cy="1649574"/>
          </a:xfrm>
        </p:spPr>
        <p:txBody>
          <a:bodyPr anchor="ctr"/>
          <a:lstStyle>
            <a:lvl1pPr marL="0" indent="0" algn="ctr">
              <a:lnSpc>
                <a:spcPts val="1800"/>
              </a:lnSpc>
              <a:buFont typeface="Wingdings" pitchFamily="2" charset="2"/>
              <a:buNone/>
              <a:defRPr sz="2200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A39D8C-BDCF-421E-8509-290C2F9B42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7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3200"/>
            <a:ext cx="7776864" cy="649288"/>
          </a:xfrm>
        </p:spPr>
        <p:txBody>
          <a:bodyPr/>
          <a:lstStyle>
            <a:lvl1pPr>
              <a:defRPr sz="34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884" y="1270800"/>
            <a:ext cx="7880548" cy="5184000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A839-116B-4D11-88AC-3399AE2BA4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0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784" y="1706885"/>
            <a:ext cx="7772400" cy="1506091"/>
          </a:xfrm>
        </p:spPr>
        <p:txBody>
          <a:bodyPr anchor="b" anchorCtr="0"/>
          <a:lstStyle>
            <a:lvl1pPr algn="l">
              <a:defRPr sz="3600" b="0" cap="none" baseline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3CD7-6621-4BF9-901A-8FC42ECF1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9884" y="3645024"/>
            <a:ext cx="7952556" cy="2809776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8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외부 논문 참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784" y="692696"/>
            <a:ext cx="7772400" cy="2016224"/>
          </a:xfrm>
        </p:spPr>
        <p:txBody>
          <a:bodyPr anchor="b" anchorCtr="0"/>
          <a:lstStyle>
            <a:lvl1pPr algn="l">
              <a:defRPr sz="3600" b="0" cap="none" baseline="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83CD7-6621-4BF9-901A-8FC42ECF1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9884" y="3212976"/>
            <a:ext cx="7952556" cy="3241824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[특수]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884" y="1844824"/>
            <a:ext cx="7880548" cy="4609976"/>
          </a:xfrm>
        </p:spPr>
        <p:txBody>
          <a:bodyPr/>
          <a:lstStyle>
            <a:lvl1pPr>
              <a:buClr>
                <a:srgbClr val="336666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buClr>
                <a:srgbClr val="97CDCC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buClr>
                <a:srgbClr val="CCCC99"/>
              </a:buCl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A839-116B-4D11-88AC-3399AE2BA4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000" y="403199"/>
            <a:ext cx="7776000" cy="108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6658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000" y="403200"/>
            <a:ext cx="77760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600" y="1270800"/>
            <a:ext cx="7880400" cy="51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211" y="6307932"/>
            <a:ext cx="7178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78C0605-E29D-4DCD-BCBE-B63D83B6EA2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4000" y="1062000"/>
            <a:ext cx="7776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2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400" indent="-320400" algn="l" rtl="0" eaLnBrk="0" fontAlgn="base" latinLnBrk="1" hangingPunct="0">
        <a:lnSpc>
          <a:spcPts val="2800"/>
        </a:lnSpc>
        <a:spcBef>
          <a:spcPts val="1200"/>
        </a:spcBef>
        <a:spcAft>
          <a:spcPct val="0"/>
        </a:spcAft>
        <a:buClr>
          <a:srgbClr val="336666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648000" indent="-320400" algn="l" rtl="0" eaLnBrk="0" fontAlgn="base" latinLnBrk="1" hangingPunct="0">
        <a:spcBef>
          <a:spcPts val="500"/>
        </a:spcBef>
        <a:spcAft>
          <a:spcPct val="0"/>
        </a:spcAft>
        <a:buClr>
          <a:srgbClr val="97CDCC"/>
        </a:buClr>
        <a:buSzPct val="150000"/>
        <a:buChar char="•"/>
        <a:defRPr kumimoji="1" sz="18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1008000" indent="-320400" algn="l" rtl="0" eaLnBrk="0" fontAlgn="base" latinLnBrk="1" hangingPunct="0">
        <a:spcBef>
          <a:spcPct val="20000"/>
        </a:spcBef>
        <a:spcAft>
          <a:spcPct val="0"/>
        </a:spcAft>
        <a:buClr>
          <a:srgbClr val="CCCC99"/>
        </a:buClr>
        <a:buSzPct val="150000"/>
        <a:buChar char="•"/>
        <a:defRPr kumimoji="1" sz="16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1332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4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1656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400">
          <a:solidFill>
            <a:schemeClr val="tx1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000" y="403199"/>
            <a:ext cx="7776000" cy="108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9600" y="1843200"/>
            <a:ext cx="7880400" cy="461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211" y="6307932"/>
            <a:ext cx="7178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78C0605-E29D-4DCD-BCBE-B63D83B6EA2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168275" y="228600"/>
            <a:ext cx="8823325" cy="6440488"/>
          </a:xfrm>
          <a:prstGeom prst="roundRect">
            <a:avLst>
              <a:gd name="adj" fmla="val 4592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684000" y="1484784"/>
            <a:ext cx="7776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anose="020B060403050404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20400" indent="-320400" algn="l" rtl="0" eaLnBrk="0" fontAlgn="base" latinLnBrk="1" hangingPunct="0">
        <a:lnSpc>
          <a:spcPts val="2800"/>
        </a:lnSpc>
        <a:spcBef>
          <a:spcPts val="1200"/>
        </a:spcBef>
        <a:spcAft>
          <a:spcPct val="0"/>
        </a:spcAft>
        <a:buClr>
          <a:srgbClr val="336666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48000" indent="-320400" algn="l" rtl="0" eaLnBrk="0" fontAlgn="base" latinLnBrk="1" hangingPunct="0">
        <a:spcBef>
          <a:spcPts val="500"/>
        </a:spcBef>
        <a:spcAft>
          <a:spcPct val="0"/>
        </a:spcAft>
        <a:buClr>
          <a:srgbClr val="97CDCC"/>
        </a:buClr>
        <a:buSzPct val="150000"/>
        <a:buChar char="•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008000" indent="-320400" algn="l" rtl="0" eaLnBrk="0" fontAlgn="base" latinLnBrk="1" hangingPunct="0">
        <a:spcBef>
          <a:spcPct val="20000"/>
        </a:spcBef>
        <a:spcAft>
          <a:spcPct val="0"/>
        </a:spcAft>
        <a:buClr>
          <a:srgbClr val="CCCC99"/>
        </a:buClr>
        <a:buSzPct val="150000"/>
        <a:buChar char="•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332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56000" indent="-3204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연구개발 일지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Arial" pitchFamily="34" charset="0"/>
                <a:cs typeface="Arial" pitchFamily="34" charset="0"/>
              </a:rPr>
              <a:t>2023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>
                <a:cs typeface="Arial" pitchFamily="34" charset="0"/>
              </a:rPr>
              <a:t>이강우</a:t>
            </a:r>
            <a:endParaRPr lang="en-US" altLang="ko-KR" dirty="0">
              <a:cs typeface="Arial" pitchFamily="34" charset="0"/>
            </a:endParaRPr>
          </a:p>
          <a:p>
            <a:pPr eaLnBrk="1" hangingPunct="1"/>
            <a:r>
              <a:rPr lang="en-US" altLang="ko-KR" dirty="0">
                <a:latin typeface="Arial" pitchFamily="34" charset="0"/>
                <a:cs typeface="Arial" pitchFamily="34" charset="0"/>
              </a:rPr>
              <a:t>ETRI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1B6B9-F24E-47DF-8F53-6EE3CFD9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2ECE4-1E0A-49F1-8225-852F1D35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Common</a:t>
            </a:r>
          </a:p>
          <a:p>
            <a:pPr lvl="1"/>
            <a:r>
              <a:rPr lang="en-US" altLang="ko-KR" dirty="0"/>
              <a:t>Point, Size2d, Box, BGR, Image,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</a:p>
          <a:p>
            <a:r>
              <a:rPr lang="en-US" altLang="ko-KR" dirty="0"/>
              <a:t>Camera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Camera(I), </a:t>
            </a:r>
            <a:r>
              <a:rPr lang="en-US" altLang="ko-KR" dirty="0" err="1"/>
              <a:t>ImageCapture</a:t>
            </a:r>
            <a:r>
              <a:rPr lang="en-US" altLang="ko-KR" dirty="0"/>
              <a:t>(I)</a:t>
            </a:r>
          </a:p>
          <a:p>
            <a:pPr lvl="1"/>
            <a:r>
              <a:rPr lang="en-US" altLang="ko-KR" dirty="0" err="1"/>
              <a:t>ImageProcessor</a:t>
            </a:r>
            <a:r>
              <a:rPr lang="en-US" altLang="ko-KR" dirty="0"/>
              <a:t>, </a:t>
            </a:r>
            <a:r>
              <a:rPr lang="en-US" altLang="ko-KR" dirty="0" err="1"/>
              <a:t>FrameProcessor</a:t>
            </a:r>
            <a:r>
              <a:rPr lang="en-US" altLang="ko-KR" dirty="0"/>
              <a:t>(I)</a:t>
            </a:r>
          </a:p>
          <a:p>
            <a:r>
              <a:rPr lang="en-US" altLang="ko-KR" dirty="0"/>
              <a:t>Object detecting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Detection, </a:t>
            </a:r>
            <a:r>
              <a:rPr lang="en-US" altLang="ko-KR" dirty="0" err="1"/>
              <a:t>ObjectDetector</a:t>
            </a:r>
            <a:r>
              <a:rPr lang="en-US" altLang="ko-KR" dirty="0"/>
              <a:t>(I), </a:t>
            </a:r>
            <a:r>
              <a:rPr lang="en-US" altLang="ko-KR" dirty="0" err="1"/>
              <a:t>DetectingProcessor</a:t>
            </a:r>
            <a:r>
              <a:rPr lang="en-US" altLang="ko-KR" dirty="0"/>
              <a:t>(→</a:t>
            </a:r>
            <a:r>
              <a:rPr lang="en-US" altLang="ko-KR" dirty="0" err="1"/>
              <a:t>FrameProcessor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Object tracking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 err="1"/>
              <a:t>ObjectTracker</a:t>
            </a:r>
            <a:r>
              <a:rPr lang="en-US" altLang="ko-KR" dirty="0"/>
              <a:t>(I), </a:t>
            </a:r>
            <a:r>
              <a:rPr lang="en-US" altLang="ko-KR" dirty="0" err="1"/>
              <a:t>ObjectTrack</a:t>
            </a:r>
            <a:r>
              <a:rPr lang="en-US" altLang="ko-KR" dirty="0"/>
              <a:t>, </a:t>
            </a:r>
            <a:r>
              <a:rPr lang="en-US" altLang="ko-KR" dirty="0" err="1"/>
              <a:t>TrackState</a:t>
            </a:r>
            <a:r>
              <a:rPr lang="en-US" altLang="ko-KR" dirty="0"/>
              <a:t>, </a:t>
            </a:r>
            <a:r>
              <a:rPr lang="en-US" altLang="ko-KR" dirty="0" err="1"/>
              <a:t>TrackProcessor</a:t>
            </a:r>
            <a:endParaRPr lang="en-US" altLang="ko-KR" dirty="0"/>
          </a:p>
          <a:p>
            <a:pPr lvl="1"/>
            <a:r>
              <a:rPr lang="en-US" altLang="ko-KR" dirty="0" err="1"/>
              <a:t>TrackingPipeline</a:t>
            </a:r>
            <a:r>
              <a:rPr lang="en-US" altLang="ko-KR" dirty="0"/>
              <a:t>(→</a:t>
            </a:r>
            <a:r>
              <a:rPr lang="en-US" altLang="ko-KR" dirty="0" err="1"/>
              <a:t>FrameProcessor</a:t>
            </a:r>
            <a:r>
              <a:rPr lang="en-US" altLang="ko-KR" dirty="0"/>
              <a:t>), </a:t>
            </a:r>
            <a:r>
              <a:rPr lang="en-US" altLang="ko-KR" dirty="0" err="1"/>
              <a:t>TrackProcessor</a:t>
            </a:r>
            <a:endParaRPr lang="en-US" altLang="ko-KR" dirty="0"/>
          </a:p>
          <a:p>
            <a:r>
              <a:rPr lang="en-US" altLang="ko-KR" dirty="0"/>
              <a:t>Node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 err="1"/>
              <a:t>EventQueue</a:t>
            </a:r>
            <a:r>
              <a:rPr lang="en-US" altLang="ko-KR" dirty="0"/>
              <a:t>, </a:t>
            </a:r>
            <a:r>
              <a:rPr lang="en-US" altLang="ko-KR" dirty="0" err="1"/>
              <a:t>EventListener</a:t>
            </a:r>
            <a:r>
              <a:rPr lang="en-US" altLang="ko-KR" dirty="0"/>
              <a:t>(I), </a:t>
            </a:r>
            <a:r>
              <a:rPr lang="en-US" altLang="ko-KR" dirty="0" err="1"/>
              <a:t>EventProcessor</a:t>
            </a:r>
            <a:r>
              <a:rPr lang="en-US" altLang="ko-KR" dirty="0"/>
              <a:t>(→ </a:t>
            </a:r>
            <a:r>
              <a:rPr lang="en-US" altLang="ko-KR" dirty="0" err="1"/>
              <a:t>EventQueue</a:t>
            </a:r>
            <a:r>
              <a:rPr lang="en-US" altLang="ko-KR" dirty="0"/>
              <a:t>, </a:t>
            </a:r>
            <a:r>
              <a:rPr lang="en-US" altLang="ko-KR" dirty="0" err="1"/>
              <a:t>EventListener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TrackEventPipeline</a:t>
            </a:r>
            <a:r>
              <a:rPr lang="en-US" altLang="ko-KR" dirty="0"/>
              <a:t>(→</a:t>
            </a:r>
            <a:r>
              <a:rPr lang="en-US" altLang="ko-KR" dirty="0" err="1"/>
              <a:t>TrackProcessor</a:t>
            </a:r>
            <a:r>
              <a:rPr lang="en-US" altLang="ko-KR" dirty="0"/>
              <a:t>, </a:t>
            </a:r>
            <a:r>
              <a:rPr lang="en-US" altLang="ko-KR" dirty="0" err="1"/>
              <a:t>EventListener</a:t>
            </a:r>
            <a:r>
              <a:rPr lang="en-US" altLang="ko-KR" dirty="0"/>
              <a:t>), </a:t>
            </a:r>
            <a:r>
              <a:rPr lang="en-US" altLang="ko-KR" dirty="0" err="1"/>
              <a:t>Tracklet</a:t>
            </a:r>
            <a:endParaRPr lang="en-US" altLang="ko-KR" dirty="0"/>
          </a:p>
          <a:p>
            <a:pPr lvl="1"/>
            <a:r>
              <a:rPr lang="en-US" altLang="ko-KR" dirty="0" err="1"/>
              <a:t>ZonePipeline</a:t>
            </a:r>
            <a:r>
              <a:rPr lang="en-US" altLang="ko-KR" dirty="0"/>
              <a:t>(→</a:t>
            </a:r>
            <a:r>
              <a:rPr lang="en-US" altLang="ko-KR" dirty="0" err="1"/>
              <a:t>EventListener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C0C93D-5298-4F9C-AD60-E7141070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6A839-116B-4D11-88AC-3399AE2BA41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73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2DEA-9FDF-49C2-ADD9-51191E2B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743E6-8A1A-4FA9-9568-7593307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6A839-116B-4D11-88AC-3399AE2BA41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826D4F-8BC9-4AF5-A4E5-C92086D424EE}"/>
              </a:ext>
            </a:extLst>
          </p:cNvPr>
          <p:cNvGrpSpPr/>
          <p:nvPr/>
        </p:nvGrpSpPr>
        <p:grpSpPr>
          <a:xfrm>
            <a:off x="759939" y="1196752"/>
            <a:ext cx="7493527" cy="5409517"/>
            <a:chOff x="759939" y="1196752"/>
            <a:chExt cx="7493527" cy="540951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7D5DD1-0F23-4B9F-8397-EE773AD37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1196752"/>
              <a:ext cx="7209858" cy="540951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534260-4E58-4CD3-BA66-B55A4138EA90}"/>
                </a:ext>
              </a:extLst>
            </p:cNvPr>
            <p:cNvSpPr txBox="1"/>
            <p:nvPr/>
          </p:nvSpPr>
          <p:spPr>
            <a:xfrm>
              <a:off x="3648708" y="2432251"/>
              <a:ext cx="13465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9E9F68-C289-45DE-B9F3-E2AE86DA5AA4}"/>
                </a:ext>
              </a:extLst>
            </p:cNvPr>
            <p:cNvSpPr txBox="1"/>
            <p:nvPr/>
          </p:nvSpPr>
          <p:spPr>
            <a:xfrm>
              <a:off x="1193365" y="4284557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A4698A-7AF9-4F4E-8925-77F92E8AB7A9}"/>
                </a:ext>
              </a:extLst>
            </p:cNvPr>
            <p:cNvSpPr txBox="1"/>
            <p:nvPr/>
          </p:nvSpPr>
          <p:spPr>
            <a:xfrm>
              <a:off x="1519749" y="4284557"/>
              <a:ext cx="1474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3C558E-A5EB-49FA-A347-394F487E7919}"/>
                </a:ext>
              </a:extLst>
            </p:cNvPr>
            <p:cNvSpPr txBox="1"/>
            <p:nvPr/>
          </p:nvSpPr>
          <p:spPr>
            <a:xfrm>
              <a:off x="1180357" y="2296872"/>
              <a:ext cx="1474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889FA8F3-8298-4C7B-B91F-DD3C3D011DDD}"/>
                </a:ext>
              </a:extLst>
            </p:cNvPr>
            <p:cNvSpPr/>
            <p:nvPr/>
          </p:nvSpPr>
          <p:spPr bwMode="auto">
            <a:xfrm rot="3667124">
              <a:off x="2997077" y="1954596"/>
              <a:ext cx="273860" cy="540000"/>
            </a:xfrm>
            <a:prstGeom prst="downArrow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8FED061B-D2A0-4335-B3BA-D97D4ED10F59}"/>
                </a:ext>
              </a:extLst>
            </p:cNvPr>
            <p:cNvSpPr/>
            <p:nvPr/>
          </p:nvSpPr>
          <p:spPr bwMode="auto">
            <a:xfrm rot="14099618">
              <a:off x="910739" y="5896683"/>
              <a:ext cx="273860" cy="540000"/>
            </a:xfrm>
            <a:prstGeom prst="downArrow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D7E8F6-E9CD-4CE5-885A-A6B0A183B20B}"/>
                </a:ext>
              </a:extLst>
            </p:cNvPr>
            <p:cNvSpPr txBox="1"/>
            <p:nvPr/>
          </p:nvSpPr>
          <p:spPr>
            <a:xfrm>
              <a:off x="5031274" y="2013457"/>
              <a:ext cx="2276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FB788F-35BE-4DEC-8AB7-5ADB20B077A8}"/>
                </a:ext>
              </a:extLst>
            </p:cNvPr>
            <p:cNvSpPr txBox="1"/>
            <p:nvPr/>
          </p:nvSpPr>
          <p:spPr>
            <a:xfrm>
              <a:off x="3349553" y="2159784"/>
              <a:ext cx="2276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F3B1E2-F094-4A1E-AC87-CA4DDE9FACFC}"/>
                </a:ext>
              </a:extLst>
            </p:cNvPr>
            <p:cNvSpPr txBox="1"/>
            <p:nvPr/>
          </p:nvSpPr>
          <p:spPr>
            <a:xfrm>
              <a:off x="817857" y="2822067"/>
              <a:ext cx="2276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14F281-A392-4167-856D-7856C73D2586}"/>
                </a:ext>
              </a:extLst>
            </p:cNvPr>
            <p:cNvSpPr txBox="1"/>
            <p:nvPr/>
          </p:nvSpPr>
          <p:spPr>
            <a:xfrm>
              <a:off x="759939" y="5883718"/>
              <a:ext cx="2276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07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8662E04-DFBB-4911-9AAD-2B77819E5981}"/>
                </a:ext>
              </a:extLst>
            </p:cNvPr>
            <p:cNvSpPr/>
            <p:nvPr/>
          </p:nvSpPr>
          <p:spPr bwMode="auto">
            <a:xfrm>
              <a:off x="2267744" y="2406005"/>
              <a:ext cx="2866406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AFA624-A904-4BC1-BBF7-356BF5534113}"/>
                </a:ext>
              </a:extLst>
            </p:cNvPr>
            <p:cNvSpPr txBox="1"/>
            <p:nvPr/>
          </p:nvSpPr>
          <p:spPr>
            <a:xfrm>
              <a:off x="3663134" y="2802118"/>
              <a:ext cx="12022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23BB029-B9CB-41AA-A545-6E17F2334B6A}"/>
                </a:ext>
              </a:extLst>
            </p:cNvPr>
            <p:cNvSpPr/>
            <p:nvPr/>
          </p:nvSpPr>
          <p:spPr bwMode="auto">
            <a:xfrm>
              <a:off x="2267744" y="2759887"/>
              <a:ext cx="2866406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E5FE28-817C-4AE9-AC22-F62F42422BC1}"/>
                </a:ext>
              </a:extLst>
            </p:cNvPr>
            <p:cNvSpPr/>
            <p:nvPr/>
          </p:nvSpPr>
          <p:spPr bwMode="auto">
            <a:xfrm>
              <a:off x="1849610" y="5629151"/>
              <a:ext cx="2218334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41B015C-C953-4869-8C00-74D86DF75DB2}"/>
                </a:ext>
              </a:extLst>
            </p:cNvPr>
            <p:cNvSpPr/>
            <p:nvPr/>
          </p:nvSpPr>
          <p:spPr bwMode="auto">
            <a:xfrm>
              <a:off x="1844919" y="5957645"/>
              <a:ext cx="2218334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A419BCD-EC95-491A-B4A9-2A15D3BA822A}"/>
                </a:ext>
              </a:extLst>
            </p:cNvPr>
            <p:cNvSpPr/>
            <p:nvPr/>
          </p:nvSpPr>
          <p:spPr bwMode="auto">
            <a:xfrm rot="16200000">
              <a:off x="170881" y="4243946"/>
              <a:ext cx="2144947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94C276-57D6-40A6-BED9-DADF1AA32744}"/>
                </a:ext>
              </a:extLst>
            </p:cNvPr>
            <p:cNvSpPr/>
            <p:nvPr/>
          </p:nvSpPr>
          <p:spPr bwMode="auto">
            <a:xfrm rot="16200000">
              <a:off x="526868" y="4243945"/>
              <a:ext cx="2144947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1C58D4-FA70-44C8-8F1C-E833688429B8}"/>
                </a:ext>
              </a:extLst>
            </p:cNvPr>
            <p:cNvSpPr/>
            <p:nvPr/>
          </p:nvSpPr>
          <p:spPr bwMode="auto">
            <a:xfrm rot="16200000">
              <a:off x="591871" y="2276298"/>
              <a:ext cx="1287305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C2B9BA-0DDB-436E-8CAA-C6E2D3D14B44}"/>
                </a:ext>
              </a:extLst>
            </p:cNvPr>
            <p:cNvSpPr/>
            <p:nvPr/>
          </p:nvSpPr>
          <p:spPr bwMode="auto">
            <a:xfrm rot="16200000">
              <a:off x="969833" y="2276601"/>
              <a:ext cx="1287305" cy="320129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11225B-2A40-4EF9-A38F-F41DA057715D}"/>
                </a:ext>
              </a:extLst>
            </p:cNvPr>
            <p:cNvSpPr txBox="1"/>
            <p:nvPr/>
          </p:nvSpPr>
          <p:spPr>
            <a:xfrm>
              <a:off x="2859112" y="5658266"/>
              <a:ext cx="1474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411E2F-866A-4CA7-8737-6F7C5076B9D7}"/>
                </a:ext>
              </a:extLst>
            </p:cNvPr>
            <p:cNvSpPr txBox="1"/>
            <p:nvPr/>
          </p:nvSpPr>
          <p:spPr>
            <a:xfrm>
              <a:off x="2859112" y="5978395"/>
              <a:ext cx="1474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43585F23-7BA5-419A-8862-AD583451AD8B}"/>
                </a:ext>
              </a:extLst>
            </p:cNvPr>
            <p:cNvSpPr/>
            <p:nvPr/>
          </p:nvSpPr>
          <p:spPr bwMode="auto">
            <a:xfrm rot="16200000">
              <a:off x="952801" y="2480719"/>
              <a:ext cx="273860" cy="540000"/>
            </a:xfrm>
            <a:prstGeom prst="downArrow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F7A51E-A226-41DB-AE3D-E66F3D73B4A7}"/>
                </a:ext>
              </a:extLst>
            </p:cNvPr>
            <p:cNvSpPr txBox="1"/>
            <p:nvPr/>
          </p:nvSpPr>
          <p:spPr>
            <a:xfrm>
              <a:off x="1519749" y="2309140"/>
              <a:ext cx="1490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</a:t>
              </a:r>
              <a:endPara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A00A0FBB-D71B-46DD-B29D-93F78CFDEF4C}"/>
                </a:ext>
              </a:extLst>
            </p:cNvPr>
            <p:cNvSpPr/>
            <p:nvPr/>
          </p:nvSpPr>
          <p:spPr bwMode="auto">
            <a:xfrm rot="3790658">
              <a:off x="5091161" y="2078370"/>
              <a:ext cx="273860" cy="540000"/>
            </a:xfrm>
            <a:prstGeom prst="downArrow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93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82DEA-9FDF-49C2-ADD9-51191E2B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743E6-8A1A-4FA9-9568-7593307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6A839-116B-4D11-88AC-3399AE2BA41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7D5DD1-0F23-4B9F-8397-EE773AD3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7209858" cy="5409517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889FA8F3-8298-4C7B-B91F-DD3C3D011DDD}"/>
              </a:ext>
            </a:extLst>
          </p:cNvPr>
          <p:cNvSpPr/>
          <p:nvPr/>
        </p:nvSpPr>
        <p:spPr bwMode="auto">
          <a:xfrm rot="3667124">
            <a:off x="2997077" y="1954596"/>
            <a:ext cx="273860" cy="540000"/>
          </a:xfrm>
          <a:prstGeom prst="downArrow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7E8F6-E9CD-4CE5-885A-A6B0A183B20B}"/>
              </a:ext>
            </a:extLst>
          </p:cNvPr>
          <p:cNvSpPr txBox="1"/>
          <p:nvPr/>
        </p:nvSpPr>
        <p:spPr>
          <a:xfrm>
            <a:off x="5031274" y="2013457"/>
            <a:ext cx="2276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B788F-35BE-4DEC-8AB7-5ADB20B077A8}"/>
              </a:ext>
            </a:extLst>
          </p:cNvPr>
          <p:cNvSpPr txBox="1"/>
          <p:nvPr/>
        </p:nvSpPr>
        <p:spPr>
          <a:xfrm>
            <a:off x="3349553" y="2159784"/>
            <a:ext cx="2276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F3B1E2-F094-4A1E-AC87-CA4DDE9FACFC}"/>
              </a:ext>
            </a:extLst>
          </p:cNvPr>
          <p:cNvSpPr txBox="1"/>
          <p:nvPr/>
        </p:nvSpPr>
        <p:spPr>
          <a:xfrm>
            <a:off x="817857" y="2822067"/>
            <a:ext cx="2276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662E04-DFBB-4911-9AAD-2B77819E5981}"/>
              </a:ext>
            </a:extLst>
          </p:cNvPr>
          <p:cNvSpPr/>
          <p:nvPr/>
        </p:nvSpPr>
        <p:spPr bwMode="auto">
          <a:xfrm>
            <a:off x="2115545" y="2406005"/>
            <a:ext cx="3018605" cy="66228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endParaRPr lang="ko-KR" altLang="en-US" sz="14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E5FE28-817C-4AE9-AC22-F62F42422BC1}"/>
              </a:ext>
            </a:extLst>
          </p:cNvPr>
          <p:cNvSpPr/>
          <p:nvPr/>
        </p:nvSpPr>
        <p:spPr bwMode="auto">
          <a:xfrm>
            <a:off x="1849610" y="5589240"/>
            <a:ext cx="2218334" cy="57400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endParaRPr lang="ko-KR" altLang="en-US" sz="14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419BCD-EC95-491A-B4A9-2A15D3BA822A}"/>
              </a:ext>
            </a:extLst>
          </p:cNvPr>
          <p:cNvSpPr/>
          <p:nvPr/>
        </p:nvSpPr>
        <p:spPr bwMode="auto">
          <a:xfrm rot="16200000">
            <a:off x="134004" y="3836934"/>
            <a:ext cx="2588833" cy="69026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1C58D4-FA70-44C8-8F1C-E833688429B8}"/>
              </a:ext>
            </a:extLst>
          </p:cNvPr>
          <p:cNvSpPr/>
          <p:nvPr/>
        </p:nvSpPr>
        <p:spPr bwMode="auto">
          <a:xfrm rot="16200000">
            <a:off x="999902" y="1632351"/>
            <a:ext cx="849212" cy="69809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endParaRPr lang="ko-KR" altLang="en-US" sz="14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43585F23-7BA5-419A-8862-AD583451AD8B}"/>
              </a:ext>
            </a:extLst>
          </p:cNvPr>
          <p:cNvSpPr/>
          <p:nvPr/>
        </p:nvSpPr>
        <p:spPr bwMode="auto">
          <a:xfrm rot="16200000">
            <a:off x="952801" y="2480719"/>
            <a:ext cx="273860" cy="540000"/>
          </a:xfrm>
          <a:prstGeom prst="downArrow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00A0FBB-D71B-46DD-B29D-93F78CFDEF4C}"/>
              </a:ext>
            </a:extLst>
          </p:cNvPr>
          <p:cNvSpPr/>
          <p:nvPr/>
        </p:nvSpPr>
        <p:spPr bwMode="auto">
          <a:xfrm rot="3790658">
            <a:off x="5091161" y="2078370"/>
            <a:ext cx="273860" cy="540000"/>
          </a:xfrm>
          <a:prstGeom prst="downArrow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34260-4E58-4CD3-BA66-B55A4138EA90}"/>
              </a:ext>
            </a:extLst>
          </p:cNvPr>
          <p:cNvSpPr txBox="1"/>
          <p:nvPr/>
        </p:nvSpPr>
        <p:spPr>
          <a:xfrm>
            <a:off x="1385097" y="3352951"/>
            <a:ext cx="13465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FA624-A904-4BC1-BBF7-356BF5534113}"/>
              </a:ext>
            </a:extLst>
          </p:cNvPr>
          <p:cNvSpPr txBox="1"/>
          <p:nvPr/>
        </p:nvSpPr>
        <p:spPr>
          <a:xfrm>
            <a:off x="1358393" y="1814167"/>
            <a:ext cx="1202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E9F68-C289-45DE-B9F3-E2AE86DA5AA4}"/>
              </a:ext>
            </a:extLst>
          </p:cNvPr>
          <p:cNvSpPr txBox="1"/>
          <p:nvPr/>
        </p:nvSpPr>
        <p:spPr>
          <a:xfrm>
            <a:off x="2726718" y="2592399"/>
            <a:ext cx="12984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4698A-7AF9-4F4E-8925-77F92E8AB7A9}"/>
              </a:ext>
            </a:extLst>
          </p:cNvPr>
          <p:cNvSpPr txBox="1"/>
          <p:nvPr/>
        </p:nvSpPr>
        <p:spPr>
          <a:xfrm>
            <a:off x="2644164" y="5734550"/>
            <a:ext cx="14747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0C9946-025D-43B7-91F1-4F8B457AE201}"/>
              </a:ext>
            </a:extLst>
          </p:cNvPr>
          <p:cNvSpPr/>
          <p:nvPr/>
        </p:nvSpPr>
        <p:spPr bwMode="auto">
          <a:xfrm>
            <a:off x="1060889" y="5843118"/>
            <a:ext cx="690262" cy="6822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endParaRPr lang="ko-KR" altLang="en-US" sz="1400" dirty="0" err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FED061B-D2A0-4335-B3BA-D97D4ED10F59}"/>
              </a:ext>
            </a:extLst>
          </p:cNvPr>
          <p:cNvSpPr/>
          <p:nvPr/>
        </p:nvSpPr>
        <p:spPr bwMode="auto">
          <a:xfrm rot="14099618">
            <a:off x="910739" y="5896683"/>
            <a:ext cx="273860" cy="540000"/>
          </a:xfrm>
          <a:prstGeom prst="downArrow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4F281-A392-4167-856D-7856C73D2586}"/>
              </a:ext>
            </a:extLst>
          </p:cNvPr>
          <p:cNvSpPr txBox="1"/>
          <p:nvPr/>
        </p:nvSpPr>
        <p:spPr>
          <a:xfrm>
            <a:off x="759939" y="5883718"/>
            <a:ext cx="22762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1225B-2A40-4EF9-A38F-F41DA057715D}"/>
              </a:ext>
            </a:extLst>
          </p:cNvPr>
          <p:cNvSpPr txBox="1"/>
          <p:nvPr/>
        </p:nvSpPr>
        <p:spPr>
          <a:xfrm>
            <a:off x="1358393" y="6028904"/>
            <a:ext cx="147476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818439"/>
      </p:ext>
    </p:extLst>
  </p:cSld>
  <p:clrMapOvr>
    <a:masterClrMapping/>
  </p:clrMapOvr>
</p:sld>
</file>

<file path=ppt/theme/theme1.xml><?xml version="1.0" encoding="utf-8"?>
<a:theme xmlns:a="http://schemas.openxmlformats.org/drawingml/2006/main" name="6_둥근 사각형">
  <a:themeElements>
    <a:clrScheme name="둥근 사각형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25400" cap="flat" cmpd="sng" algn="ctr">
          <a:solidFill>
            <a:srgbClr val="C00000">
              <a:alpha val="50000"/>
            </a:srgbClr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둥근 사각형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둥근 사각형">
  <a:themeElements>
    <a:clrScheme name="둥근 사각형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사용자 지정 2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bg1"/>
        </a:solidFill>
        <a:ln w="25400" cap="flat" cmpd="sng" algn="ctr">
          <a:solidFill>
            <a:srgbClr val="C00000">
              <a:alpha val="50000"/>
            </a:srgbClr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둥근 사각형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둥근 사각형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둥근 사각형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32569</TotalTime>
  <Words>118</Words>
  <Application>Microsoft Office PowerPoint</Application>
  <PresentationFormat>화면 슬라이드 쇼(4:3)</PresentationFormat>
  <Paragraphs>45</Paragraphs>
  <Slides>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  <vt:variant>
        <vt:lpstr>재구성한 쇼</vt:lpstr>
      </vt:variant>
      <vt:variant>
        <vt:i4>11</vt:i4>
      </vt:variant>
    </vt:vector>
  </HeadingPairs>
  <TitlesOfParts>
    <vt:vector size="23" baseType="lpstr">
      <vt:lpstr>굴림</vt:lpstr>
      <vt:lpstr>맑은 고딕</vt:lpstr>
      <vt:lpstr>Arial</vt:lpstr>
      <vt:lpstr>Tahoma</vt:lpstr>
      <vt:lpstr>Times New Roman</vt:lpstr>
      <vt:lpstr>Wingdings</vt:lpstr>
      <vt:lpstr>6_둥근 사각형</vt:lpstr>
      <vt:lpstr>8_둥근 사각형</vt:lpstr>
      <vt:lpstr>연구개발 일지</vt:lpstr>
      <vt:lpstr>PowerPoint 프레젠테이션</vt:lpstr>
      <vt:lpstr>PowerPoint 프레젠테이션</vt:lpstr>
      <vt:lpstr>PowerPoint 프레젠테이션</vt:lpstr>
      <vt:lpstr>비디오 서버</vt:lpstr>
      <vt:lpstr>다중 물체 추적기</vt:lpstr>
      <vt:lpstr>물체 추적 이벤트 정제</vt:lpstr>
      <vt:lpstr>좌표계 변환</vt:lpstr>
      <vt:lpstr>도시공간 데이터 플랫폼</vt:lpstr>
      <vt:lpstr>단위 동작 검출</vt:lpstr>
      <vt:lpstr>다중 카메라 연계 물체 추적기</vt:lpstr>
      <vt:lpstr>다중 물체간 연동 동작 검출</vt:lpstr>
      <vt:lpstr>자연어 기반 차량 영상 검색</vt:lpstr>
      <vt:lpstr>Comparison: DWH, Data Lake, Lakehouse</vt:lpstr>
      <vt:lpstr>이동체 상황 실시간 탐지 및 반응</vt:lpstr>
    </vt:vector>
  </TitlesOfParts>
  <Company>etri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Computer Vision Using Convolutional Neural Networks</dc:title>
  <dc:creator>kwlee@etri.re.kr</dc:creator>
  <cp:keywords>CNN, Deep Learning</cp:keywords>
  <cp:lastModifiedBy>kwlee</cp:lastModifiedBy>
  <cp:revision>1188</cp:revision>
  <dcterms:created xsi:type="dcterms:W3CDTF">2006-04-03T12:05:05Z</dcterms:created>
  <dcterms:modified xsi:type="dcterms:W3CDTF">2023-03-20T09:42:03Z</dcterms:modified>
</cp:coreProperties>
</file>