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803" r:id="rId2"/>
    <p:sldId id="806" r:id="rId3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 Seongjin" initials="YS" lastIdx="1" clrIdx="0">
    <p:extLst>
      <p:ext uri="{19B8F6BF-5375-455C-9EA6-DF929625EA0E}">
        <p15:presenceInfo xmlns:p15="http://schemas.microsoft.com/office/powerpoint/2012/main" userId="2e59ff2fb5e3c4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DE7"/>
    <a:srgbClr val="E4FBD5"/>
    <a:srgbClr val="B9CDE5"/>
    <a:srgbClr val="C6C6C6"/>
    <a:srgbClr val="7F7F7F"/>
    <a:srgbClr val="D9D9D9"/>
    <a:srgbClr val="0070C0"/>
    <a:srgbClr val="98C7D1"/>
    <a:srgbClr val="94C8C0"/>
    <a:srgbClr val="BBC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2" autoAdjust="0"/>
    <p:restoredTop sz="92071" autoAdjust="0"/>
  </p:normalViewPr>
  <p:slideViewPr>
    <p:cSldViewPr>
      <p:cViewPr varScale="1">
        <p:scale>
          <a:sx n="111" d="100"/>
          <a:sy n="111" d="100"/>
        </p:scale>
        <p:origin x="1112" y="208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B91CA83-0F34-4D48-B452-F56A273FCB03}" type="datetimeFigureOut">
              <a:rPr lang="ko-KR" altLang="en-US" smtClean="0"/>
              <a:t>2024. 9. 27.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8F6CF94-6D77-40EA-A735-439F7A2E2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0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6CF94-6D77-40EA-A735-439F7A2E2E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9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6CF94-6D77-40EA-A735-439F7A2E2E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20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407368" y="6021288"/>
            <a:ext cx="10513168" cy="764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2512" y="2708921"/>
            <a:ext cx="12094368" cy="578495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35004" y="3320416"/>
            <a:ext cx="12081811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" y="0"/>
            <a:ext cx="12192003" cy="6870192"/>
            <a:chOff x="1" y="0"/>
            <a:chExt cx="9144002" cy="6870192"/>
          </a:xfrm>
        </p:grpSpPr>
        <p:pic>
          <p:nvPicPr>
            <p:cNvPr id="1026" name="Picture 2" descr="C:\Users\msk\Desktop\1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b="20949"/>
            <a:stretch>
              <a:fillRect/>
            </a:stretch>
          </p:blipFill>
          <p:spPr bwMode="auto">
            <a:xfrm>
              <a:off x="1" y="0"/>
              <a:ext cx="9144000" cy="1700808"/>
            </a:xfrm>
            <a:prstGeom prst="rect">
              <a:avLst/>
            </a:prstGeom>
            <a:noFill/>
          </p:spPr>
        </p:pic>
        <p:pic>
          <p:nvPicPr>
            <p:cNvPr id="5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40479" b="13209"/>
            <a:stretch>
              <a:fillRect/>
            </a:stretch>
          </p:blipFill>
          <p:spPr bwMode="auto">
            <a:xfrm rot="16200000">
              <a:off x="7641344" y="5367533"/>
              <a:ext cx="1619672" cy="138564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407368" y="6021288"/>
            <a:ext cx="10729192" cy="764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32432"/>
            <a:ext cx="12192000" cy="6825568"/>
            <a:chOff x="0" y="32432"/>
            <a:chExt cx="9144000" cy="6825568"/>
          </a:xfrm>
        </p:grpSpPr>
        <p:pic>
          <p:nvPicPr>
            <p:cNvPr id="2050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40479" b="13209"/>
            <a:stretch>
              <a:fillRect/>
            </a:stretch>
          </p:blipFill>
          <p:spPr bwMode="auto">
            <a:xfrm>
              <a:off x="1" y="1556792"/>
              <a:ext cx="4139951" cy="5301208"/>
            </a:xfrm>
            <a:prstGeom prst="rect">
              <a:avLst/>
            </a:prstGeom>
            <a:noFill/>
          </p:spPr>
        </p:pic>
        <p:sp>
          <p:nvSpPr>
            <p:cNvPr id="3" name="TextBox 2"/>
            <p:cNvSpPr txBox="1"/>
            <p:nvPr userDrawn="1"/>
          </p:nvSpPr>
          <p:spPr>
            <a:xfrm>
              <a:off x="2438180" y="2293140"/>
              <a:ext cx="121571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rgbClr val="0070C0"/>
                  </a:solidFill>
                  <a:latin typeface="HY견고딕" pitchFamily="18" charset="-127"/>
                  <a:ea typeface="HY견고딕" pitchFamily="18" charset="-127"/>
                </a:rPr>
                <a:t>발표내용</a:t>
              </a:r>
            </a:p>
          </p:txBody>
        </p:sp>
        <p:cxnSp>
          <p:nvCxnSpPr>
            <p:cNvPr id="6" name="직선 연결선 5"/>
            <p:cNvCxnSpPr/>
            <p:nvPr userDrawn="1"/>
          </p:nvCxnSpPr>
          <p:spPr>
            <a:xfrm>
              <a:off x="0" y="32432"/>
              <a:ext cx="9144000" cy="0"/>
            </a:xfrm>
            <a:prstGeom prst="line">
              <a:avLst/>
            </a:prstGeom>
            <a:ln w="127000">
              <a:solidFill>
                <a:srgbClr val="0070C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5663952" y="2276872"/>
            <a:ext cx="6408712" cy="4581128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Font typeface="Wingdings" panose="05000000000000000000" pitchFamily="2" charset="2"/>
              <a:buChar char="v"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Content 1</a:t>
            </a:r>
          </a:p>
          <a:p>
            <a:pPr lvl="0"/>
            <a:r>
              <a:rPr lang="en-US" altLang="ko-KR" dirty="0"/>
              <a:t> Content 2</a:t>
            </a:r>
          </a:p>
          <a:p>
            <a:pPr lvl="0"/>
            <a:r>
              <a:rPr lang="en-US" altLang="ko-KR" dirty="0"/>
              <a:t> Content 3</a:t>
            </a:r>
          </a:p>
          <a:p>
            <a:pPr lvl="0"/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 userDrawn="1"/>
        </p:nvCxnSpPr>
        <p:spPr>
          <a:xfrm flipV="1">
            <a:off x="2567608" y="692696"/>
            <a:ext cx="9624392" cy="36576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4"/>
          <p:cNvSpPr>
            <a:spLocks noGrp="1"/>
          </p:cNvSpPr>
          <p:nvPr>
            <p:ph type="title" hasCustomPrompt="1"/>
          </p:nvPr>
        </p:nvSpPr>
        <p:spPr>
          <a:xfrm>
            <a:off x="2567609" y="116632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간지 스타일 편집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20536" y="6309320"/>
            <a:ext cx="2447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E47-44CF-4DFC-9196-53D95094927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44">
            <a:extLst>
              <a:ext uri="{FF2B5EF4-FFF2-40B4-BE49-F238E27FC236}">
                <a16:creationId xmlns:a16="http://schemas.microsoft.com/office/drawing/2014/main" id="{E21732F1-4E7C-7940-BE20-336FA80AA703}"/>
              </a:ext>
            </a:extLst>
          </p:cNvPr>
          <p:cNvCxnSpPr>
            <a:cxnSpLocks/>
          </p:cNvCxnSpPr>
          <p:nvPr userDrawn="1"/>
        </p:nvCxnSpPr>
        <p:spPr>
          <a:xfrm>
            <a:off x="2448602" y="715147"/>
            <a:ext cx="0" cy="249782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0" y="872144"/>
            <a:ext cx="12192000" cy="0"/>
          </a:xfrm>
          <a:prstGeom prst="line">
            <a:avLst/>
          </a:prstGeom>
          <a:ln>
            <a:solidFill>
              <a:srgbClr val="95B3D7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4"/>
          <p:cNvSpPr>
            <a:spLocks noGrp="1"/>
          </p:cNvSpPr>
          <p:nvPr>
            <p:ph type="title"/>
          </p:nvPr>
        </p:nvSpPr>
        <p:spPr>
          <a:xfrm>
            <a:off x="2639616" y="346646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72487" y="6381328"/>
            <a:ext cx="2447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E47-44CF-4DFC-9196-53D950949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print"/>
          <a:srcRect l="40479" b="13209"/>
          <a:stretch>
            <a:fillRect/>
          </a:stretch>
        </p:blipFill>
        <p:spPr bwMode="auto">
          <a:xfrm rot="5400000">
            <a:off x="321825" y="-350273"/>
            <a:ext cx="4355975" cy="503213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5423925" y="3068960"/>
            <a:ext cx="6768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THANK YOU</a:t>
            </a:r>
            <a:endParaRPr lang="ko-KR" altLang="en-US" sz="4000" kern="12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407368" y="6021288"/>
            <a:ext cx="10729192" cy="764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1055019" cy="72008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761"/>
            <a:ext cx="11055019" cy="4857403"/>
          </a:xfrm>
          <a:prstGeom prst="rect">
            <a:avLst/>
          </a:prstGeom>
        </p:spPr>
        <p:txBody>
          <a:bodyPr>
            <a:normAutofit/>
          </a:bodyPr>
          <a:lstStyle>
            <a:lvl1pPr marL="292219" indent="-292219">
              <a:buFont typeface="Wingdings" panose="05000000000000000000" pitchFamily="2" charset="2"/>
              <a:buChar char="u"/>
              <a:defRPr sz="2000"/>
            </a:lvl1pPr>
            <a:lvl2pPr marL="633142" indent="-243516">
              <a:buFont typeface="Arial" panose="020B0604020202020204" pitchFamily="34" charset="0"/>
              <a:buChar char="•"/>
              <a:defRPr sz="1700"/>
            </a:lvl2pPr>
            <a:lvl3pPr marL="974065" indent="-194813">
              <a:buFont typeface="Wingdings" panose="05000000000000000000" pitchFamily="2" charset="2"/>
              <a:buChar char="ü"/>
              <a:defRPr sz="15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AB9B07F-03A4-4EAF-8E8F-9678C40D8122}" type="datetimeFigureOut">
              <a:rPr lang="ko-KR" altLang="en-US" smtClean="0"/>
              <a:t>2024. 9. 27.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13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 userDrawn="1"/>
        </p:nvCxnSpPr>
        <p:spPr>
          <a:xfrm flipV="1">
            <a:off x="2567608" y="692696"/>
            <a:ext cx="9624392" cy="36576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4"/>
          <p:cNvSpPr>
            <a:spLocks noGrp="1"/>
          </p:cNvSpPr>
          <p:nvPr>
            <p:ph type="title" hasCustomPrompt="1"/>
          </p:nvPr>
        </p:nvSpPr>
        <p:spPr>
          <a:xfrm>
            <a:off x="2567609" y="116632"/>
            <a:ext cx="7992888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간지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504" y="6381328"/>
            <a:ext cx="2944623" cy="499915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72487" y="6381328"/>
            <a:ext cx="2447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E47-44CF-4DFC-9196-53D95094927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44">
            <a:extLst>
              <a:ext uri="{FF2B5EF4-FFF2-40B4-BE49-F238E27FC236}">
                <a16:creationId xmlns:a16="http://schemas.microsoft.com/office/drawing/2014/main" id="{3AC556AC-6518-0443-B973-F21C90E509F3}"/>
              </a:ext>
            </a:extLst>
          </p:cNvPr>
          <p:cNvCxnSpPr>
            <a:cxnSpLocks/>
          </p:cNvCxnSpPr>
          <p:nvPr userDrawn="1"/>
        </p:nvCxnSpPr>
        <p:spPr>
          <a:xfrm>
            <a:off x="2448602" y="715147"/>
            <a:ext cx="0" cy="123722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04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>
            <a:cxnSpLocks/>
          </p:cNvCxnSpPr>
          <p:nvPr userDrawn="1"/>
        </p:nvCxnSpPr>
        <p:spPr>
          <a:xfrm>
            <a:off x="406911" y="6284172"/>
            <a:ext cx="11785089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994719"/>
            <a:ext cx="10972800" cy="5131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9" cstate="print"/>
          <a:srcRect l="40479" b="13209"/>
          <a:stretch>
            <a:fillRect/>
          </a:stretch>
        </p:blipFill>
        <p:spPr bwMode="auto">
          <a:xfrm flipH="1">
            <a:off x="11184625" y="5955926"/>
            <a:ext cx="1008112" cy="878278"/>
          </a:xfrm>
          <a:prstGeom prst="rect">
            <a:avLst/>
          </a:prstGeom>
          <a:noFill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72487" y="6381328"/>
            <a:ext cx="2447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E47-44CF-4DFC-9196-53D95094927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337" y="-99392"/>
            <a:ext cx="1662510" cy="9958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  <p:sldLayoutId id="2147483654" r:id="rId6"/>
    <p:sldLayoutId id="2147483655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슬라이드 번호 개체 틀 2">
            <a:extLst>
              <a:ext uri="{FF2B5EF4-FFF2-40B4-BE49-F238E27FC236}">
                <a16:creationId xmlns:a16="http://schemas.microsoft.com/office/drawing/2014/main" id="{E4D21FCE-6E72-4DC2-B832-B2BAAB6C5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72487" y="6381328"/>
            <a:ext cx="2447025" cy="365125"/>
          </a:xfrm>
        </p:spPr>
        <p:txBody>
          <a:bodyPr/>
          <a:lstStyle/>
          <a:p>
            <a:fld id="{3DE2DE47-44CF-4DFC-9196-53D95094927F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571281D3-75B0-DB4F-E8DC-A167B29C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48" y="171398"/>
            <a:ext cx="7992888" cy="490066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제조 트윈 워크플로우 시나리오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생산품 결함 및 미래 </a:t>
            </a:r>
            <a:r>
              <a:rPr kumimoji="1" lang="ko-KR" altLang="en-US" dirty="0" err="1"/>
              <a:t>결함률</a:t>
            </a:r>
            <a:r>
              <a:rPr kumimoji="1" lang="ko-KR" altLang="en-US" dirty="0"/>
              <a:t> 판단</a:t>
            </a:r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C7F8ED2-6085-4CBA-8B26-07CC9B6BF12B}"/>
              </a:ext>
            </a:extLst>
          </p:cNvPr>
          <p:cNvSpPr/>
          <p:nvPr/>
        </p:nvSpPr>
        <p:spPr>
          <a:xfrm>
            <a:off x="2588148" y="836712"/>
            <a:ext cx="9484516" cy="1191264"/>
          </a:xfrm>
          <a:prstGeom prst="rect">
            <a:avLst/>
          </a:prstGeom>
          <a:solidFill>
            <a:srgbClr val="F5F5F5"/>
          </a:solidFill>
          <a:ln w="6350" cap="rnd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just" defTabSz="914459" fontAlgn="base" latinLnBrk="1">
              <a:spcBef>
                <a:spcPct val="0"/>
              </a:spcBef>
              <a:spcAft>
                <a:spcPct val="0"/>
              </a:spcAft>
              <a:buAutoNum type="arabicParenR"/>
              <a:defRPr/>
            </a:pPr>
            <a:endParaRPr kumimoji="1"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0D8E7D4-33BC-4854-B477-B5248663B64C}"/>
              </a:ext>
            </a:extLst>
          </p:cNvPr>
          <p:cNvSpPr/>
          <p:nvPr/>
        </p:nvSpPr>
        <p:spPr>
          <a:xfrm>
            <a:off x="2588149" y="921932"/>
            <a:ext cx="9291820" cy="9848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just" defTabSz="91445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1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디지털 트윈 워크플로우</a:t>
            </a:r>
            <a:r>
              <a:rPr kumimoji="1" lang="en-US" altLang="ko-KR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행위</a:t>
            </a:r>
            <a:r>
              <a:rPr kumimoji="1" lang="en-US" altLang="ko-KR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1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모델 </a:t>
            </a:r>
            <a:r>
              <a:rPr kumimoji="1" lang="en-US" altLang="ko-KR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1] </a:t>
            </a:r>
            <a:r>
              <a:rPr kumimoji="1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생산품 결함 판단</a:t>
            </a:r>
            <a:endParaRPr kumimoji="1" lang="en-US" altLang="ko-KR" sz="1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just" defTabSz="91445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디지털 트윈 서브모델</a:t>
            </a:r>
            <a:r>
              <a:rPr kumimoji="1" lang="en-US" altLang="ko-KR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1(CNN): </a:t>
            </a:r>
            <a:r>
              <a:rPr kumimoji="1" lang="ko-KR" altLang="en-US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표면 이미지 기반 결함 판단 모델</a:t>
            </a:r>
            <a:endParaRPr kumimoji="1" lang="en-US" altLang="ko-KR" sz="14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33425" indent="-285750" defTabSz="91445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디지털 트윈 서브모델 </a:t>
            </a:r>
            <a:r>
              <a:rPr kumimoji="1" lang="en-US" altLang="ko-KR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2(LSTM): </a:t>
            </a:r>
            <a:r>
              <a:rPr kumimoji="1" lang="ko-KR" altLang="en-US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장비 동작 시계열 데이터 기반 단기 고장 발생률 예측</a:t>
            </a:r>
            <a:endParaRPr kumimoji="1" lang="en-US" altLang="ko-KR" sz="14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33425" indent="-285750" defTabSz="91445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디지털 트윈 서브모델 </a:t>
            </a:r>
            <a:r>
              <a:rPr kumimoji="1" lang="en-US" altLang="ko-KR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3(LSTM): </a:t>
            </a:r>
            <a:r>
              <a:rPr kumimoji="1" lang="ko-KR" altLang="en-US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장비 동작 시계열 데이터 기반 장기 고장 발생률 예측</a:t>
            </a:r>
            <a:endParaRPr kumimoji="1" lang="en-US" altLang="ko-KR" sz="14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3B7260-9076-0BEE-9DB7-E1E516E59E63}"/>
              </a:ext>
            </a:extLst>
          </p:cNvPr>
          <p:cNvSpPr/>
          <p:nvPr/>
        </p:nvSpPr>
        <p:spPr>
          <a:xfrm>
            <a:off x="499692" y="2636912"/>
            <a:ext cx="6827173" cy="1493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Robot arm simulation workflow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625AE6-A532-F763-91D4-85C12A2261A3}"/>
              </a:ext>
            </a:extLst>
          </p:cNvPr>
          <p:cNvSpPr/>
          <p:nvPr/>
        </p:nvSpPr>
        <p:spPr>
          <a:xfrm>
            <a:off x="629546" y="3071722"/>
            <a:ext cx="1944363" cy="717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Surface Error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Detection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697678-0659-E92E-A8A1-26CC99CF682B}"/>
              </a:ext>
            </a:extLst>
          </p:cNvPr>
          <p:cNvSpPr/>
          <p:nvPr/>
        </p:nvSpPr>
        <p:spPr>
          <a:xfrm>
            <a:off x="2941097" y="3071722"/>
            <a:ext cx="1944363" cy="717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ST Error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018053-CB0B-87D4-EF80-8A0350FE7DEF}"/>
              </a:ext>
            </a:extLst>
          </p:cNvPr>
          <p:cNvSpPr/>
          <p:nvPr/>
        </p:nvSpPr>
        <p:spPr>
          <a:xfrm>
            <a:off x="5252648" y="3071722"/>
            <a:ext cx="1944363" cy="717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LT Error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prediction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B7A554-2D67-5D07-74A8-1085FFC044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73908" y="3430381"/>
            <a:ext cx="367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E8E24C-A8D7-1AD4-941A-7B022D57DA5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885459" y="3430381"/>
            <a:ext cx="367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69ED987F-A910-F59E-0068-21E9520B660A}"/>
              </a:ext>
            </a:extLst>
          </p:cNvPr>
          <p:cNvSpPr/>
          <p:nvPr/>
        </p:nvSpPr>
        <p:spPr>
          <a:xfrm>
            <a:off x="499691" y="2919183"/>
            <a:ext cx="392771" cy="4334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67B87FC-1381-E107-C56A-61ACA1AB1D60}"/>
              </a:ext>
            </a:extLst>
          </p:cNvPr>
          <p:cNvSpPr/>
          <p:nvPr/>
        </p:nvSpPr>
        <p:spPr>
          <a:xfrm>
            <a:off x="2759713" y="2919182"/>
            <a:ext cx="392771" cy="4334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43B64C9-AAC4-1897-9A12-7B8E5F60A015}"/>
              </a:ext>
            </a:extLst>
          </p:cNvPr>
          <p:cNvSpPr/>
          <p:nvPr/>
        </p:nvSpPr>
        <p:spPr>
          <a:xfrm>
            <a:off x="5094032" y="2919181"/>
            <a:ext cx="392771" cy="4334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D1A264-886D-C684-5E6D-354A92871B1E}"/>
              </a:ext>
            </a:extLst>
          </p:cNvPr>
          <p:cNvSpPr/>
          <p:nvPr/>
        </p:nvSpPr>
        <p:spPr>
          <a:xfrm>
            <a:off x="499691" y="4581128"/>
            <a:ext cx="6827173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Digital twin instanc</a:t>
            </a:r>
            <a:r>
              <a:rPr lang="en-US" sz="1600" dirty="0">
                <a:solidFill>
                  <a:schemeClr val="tx1"/>
                </a:solidFill>
              </a:rPr>
              <a:t>e</a:t>
            </a:r>
            <a:endParaRPr sz="16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D0B13DC-8E8F-F3C4-C37C-BD52F9472954}"/>
              </a:ext>
            </a:extLst>
          </p:cNvPr>
          <p:cNvCxnSpPr>
            <a:cxnSpLocks/>
          </p:cNvCxnSpPr>
          <p:nvPr/>
        </p:nvCxnSpPr>
        <p:spPr>
          <a:xfrm flipV="1">
            <a:off x="1272142" y="3789040"/>
            <a:ext cx="1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4C2969-58FC-2528-1C28-7DA9E98AD660}"/>
              </a:ext>
            </a:extLst>
          </p:cNvPr>
          <p:cNvSpPr txBox="1"/>
          <p:nvPr/>
        </p:nvSpPr>
        <p:spPr>
          <a:xfrm>
            <a:off x="551384" y="4198056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data</a:t>
            </a:r>
            <a:br>
              <a:rPr lang="en-US" sz="800" dirty="0"/>
            </a:br>
            <a:r>
              <a:rPr lang="en-US" sz="800" dirty="0"/>
              <a:t>(JPEG)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871AB6C-D97D-1115-EE17-48DC3D630EA1}"/>
              </a:ext>
            </a:extLst>
          </p:cNvPr>
          <p:cNvCxnSpPr>
            <a:cxnSpLocks/>
          </p:cNvCxnSpPr>
          <p:nvPr/>
        </p:nvCxnSpPr>
        <p:spPr>
          <a:xfrm>
            <a:off x="1448888" y="3786640"/>
            <a:ext cx="1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5706D62-CB2F-D8ED-B868-BF6C84EC2F62}"/>
              </a:ext>
            </a:extLst>
          </p:cNvPr>
          <p:cNvSpPr txBox="1"/>
          <p:nvPr/>
        </p:nvSpPr>
        <p:spPr>
          <a:xfrm>
            <a:off x="1421385" y="4198056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Error type class</a:t>
            </a:r>
          </a:p>
          <a:p>
            <a:r>
              <a:rPr lang="en-US" sz="800" dirty="0"/>
              <a:t>(Single integer value)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67852B7-3082-7CAB-B373-CE81129DCCF5}"/>
              </a:ext>
            </a:extLst>
          </p:cNvPr>
          <p:cNvCxnSpPr>
            <a:cxnSpLocks/>
          </p:cNvCxnSpPr>
          <p:nvPr/>
        </p:nvCxnSpPr>
        <p:spPr>
          <a:xfrm flipV="1">
            <a:off x="3791743" y="3781566"/>
            <a:ext cx="1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311F2E-767E-D1DC-C50C-32FA2257268A}"/>
              </a:ext>
            </a:extLst>
          </p:cNvPr>
          <p:cNvSpPr txBox="1"/>
          <p:nvPr/>
        </p:nvSpPr>
        <p:spPr>
          <a:xfrm>
            <a:off x="2552996" y="4198056"/>
            <a:ext cx="131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Machine sensor data</a:t>
            </a:r>
          </a:p>
          <a:p>
            <a:r>
              <a:rPr lang="en-US" sz="800" dirty="0"/>
              <a:t>(4*10-length serial data)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FECE07-4F31-389F-53BA-11C6E32162A6}"/>
              </a:ext>
            </a:extLst>
          </p:cNvPr>
          <p:cNvCxnSpPr>
            <a:cxnSpLocks/>
          </p:cNvCxnSpPr>
          <p:nvPr/>
        </p:nvCxnSpPr>
        <p:spPr>
          <a:xfrm>
            <a:off x="3890614" y="3779166"/>
            <a:ext cx="1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0BC52C-8B38-66CC-CA72-CB774F1948AF}"/>
              </a:ext>
            </a:extLst>
          </p:cNvPr>
          <p:cNvSpPr txBox="1"/>
          <p:nvPr/>
        </p:nvSpPr>
        <p:spPr>
          <a:xfrm>
            <a:off x="3935760" y="4198056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Error possibility</a:t>
            </a:r>
          </a:p>
          <a:p>
            <a:r>
              <a:rPr lang="en-US" sz="800" dirty="0"/>
              <a:t>(Single Integer value)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8D6EB76-5645-F7F3-4AF5-354F40AE8A0E}"/>
              </a:ext>
            </a:extLst>
          </p:cNvPr>
          <p:cNvCxnSpPr>
            <a:cxnSpLocks/>
          </p:cNvCxnSpPr>
          <p:nvPr/>
        </p:nvCxnSpPr>
        <p:spPr>
          <a:xfrm flipV="1">
            <a:off x="6384031" y="3777447"/>
            <a:ext cx="1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8AB979-6DF3-C500-C5EE-1D6A8D7D9D2D}"/>
              </a:ext>
            </a:extLst>
          </p:cNvPr>
          <p:cNvSpPr txBox="1"/>
          <p:nvPr/>
        </p:nvSpPr>
        <p:spPr>
          <a:xfrm>
            <a:off x="5132302" y="4198056"/>
            <a:ext cx="131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Machine sensor data</a:t>
            </a:r>
          </a:p>
          <a:p>
            <a:r>
              <a:rPr lang="en-US" altLang="ko-KR" sz="800" dirty="0"/>
              <a:t>(4*30-length serial data)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56C26DF-2503-3B67-8AC7-A130B893980E}"/>
              </a:ext>
            </a:extLst>
          </p:cNvPr>
          <p:cNvCxnSpPr>
            <a:cxnSpLocks/>
          </p:cNvCxnSpPr>
          <p:nvPr/>
        </p:nvCxnSpPr>
        <p:spPr>
          <a:xfrm>
            <a:off x="6472267" y="3775047"/>
            <a:ext cx="1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8CD6F0C-A1A0-0074-4416-BEFCC558F64E}"/>
              </a:ext>
            </a:extLst>
          </p:cNvPr>
          <p:cNvSpPr txBox="1"/>
          <p:nvPr/>
        </p:nvSpPr>
        <p:spPr>
          <a:xfrm>
            <a:off x="6484523" y="4198056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Error possibility</a:t>
            </a:r>
          </a:p>
          <a:p>
            <a:r>
              <a:rPr lang="en-US" altLang="ko-KR" sz="800" dirty="0"/>
              <a:t>(Single Integer value)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262E25-5C3F-F50C-6B48-639C00C052F9}"/>
              </a:ext>
            </a:extLst>
          </p:cNvPr>
          <p:cNvSpPr txBox="1"/>
          <p:nvPr/>
        </p:nvSpPr>
        <p:spPr>
          <a:xfrm>
            <a:off x="7769335" y="2348880"/>
            <a:ext cx="41553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00" dirty="0"/>
              <a:t>(1)</a:t>
            </a:r>
            <a:r>
              <a:rPr kumimoji="1" lang="ko-KR" altLang="en-US" sz="1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Surface Error detection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실행 파일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sf_fault_detection.py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altLang="ko-KR" sz="1000" dirty="0"/>
              <a:t>AI </a:t>
            </a:r>
            <a:r>
              <a:rPr lang="ko-KR" altLang="en-US" sz="1000" dirty="0"/>
              <a:t>모델 파일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 err="1"/>
              <a:t>surface_fault_detection_model.ckpt</a:t>
            </a:r>
            <a:endParaRPr lang="en-US" altLang="ko-KR" sz="1000" dirty="0"/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입력 파일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inner_case.jpeg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ko-KR" altLang="en-US" sz="1000" dirty="0"/>
              <a:t>실행 명령어 </a:t>
            </a:r>
            <a:r>
              <a:rPr lang="en-US" altLang="ko-KR" sz="1000" dirty="0"/>
              <a:t>: python </a:t>
            </a:r>
            <a:r>
              <a:rPr lang="en-US" altLang="ko-KR" sz="1000" dirty="0" err="1">
                <a:solidFill>
                  <a:schemeClr val="tx1"/>
                </a:solidFill>
              </a:rPr>
              <a:t>sf_fault_detection.py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inner_case.jpeg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ko-KR" altLang="en-US" sz="1000" dirty="0"/>
              <a:t>출력</a:t>
            </a:r>
            <a:r>
              <a:rPr lang="en-US" altLang="ko-KR" sz="1000" dirty="0"/>
              <a:t> </a:t>
            </a:r>
            <a:r>
              <a:rPr lang="ko-KR" altLang="en-US" sz="1000" dirty="0"/>
              <a:t>형태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Single integer value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38EF04-BAA9-5AC7-A0B2-8C2A2264D570}"/>
              </a:ext>
            </a:extLst>
          </p:cNvPr>
          <p:cNvSpPr txBox="1"/>
          <p:nvPr/>
        </p:nvSpPr>
        <p:spPr>
          <a:xfrm>
            <a:off x="7734706" y="3497915"/>
            <a:ext cx="4225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00" dirty="0"/>
              <a:t>(2)</a:t>
            </a:r>
            <a:r>
              <a:rPr kumimoji="1" lang="ko-KR" altLang="en-US" sz="1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ST Error prediction 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실행 파일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/>
              <a:t>short-</a:t>
            </a:r>
            <a:r>
              <a:rPr lang="en-US" altLang="ko-KR" sz="1000" dirty="0" err="1"/>
              <a:t>term_prediction.py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altLang="ko-KR" sz="1000" dirty="0"/>
              <a:t>AI </a:t>
            </a:r>
            <a:r>
              <a:rPr lang="ko-KR" altLang="en-US" sz="1000" dirty="0"/>
              <a:t>모델 파일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 err="1"/>
              <a:t>ST_prediction_model.ckpt</a:t>
            </a:r>
            <a:endParaRPr lang="en-US" altLang="ko-KR" sz="1000" dirty="0"/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입력 파일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ST_input.txt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ko-KR" altLang="en-US" sz="1000" dirty="0"/>
              <a:t>실행 명령어 </a:t>
            </a:r>
            <a:r>
              <a:rPr lang="en-US" altLang="ko-KR" sz="1000" dirty="0"/>
              <a:t>: python short-</a:t>
            </a:r>
            <a:r>
              <a:rPr lang="en-US" altLang="ko-KR" sz="1000" dirty="0" err="1"/>
              <a:t>term_prediction.py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ST_input.txt</a:t>
            </a:r>
            <a:endParaRPr lang="en-US" altLang="ko-KR" sz="1000" dirty="0"/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출력 형태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Single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integer value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6074B8-67D8-5327-34D2-8332B4BFDF10}"/>
              </a:ext>
            </a:extLst>
          </p:cNvPr>
          <p:cNvSpPr txBox="1"/>
          <p:nvPr/>
        </p:nvSpPr>
        <p:spPr>
          <a:xfrm>
            <a:off x="7754108" y="4646950"/>
            <a:ext cx="41889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00" dirty="0"/>
              <a:t>(2)</a:t>
            </a:r>
            <a:r>
              <a:rPr kumimoji="1" lang="ko-KR" altLang="en-US" sz="1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1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LT</a:t>
            </a:r>
            <a:r>
              <a:rPr lang="en-US" altLang="ko-KR" sz="1000" dirty="0">
                <a:solidFill>
                  <a:schemeClr val="tx1"/>
                </a:solidFill>
              </a:rPr>
              <a:t> Error prediction 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실행 파일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lo</a:t>
            </a:r>
            <a:r>
              <a:rPr lang="en-US" altLang="ko-KR" sz="1000" dirty="0"/>
              <a:t>ng-</a:t>
            </a:r>
            <a:r>
              <a:rPr lang="en-US" altLang="ko-KR" sz="1000" dirty="0" err="1"/>
              <a:t>term_prediction.py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altLang="ko-KR" sz="1000" dirty="0"/>
              <a:t>AI </a:t>
            </a:r>
            <a:r>
              <a:rPr lang="ko-KR" altLang="en-US" sz="1000" dirty="0"/>
              <a:t>모델 파일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 err="1"/>
              <a:t>LT_prediction_model.ckpt</a:t>
            </a:r>
            <a:endParaRPr lang="en-US" altLang="ko-KR" sz="1000" dirty="0"/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입력 파일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LT_input.txt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ko-KR" altLang="en-US" sz="1000" dirty="0"/>
              <a:t>실행 명령어 </a:t>
            </a:r>
            <a:r>
              <a:rPr lang="en-US" altLang="ko-KR" sz="1000" dirty="0"/>
              <a:t>: python long-</a:t>
            </a:r>
            <a:r>
              <a:rPr lang="en-US" altLang="ko-KR" sz="1000" dirty="0" err="1"/>
              <a:t>term_prediction.py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LT_input.txt</a:t>
            </a:r>
            <a:endParaRPr lang="en-US" altLang="ko-KR" sz="1000" dirty="0"/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출력 형태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Single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integer value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F618DE-7790-EF19-68B3-929248CDD1EE}"/>
              </a:ext>
            </a:extLst>
          </p:cNvPr>
          <p:cNvSpPr txBox="1"/>
          <p:nvPr/>
        </p:nvSpPr>
        <p:spPr>
          <a:xfrm>
            <a:off x="119336" y="856253"/>
            <a:ext cx="2146014" cy="6106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285750" marR="0" lvl="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z="1200" dirty="0">
                <a:solidFill>
                  <a:schemeClr val="tx1"/>
                </a:solidFill>
              </a:rPr>
              <a:t>제조 트윈 시나리오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</a:p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제조 트윈 시나리오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12E7F4-B8F1-6870-C592-C85566ECE1B8}"/>
              </a:ext>
            </a:extLst>
          </p:cNvPr>
          <p:cNvSpPr txBox="1"/>
          <p:nvPr/>
        </p:nvSpPr>
        <p:spPr>
          <a:xfrm>
            <a:off x="9311424" y="5768073"/>
            <a:ext cx="26132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*</a:t>
            </a:r>
            <a:r>
              <a:rPr lang="ko-KR" altLang="en-US" sz="1100" b="1" dirty="0"/>
              <a:t>출력은 터미널의 표준 출력으로 구현 </a:t>
            </a:r>
            <a:endParaRPr lang="en-US" altLang="ko-KR" sz="1100" b="1" dirty="0"/>
          </a:p>
          <a:p>
            <a:r>
              <a:rPr lang="ko-KR" altLang="en-US" sz="1100" b="1" dirty="0"/>
              <a:t>*</a:t>
            </a:r>
            <a:r>
              <a:rPr lang="en-US" altLang="ko-KR" sz="1100" b="1" dirty="0" err="1"/>
              <a:t>Pytorch</a:t>
            </a:r>
            <a:r>
              <a:rPr lang="en-US" altLang="ko-KR" sz="1100" b="1" dirty="0"/>
              <a:t> 2.1</a:t>
            </a:r>
            <a:r>
              <a:rPr lang="ko-KR" altLang="en-US" sz="1100" b="1" dirty="0"/>
              <a:t> 버전 이상 필요</a:t>
            </a:r>
            <a:endParaRPr sz="11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5D270-FAA6-2838-87F4-C744F9A35D75}"/>
              </a:ext>
            </a:extLst>
          </p:cNvPr>
          <p:cNvSpPr txBox="1"/>
          <p:nvPr/>
        </p:nvSpPr>
        <p:spPr>
          <a:xfrm>
            <a:off x="8112224" y="2046778"/>
            <a:ext cx="4179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LSTM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en" altLang="ko-KR" sz="12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Long Short-Term Memory</a:t>
            </a:r>
            <a:r>
              <a:rPr lang="en-US" altLang="ko-KR" sz="12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2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2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ko-KR" altLang="en-US" sz="12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순환 신경망</a:t>
            </a:r>
            <a:r>
              <a:rPr lang="ko-KR" altLang="en-US" sz="1200" dirty="0">
                <a:solidFill>
                  <a:srgbClr val="1F1F1F"/>
                </a:solidFill>
                <a:latin typeface="Arial" panose="020B0604020202020204" pitchFamily="34" charset="0"/>
              </a:rPr>
              <a:t>의 일종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85998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슬라이드 번호 개체 틀 2">
            <a:extLst>
              <a:ext uri="{FF2B5EF4-FFF2-40B4-BE49-F238E27FC236}">
                <a16:creationId xmlns:a16="http://schemas.microsoft.com/office/drawing/2014/main" id="{E4D21FCE-6E72-4DC2-B832-B2BAAB6C5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72487" y="6381328"/>
            <a:ext cx="2447025" cy="365125"/>
          </a:xfrm>
        </p:spPr>
        <p:txBody>
          <a:bodyPr/>
          <a:lstStyle/>
          <a:p>
            <a:fld id="{3DE2DE47-44CF-4DFC-9196-53D95094927F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D56A82-9EC9-4EEC-8F8D-F0D917CB9789}"/>
              </a:ext>
            </a:extLst>
          </p:cNvPr>
          <p:cNvSpPr txBox="1"/>
          <p:nvPr/>
        </p:nvSpPr>
        <p:spPr>
          <a:xfrm>
            <a:off x="119336" y="856253"/>
            <a:ext cx="2146014" cy="6106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285750" marR="0" lvl="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제조 트윈 시나리오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제조 트윈 시나리오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571281D3-75B0-DB4F-E8DC-A167B29C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609" y="116632"/>
            <a:ext cx="7992888" cy="490066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제조 트윈 워크플로우 시나리오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축 </a:t>
            </a:r>
            <a:r>
              <a:rPr kumimoji="1" lang="en-US" altLang="ko-KR" dirty="0"/>
              <a:t>Robot arm </a:t>
            </a:r>
            <a:r>
              <a:rPr kumimoji="1" lang="ko-KR" altLang="en-US" dirty="0"/>
              <a:t>시뮬레이션 디지털 트윈</a:t>
            </a:r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C7F8ED2-6085-4CBA-8B26-07CC9B6BF12B}"/>
              </a:ext>
            </a:extLst>
          </p:cNvPr>
          <p:cNvSpPr/>
          <p:nvPr/>
        </p:nvSpPr>
        <p:spPr>
          <a:xfrm>
            <a:off x="2588148" y="836712"/>
            <a:ext cx="9484516" cy="1191264"/>
          </a:xfrm>
          <a:prstGeom prst="rect">
            <a:avLst/>
          </a:prstGeom>
          <a:solidFill>
            <a:srgbClr val="F5F5F5"/>
          </a:solidFill>
          <a:ln w="6350" cap="rnd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just" defTabSz="914459" fontAlgn="base" latinLnBrk="1">
              <a:spcBef>
                <a:spcPct val="0"/>
              </a:spcBef>
              <a:spcAft>
                <a:spcPct val="0"/>
              </a:spcAft>
              <a:buAutoNum type="arabicParenR"/>
              <a:defRPr/>
            </a:pPr>
            <a:endParaRPr kumimoji="1"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0D8E7D4-33BC-4854-B477-B5248663B64C}"/>
              </a:ext>
            </a:extLst>
          </p:cNvPr>
          <p:cNvSpPr/>
          <p:nvPr/>
        </p:nvSpPr>
        <p:spPr>
          <a:xfrm>
            <a:off x="2639617" y="921932"/>
            <a:ext cx="9505056" cy="9848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just" defTabSz="91445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1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제조 디지털 트윈 워크플로우 시나리오 </a:t>
            </a:r>
            <a:r>
              <a:rPr kumimoji="1" lang="en-US" altLang="ko-KR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2] 3</a:t>
            </a:r>
            <a:r>
              <a:rPr kumimoji="1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축 </a:t>
            </a:r>
            <a:r>
              <a:rPr kumimoji="1" lang="en-US" altLang="ko-KR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Robot Arm </a:t>
            </a:r>
            <a:r>
              <a:rPr kumimoji="1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시뮬레이션 디지털 트윈</a:t>
            </a:r>
            <a:endParaRPr kumimoji="1" lang="en-US" altLang="ko-KR" sz="1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just" defTabSz="91445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Robot Arm Axis 1 simulation : LSTM </a:t>
            </a:r>
            <a:r>
              <a:rPr kumimoji="1" lang="ko-KR" altLang="en-US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 기반 </a:t>
            </a:r>
            <a:r>
              <a:rPr kumimoji="1" lang="en-US" altLang="ko-KR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1" lang="ko-KR" altLang="en-US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축 로봇 팔의 </a:t>
            </a:r>
            <a:r>
              <a:rPr kumimoji="1" lang="en-US" altLang="ko-KR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ko-KR" altLang="en-US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축 회전</a:t>
            </a:r>
            <a:r>
              <a:rPr kumimoji="1" lang="en-US" altLang="ko-KR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값에 대한 </a:t>
            </a:r>
            <a:r>
              <a:rPr kumimoji="1" lang="en-US" altLang="ko-KR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simulation </a:t>
            </a:r>
            <a:r>
              <a:rPr kumimoji="1" lang="ko-KR" altLang="en-US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수행</a:t>
            </a:r>
            <a:endParaRPr kumimoji="1" lang="en-US" altLang="ko-KR" sz="14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33425" indent="-285750" defTabSz="91445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Robot Arm Axis 2 simulation : LSTM </a:t>
            </a:r>
            <a:r>
              <a:rPr kumimoji="1" lang="ko-KR" altLang="en-US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 기반 </a:t>
            </a:r>
            <a:r>
              <a:rPr kumimoji="1" lang="en-US" altLang="ko-KR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1" lang="ko-KR" altLang="en-US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축 로봇 팔의 </a:t>
            </a:r>
            <a:r>
              <a:rPr kumimoji="1" lang="en-US" altLang="ko-KR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1" lang="ko-KR" altLang="en-US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축 회전</a:t>
            </a:r>
            <a:r>
              <a:rPr kumimoji="1" lang="en-US" altLang="ko-KR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값에 대한 </a:t>
            </a:r>
            <a:r>
              <a:rPr kumimoji="1" lang="en-US" altLang="ko-KR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simulation </a:t>
            </a:r>
            <a:r>
              <a:rPr kumimoji="1" lang="ko-KR" altLang="en-US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수행</a:t>
            </a:r>
            <a:endParaRPr kumimoji="1" lang="en-US" altLang="ko-KR" sz="14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33425" indent="-285750" defTabSz="91445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Robot Arm Axis 3 simulation : LSTM </a:t>
            </a:r>
            <a:r>
              <a:rPr kumimoji="1" lang="ko-KR" altLang="en-US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 기반 </a:t>
            </a:r>
            <a:r>
              <a:rPr kumimoji="1" lang="en-US" altLang="ko-KR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1" lang="ko-KR" altLang="en-US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축 로봇 팔의 </a:t>
            </a:r>
            <a:r>
              <a:rPr kumimoji="1" lang="en-US" altLang="ko-KR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1" lang="ko-KR" altLang="en-US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축 회전</a:t>
            </a:r>
            <a:r>
              <a:rPr kumimoji="1" lang="en-US" altLang="ko-KR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값에 대한 </a:t>
            </a:r>
            <a:r>
              <a:rPr kumimoji="1" lang="en-US" altLang="ko-KR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simulation </a:t>
            </a:r>
            <a:r>
              <a:rPr kumimoji="1" lang="ko-KR" altLang="en-US" sz="1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수행</a:t>
            </a:r>
            <a:endParaRPr kumimoji="1" lang="en-US" altLang="ko-KR" sz="14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1645EAA-DFF6-2FCF-9DDB-4B293C737A64}"/>
              </a:ext>
            </a:extLst>
          </p:cNvPr>
          <p:cNvGrpSpPr/>
          <p:nvPr/>
        </p:nvGrpSpPr>
        <p:grpSpPr>
          <a:xfrm>
            <a:off x="434230" y="2636912"/>
            <a:ext cx="7044597" cy="2592288"/>
            <a:chOff x="263352" y="2780928"/>
            <a:chExt cx="7749056" cy="2592288"/>
          </a:xfrm>
        </p:grpSpPr>
        <p:sp>
          <p:nvSpPr>
            <p:cNvPr id="5" name="직사각형 4"/>
            <p:cNvSpPr/>
            <p:nvPr/>
          </p:nvSpPr>
          <p:spPr>
            <a:xfrm>
              <a:off x="335360" y="2780928"/>
              <a:ext cx="7509890" cy="1493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Robot arm simulation workflow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8199" y="3215738"/>
              <a:ext cx="2138799" cy="717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Robot Arm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Axis 1 simulation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020905" y="3215738"/>
              <a:ext cx="2138799" cy="717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Robot Arm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Axis 2 simulation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563611" y="3215738"/>
              <a:ext cx="2138799" cy="717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Robot Arm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Axis 3 simulation</a:t>
              </a: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B7D3C5BC-674E-742C-4C94-1EB19F5A67EC}"/>
                </a:ext>
              </a:extLst>
            </p:cNvPr>
            <p:cNvCxnSpPr>
              <a:stCxn id="6" idx="3"/>
              <a:endCxn id="43" idx="1"/>
            </p:cNvCxnSpPr>
            <p:nvPr/>
          </p:nvCxnSpPr>
          <p:spPr>
            <a:xfrm>
              <a:off x="2616998" y="3574397"/>
              <a:ext cx="4039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67266B5-6845-0D7A-C39B-64CD4297E6E6}"/>
                </a:ext>
              </a:extLst>
            </p:cNvPr>
            <p:cNvCxnSpPr>
              <a:cxnSpLocks/>
              <a:stCxn id="43" idx="3"/>
              <a:endCxn id="44" idx="1"/>
            </p:cNvCxnSpPr>
            <p:nvPr/>
          </p:nvCxnSpPr>
          <p:spPr>
            <a:xfrm>
              <a:off x="5159704" y="3574397"/>
              <a:ext cx="4039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62AA92A-6B2A-E5C9-250E-270D030F21BF}"/>
                </a:ext>
              </a:extLst>
            </p:cNvPr>
            <p:cNvSpPr/>
            <p:nvPr/>
          </p:nvSpPr>
          <p:spPr>
            <a:xfrm>
              <a:off x="335359" y="3063199"/>
              <a:ext cx="432048" cy="4334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6831C13-B5E5-D1BF-B5C2-2AF773774A11}"/>
                </a:ext>
              </a:extLst>
            </p:cNvPr>
            <p:cNvSpPr/>
            <p:nvPr/>
          </p:nvSpPr>
          <p:spPr>
            <a:xfrm>
              <a:off x="2821383" y="3063198"/>
              <a:ext cx="432048" cy="4334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44BF631-FF93-FE90-08FA-C79C31E2AF71}"/>
                </a:ext>
              </a:extLst>
            </p:cNvPr>
            <p:cNvSpPr/>
            <p:nvPr/>
          </p:nvSpPr>
          <p:spPr>
            <a:xfrm>
              <a:off x="5389134" y="3063197"/>
              <a:ext cx="432048" cy="4334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DCD451-BEEB-DC65-0E8C-F33EA7DAAFA0}"/>
                </a:ext>
              </a:extLst>
            </p:cNvPr>
            <p:cNvSpPr/>
            <p:nvPr/>
          </p:nvSpPr>
          <p:spPr>
            <a:xfrm>
              <a:off x="335359" y="4725144"/>
              <a:ext cx="7509890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Digital twin instanc</a:t>
              </a:r>
              <a:r>
                <a:rPr lang="en-US" sz="1600" dirty="0">
                  <a:solidFill>
                    <a:schemeClr val="tx1"/>
                  </a:solidFill>
                </a:rPr>
                <a:t>e</a:t>
              </a:r>
              <a:endParaRPr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4C7D4AB-4ABD-50ED-B15A-3EEDC76F49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5480" y="3933056"/>
              <a:ext cx="1" cy="79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E1BF2A-36FC-76B0-BF49-8CA6312D8350}"/>
                </a:ext>
              </a:extLst>
            </p:cNvPr>
            <p:cNvSpPr txBox="1"/>
            <p:nvPr/>
          </p:nvSpPr>
          <p:spPr>
            <a:xfrm>
              <a:off x="263352" y="4263479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Robot arm axis 1’s</a:t>
              </a:r>
            </a:p>
            <a:p>
              <a:r>
                <a:rPr lang="en-US" sz="800" dirty="0"/>
                <a:t>rotation data</a:t>
              </a:r>
            </a:p>
            <a:p>
              <a:r>
                <a:rPr lang="en-US" altLang="ko-KR" sz="800" dirty="0"/>
                <a:t>(5-length serial data</a:t>
              </a:r>
              <a:r>
                <a:rPr lang="en-US" sz="800" dirty="0"/>
                <a:t>)</a:t>
              </a: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F18D2A6A-9235-37DD-C922-2D7DE9E5BA3C}"/>
                </a:ext>
              </a:extLst>
            </p:cNvPr>
            <p:cNvCxnSpPr>
              <a:cxnSpLocks/>
            </p:cNvCxnSpPr>
            <p:nvPr/>
          </p:nvCxnSpPr>
          <p:spPr>
            <a:xfrm>
              <a:off x="1609900" y="3930656"/>
              <a:ext cx="1" cy="79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3023A2-6C83-A6C1-1EED-D734C4D4E97D}"/>
                </a:ext>
              </a:extLst>
            </p:cNvPr>
            <p:cNvSpPr txBox="1"/>
            <p:nvPr/>
          </p:nvSpPr>
          <p:spPr>
            <a:xfrm>
              <a:off x="1609902" y="4255368"/>
              <a:ext cx="1239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Robot arm axis 1’s</a:t>
              </a:r>
            </a:p>
            <a:p>
              <a:r>
                <a:rPr lang="en-US" sz="800" dirty="0"/>
                <a:t>Simulated rotation</a:t>
              </a:r>
            </a:p>
            <a:p>
              <a:r>
                <a:rPr lang="en-US" sz="800" dirty="0"/>
                <a:t>(</a:t>
              </a:r>
              <a:r>
                <a:rPr lang="en-US" altLang="ko-KR" sz="800" dirty="0"/>
                <a:t>single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integer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data</a:t>
              </a:r>
              <a:r>
                <a:rPr lang="en-US" sz="800" dirty="0"/>
                <a:t>)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F9FCA16-7CCA-4A7F-6621-5FF3681E34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6164" y="3925582"/>
              <a:ext cx="1" cy="79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574AC18-3927-D1BB-7850-A3201F374FD6}"/>
                </a:ext>
              </a:extLst>
            </p:cNvPr>
            <p:cNvSpPr txBox="1"/>
            <p:nvPr/>
          </p:nvSpPr>
          <p:spPr>
            <a:xfrm>
              <a:off x="2746062" y="4256005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Robot arm axis </a:t>
              </a:r>
              <a:r>
                <a:rPr lang="en-US" altLang="ko-KR" sz="800" dirty="0"/>
                <a:t>2</a:t>
              </a:r>
              <a:r>
                <a:rPr lang="en-US" sz="800" dirty="0"/>
                <a:t>’s</a:t>
              </a:r>
            </a:p>
            <a:p>
              <a:r>
                <a:rPr lang="en-US" sz="800" dirty="0"/>
                <a:t>rotation data</a:t>
              </a:r>
            </a:p>
            <a:p>
              <a:r>
                <a:rPr lang="en-US" altLang="ko-KR" sz="800" dirty="0"/>
                <a:t>(5-length serial data</a:t>
              </a:r>
              <a:r>
                <a:rPr lang="en-US" sz="800" dirty="0"/>
                <a:t>)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2EAD046-E704-CCE0-8EE5-4A59C7B52CCE}"/>
                </a:ext>
              </a:extLst>
            </p:cNvPr>
            <p:cNvCxnSpPr>
              <a:cxnSpLocks/>
            </p:cNvCxnSpPr>
            <p:nvPr/>
          </p:nvCxnSpPr>
          <p:spPr>
            <a:xfrm>
              <a:off x="4065374" y="3923182"/>
              <a:ext cx="1" cy="79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0E53688-CDD6-AFAA-EFD6-DB2D0F35F9A8}"/>
                </a:ext>
              </a:extLst>
            </p:cNvPr>
            <p:cNvSpPr txBox="1"/>
            <p:nvPr/>
          </p:nvSpPr>
          <p:spPr>
            <a:xfrm>
              <a:off x="4181586" y="4247894"/>
              <a:ext cx="1239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Robot arm axis </a:t>
              </a:r>
              <a:r>
                <a:rPr lang="en-US" altLang="ko-KR" sz="800" dirty="0"/>
                <a:t>2</a:t>
              </a:r>
              <a:r>
                <a:rPr lang="en-US" sz="800" dirty="0"/>
                <a:t>’s</a:t>
              </a:r>
            </a:p>
            <a:p>
              <a:r>
                <a:rPr lang="en-US" sz="800" dirty="0"/>
                <a:t>Simulated rotation</a:t>
              </a:r>
            </a:p>
            <a:p>
              <a:r>
                <a:rPr lang="en-US" sz="800" dirty="0"/>
                <a:t>(</a:t>
              </a:r>
              <a:r>
                <a:rPr lang="en-US" altLang="ko-KR" sz="800" dirty="0"/>
                <a:t>single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integer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data</a:t>
              </a:r>
              <a:r>
                <a:rPr lang="en-US" sz="800" dirty="0"/>
                <a:t>)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42471F3-C147-41F5-0DD6-2E25E41A94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0054" y="3921463"/>
              <a:ext cx="1" cy="79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42F3E0F-6233-2786-D72B-2177D01762FC}"/>
                </a:ext>
              </a:extLst>
            </p:cNvPr>
            <p:cNvSpPr txBox="1"/>
            <p:nvPr/>
          </p:nvSpPr>
          <p:spPr>
            <a:xfrm>
              <a:off x="5439161" y="4251886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Robot arm axis </a:t>
              </a:r>
              <a:r>
                <a:rPr lang="en-US" altLang="ko-KR" sz="800" dirty="0"/>
                <a:t>3</a:t>
              </a:r>
              <a:r>
                <a:rPr lang="en-US" sz="800" dirty="0"/>
                <a:t>’s</a:t>
              </a:r>
            </a:p>
            <a:p>
              <a:r>
                <a:rPr lang="en-US" sz="800" dirty="0"/>
                <a:t>rotation data</a:t>
              </a:r>
            </a:p>
            <a:p>
              <a:r>
                <a:rPr lang="en-US" altLang="ko-KR" sz="800" dirty="0"/>
                <a:t>(5-length serial data</a:t>
              </a:r>
              <a:r>
                <a:rPr lang="en-US" sz="800" dirty="0"/>
                <a:t>)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6A0AE931-E315-9869-3B86-0EE4C55BF008}"/>
                </a:ext>
              </a:extLst>
            </p:cNvPr>
            <p:cNvCxnSpPr>
              <a:cxnSpLocks/>
            </p:cNvCxnSpPr>
            <p:nvPr/>
          </p:nvCxnSpPr>
          <p:spPr>
            <a:xfrm>
              <a:off x="6754862" y="3919063"/>
              <a:ext cx="1" cy="79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37ECC06-9E7A-9F36-B2A9-AE73FA58C5D1}"/>
                </a:ext>
              </a:extLst>
            </p:cNvPr>
            <p:cNvSpPr txBox="1"/>
            <p:nvPr/>
          </p:nvSpPr>
          <p:spPr>
            <a:xfrm>
              <a:off x="6772453" y="4243775"/>
              <a:ext cx="1239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Robot arm axis </a:t>
              </a:r>
              <a:r>
                <a:rPr lang="en-US" altLang="ko-KR" sz="800" dirty="0"/>
                <a:t>3</a:t>
              </a:r>
              <a:r>
                <a:rPr lang="en-US" sz="800" dirty="0"/>
                <a:t>’s</a:t>
              </a:r>
            </a:p>
            <a:p>
              <a:r>
                <a:rPr lang="en-US" sz="800" dirty="0"/>
                <a:t>Simulated rotation</a:t>
              </a:r>
            </a:p>
            <a:p>
              <a:r>
                <a:rPr lang="en-US" sz="800" dirty="0"/>
                <a:t>(</a:t>
              </a:r>
              <a:r>
                <a:rPr lang="en-US" altLang="ko-KR" sz="800" dirty="0"/>
                <a:t>single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integer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data</a:t>
              </a:r>
              <a:r>
                <a:rPr lang="en-US" sz="800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34C5962-42D3-3F29-58A3-EEEC2F074B74}"/>
              </a:ext>
            </a:extLst>
          </p:cNvPr>
          <p:cNvSpPr txBox="1"/>
          <p:nvPr/>
        </p:nvSpPr>
        <p:spPr>
          <a:xfrm>
            <a:off x="7766930" y="2348880"/>
            <a:ext cx="41601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00" dirty="0"/>
              <a:t>(1)</a:t>
            </a:r>
            <a:r>
              <a:rPr kumimoji="1" lang="ko-KR" altLang="en-US" sz="1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Robot Arm Axis 1 simulation 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실행 파일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axis_1_simulation.py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altLang="ko-KR" sz="1000" dirty="0"/>
              <a:t>AI </a:t>
            </a:r>
            <a:r>
              <a:rPr lang="ko-KR" altLang="en-US" sz="1000" dirty="0"/>
              <a:t>모델 파일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axis_1_model.ckpt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입력 파일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axis_1_input.txt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ko-KR" altLang="en-US" sz="1000" dirty="0"/>
              <a:t>실행 명령어 </a:t>
            </a:r>
            <a:r>
              <a:rPr lang="en-US" altLang="ko-KR" sz="1000" dirty="0"/>
              <a:t>: python axis_1_simulation.py axis_1_input.txt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ko-KR" altLang="en-US" sz="1000" dirty="0"/>
              <a:t>출력 형태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Single integer value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0C1B22-9E63-CC7B-D260-2E5B904DCF89}"/>
              </a:ext>
            </a:extLst>
          </p:cNvPr>
          <p:cNvSpPr txBox="1"/>
          <p:nvPr/>
        </p:nvSpPr>
        <p:spPr>
          <a:xfrm>
            <a:off x="7767567" y="3497915"/>
            <a:ext cx="41601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00" dirty="0"/>
              <a:t>(2)</a:t>
            </a:r>
            <a:r>
              <a:rPr kumimoji="1" lang="ko-KR" altLang="en-US" sz="1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Robot Arm Axis 2 simulation 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실행 파일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axis_2_simulation.py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altLang="ko-KR" sz="1000" dirty="0"/>
              <a:t>AI </a:t>
            </a:r>
            <a:r>
              <a:rPr lang="ko-KR" altLang="en-US" sz="1000" dirty="0"/>
              <a:t>모델 파일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axis_2_model.ckpt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입력 파일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axis_2_input.txt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ko-KR" altLang="en-US" sz="1000" dirty="0"/>
              <a:t>실행 명령어 </a:t>
            </a:r>
            <a:r>
              <a:rPr lang="en-US" altLang="ko-KR" sz="1000" dirty="0"/>
              <a:t>: python axis_2_simulation.py axis_2_input.txt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출력 형태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Single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integer value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1205B5-6D50-D211-D7AD-191A13ECB4AA}"/>
              </a:ext>
            </a:extLst>
          </p:cNvPr>
          <p:cNvSpPr txBox="1"/>
          <p:nvPr/>
        </p:nvSpPr>
        <p:spPr>
          <a:xfrm>
            <a:off x="7768535" y="4646950"/>
            <a:ext cx="41601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00" dirty="0"/>
              <a:t>(3)</a:t>
            </a:r>
            <a:r>
              <a:rPr kumimoji="1" lang="ko-KR" altLang="en-US" sz="1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Robot Arm Axis 3 simulation 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실행 파일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axis_3_simulation.py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altLang="ko-KR" sz="1000" dirty="0"/>
              <a:t>AI </a:t>
            </a:r>
            <a:r>
              <a:rPr lang="ko-KR" altLang="en-US" sz="1000" dirty="0"/>
              <a:t>모델 파일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axis_3_model.ckpt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입력 파일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axis_3_input.txt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ko-KR" altLang="en-US" sz="1000" dirty="0"/>
              <a:t>실행 명령어 </a:t>
            </a:r>
            <a:r>
              <a:rPr lang="en-US" altLang="ko-KR" sz="1000" dirty="0"/>
              <a:t>: python axis_3_simulation.py axis_3_input.txt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출력 형태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Single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integer value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B32D4A-E060-0D25-6194-C578241425B2}"/>
              </a:ext>
            </a:extLst>
          </p:cNvPr>
          <p:cNvSpPr txBox="1"/>
          <p:nvPr/>
        </p:nvSpPr>
        <p:spPr>
          <a:xfrm>
            <a:off x="8112224" y="2046778"/>
            <a:ext cx="4179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LSTM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en" altLang="ko-KR" sz="12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Long Short-Term Memory</a:t>
            </a:r>
            <a:r>
              <a:rPr lang="en-US" altLang="ko-KR" sz="12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2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2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ko-KR" altLang="en-US" sz="12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순환 신경망</a:t>
            </a:r>
            <a:r>
              <a:rPr lang="ko-KR" altLang="en-US" sz="1200" dirty="0">
                <a:solidFill>
                  <a:srgbClr val="1F1F1F"/>
                </a:solidFill>
                <a:latin typeface="Arial" panose="020B0604020202020204" pitchFamily="34" charset="0"/>
              </a:rPr>
              <a:t>의 일종</a:t>
            </a:r>
            <a:endParaRPr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49FDF-268D-2EBD-650B-591F0774F6F0}"/>
              </a:ext>
            </a:extLst>
          </p:cNvPr>
          <p:cNvSpPr txBox="1"/>
          <p:nvPr/>
        </p:nvSpPr>
        <p:spPr>
          <a:xfrm>
            <a:off x="9311424" y="5768073"/>
            <a:ext cx="26132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*</a:t>
            </a:r>
            <a:r>
              <a:rPr lang="ko-KR" altLang="en-US" sz="1100" b="1" dirty="0"/>
              <a:t>출력은 터미널의 표준 출력으로 구현 </a:t>
            </a:r>
            <a:endParaRPr lang="en-US" altLang="ko-KR" sz="1100" b="1" dirty="0"/>
          </a:p>
          <a:p>
            <a:r>
              <a:rPr lang="ko-KR" altLang="en-US" sz="1100" b="1" dirty="0"/>
              <a:t>*</a:t>
            </a:r>
            <a:r>
              <a:rPr lang="en-US" altLang="ko-KR" sz="1100" b="1" dirty="0" err="1"/>
              <a:t>Pytorch</a:t>
            </a:r>
            <a:r>
              <a:rPr lang="en-US" altLang="ko-KR" sz="1100" b="1" dirty="0"/>
              <a:t> 2.1</a:t>
            </a:r>
            <a:r>
              <a:rPr lang="ko-KR" altLang="en-US" sz="1100" b="1" dirty="0"/>
              <a:t> 버전 이상 필요</a:t>
            </a:r>
            <a:endParaRPr sz="1100" b="1" dirty="0"/>
          </a:p>
        </p:txBody>
      </p:sp>
    </p:spTree>
    <p:extLst>
      <p:ext uri="{BB962C8B-B14F-4D97-AF65-F5344CB8AC3E}">
        <p14:creationId xmlns:p14="http://schemas.microsoft.com/office/powerpoint/2010/main" val="162343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60947</TotalTime>
  <Words>735</Words>
  <Application>Microsoft Macintosh PowerPoint</Application>
  <PresentationFormat>와이드스크린</PresentationFormat>
  <Paragraphs>111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나눔고딕</vt:lpstr>
      <vt:lpstr>맑은 고딕</vt:lpstr>
      <vt:lpstr>HY견고딕</vt:lpstr>
      <vt:lpstr>HY헤드라인M</vt:lpstr>
      <vt:lpstr>Arial</vt:lpstr>
      <vt:lpstr>Wingdings</vt:lpstr>
      <vt:lpstr>Office 테마</vt:lpstr>
      <vt:lpstr>제조 트윈 워크플로우 시나리오 1 – 생산품 결함 및 미래 결함률 판단</vt:lpstr>
      <vt:lpstr>제조 트윈 워크플로우 시나리오 1 – 3축 Robot arm 시뮬레이션 디지털 트윈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윤성진</cp:lastModifiedBy>
  <cp:revision>4629</cp:revision>
  <cp:lastPrinted>2020-08-09T14:29:00Z</cp:lastPrinted>
  <dcterms:created xsi:type="dcterms:W3CDTF">2012-05-30T12:36:11Z</dcterms:created>
  <dcterms:modified xsi:type="dcterms:W3CDTF">2024-09-27T00:17:29Z</dcterms:modified>
</cp:coreProperties>
</file>