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72" r:id="rId11"/>
    <p:sldId id="274" r:id="rId12"/>
    <p:sldId id="263" r:id="rId13"/>
    <p:sldId id="264" r:id="rId14"/>
    <p:sldId id="265" r:id="rId15"/>
    <p:sldId id="266" r:id="rId16"/>
    <p:sldId id="275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3" autoAdjust="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D6A8-E73C-4098-836B-0E827FB0D5AB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B5D86-1E2B-44A0-B94C-089A952AF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24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26</a:t>
            </a:r>
            <a:r>
              <a:rPr lang="ko-KR" altLang="en-US" dirty="0" smtClean="0"/>
              <a:t>세에서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smtClean="0"/>
              <a:t>다들 </a:t>
            </a:r>
            <a:r>
              <a:rPr lang="ko-KR" altLang="en-US" dirty="0" err="1" smtClean="0"/>
              <a:t>취업을하고</a:t>
            </a:r>
            <a:r>
              <a:rPr lang="ko-KR" altLang="en-US" dirty="0" smtClean="0"/>
              <a:t> 차를 구매하는데 대중교통을 이용할 것이므로 차는 구매하지 </a:t>
            </a:r>
            <a:r>
              <a:rPr lang="ko-KR" altLang="en-US" dirty="0" err="1" smtClean="0"/>
              <a:t>않겟음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5D86-1E2B-44A0-B94C-089A952AF2E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55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단기 지출관리에서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만원이 저축가능 </a:t>
            </a:r>
            <a:r>
              <a:rPr lang="ko-KR" altLang="en-US" dirty="0" err="1" smtClean="0"/>
              <a:t>금액이였는데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만원은 자유적립적금으로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만원은 주택청약종합저축으로 하고 </a:t>
            </a:r>
            <a:endParaRPr lang="en-US" altLang="ko-KR" dirty="0" smtClean="0"/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만원은 비상금으로 </a:t>
            </a:r>
            <a:r>
              <a:rPr lang="en-US" altLang="ko-KR" dirty="0" smtClean="0"/>
              <a:t>CMA</a:t>
            </a:r>
            <a:r>
              <a:rPr lang="ko-KR" altLang="en-US" dirty="0" smtClean="0"/>
              <a:t>통장에 저축을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5D86-1E2B-44A0-B94C-089A952AF2E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213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30-50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5D86-1E2B-44A0-B94C-089A952AF2E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718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50-56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5D86-1E2B-44A0-B94C-089A952AF2E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432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5D86-1E2B-44A0-B94C-089A952AF2E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77809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02C147-9E17-4F06-AA8A-3902BF4ADAAC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2D8F6D-6A3C-4A75-AEC7-C5378430FA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1" hangingPunct="1">
        <a:spcBef>
          <a:spcPct val="0"/>
        </a:spcBef>
        <a:buNone/>
        <a:defRPr kumimoji="0" sz="54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91680" y="836712"/>
            <a:ext cx="6172200" cy="792088"/>
          </a:xfrm>
        </p:spPr>
        <p:txBody>
          <a:bodyPr>
            <a:noAutofit/>
          </a:bodyPr>
          <a:lstStyle/>
          <a:p>
            <a:r>
              <a:rPr lang="ko-KR" altLang="en-US" sz="6600" dirty="0" smtClean="0"/>
              <a:t>나의 노후 보장 설계</a:t>
            </a:r>
            <a:endParaRPr lang="ko-KR" altLang="en-US" sz="66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286000" y="5805264"/>
            <a:ext cx="6172200" cy="569658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 smtClean="0"/>
              <a:t>20133404  </a:t>
            </a:r>
            <a:r>
              <a:rPr lang="ko-KR" altLang="en-US" sz="3200" dirty="0" smtClean="0"/>
              <a:t>김소연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장기 지출관리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3689425"/>
              </p:ext>
            </p:extLst>
          </p:nvPr>
        </p:nvGraphicFramePr>
        <p:xfrm>
          <a:off x="899592" y="1412776"/>
          <a:ext cx="7128790" cy="4575727"/>
        </p:xfrm>
        <a:graphic>
          <a:graphicData uri="http://schemas.openxmlformats.org/drawingml/2006/table">
            <a:tbl>
              <a:tblPr/>
              <a:tblGrid>
                <a:gridCol w="2312133"/>
                <a:gridCol w="2312133"/>
                <a:gridCol w="2504524"/>
              </a:tblGrid>
              <a:tr h="144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항목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금액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만원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296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소득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본인소득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400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합계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400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25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지출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외식비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20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휴대폰비용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자녀 교육비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보험료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20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부모님 용돈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20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여행자금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생활비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합계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270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저축가능금액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130</a:t>
                      </a:r>
                      <a:endParaRPr lang="en-US" sz="14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736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노후자금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중기 지출관리에서 저축 가능금액 </a:t>
            </a:r>
            <a:r>
              <a:rPr lang="en-US" altLang="ko-KR" dirty="0" smtClean="0">
                <a:solidFill>
                  <a:srgbClr val="FF0000"/>
                </a:solidFill>
              </a:rPr>
              <a:t>150</a:t>
            </a:r>
            <a:r>
              <a:rPr lang="ko-KR" altLang="en-US" dirty="0" smtClean="0">
                <a:solidFill>
                  <a:srgbClr val="FF0000"/>
                </a:solidFill>
              </a:rPr>
              <a:t>만원 </a:t>
            </a:r>
            <a:r>
              <a:rPr lang="ko-KR" altLang="en-US" dirty="0" smtClean="0"/>
              <a:t>이 생김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년 동안 매월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150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만원</a:t>
            </a:r>
            <a:r>
              <a:rPr lang="ko-KR" altLang="en-US" b="1" dirty="0">
                <a:latin typeface="+mn-ea"/>
              </a:rPr>
              <a:t>씩 연이율 </a:t>
            </a:r>
            <a:r>
              <a:rPr lang="en-US" altLang="ko-KR" b="1" dirty="0">
                <a:latin typeface="+mn-ea"/>
              </a:rPr>
              <a:t>3.6% </a:t>
            </a:r>
            <a:r>
              <a:rPr lang="ko-KR" altLang="en-US" b="1" dirty="0">
                <a:latin typeface="+mn-ea"/>
              </a:rPr>
              <a:t>적금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노후자금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장기 지출관리에서 저축 가능금액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130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만원 </a:t>
            </a:r>
            <a:r>
              <a:rPr lang="ko-KR" altLang="en-US" dirty="0" smtClean="0">
                <a:latin typeface="+mn-ea"/>
              </a:rPr>
              <a:t>생김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 algn="r">
              <a:buNone/>
            </a:pPr>
            <a:r>
              <a:rPr lang="ko-KR" altLang="en-US" dirty="0" smtClean="0">
                <a:latin typeface="+mn-ea"/>
              </a:rPr>
              <a:t>약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억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천만원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정도의 노후자금이 마련됨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_x100448680" descr="DRW0000174425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2564904"/>
            <a:ext cx="7920880" cy="86409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80932" y="3933056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>
                <a:latin typeface="+mn-ea"/>
              </a:rPr>
              <a:t> </a:t>
            </a:r>
            <a:r>
              <a:rPr lang="en-US" altLang="ko-KR" sz="2500" b="1" dirty="0" smtClean="0">
                <a:latin typeface="+mn-ea"/>
              </a:rPr>
              <a:t>10</a:t>
            </a:r>
            <a:r>
              <a:rPr lang="ko-KR" altLang="en-US" sz="2500" b="1" dirty="0" smtClean="0">
                <a:latin typeface="+mn-ea"/>
              </a:rPr>
              <a:t>년 동안 매월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</a:rPr>
              <a:t>100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</a:rPr>
              <a:t>만원</a:t>
            </a:r>
            <a:r>
              <a:rPr lang="ko-KR" altLang="en-US" sz="2500" b="1" dirty="0" smtClean="0">
                <a:latin typeface="+mn-ea"/>
              </a:rPr>
              <a:t>씩 연이율 </a:t>
            </a:r>
            <a:r>
              <a:rPr lang="en-US" altLang="ko-KR" sz="2500" b="1" dirty="0" smtClean="0">
                <a:latin typeface="+mn-ea"/>
              </a:rPr>
              <a:t>3.5% </a:t>
            </a:r>
            <a:r>
              <a:rPr lang="ko-KR" altLang="en-US" sz="2500" b="1" dirty="0" smtClean="0">
                <a:latin typeface="+mn-ea"/>
              </a:rPr>
              <a:t>적금 </a:t>
            </a:r>
            <a:r>
              <a:rPr lang="en-US" altLang="ko-KR" sz="2500" b="1" dirty="0" smtClean="0">
                <a:latin typeface="+mn-ea"/>
              </a:rPr>
              <a:t>(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</a:rPr>
              <a:t>노후자금</a:t>
            </a:r>
            <a:r>
              <a:rPr lang="en-US" altLang="ko-KR" sz="2500" b="1" dirty="0" smtClean="0">
                <a:latin typeface="+mn-ea"/>
              </a:rPr>
              <a:t>)</a:t>
            </a:r>
          </a:p>
        </p:txBody>
      </p:sp>
      <p:pic>
        <p:nvPicPr>
          <p:cNvPr id="6" name="_x100446360" descr="DRW0000174425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10110"/>
            <a:ext cx="7848872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16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국민연금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8313" y="1125539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52736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</a:rPr>
              <a:t>식 </a:t>
            </a:r>
            <a:r>
              <a:rPr lang="en-US" altLang="ko-KR" sz="2500" b="1" dirty="0" smtClean="0">
                <a:latin typeface="+mj-ea"/>
                <a:ea typeface="+mj-ea"/>
              </a:rPr>
              <a:t>1.8(A+B)*(1+0.05*n/12)</a:t>
            </a:r>
          </a:p>
          <a:p>
            <a:endParaRPr lang="en-US" altLang="ko-KR" sz="25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A : </a:t>
            </a:r>
            <a:r>
              <a:rPr lang="ko-KR" altLang="en-US" sz="2000" dirty="0" smtClean="0">
                <a:latin typeface="+mj-ea"/>
                <a:ea typeface="+mj-ea"/>
              </a:rPr>
              <a:t>연금 수급 전 </a:t>
            </a:r>
            <a:r>
              <a:rPr lang="en-US" altLang="ko-KR" sz="2000" dirty="0" smtClean="0">
                <a:latin typeface="+mj-ea"/>
                <a:ea typeface="+mj-ea"/>
              </a:rPr>
              <a:t>3</a:t>
            </a:r>
            <a:r>
              <a:rPr lang="ko-KR" altLang="en-US" sz="2000" dirty="0" smtClean="0">
                <a:latin typeface="+mj-ea"/>
                <a:ea typeface="+mj-ea"/>
              </a:rPr>
              <a:t>년간의 평균소득월액의 </a:t>
            </a:r>
            <a:r>
              <a:rPr lang="ko-KR" altLang="en-US" sz="2000" dirty="0" err="1" smtClean="0">
                <a:latin typeface="+mj-ea"/>
                <a:ea typeface="+mj-ea"/>
              </a:rPr>
              <a:t>평균액</a:t>
            </a:r>
            <a:endParaRPr lang="en-US" altLang="ko-KR" sz="2000" dirty="0" smtClean="0">
              <a:latin typeface="+mj-ea"/>
              <a:ea typeface="+mj-ea"/>
            </a:endParaRPr>
          </a:p>
          <a:p>
            <a:pPr algn="r"/>
            <a:r>
              <a:rPr lang="en-US" altLang="ko-KR" sz="2000" dirty="0" smtClean="0">
                <a:latin typeface="+mj-ea"/>
                <a:ea typeface="+mj-ea"/>
              </a:rPr>
              <a:t>(2015</a:t>
            </a:r>
            <a:r>
              <a:rPr lang="ko-KR" altLang="en-US" sz="2000" dirty="0" smtClean="0">
                <a:latin typeface="+mj-ea"/>
                <a:ea typeface="+mj-ea"/>
              </a:rPr>
              <a:t>년 적용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en-US" altLang="ko-KR" sz="2000" u="sng" dirty="0" smtClean="0">
                <a:latin typeface="+mj-ea"/>
                <a:ea typeface="+mj-ea"/>
              </a:rPr>
              <a:t>2,044,756</a:t>
            </a:r>
            <a:r>
              <a:rPr lang="ko-KR" altLang="en-US" sz="2000" u="sng" dirty="0" smtClean="0">
                <a:latin typeface="+mj-ea"/>
                <a:ea typeface="+mj-ea"/>
              </a:rPr>
              <a:t>원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endParaRPr lang="ko-KR" altLang="en-US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 B : </a:t>
            </a:r>
            <a:r>
              <a:rPr lang="ko-KR" altLang="en-US" sz="2000" dirty="0" smtClean="0">
                <a:latin typeface="+mj-ea"/>
                <a:ea typeface="+mj-ea"/>
              </a:rPr>
              <a:t>가입자 개인의 가입 기간 중 표준 소득 월액의 </a:t>
            </a:r>
            <a:r>
              <a:rPr lang="ko-KR" altLang="en-US" sz="2000" dirty="0" err="1" smtClean="0">
                <a:latin typeface="+mj-ea"/>
                <a:ea typeface="+mj-ea"/>
              </a:rPr>
              <a:t>평균액</a:t>
            </a:r>
            <a:endParaRPr lang="en-US" altLang="ko-KR" sz="2000" dirty="0" smtClean="0">
              <a:latin typeface="+mj-ea"/>
              <a:ea typeface="+mj-ea"/>
            </a:endParaRPr>
          </a:p>
          <a:p>
            <a:pPr algn="r"/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u="sng" dirty="0" smtClean="0">
                <a:latin typeface="+mj-ea"/>
                <a:ea typeface="+mj-ea"/>
              </a:rPr>
              <a:t>3,800,000</a:t>
            </a:r>
            <a:r>
              <a:rPr lang="ko-KR" altLang="en-US" sz="2000" u="sng" dirty="0" smtClean="0">
                <a:latin typeface="+mj-ea"/>
                <a:ea typeface="+mj-ea"/>
              </a:rPr>
              <a:t>원</a:t>
            </a:r>
            <a:r>
              <a:rPr lang="en-US" altLang="ko-KR" sz="2000" dirty="0" smtClean="0">
                <a:latin typeface="+mj-ea"/>
                <a:ea typeface="+mj-ea"/>
              </a:rPr>
              <a:t>) </a:t>
            </a:r>
            <a:endParaRPr lang="ko-KR" altLang="en-US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n : 20</a:t>
            </a:r>
            <a:r>
              <a:rPr lang="ko-KR" altLang="en-US" sz="2000" dirty="0" smtClean="0">
                <a:latin typeface="+mj-ea"/>
                <a:ea typeface="+mj-ea"/>
              </a:rPr>
              <a:t>년 초과 가입 월 수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u="sng" dirty="0" smtClean="0">
                <a:latin typeface="+mj-ea"/>
                <a:ea typeface="+mj-ea"/>
              </a:rPr>
              <a:t>6*12=72</a:t>
            </a:r>
            <a:r>
              <a:rPr lang="ko-KR" altLang="en-US" sz="2000" u="sng" dirty="0" smtClean="0">
                <a:latin typeface="+mj-ea"/>
                <a:ea typeface="+mj-ea"/>
              </a:rPr>
              <a:t>개월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573016"/>
            <a:ext cx="79208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▶ </a:t>
            </a:r>
            <a:r>
              <a:rPr lang="en-US" altLang="ko-KR" sz="3000" dirty="0" smtClean="0">
                <a:latin typeface="+mj-ea"/>
                <a:ea typeface="+mj-ea"/>
              </a:rPr>
              <a:t>1.8(2044756+3800000)*(1+0.05*72/12)</a:t>
            </a:r>
          </a:p>
          <a:p>
            <a:pPr algn="r"/>
            <a:r>
              <a:rPr lang="en-US" altLang="ko-KR" sz="3000" dirty="0" smtClean="0">
                <a:latin typeface="+mj-ea"/>
                <a:ea typeface="+mj-ea"/>
              </a:rPr>
              <a:t>=</a:t>
            </a:r>
            <a:r>
              <a:rPr lang="ko-KR" altLang="en-US" sz="3000" dirty="0" smtClean="0">
                <a:latin typeface="+mj-ea"/>
                <a:ea typeface="+mj-ea"/>
              </a:rPr>
              <a:t>약 </a:t>
            </a:r>
            <a:r>
              <a:rPr lang="en-US" altLang="ko-KR" sz="3000" dirty="0" smtClean="0">
                <a:latin typeface="+mj-ea"/>
                <a:ea typeface="+mj-ea"/>
              </a:rPr>
              <a:t>13,422,186</a:t>
            </a:r>
            <a:r>
              <a:rPr lang="ko-KR" altLang="en-US" sz="3000" dirty="0" smtClean="0">
                <a:latin typeface="+mj-ea"/>
                <a:ea typeface="+mj-ea"/>
              </a:rPr>
              <a:t>만원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5013176"/>
            <a:ext cx="77048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</a:rPr>
              <a:t>연 </a:t>
            </a:r>
            <a:r>
              <a:rPr lang="en-US" altLang="ko-KR" sz="2500" dirty="0" smtClean="0">
                <a:latin typeface="+mj-ea"/>
                <a:ea typeface="+mj-ea"/>
              </a:rPr>
              <a:t>13,422,186</a:t>
            </a:r>
            <a:r>
              <a:rPr lang="ko-KR" altLang="en-US" sz="2500" dirty="0" smtClean="0">
                <a:latin typeface="+mj-ea"/>
                <a:ea typeface="+mj-ea"/>
              </a:rPr>
              <a:t>원이므로 월 </a:t>
            </a:r>
            <a:r>
              <a:rPr lang="en-US" altLang="ko-KR" sz="2500" dirty="0" smtClean="0">
                <a:latin typeface="+mj-ea"/>
                <a:ea typeface="+mj-ea"/>
              </a:rPr>
              <a:t>1,118,515.5</a:t>
            </a:r>
            <a:r>
              <a:rPr lang="ko-KR" altLang="en-US" sz="2500" dirty="0" smtClean="0">
                <a:latin typeface="+mj-ea"/>
                <a:ea typeface="+mj-ea"/>
              </a:rPr>
              <a:t>원이다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500" dirty="0" smtClean="0">
                <a:latin typeface="+mj-ea"/>
                <a:ea typeface="+mj-ea"/>
              </a:rPr>
              <a:t>따라서 </a:t>
            </a:r>
            <a:r>
              <a:rPr lang="ko-KR" altLang="en-US" sz="2500" b="1" u="sng" dirty="0" smtClean="0">
                <a:solidFill>
                  <a:srgbClr val="FF0000"/>
                </a:solidFill>
                <a:latin typeface="+mj-ea"/>
                <a:ea typeface="+mj-ea"/>
              </a:rPr>
              <a:t>약 </a:t>
            </a:r>
            <a:r>
              <a:rPr lang="en-US" altLang="ko-KR" sz="2500" b="1" u="sng" dirty="0" smtClean="0">
                <a:solidFill>
                  <a:srgbClr val="FF0000"/>
                </a:solidFill>
                <a:latin typeface="+mj-ea"/>
                <a:ea typeface="+mj-ea"/>
              </a:rPr>
              <a:t>112</a:t>
            </a:r>
            <a:r>
              <a:rPr lang="ko-KR" altLang="en-US" sz="2500" b="1" u="sng" dirty="0" smtClean="0">
                <a:solidFill>
                  <a:srgbClr val="FF0000"/>
                </a:solidFill>
                <a:latin typeface="+mj-ea"/>
                <a:ea typeface="+mj-ea"/>
              </a:rPr>
              <a:t>만원</a:t>
            </a:r>
            <a:r>
              <a:rPr lang="ko-KR" altLang="en-US" sz="2500" dirty="0" smtClean="0">
                <a:latin typeface="+mj-ea"/>
                <a:ea typeface="+mj-ea"/>
              </a:rPr>
              <a:t>을 받을 수 있다</a:t>
            </a:r>
            <a:r>
              <a:rPr lang="en-US" altLang="ko-KR" sz="2500" dirty="0" smtClean="0"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5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연금 보험료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2769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3568" y="558924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따라서 매달 </a:t>
            </a:r>
            <a:r>
              <a:rPr lang="en-US" altLang="ko-KR" sz="3600" dirty="0" smtClean="0">
                <a:solidFill>
                  <a:srgbClr val="FF0000"/>
                </a:solidFill>
              </a:rPr>
              <a:t>112,500</a:t>
            </a:r>
            <a:r>
              <a:rPr lang="ko-KR" altLang="en-US" sz="3600" dirty="0" smtClean="0">
                <a:solidFill>
                  <a:srgbClr val="FF0000"/>
                </a:solidFill>
              </a:rPr>
              <a:t>원</a:t>
            </a:r>
            <a:r>
              <a:rPr lang="ko-KR" altLang="en-US" sz="3600" dirty="0" smtClean="0"/>
              <a:t>을 납부하게 된다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퇴직금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0411728"/>
              </p:ext>
            </p:extLst>
          </p:nvPr>
        </p:nvGraphicFramePr>
        <p:xfrm>
          <a:off x="683568" y="1556792"/>
          <a:ext cx="7704856" cy="3744417"/>
        </p:xfrm>
        <a:graphic>
          <a:graphicData uri="http://schemas.openxmlformats.org/drawingml/2006/table">
            <a:tbl>
              <a:tblPr/>
              <a:tblGrid>
                <a:gridCol w="4940200"/>
                <a:gridCol w="2764656"/>
              </a:tblGrid>
              <a:tr h="864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입사일자</a:t>
                      </a:r>
                      <a:endParaRPr lang="ko-KR" altLang="en-US" sz="220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2018.03.02</a:t>
                      </a:r>
                      <a:endParaRPr lang="en-US" altLang="ko-KR" sz="220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퇴직일자</a:t>
                      </a:r>
                      <a:endParaRPr lang="ko-KR" altLang="en-US" sz="220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2048.02.28</a:t>
                      </a:r>
                      <a:endParaRPr lang="en-US" altLang="ko-KR" sz="2200" b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총 재직일 수</a:t>
                      </a:r>
                      <a:endParaRPr lang="ko-KR" altLang="en-US" sz="220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b="1" u="sng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10,995</a:t>
                      </a:r>
                      <a:r>
                        <a:rPr lang="ko-KR" altLang="en-US" sz="2200" b="1" u="sng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일</a:t>
                      </a:r>
                      <a:endParaRPr lang="ko-KR" altLang="en-US" sz="2200" b="1" u="sng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퇴직 전 </a:t>
                      </a:r>
                      <a:r>
                        <a:rPr lang="en-US" altLang="ko-KR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개월 동안 총 일 수</a:t>
                      </a:r>
                      <a:endParaRPr lang="ko-KR" altLang="en-US" sz="220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90</a:t>
                      </a:r>
                      <a:r>
                        <a:rPr lang="ko-KR" altLang="en-US" sz="220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일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퇴직 전 </a:t>
                      </a:r>
                      <a:r>
                        <a:rPr lang="en-US" altLang="ko-KR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r>
                        <a:rPr lang="ko-KR" altLang="en-US" sz="2200" b="1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개월 동안 지급받은 임금총액</a:t>
                      </a:r>
                      <a:endParaRPr lang="ko-KR" altLang="en-US" sz="220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11,400,000</a:t>
                      </a:r>
                      <a:r>
                        <a:rPr lang="ko-KR" altLang="en-US" sz="220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7467600" cy="778098"/>
          </a:xfrm>
        </p:spPr>
        <p:txBody>
          <a:bodyPr/>
          <a:lstStyle/>
          <a:p>
            <a:r>
              <a:rPr lang="ko-KR" altLang="en-US" sz="4000" dirty="0" err="1" smtClean="0">
                <a:latin typeface="+mj-ea"/>
              </a:rPr>
              <a:t>계속근속연수</a:t>
            </a:r>
            <a:r>
              <a:rPr lang="en-US" altLang="ko-KR" sz="4000" dirty="0" smtClean="0">
                <a:latin typeface="+mj-ea"/>
              </a:rPr>
              <a:t>(</a:t>
            </a:r>
            <a:r>
              <a:rPr lang="ko-KR" altLang="en-US" sz="4000" dirty="0" smtClean="0">
                <a:latin typeface="+mj-ea"/>
              </a:rPr>
              <a:t>재직일수</a:t>
            </a:r>
            <a:r>
              <a:rPr lang="en-US" altLang="ko-KR" sz="4000" dirty="0" smtClean="0">
                <a:latin typeface="+mj-ea"/>
              </a:rPr>
              <a:t>/365)∗30</a:t>
            </a:r>
            <a:r>
              <a:rPr lang="ko-KR" altLang="en-US" sz="4000" dirty="0" smtClean="0">
                <a:latin typeface="+mj-ea"/>
              </a:rPr>
              <a:t>일분의 평균임금</a:t>
            </a:r>
            <a:r>
              <a:rPr lang="en-US" altLang="ko-KR" sz="4000" dirty="0" smtClean="0">
                <a:latin typeface="+mj-ea"/>
              </a:rPr>
              <a:t>(</a:t>
            </a:r>
            <a:r>
              <a:rPr lang="ko-KR" altLang="en-US" sz="4000" dirty="0" smtClean="0">
                <a:latin typeface="+mj-ea"/>
              </a:rPr>
              <a:t>퇴직일 이전 </a:t>
            </a:r>
            <a:r>
              <a:rPr lang="en-US" altLang="ko-KR" sz="4000" dirty="0" smtClean="0">
                <a:latin typeface="+mj-ea"/>
              </a:rPr>
              <a:t>3</a:t>
            </a:r>
            <a:r>
              <a:rPr lang="ko-KR" altLang="en-US" sz="4000" dirty="0" smtClean="0">
                <a:latin typeface="+mj-ea"/>
              </a:rPr>
              <a:t>개월간의 지급받은 임금총액</a:t>
            </a:r>
            <a:r>
              <a:rPr lang="en-US" altLang="ko-KR" sz="4000" dirty="0" smtClean="0">
                <a:latin typeface="+mj-ea"/>
              </a:rPr>
              <a:t>/</a:t>
            </a:r>
            <a:r>
              <a:rPr lang="ko-KR" altLang="en-US" sz="4000" dirty="0" smtClean="0">
                <a:latin typeface="+mj-ea"/>
              </a:rPr>
              <a:t>그 기간의 총 일 수</a:t>
            </a:r>
            <a:r>
              <a:rPr lang="en-US" altLang="ko-KR" sz="4000" dirty="0" smtClean="0">
                <a:latin typeface="+mj-ea"/>
              </a:rPr>
              <a:t>)∗30</a:t>
            </a:r>
            <a:br>
              <a:rPr lang="en-US" altLang="ko-KR" sz="4000" dirty="0" smtClean="0">
                <a:latin typeface="+mj-ea"/>
              </a:rPr>
            </a:b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2996952"/>
            <a:ext cx="7467600" cy="239688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+mj-ea"/>
                <a:ea typeface="+mj-ea"/>
              </a:rPr>
              <a:t>(12,775/365)*(11,400,000/90)*30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  <a:r>
              <a:rPr lang="en-US" altLang="ko-KR" dirty="0" smtClean="0">
                <a:latin typeface="+mj-ea"/>
                <a:ea typeface="+mj-ea"/>
              </a:rPr>
              <a:t>=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133,000,000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원</a:t>
            </a:r>
            <a:endParaRPr lang="en-US" altLang="ko-KR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None/>
            </a:pPr>
            <a:endParaRPr lang="en-US" altLang="ko-KR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따라서 퇴직금은 </a:t>
            </a:r>
            <a:endParaRPr lang="en-US" altLang="ko-KR" sz="40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약 </a:t>
            </a:r>
            <a:r>
              <a:rPr lang="en-US" altLang="ko-KR" sz="40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억 </a:t>
            </a:r>
            <a:r>
              <a:rPr lang="en-US" altLang="ko-KR" sz="4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ko-KR" altLang="en-US" sz="4000" dirty="0" err="1" smtClean="0">
                <a:solidFill>
                  <a:srgbClr val="FF0000"/>
                </a:solidFill>
                <a:latin typeface="+mj-ea"/>
                <a:ea typeface="+mj-ea"/>
              </a:rPr>
              <a:t>천만원</a:t>
            </a:r>
            <a:r>
              <a:rPr lang="ko-KR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받을 수 있다</a:t>
            </a:r>
            <a:r>
              <a:rPr lang="en-US" altLang="ko-KR" sz="4000" dirty="0" smtClean="0">
                <a:latin typeface="+mj-ea"/>
                <a:ea typeface="+mj-ea"/>
              </a:rPr>
              <a:t>.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은퇴 후 </a:t>
            </a:r>
            <a:r>
              <a:rPr lang="ko-KR" altLang="en-US" smtClean="0"/>
              <a:t>소득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소득의 부족분 </a:t>
            </a:r>
            <a:r>
              <a:rPr lang="en-US" altLang="ko-KR" dirty="0" smtClean="0"/>
              <a:t>=  </a:t>
            </a:r>
            <a:r>
              <a:rPr lang="ko-KR" altLang="en-US" dirty="0" smtClean="0"/>
              <a:t>예상소득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국민연금</a:t>
            </a:r>
            <a:endParaRPr lang="en-US" altLang="ko-KR" dirty="0" smtClean="0"/>
          </a:p>
          <a:p>
            <a:r>
              <a:rPr lang="ko-KR" altLang="en-US" dirty="0" err="1" smtClean="0"/>
              <a:t>은퇴후</a:t>
            </a:r>
            <a:r>
              <a:rPr lang="ko-KR" altLang="en-US" dirty="0" smtClean="0"/>
              <a:t> 매달 </a:t>
            </a:r>
            <a:r>
              <a:rPr lang="en-US" altLang="ko-KR" dirty="0" smtClean="0"/>
              <a:t>2,000,000</a:t>
            </a:r>
            <a:r>
              <a:rPr lang="ko-KR" altLang="en-US" dirty="0" smtClean="0"/>
              <a:t>원 필요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☞매년  </a:t>
            </a:r>
            <a:r>
              <a:rPr lang="en-US" altLang="ko-KR" dirty="0" smtClean="0">
                <a:solidFill>
                  <a:srgbClr val="FF0000"/>
                </a:solidFill>
              </a:rPr>
              <a:t>24,000,000</a:t>
            </a:r>
            <a:r>
              <a:rPr lang="ko-KR" altLang="en-US" dirty="0" smtClean="0">
                <a:solidFill>
                  <a:srgbClr val="FF0000"/>
                </a:solidFill>
              </a:rPr>
              <a:t>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국민연금 월</a:t>
            </a:r>
            <a:r>
              <a:rPr lang="en-US" altLang="ko-KR" dirty="0" smtClean="0"/>
              <a:t>1,200,000 </a:t>
            </a:r>
            <a:r>
              <a:rPr lang="ko-KR" altLang="en-US" dirty="0" smtClean="0"/>
              <a:t>받음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☞매년 </a:t>
            </a:r>
            <a:r>
              <a:rPr lang="en-US" altLang="ko-KR" dirty="0" smtClean="0">
                <a:solidFill>
                  <a:srgbClr val="FF0000"/>
                </a:solidFill>
              </a:rPr>
              <a:t>14,000,000</a:t>
            </a:r>
            <a:r>
              <a:rPr lang="ko-KR" altLang="en-US" dirty="0" smtClean="0">
                <a:solidFill>
                  <a:srgbClr val="FF0000"/>
                </a:solidFill>
              </a:rPr>
              <a:t>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=</a:t>
            </a:r>
            <a:r>
              <a:rPr lang="ko-KR" altLang="en-US" dirty="0" smtClean="0"/>
              <a:t>은퇴 후 소득의 부족분  </a:t>
            </a:r>
            <a:r>
              <a:rPr lang="ko-KR" altLang="en-US" dirty="0" smtClean="0">
                <a:solidFill>
                  <a:srgbClr val="FF0000"/>
                </a:solidFill>
              </a:rPr>
              <a:t>매년 </a:t>
            </a:r>
            <a:r>
              <a:rPr lang="en-US" altLang="ko-KR" dirty="0" smtClean="0">
                <a:solidFill>
                  <a:srgbClr val="FF0000"/>
                </a:solidFill>
              </a:rPr>
              <a:t>10,000,000</a:t>
            </a:r>
            <a:r>
              <a:rPr lang="ko-KR" altLang="en-US" dirty="0" smtClean="0">
                <a:solidFill>
                  <a:srgbClr val="FF0000"/>
                </a:solidFill>
              </a:rPr>
              <a:t>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노후자금으로 적금 들어놓은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억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천만원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은퇴후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 산다고 가정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450,000,000/20 = 22,500,000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따라서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12,500,000</a:t>
            </a:r>
            <a:r>
              <a:rPr lang="ko-KR" altLang="en-US" dirty="0" smtClean="0">
                <a:solidFill>
                  <a:srgbClr val="FF0000"/>
                </a:solidFill>
              </a:rPr>
              <a:t>원이 남음</a:t>
            </a:r>
            <a:r>
              <a:rPr lang="ko-KR" altLang="en-US" dirty="0">
                <a:solidFill>
                  <a:srgbClr val="FF0000"/>
                </a:solidFill>
              </a:rPr>
              <a:t>↗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84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8208912" cy="2160240"/>
          </a:xfrm>
        </p:spPr>
        <p:txBody>
          <a:bodyPr/>
          <a:lstStyle/>
          <a:p>
            <a:r>
              <a:rPr lang="ko-KR" altLang="en-US" dirty="0" smtClean="0"/>
              <a:t>감사합니다♥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38138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5256584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/>
              <a:t>서론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노후보장 설계의 정의와 필요성</a:t>
            </a:r>
            <a:endParaRPr lang="en-US" altLang="ko-KR" b="1" dirty="0" smtClean="0"/>
          </a:p>
          <a:p>
            <a:r>
              <a:rPr lang="ko-KR" altLang="en-US" b="1" dirty="0" smtClean="0"/>
              <a:t>본론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나의 정보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재무목표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예상지출관리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결혼자금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자녀교육비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노후자금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국민연금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연금보험료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퇴직금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은퇴 후 소득</a:t>
            </a:r>
            <a:endParaRPr lang="en-US" altLang="ko-KR" b="1" dirty="0" smtClean="0"/>
          </a:p>
          <a:p>
            <a:r>
              <a:rPr lang="ko-KR" altLang="en-US" b="1" dirty="0" smtClean="0"/>
              <a:t>결론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 smtClean="0"/>
              <a:t>노후보장 설계의 정의와 필요성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467600" cy="4873752"/>
          </a:xfrm>
        </p:spPr>
        <p:txBody>
          <a:bodyPr/>
          <a:lstStyle/>
          <a:p>
            <a:r>
              <a:rPr lang="ko-KR" altLang="en-US" sz="4000" dirty="0" smtClean="0"/>
              <a:t>노후보장 설계의 정의</a:t>
            </a:r>
            <a:endParaRPr lang="en-US" altLang="ko-KR" sz="4000" dirty="0" smtClean="0"/>
          </a:p>
          <a:p>
            <a:pPr lvl="1"/>
            <a:r>
              <a:rPr lang="ko-KR" altLang="en-US" dirty="0" err="1" smtClean="0"/>
              <a:t>은퇴이후</a:t>
            </a:r>
            <a:r>
              <a:rPr lang="ko-KR" altLang="en-US" dirty="0" smtClean="0"/>
              <a:t> 혹은 고정적인 수입이 끊어진 이후의 삶을 영위하기 위한 경제적 활동의 준비</a:t>
            </a:r>
            <a:endParaRPr lang="en-US" altLang="ko-KR" dirty="0" smtClean="0"/>
          </a:p>
          <a:p>
            <a:r>
              <a:rPr lang="ko-KR" altLang="en-US" sz="4000" dirty="0" smtClean="0"/>
              <a:t>노후보장 설계의 필요성</a:t>
            </a:r>
            <a:endParaRPr lang="en-US" altLang="ko-KR" sz="4000" dirty="0" smtClean="0"/>
          </a:p>
          <a:p>
            <a:pPr lvl="1"/>
            <a:r>
              <a:rPr lang="ko-KR" altLang="en-US" sz="2400" dirty="0" smtClean="0"/>
              <a:t>은퇴 후 소득 보장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조기 실업에 대비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노령화 사회로의 급속한 진전</a:t>
            </a:r>
            <a:endParaRPr lang="en-US" altLang="ko-KR" sz="2400" dirty="0" smtClean="0"/>
          </a:p>
          <a:p>
            <a:pPr lvl="1"/>
            <a:endParaRPr lang="en-US" altLang="ko-KR" sz="37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87375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이름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김 소 연</a:t>
            </a:r>
            <a:endParaRPr lang="en-US" altLang="ko-KR" sz="3600" dirty="0" smtClean="0"/>
          </a:p>
          <a:p>
            <a:r>
              <a:rPr lang="ko-KR" altLang="en-US" sz="3600" dirty="0" smtClean="0"/>
              <a:t>직업 </a:t>
            </a:r>
            <a:r>
              <a:rPr lang="en-US" altLang="ko-KR" sz="3600" dirty="0" smtClean="0"/>
              <a:t>:  </a:t>
            </a:r>
            <a:r>
              <a:rPr lang="ko-KR" altLang="en-US" sz="3600" dirty="0" smtClean="0"/>
              <a:t>은 행 원</a:t>
            </a:r>
            <a:r>
              <a:rPr lang="en-US" altLang="ko-KR" sz="3600" dirty="0" smtClean="0"/>
              <a:t> ( </a:t>
            </a:r>
            <a:r>
              <a:rPr lang="ko-KR" altLang="en-US" sz="3600" dirty="0" smtClean="0"/>
              <a:t>농 </a:t>
            </a:r>
            <a:r>
              <a:rPr lang="ko-KR" altLang="en-US" sz="3600" dirty="0" err="1" smtClean="0"/>
              <a:t>협</a:t>
            </a:r>
            <a:r>
              <a:rPr lang="en-US" altLang="ko-KR" sz="3600" dirty="0" smtClean="0"/>
              <a:t> )</a:t>
            </a:r>
          </a:p>
          <a:p>
            <a:r>
              <a:rPr lang="ko-KR" altLang="en-US" sz="3600" dirty="0" smtClean="0"/>
              <a:t>연봉 </a:t>
            </a:r>
            <a:r>
              <a:rPr lang="en-US" altLang="ko-KR" sz="3600" dirty="0" smtClean="0"/>
              <a:t>: 3000</a:t>
            </a:r>
            <a:r>
              <a:rPr lang="ko-KR" altLang="en-US" sz="3600" dirty="0" smtClean="0"/>
              <a:t>만원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250</a:t>
            </a:r>
            <a:r>
              <a:rPr lang="ko-KR" altLang="en-US" sz="3600" dirty="0" smtClean="0"/>
              <a:t>만원</a:t>
            </a:r>
            <a:r>
              <a:rPr lang="en-US" altLang="ko-KR" sz="3600" dirty="0" smtClean="0"/>
              <a:t>)</a:t>
            </a:r>
          </a:p>
          <a:p>
            <a:r>
              <a:rPr lang="ko-KR" altLang="en-US" sz="3600" dirty="0" err="1" smtClean="0"/>
              <a:t>은퇴년도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: 2049</a:t>
            </a:r>
            <a:r>
              <a:rPr lang="ko-KR" altLang="en-US" sz="3600" dirty="0" smtClean="0"/>
              <a:t>년 </a:t>
            </a:r>
            <a:r>
              <a:rPr lang="en-US" altLang="ko-KR" sz="3600" dirty="0" smtClean="0"/>
              <a:t>(30</a:t>
            </a:r>
            <a:r>
              <a:rPr lang="ko-KR" altLang="en-US" sz="3600" dirty="0" smtClean="0"/>
              <a:t>년간 근무</a:t>
            </a:r>
            <a:r>
              <a:rPr lang="en-US" altLang="ko-KR" sz="3600" dirty="0" smtClean="0"/>
              <a:t>)</a:t>
            </a:r>
          </a:p>
          <a:p>
            <a:r>
              <a:rPr lang="ko-KR" altLang="en-US" sz="3600" dirty="0" err="1" smtClean="0"/>
              <a:t>은퇴후</a:t>
            </a:r>
            <a:r>
              <a:rPr lang="ko-KR" altLang="en-US" sz="3600" dirty="0" smtClean="0"/>
              <a:t> 사망까지의 기간 </a:t>
            </a:r>
            <a:r>
              <a:rPr lang="en-US" altLang="ko-KR" sz="3600" dirty="0" smtClean="0"/>
              <a:t>: 20</a:t>
            </a:r>
            <a:r>
              <a:rPr lang="ko-KR" altLang="en-US" sz="3600" dirty="0" smtClean="0"/>
              <a:t>년</a:t>
            </a:r>
            <a:endParaRPr lang="en-US" altLang="ko-KR" sz="3600" dirty="0" smtClean="0"/>
          </a:p>
          <a:p>
            <a:r>
              <a:rPr lang="ko-KR" altLang="en-US" sz="3600" dirty="0" err="1" smtClean="0"/>
              <a:t>은퇴후</a:t>
            </a:r>
            <a:r>
              <a:rPr lang="ko-KR" altLang="en-US" sz="3600" dirty="0" smtClean="0"/>
              <a:t> 원하는 월 수입</a:t>
            </a:r>
            <a:r>
              <a:rPr lang="en-US" altLang="ko-KR" sz="3600" dirty="0" smtClean="0"/>
              <a:t>: 2,000,000</a:t>
            </a:r>
            <a:r>
              <a:rPr lang="ko-KR" altLang="en-US" sz="3600" dirty="0" smtClean="0"/>
              <a:t>원</a:t>
            </a:r>
            <a:endParaRPr lang="en-US" altLang="ko-KR" sz="3600" dirty="0" smtClean="0"/>
          </a:p>
          <a:p>
            <a:r>
              <a:rPr lang="ko-KR" altLang="en-US" sz="3600" dirty="0" smtClean="0"/>
              <a:t>물가상승률 </a:t>
            </a:r>
            <a:r>
              <a:rPr lang="en-US" altLang="ko-KR" sz="3600" dirty="0" smtClean="0"/>
              <a:t>3% </a:t>
            </a:r>
            <a:r>
              <a:rPr lang="ko-KR" altLang="en-US" sz="3600" dirty="0" smtClean="0"/>
              <a:t>예상</a:t>
            </a:r>
            <a:endParaRPr lang="en-US" altLang="ko-KR" sz="3600" dirty="0" smtClean="0"/>
          </a:p>
          <a:p>
            <a:pPr>
              <a:buNone/>
            </a:pPr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재무 목표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93096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대학교졸업 후 </a:t>
            </a:r>
            <a:r>
              <a:rPr lang="ko-KR" altLang="en-US" sz="2800" u="sng" dirty="0" smtClean="0">
                <a:solidFill>
                  <a:srgbClr val="FF0000"/>
                </a:solidFill>
                <a:latin typeface="+mj-ea"/>
                <a:ea typeface="+mj-ea"/>
              </a:rPr>
              <a:t>약 </a:t>
            </a:r>
            <a:r>
              <a:rPr lang="en-US" altLang="ko-KR" sz="2800" u="sng" dirty="0" smtClean="0">
                <a:solidFill>
                  <a:srgbClr val="FF0000"/>
                </a:solidFill>
                <a:latin typeface="+mj-ea"/>
                <a:ea typeface="+mj-ea"/>
              </a:rPr>
              <a:t>400</a:t>
            </a:r>
            <a:r>
              <a:rPr lang="ko-KR" altLang="en-US" sz="2800" u="sng" dirty="0" smtClean="0">
                <a:solidFill>
                  <a:srgbClr val="FF0000"/>
                </a:solidFill>
                <a:latin typeface="+mj-ea"/>
                <a:ea typeface="+mj-ea"/>
              </a:rPr>
              <a:t>만원 정도의 자금</a:t>
            </a:r>
            <a:r>
              <a:rPr lang="ko-KR" altLang="en-US" sz="2800" u="sng" dirty="0" smtClean="0">
                <a:latin typeface="+mj-ea"/>
                <a:ea typeface="+mj-ea"/>
              </a:rPr>
              <a:t>을 마련</a:t>
            </a:r>
            <a:r>
              <a:rPr lang="ko-KR" altLang="en-US" sz="2800" dirty="0" smtClean="0">
                <a:latin typeface="+mj-ea"/>
                <a:ea typeface="+mj-ea"/>
              </a:rPr>
              <a:t>했다고</a:t>
            </a:r>
            <a:r>
              <a:rPr lang="ko-KR" altLang="en-US" sz="2800" u="sng" dirty="0" smtClean="0">
                <a:latin typeface="+mj-ea"/>
                <a:ea typeface="+mj-ea"/>
              </a:rPr>
              <a:t> </a:t>
            </a:r>
            <a:r>
              <a:rPr lang="ko-KR" altLang="en-US" sz="2800" dirty="0" smtClean="0">
                <a:latin typeface="+mj-ea"/>
                <a:ea typeface="+mj-ea"/>
              </a:rPr>
              <a:t>가정 하에 은행에 취직한다고 하자</a:t>
            </a:r>
            <a:r>
              <a:rPr lang="en-US" altLang="ko-KR" sz="2800" dirty="0" smtClean="0">
                <a:latin typeface="+mj-ea"/>
                <a:ea typeface="+mj-ea"/>
              </a:rPr>
              <a:t>. </a:t>
            </a:r>
            <a:r>
              <a:rPr lang="ko-KR" altLang="en-US" sz="2800" dirty="0" smtClean="0">
                <a:latin typeface="+mj-ea"/>
                <a:ea typeface="+mj-ea"/>
              </a:rPr>
              <a:t>월급은 평균 월수입 </a:t>
            </a:r>
            <a:r>
              <a:rPr lang="en-US" altLang="ko-KR" sz="2800" dirty="0" smtClean="0">
                <a:latin typeface="+mj-ea"/>
                <a:ea typeface="+mj-ea"/>
              </a:rPr>
              <a:t>250</a:t>
            </a:r>
            <a:r>
              <a:rPr lang="ko-KR" altLang="en-US" sz="2800" dirty="0" smtClean="0">
                <a:latin typeface="+mj-ea"/>
                <a:ea typeface="+mj-ea"/>
              </a:rPr>
              <a:t>만원이라고 가정을 할 것이다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0" y="1484784"/>
            <a:ext cx="7467600" cy="216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단기 지출 관리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321" y="1118772"/>
            <a:ext cx="6381023" cy="535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결혼자금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ko-KR" altLang="en-US" sz="3500" dirty="0" smtClean="0"/>
              <a:t>자유적립적금</a:t>
            </a:r>
            <a:r>
              <a:rPr lang="en-US" altLang="ko-KR" sz="3500" dirty="0" smtClean="0"/>
              <a:t>(</a:t>
            </a:r>
            <a:r>
              <a:rPr lang="ko-KR" altLang="en-US" sz="3500" dirty="0" smtClean="0"/>
              <a:t>농협</a:t>
            </a:r>
            <a:r>
              <a:rPr lang="en-US" altLang="ko-KR" sz="3500" dirty="0" smtClean="0"/>
              <a:t>)</a:t>
            </a:r>
          </a:p>
          <a:p>
            <a:pPr lvl="1"/>
            <a:r>
              <a:rPr lang="ko-KR" altLang="en-US" dirty="0" smtClean="0"/>
              <a:t>매월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만원씩 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동안 이자율 </a:t>
            </a:r>
            <a:r>
              <a:rPr lang="en-US" altLang="ko-KR" dirty="0" smtClean="0"/>
              <a:t>3.0%</a:t>
            </a:r>
            <a:r>
              <a:rPr lang="ko-KR" altLang="en-US" dirty="0" smtClean="0"/>
              <a:t>의 정기적금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100x3x12x(1+0.03/12)^36</a:t>
            </a:r>
            <a:r>
              <a:rPr lang="en-US" altLang="ko-KR" sz="3200" dirty="0" smtClean="0">
                <a:latin typeface="+mj-ea"/>
                <a:ea typeface="+mj-ea"/>
              </a:rPr>
              <a:t>=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약</a:t>
            </a:r>
            <a:r>
              <a:rPr lang="en-US" altLang="ko-KR" sz="3200" dirty="0" smtClean="0">
                <a:solidFill>
                  <a:srgbClr val="C00000"/>
                </a:solidFill>
                <a:latin typeface="+mj-ea"/>
                <a:ea typeface="+mj-ea"/>
              </a:rPr>
              <a:t>3950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만원</a:t>
            </a:r>
            <a:endParaRPr lang="en-US" altLang="ko-KR" sz="32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500" dirty="0" smtClean="0">
                <a:latin typeface="+mj-ea"/>
                <a:ea typeface="+mj-ea"/>
              </a:rPr>
              <a:t>주택청약종합저축</a:t>
            </a:r>
            <a:r>
              <a:rPr lang="en-US" altLang="ko-KR" sz="3500" dirty="0" smtClean="0">
                <a:latin typeface="+mj-ea"/>
                <a:ea typeface="+mj-ea"/>
              </a:rPr>
              <a:t>(</a:t>
            </a:r>
            <a:r>
              <a:rPr lang="ko-KR" altLang="en-US" sz="3500" dirty="0" smtClean="0">
                <a:latin typeface="+mj-ea"/>
                <a:ea typeface="+mj-ea"/>
              </a:rPr>
              <a:t>농협</a:t>
            </a:r>
            <a:r>
              <a:rPr lang="en-US" altLang="ko-KR" sz="3500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매월 </a:t>
            </a:r>
            <a:r>
              <a:rPr lang="en-US" altLang="ko-KR" dirty="0" smtClean="0">
                <a:latin typeface="+mj-ea"/>
                <a:ea typeface="+mj-ea"/>
              </a:rPr>
              <a:t>30</a:t>
            </a:r>
            <a:r>
              <a:rPr lang="ko-KR" altLang="en-US" dirty="0" smtClean="0">
                <a:latin typeface="+mj-ea"/>
                <a:ea typeface="+mj-ea"/>
              </a:rPr>
              <a:t>만원씩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년 동안 주택청약종합저축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ko-KR" sz="3200" dirty="0" smtClean="0">
                <a:solidFill>
                  <a:srgbClr val="002060"/>
                </a:solidFill>
                <a:latin typeface="+mj-ea"/>
                <a:ea typeface="+mj-ea"/>
              </a:rPr>
              <a:t>30x3x12</a:t>
            </a:r>
            <a:r>
              <a:rPr lang="en-US" altLang="ko-KR" sz="3200" dirty="0" smtClean="0">
                <a:latin typeface="+mj-ea"/>
                <a:ea typeface="+mj-ea"/>
              </a:rPr>
              <a:t> = 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약 </a:t>
            </a:r>
            <a:r>
              <a:rPr lang="en-US" altLang="ko-KR" sz="3200" dirty="0" smtClean="0">
                <a:solidFill>
                  <a:srgbClr val="C00000"/>
                </a:solidFill>
                <a:latin typeface="+mj-ea"/>
                <a:ea typeface="+mj-ea"/>
              </a:rPr>
              <a:t>1100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만원</a:t>
            </a:r>
            <a:endParaRPr lang="en-US" altLang="ko-KR" sz="32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buNone/>
            </a:pPr>
            <a:endParaRPr lang="en-US" altLang="ko-KR" sz="32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3950+1100+400</a:t>
            </a:r>
            <a:r>
              <a:rPr lang="en-US" altLang="ko-KR" sz="3200" dirty="0" smtClean="0">
                <a:solidFill>
                  <a:srgbClr val="C00000"/>
                </a:solidFill>
                <a:latin typeface="+mj-ea"/>
                <a:ea typeface="+mj-ea"/>
              </a:rPr>
              <a:t> =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약 </a:t>
            </a:r>
            <a:r>
              <a:rPr lang="en-US" altLang="ko-KR" sz="3200" dirty="0" smtClean="0">
                <a:solidFill>
                  <a:srgbClr val="C00000"/>
                </a:solidFill>
                <a:latin typeface="+mj-ea"/>
                <a:ea typeface="+mj-ea"/>
              </a:rPr>
              <a:t>5500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만원</a:t>
            </a:r>
            <a:endParaRPr lang="en-US" altLang="ko-KR" sz="32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ko-KR" sz="3200" dirty="0" smtClean="0">
                <a:solidFill>
                  <a:srgbClr val="C00000"/>
                </a:solidFill>
                <a:latin typeface="+mj-ea"/>
                <a:ea typeface="+mj-ea"/>
              </a:rPr>
              <a:t>                     (</a:t>
            </a:r>
            <a:r>
              <a:rPr lang="ko-KR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결혼자금</a:t>
            </a:r>
            <a:r>
              <a:rPr lang="ko-KR" altLang="en-US" sz="3200" b="1" dirty="0" smtClean="0">
                <a:latin typeface="+mj-ea"/>
                <a:ea typeface="+mj-ea"/>
              </a:rPr>
              <a:t>☞☜</a:t>
            </a:r>
            <a:r>
              <a:rPr lang="en-US" altLang="ko-KR" sz="3200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중기 지출관리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480720" cy="506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27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자녀교육</a:t>
            </a:r>
            <a:r>
              <a:rPr lang="ko-KR" altLang="en-US" dirty="0"/>
              <a:t>비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240928" cy="239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52120" y="1124744"/>
            <a:ext cx="3081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☞최근 연구결과 월평균 약 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118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만원 자녀교육비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 </a:t>
            </a:r>
            <a:endParaRPr lang="en-US" altLang="ko-KR" sz="2000" b="1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22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살까지의 자녀교육비 총 약 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000" b="1" dirty="0" err="1" smtClean="0">
                <a:latin typeface="휴먼매직체" pitchFamily="18" charset="-127"/>
                <a:ea typeface="휴먼매직체" pitchFamily="18" charset="-127"/>
              </a:rPr>
              <a:t>억원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 지출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But. 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농협 자녀 장학금 </a:t>
            </a:r>
            <a:r>
              <a:rPr lang="ko-KR" altLang="en-US" sz="2000" b="1" dirty="0" err="1" smtClean="0">
                <a:latin typeface="휴먼매직체" pitchFamily="18" charset="-127"/>
                <a:ea typeface="휴먼매직체" pitchFamily="18" charset="-127"/>
              </a:rPr>
              <a:t>해택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!!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err="1" smtClean="0">
                <a:latin typeface="휴먼매직체" pitchFamily="18" charset="-127"/>
                <a:ea typeface="휴먼매직체" pitchFamily="18" charset="-127"/>
              </a:rPr>
              <a:t>급식비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b="1" dirty="0" err="1" smtClean="0">
                <a:latin typeface="휴먼매직체" pitchFamily="18" charset="-127"/>
                <a:ea typeface="휴먼매직체" pitchFamily="18" charset="-127"/>
              </a:rPr>
              <a:t>등록금등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 모두 면제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!!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따라서</a:t>
            </a:r>
            <a:r>
              <a:rPr lang="en-US" altLang="ko-KR" sz="2000" b="1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000" b="1" dirty="0" smtClean="0">
                <a:latin typeface="휴먼매직체" pitchFamily="18" charset="-127"/>
                <a:ea typeface="휴먼매직체" pitchFamily="18" charset="-127"/>
              </a:rPr>
              <a:t>사교육비만 저축한다</a:t>
            </a:r>
            <a:r>
              <a:rPr lang="en-US" altLang="ko-KR" sz="2000" b="1" dirty="0" smtClean="0"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2000" b="1" dirty="0" smtClean="0">
              <a:solidFill>
                <a:srgbClr val="FF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6915" y="3953291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>
                <a:latin typeface="+mn-ea"/>
              </a:rPr>
              <a:t>▶ </a:t>
            </a:r>
            <a:r>
              <a:rPr lang="en-US" altLang="ko-KR" sz="2500" b="1" u="sng" dirty="0" smtClean="0">
                <a:latin typeface="+mn-ea"/>
              </a:rPr>
              <a:t>10</a:t>
            </a:r>
            <a:r>
              <a:rPr lang="ko-KR" altLang="en-US" sz="2500" b="1" u="sng" dirty="0" smtClean="0">
                <a:latin typeface="+mn-ea"/>
              </a:rPr>
              <a:t>년 동안 매월 </a:t>
            </a:r>
            <a:r>
              <a:rPr lang="en-US" altLang="ko-KR" sz="2500" b="1" u="sng" dirty="0" smtClean="0">
                <a:solidFill>
                  <a:srgbClr val="FF0000"/>
                </a:solidFill>
                <a:latin typeface="+mn-ea"/>
              </a:rPr>
              <a:t>50</a:t>
            </a:r>
            <a:r>
              <a:rPr lang="ko-KR" altLang="en-US" sz="2500" b="1" u="sng" dirty="0" smtClean="0">
                <a:solidFill>
                  <a:srgbClr val="FF0000"/>
                </a:solidFill>
                <a:latin typeface="+mn-ea"/>
              </a:rPr>
              <a:t>만원</a:t>
            </a:r>
            <a:r>
              <a:rPr lang="ko-KR" altLang="en-US" sz="2500" b="1" u="sng" dirty="0" smtClean="0">
                <a:latin typeface="+mn-ea"/>
              </a:rPr>
              <a:t>씩 연이율 </a:t>
            </a:r>
            <a:r>
              <a:rPr lang="en-US" altLang="ko-KR" sz="2500" b="1" u="sng" dirty="0" smtClean="0">
                <a:latin typeface="+mn-ea"/>
              </a:rPr>
              <a:t>3.5% </a:t>
            </a:r>
            <a:r>
              <a:rPr lang="ko-KR" altLang="en-US" sz="2500" b="1" u="sng" dirty="0" smtClean="0">
                <a:latin typeface="+mn-ea"/>
              </a:rPr>
              <a:t>적금 </a:t>
            </a:r>
            <a:r>
              <a:rPr lang="en-US" altLang="ko-KR" sz="2500" b="1" u="sng" dirty="0" smtClean="0">
                <a:latin typeface="+mn-ea"/>
              </a:rPr>
              <a:t>(</a:t>
            </a:r>
            <a:r>
              <a:rPr lang="ko-KR" altLang="en-US" sz="2500" b="1" u="sng" dirty="0" smtClean="0">
                <a:solidFill>
                  <a:srgbClr val="FF0000"/>
                </a:solidFill>
                <a:latin typeface="+mn-ea"/>
              </a:rPr>
              <a:t>자녀교육자금</a:t>
            </a:r>
            <a:r>
              <a:rPr lang="en-US" altLang="ko-KR" sz="2500" b="1" u="sng" dirty="0" smtClean="0">
                <a:latin typeface="+mn-ea"/>
              </a:rPr>
              <a:t>)</a:t>
            </a:r>
            <a:endParaRPr lang="ko-KR" altLang="en-US" sz="2500" dirty="0"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085" y="4725144"/>
            <a:ext cx="7800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102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1187</TotalTime>
  <Words>608</Words>
  <Application>Microsoft Office PowerPoint</Application>
  <PresentationFormat>화면 슬라이드 쇼(4:3)</PresentationFormat>
  <Paragraphs>152</Paragraphs>
  <Slides>17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오렌지</vt:lpstr>
      <vt:lpstr>나의 노후 보장 설계</vt:lpstr>
      <vt:lpstr>목차</vt:lpstr>
      <vt:lpstr>노후보장 설계의 정의와 필요성</vt:lpstr>
      <vt:lpstr>나의 정보</vt:lpstr>
      <vt:lpstr>재무 목표</vt:lpstr>
      <vt:lpstr>단기 지출 관리</vt:lpstr>
      <vt:lpstr>결혼자금</vt:lpstr>
      <vt:lpstr>중기 지출관리</vt:lpstr>
      <vt:lpstr>자녀교육비</vt:lpstr>
      <vt:lpstr>장기 지출관리</vt:lpstr>
      <vt:lpstr>적금(노후자금)</vt:lpstr>
      <vt:lpstr>국민연금</vt:lpstr>
      <vt:lpstr>연금 보험료</vt:lpstr>
      <vt:lpstr>퇴직금</vt:lpstr>
      <vt:lpstr>계속근속연수(재직일수/365)∗30일분의 평균임금(퇴직일 이전 3개월간의 지급받은 임금총액/그 기간의 총 일 수)∗30 </vt:lpstr>
      <vt:lpstr>은퇴 후 소득 </vt:lpstr>
      <vt:lpstr>감사합니다♥</vt:lpstr>
    </vt:vector>
  </TitlesOfParts>
  <Company>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노후 보장 설계</dc:title>
  <dc:creator>p</dc:creator>
  <cp:lastModifiedBy>학생용</cp:lastModifiedBy>
  <cp:revision>45</cp:revision>
  <dcterms:created xsi:type="dcterms:W3CDTF">2015-11-14T03:43:43Z</dcterms:created>
  <dcterms:modified xsi:type="dcterms:W3CDTF">2015-11-19T04:13:04Z</dcterms:modified>
</cp:coreProperties>
</file>