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4" r:id="rId4"/>
    <p:sldId id="272" r:id="rId5"/>
    <p:sldId id="259" r:id="rId6"/>
    <p:sldId id="260" r:id="rId7"/>
    <p:sldId id="267" r:id="rId8"/>
    <p:sldId id="266" r:id="rId9"/>
    <p:sldId id="268" r:id="rId10"/>
    <p:sldId id="269" r:id="rId11"/>
    <p:sldId id="270" r:id="rId12"/>
    <p:sldId id="261" r:id="rId13"/>
    <p:sldId id="262" r:id="rId14"/>
    <p:sldId id="271" r:id="rId15"/>
    <p:sldId id="263" r:id="rId1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-윤고딕360" panose="020B0600000101010101" charset="-127"/>
      <p:regular r:id="rId19"/>
    </p:embeddedFont>
    <p:embeddedFont>
      <p:font typeface="Impact" panose="020B0806030902050204" pitchFamily="34" charset="0"/>
      <p:regular r:id="rId20"/>
    </p:embeddedFont>
    <p:embeddedFont>
      <p:font typeface="HY견고딕" panose="02030600000101010101" pitchFamily="18" charset="-127"/>
      <p:regular r:id="rId21"/>
    </p:embeddedFont>
    <p:embeddedFont>
      <p:font typeface="-윤고딕330" panose="020B0600000101010101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36D"/>
    <a:srgbClr val="4B4B4B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gim\Desktop\&#54016;&#54532;&#47196;&#51229;&#53944;%20&#54260;&#45908;\&#54016;&#54532;&#47196;&#51229;&#53944;1111111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gim\Desktop\&#54016;&#54532;&#47196;&#51229;&#53944;%20&#54260;&#45908;\2%20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gim\Desktop\&#54016;&#54532;&#47196;&#51229;&#53944;%20&#54260;&#45908;\2%20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소비자 물가지수와  농축수산물지수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'물가지수 년도별'!$A$4</c:f>
              <c:strCache>
                <c:ptCount val="1"/>
                <c:pt idx="0">
                  <c:v>소비자물가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년도별'!$B$4:$AC$4</c:f>
              <c:numCache>
                <c:formatCode>General</c:formatCode>
                <c:ptCount val="28"/>
                <c:pt idx="0">
                  <c:v>2.8</c:v>
                </c:pt>
                <c:pt idx="1">
                  <c:v>3</c:v>
                </c:pt>
                <c:pt idx="2">
                  <c:v>7.1</c:v>
                </c:pt>
                <c:pt idx="3">
                  <c:v>5.7</c:v>
                </c:pt>
                <c:pt idx="4">
                  <c:v>8.6</c:v>
                </c:pt>
                <c:pt idx="5">
                  <c:v>9.3000000000000007</c:v>
                </c:pt>
                <c:pt idx="6">
                  <c:v>6.2</c:v>
                </c:pt>
                <c:pt idx="7">
                  <c:v>4.8</c:v>
                </c:pt>
                <c:pt idx="8">
                  <c:v>6.3</c:v>
                </c:pt>
                <c:pt idx="9">
                  <c:v>4.5</c:v>
                </c:pt>
                <c:pt idx="10">
                  <c:v>4.9000000000000004</c:v>
                </c:pt>
                <c:pt idx="11">
                  <c:v>4.4000000000000004</c:v>
                </c:pt>
                <c:pt idx="12">
                  <c:v>7.5</c:v>
                </c:pt>
                <c:pt idx="13">
                  <c:v>0.8</c:v>
                </c:pt>
                <c:pt idx="14">
                  <c:v>2.2999999999999998</c:v>
                </c:pt>
                <c:pt idx="15">
                  <c:v>4.0999999999999996</c:v>
                </c:pt>
                <c:pt idx="16">
                  <c:v>2.8</c:v>
                </c:pt>
                <c:pt idx="17">
                  <c:v>3.5</c:v>
                </c:pt>
                <c:pt idx="18">
                  <c:v>3.6</c:v>
                </c:pt>
                <c:pt idx="19">
                  <c:v>2.8</c:v>
                </c:pt>
                <c:pt idx="20">
                  <c:v>2.2000000000000002</c:v>
                </c:pt>
                <c:pt idx="21">
                  <c:v>2.5</c:v>
                </c:pt>
                <c:pt idx="22">
                  <c:v>4.7</c:v>
                </c:pt>
                <c:pt idx="23">
                  <c:v>2.8</c:v>
                </c:pt>
                <c:pt idx="24">
                  <c:v>3</c:v>
                </c:pt>
                <c:pt idx="25">
                  <c:v>4</c:v>
                </c:pt>
                <c:pt idx="26">
                  <c:v>2.2000000000000002</c:v>
                </c:pt>
                <c:pt idx="27">
                  <c:v>1.3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'물가지수 년도별'!$A$5</c:f>
              <c:strCache>
                <c:ptCount val="1"/>
                <c:pt idx="0">
                  <c:v>- 농축수산물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년도별'!$B$5:$AC$5</c:f>
              <c:numCache>
                <c:formatCode>General</c:formatCode>
                <c:ptCount val="28"/>
                <c:pt idx="0">
                  <c:v>1.9</c:v>
                </c:pt>
                <c:pt idx="1">
                  <c:v>3.5</c:v>
                </c:pt>
                <c:pt idx="2">
                  <c:v>13.4</c:v>
                </c:pt>
                <c:pt idx="3">
                  <c:v>6.9</c:v>
                </c:pt>
                <c:pt idx="4">
                  <c:v>11</c:v>
                </c:pt>
                <c:pt idx="5">
                  <c:v>13.2</c:v>
                </c:pt>
                <c:pt idx="6">
                  <c:v>4.0999999999999996</c:v>
                </c:pt>
                <c:pt idx="7">
                  <c:v>1.6</c:v>
                </c:pt>
                <c:pt idx="8">
                  <c:v>12.2</c:v>
                </c:pt>
                <c:pt idx="9">
                  <c:v>2.9</c:v>
                </c:pt>
                <c:pt idx="10">
                  <c:v>1.8</c:v>
                </c:pt>
                <c:pt idx="11">
                  <c:v>3.8</c:v>
                </c:pt>
                <c:pt idx="12">
                  <c:v>6.1</c:v>
                </c:pt>
                <c:pt idx="13">
                  <c:v>7.3</c:v>
                </c:pt>
                <c:pt idx="14">
                  <c:v>1.9</c:v>
                </c:pt>
                <c:pt idx="15">
                  <c:v>6.3</c:v>
                </c:pt>
                <c:pt idx="16">
                  <c:v>6.2</c:v>
                </c:pt>
                <c:pt idx="17">
                  <c:v>5.9</c:v>
                </c:pt>
                <c:pt idx="18">
                  <c:v>8.9</c:v>
                </c:pt>
                <c:pt idx="19">
                  <c:v>1.9</c:v>
                </c:pt>
                <c:pt idx="20">
                  <c:v>-0.1</c:v>
                </c:pt>
                <c:pt idx="21">
                  <c:v>1.9</c:v>
                </c:pt>
                <c:pt idx="22">
                  <c:v>0.5</c:v>
                </c:pt>
                <c:pt idx="23">
                  <c:v>6.4</c:v>
                </c:pt>
                <c:pt idx="24">
                  <c:v>10</c:v>
                </c:pt>
                <c:pt idx="25">
                  <c:v>9.1999999999999993</c:v>
                </c:pt>
                <c:pt idx="26">
                  <c:v>3.1</c:v>
                </c:pt>
                <c:pt idx="27">
                  <c:v>-0.6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200208"/>
        <c:axId val="221200600"/>
      </c:lineChart>
      <c:catAx>
        <c:axId val="2212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200600"/>
        <c:crosses val="autoZero"/>
        <c:auto val="0"/>
        <c:lblAlgn val="ctr"/>
        <c:lblOffset val="100"/>
        <c:noMultiLvlLbl val="0"/>
      </c:catAx>
      <c:valAx>
        <c:axId val="22120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2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소비자물가지수와  공업제품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'물가지수 년도별'!$A$4</c:f>
              <c:strCache>
                <c:ptCount val="1"/>
                <c:pt idx="0">
                  <c:v>소비자물가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년도별'!$B$4:$AC$4</c:f>
              <c:numCache>
                <c:formatCode>General</c:formatCode>
                <c:ptCount val="28"/>
                <c:pt idx="0">
                  <c:v>2.8</c:v>
                </c:pt>
                <c:pt idx="1">
                  <c:v>3</c:v>
                </c:pt>
                <c:pt idx="2">
                  <c:v>7.1</c:v>
                </c:pt>
                <c:pt idx="3">
                  <c:v>5.7</c:v>
                </c:pt>
                <c:pt idx="4">
                  <c:v>8.6</c:v>
                </c:pt>
                <c:pt idx="5">
                  <c:v>9.3000000000000007</c:v>
                </c:pt>
                <c:pt idx="6">
                  <c:v>6.2</c:v>
                </c:pt>
                <c:pt idx="7">
                  <c:v>4.8</c:v>
                </c:pt>
                <c:pt idx="8">
                  <c:v>6.3</c:v>
                </c:pt>
                <c:pt idx="9">
                  <c:v>4.5</c:v>
                </c:pt>
                <c:pt idx="10">
                  <c:v>4.9000000000000004</c:v>
                </c:pt>
                <c:pt idx="11">
                  <c:v>4.4000000000000004</c:v>
                </c:pt>
                <c:pt idx="12">
                  <c:v>7.5</c:v>
                </c:pt>
                <c:pt idx="13">
                  <c:v>0.8</c:v>
                </c:pt>
                <c:pt idx="14">
                  <c:v>2.2999999999999998</c:v>
                </c:pt>
                <c:pt idx="15">
                  <c:v>4.0999999999999996</c:v>
                </c:pt>
                <c:pt idx="16">
                  <c:v>2.8</c:v>
                </c:pt>
                <c:pt idx="17">
                  <c:v>3.5</c:v>
                </c:pt>
                <c:pt idx="18">
                  <c:v>3.6</c:v>
                </c:pt>
                <c:pt idx="19">
                  <c:v>2.8</c:v>
                </c:pt>
                <c:pt idx="20">
                  <c:v>2.2000000000000002</c:v>
                </c:pt>
                <c:pt idx="21">
                  <c:v>2.5</c:v>
                </c:pt>
                <c:pt idx="22">
                  <c:v>4.7</c:v>
                </c:pt>
                <c:pt idx="23">
                  <c:v>2.8</c:v>
                </c:pt>
                <c:pt idx="24">
                  <c:v>3</c:v>
                </c:pt>
                <c:pt idx="25">
                  <c:v>4</c:v>
                </c:pt>
                <c:pt idx="26">
                  <c:v>2.2000000000000002</c:v>
                </c:pt>
                <c:pt idx="27">
                  <c:v>1.3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'물가지수 년도별'!$A$6</c:f>
              <c:strCache>
                <c:ptCount val="1"/>
                <c:pt idx="0">
                  <c:v>- 공업제품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년도별'!$B$6:$AC$6</c:f>
              <c:numCache>
                <c:formatCode>General</c:formatCode>
                <c:ptCount val="28"/>
                <c:pt idx="0">
                  <c:v>2</c:v>
                </c:pt>
                <c:pt idx="1">
                  <c:v>2.7</c:v>
                </c:pt>
                <c:pt idx="2">
                  <c:v>3</c:v>
                </c:pt>
                <c:pt idx="3">
                  <c:v>4.8</c:v>
                </c:pt>
                <c:pt idx="4">
                  <c:v>5.2</c:v>
                </c:pt>
                <c:pt idx="5">
                  <c:v>4.8</c:v>
                </c:pt>
                <c:pt idx="6">
                  <c:v>4.2</c:v>
                </c:pt>
                <c:pt idx="7">
                  <c:v>3.9</c:v>
                </c:pt>
                <c:pt idx="8">
                  <c:v>3.1</c:v>
                </c:pt>
                <c:pt idx="9">
                  <c:v>2.6</c:v>
                </c:pt>
                <c:pt idx="10">
                  <c:v>4.3</c:v>
                </c:pt>
                <c:pt idx="11">
                  <c:v>4.3</c:v>
                </c:pt>
                <c:pt idx="12">
                  <c:v>11.2</c:v>
                </c:pt>
                <c:pt idx="13">
                  <c:v>0.5</c:v>
                </c:pt>
                <c:pt idx="14">
                  <c:v>1.6</c:v>
                </c:pt>
                <c:pt idx="15">
                  <c:v>2.6</c:v>
                </c:pt>
                <c:pt idx="16">
                  <c:v>1.6</c:v>
                </c:pt>
                <c:pt idx="17">
                  <c:v>2.4</c:v>
                </c:pt>
                <c:pt idx="18">
                  <c:v>2.6</c:v>
                </c:pt>
                <c:pt idx="19">
                  <c:v>3.7</c:v>
                </c:pt>
                <c:pt idx="20">
                  <c:v>2</c:v>
                </c:pt>
                <c:pt idx="21">
                  <c:v>1.9</c:v>
                </c:pt>
                <c:pt idx="22">
                  <c:v>7.8</c:v>
                </c:pt>
                <c:pt idx="23">
                  <c:v>2.5</c:v>
                </c:pt>
                <c:pt idx="24">
                  <c:v>3.2</c:v>
                </c:pt>
                <c:pt idx="25">
                  <c:v>4.9000000000000004</c:v>
                </c:pt>
                <c:pt idx="26">
                  <c:v>2.8</c:v>
                </c:pt>
                <c:pt idx="27">
                  <c:v>0.9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21424"/>
        <c:axId val="229123384"/>
      </c:lineChart>
      <c:catAx>
        <c:axId val="22912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123384"/>
        <c:crosses val="autoZero"/>
        <c:auto val="1"/>
        <c:lblAlgn val="ctr"/>
        <c:lblOffset val="100"/>
        <c:noMultiLvlLbl val="0"/>
      </c:catAx>
      <c:valAx>
        <c:axId val="229123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12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소비자물가지수와  집세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'물가지수 년도별'!$A$4</c:f>
              <c:strCache>
                <c:ptCount val="1"/>
                <c:pt idx="0">
                  <c:v>소비자물가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년도별'!$B$4:$AC$4</c:f>
              <c:numCache>
                <c:formatCode>General</c:formatCode>
                <c:ptCount val="28"/>
                <c:pt idx="0">
                  <c:v>2.8</c:v>
                </c:pt>
                <c:pt idx="1">
                  <c:v>3</c:v>
                </c:pt>
                <c:pt idx="2">
                  <c:v>7.1</c:v>
                </c:pt>
                <c:pt idx="3">
                  <c:v>5.7</c:v>
                </c:pt>
                <c:pt idx="4">
                  <c:v>8.6</c:v>
                </c:pt>
                <c:pt idx="5">
                  <c:v>9.3000000000000007</c:v>
                </c:pt>
                <c:pt idx="6">
                  <c:v>6.2</c:v>
                </c:pt>
                <c:pt idx="7">
                  <c:v>4.8</c:v>
                </c:pt>
                <c:pt idx="8">
                  <c:v>6.3</c:v>
                </c:pt>
                <c:pt idx="9">
                  <c:v>4.5</c:v>
                </c:pt>
                <c:pt idx="10">
                  <c:v>4.9000000000000004</c:v>
                </c:pt>
                <c:pt idx="11">
                  <c:v>4.4000000000000004</c:v>
                </c:pt>
                <c:pt idx="12">
                  <c:v>7.5</c:v>
                </c:pt>
                <c:pt idx="13">
                  <c:v>0.8</c:v>
                </c:pt>
                <c:pt idx="14">
                  <c:v>2.2999999999999998</c:v>
                </c:pt>
                <c:pt idx="15">
                  <c:v>4.0999999999999996</c:v>
                </c:pt>
                <c:pt idx="16">
                  <c:v>2.8</c:v>
                </c:pt>
                <c:pt idx="17">
                  <c:v>3.5</c:v>
                </c:pt>
                <c:pt idx="18">
                  <c:v>3.6</c:v>
                </c:pt>
                <c:pt idx="19">
                  <c:v>2.8</c:v>
                </c:pt>
                <c:pt idx="20">
                  <c:v>2.2000000000000002</c:v>
                </c:pt>
                <c:pt idx="21">
                  <c:v>2.5</c:v>
                </c:pt>
                <c:pt idx="22">
                  <c:v>4.7</c:v>
                </c:pt>
                <c:pt idx="23">
                  <c:v>2.8</c:v>
                </c:pt>
                <c:pt idx="24">
                  <c:v>3</c:v>
                </c:pt>
                <c:pt idx="25">
                  <c:v>4</c:v>
                </c:pt>
                <c:pt idx="26">
                  <c:v>2.2000000000000002</c:v>
                </c:pt>
                <c:pt idx="27">
                  <c:v>1.3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'물가지수 년도별'!$A$7</c:f>
              <c:strCache>
                <c:ptCount val="1"/>
                <c:pt idx="0">
                  <c:v>- 집세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년도별'!$B$7:$AC$7</c:f>
              <c:numCache>
                <c:formatCode>General</c:formatCode>
                <c:ptCount val="28"/>
                <c:pt idx="0">
                  <c:v>4</c:v>
                </c:pt>
                <c:pt idx="1">
                  <c:v>3.1</c:v>
                </c:pt>
                <c:pt idx="2">
                  <c:v>5.4</c:v>
                </c:pt>
                <c:pt idx="3">
                  <c:v>6.6</c:v>
                </c:pt>
                <c:pt idx="4">
                  <c:v>10.5</c:v>
                </c:pt>
                <c:pt idx="5">
                  <c:v>11.7</c:v>
                </c:pt>
                <c:pt idx="6">
                  <c:v>7.6</c:v>
                </c:pt>
                <c:pt idx="7">
                  <c:v>5.8</c:v>
                </c:pt>
                <c:pt idx="8">
                  <c:v>3.9</c:v>
                </c:pt>
                <c:pt idx="9">
                  <c:v>3.8</c:v>
                </c:pt>
                <c:pt idx="10">
                  <c:v>3.5</c:v>
                </c:pt>
                <c:pt idx="11">
                  <c:v>3.3</c:v>
                </c:pt>
                <c:pt idx="12">
                  <c:v>0.5</c:v>
                </c:pt>
                <c:pt idx="13">
                  <c:v>-4.0999999999999996</c:v>
                </c:pt>
                <c:pt idx="14">
                  <c:v>-0.4</c:v>
                </c:pt>
                <c:pt idx="15">
                  <c:v>4.0999999999999996</c:v>
                </c:pt>
                <c:pt idx="16">
                  <c:v>5.7</c:v>
                </c:pt>
                <c:pt idx="17">
                  <c:v>3.6</c:v>
                </c:pt>
                <c:pt idx="18">
                  <c:v>1.6</c:v>
                </c:pt>
                <c:pt idx="19">
                  <c:v>-0.2</c:v>
                </c:pt>
                <c:pt idx="20">
                  <c:v>0.4</c:v>
                </c:pt>
                <c:pt idx="21">
                  <c:v>1.8</c:v>
                </c:pt>
                <c:pt idx="22">
                  <c:v>2.2999999999999998</c:v>
                </c:pt>
                <c:pt idx="23">
                  <c:v>1.6</c:v>
                </c:pt>
                <c:pt idx="24">
                  <c:v>1.9</c:v>
                </c:pt>
                <c:pt idx="25">
                  <c:v>4</c:v>
                </c:pt>
                <c:pt idx="26">
                  <c:v>4.2</c:v>
                </c:pt>
                <c:pt idx="27">
                  <c:v>2.7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22992"/>
        <c:axId val="229124168"/>
      </c:lineChart>
      <c:catAx>
        <c:axId val="22912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124168"/>
        <c:crosses val="autoZero"/>
        <c:auto val="1"/>
        <c:lblAlgn val="ctr"/>
        <c:lblOffset val="100"/>
        <c:noMultiLvlLbl val="0"/>
      </c:catAx>
      <c:valAx>
        <c:axId val="22912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12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소비자물가지수와  공공서비스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'물가지수 년도별'!$A$4</c:f>
              <c:strCache>
                <c:ptCount val="1"/>
                <c:pt idx="0">
                  <c:v>소비자물가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년도별'!$B$4:$AC$4</c:f>
              <c:numCache>
                <c:formatCode>General</c:formatCode>
                <c:ptCount val="28"/>
                <c:pt idx="0">
                  <c:v>2.8</c:v>
                </c:pt>
                <c:pt idx="1">
                  <c:v>3</c:v>
                </c:pt>
                <c:pt idx="2">
                  <c:v>7.1</c:v>
                </c:pt>
                <c:pt idx="3">
                  <c:v>5.7</c:v>
                </c:pt>
                <c:pt idx="4">
                  <c:v>8.6</c:v>
                </c:pt>
                <c:pt idx="5">
                  <c:v>9.3000000000000007</c:v>
                </c:pt>
                <c:pt idx="6">
                  <c:v>6.2</c:v>
                </c:pt>
                <c:pt idx="7">
                  <c:v>4.8</c:v>
                </c:pt>
                <c:pt idx="8">
                  <c:v>6.3</c:v>
                </c:pt>
                <c:pt idx="9">
                  <c:v>4.5</c:v>
                </c:pt>
                <c:pt idx="10">
                  <c:v>4.9000000000000004</c:v>
                </c:pt>
                <c:pt idx="11">
                  <c:v>4.4000000000000004</c:v>
                </c:pt>
                <c:pt idx="12">
                  <c:v>7.5</c:v>
                </c:pt>
                <c:pt idx="13">
                  <c:v>0.8</c:v>
                </c:pt>
                <c:pt idx="14">
                  <c:v>2.2999999999999998</c:v>
                </c:pt>
                <c:pt idx="15">
                  <c:v>4.0999999999999996</c:v>
                </c:pt>
                <c:pt idx="16">
                  <c:v>2.8</c:v>
                </c:pt>
                <c:pt idx="17">
                  <c:v>3.5</c:v>
                </c:pt>
                <c:pt idx="18">
                  <c:v>3.6</c:v>
                </c:pt>
                <c:pt idx="19">
                  <c:v>2.8</c:v>
                </c:pt>
                <c:pt idx="20">
                  <c:v>2.2000000000000002</c:v>
                </c:pt>
                <c:pt idx="21">
                  <c:v>2.5</c:v>
                </c:pt>
                <c:pt idx="22">
                  <c:v>4.7</c:v>
                </c:pt>
                <c:pt idx="23">
                  <c:v>2.8</c:v>
                </c:pt>
                <c:pt idx="24">
                  <c:v>3</c:v>
                </c:pt>
                <c:pt idx="25">
                  <c:v>4</c:v>
                </c:pt>
                <c:pt idx="26">
                  <c:v>2.2000000000000002</c:v>
                </c:pt>
                <c:pt idx="27">
                  <c:v>1.3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'물가지수 년도별'!$A$8</c:f>
              <c:strCache>
                <c:ptCount val="1"/>
                <c:pt idx="0">
                  <c:v>- 공공서비스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년도별'!$B$8:$AC$8</c:f>
              <c:numCache>
                <c:formatCode>General</c:formatCode>
                <c:ptCount val="28"/>
                <c:pt idx="0">
                  <c:v>3.4</c:v>
                </c:pt>
                <c:pt idx="1">
                  <c:v>2.6</c:v>
                </c:pt>
                <c:pt idx="2">
                  <c:v>5.5</c:v>
                </c:pt>
                <c:pt idx="3">
                  <c:v>2.1</c:v>
                </c:pt>
                <c:pt idx="4">
                  <c:v>6</c:v>
                </c:pt>
                <c:pt idx="5">
                  <c:v>7</c:v>
                </c:pt>
                <c:pt idx="6">
                  <c:v>8.4</c:v>
                </c:pt>
                <c:pt idx="7">
                  <c:v>7.4</c:v>
                </c:pt>
                <c:pt idx="8">
                  <c:v>7.1</c:v>
                </c:pt>
                <c:pt idx="9">
                  <c:v>7.8</c:v>
                </c:pt>
                <c:pt idx="10">
                  <c:v>6.7</c:v>
                </c:pt>
                <c:pt idx="11">
                  <c:v>5.0999999999999996</c:v>
                </c:pt>
                <c:pt idx="12">
                  <c:v>9.5</c:v>
                </c:pt>
                <c:pt idx="13">
                  <c:v>2.2000000000000002</c:v>
                </c:pt>
                <c:pt idx="14">
                  <c:v>7.1</c:v>
                </c:pt>
                <c:pt idx="15">
                  <c:v>7.4</c:v>
                </c:pt>
                <c:pt idx="16">
                  <c:v>-1.3</c:v>
                </c:pt>
                <c:pt idx="17">
                  <c:v>2.5</c:v>
                </c:pt>
                <c:pt idx="18">
                  <c:v>2.5</c:v>
                </c:pt>
                <c:pt idx="19">
                  <c:v>3.2</c:v>
                </c:pt>
                <c:pt idx="20">
                  <c:v>3.5</c:v>
                </c:pt>
                <c:pt idx="21">
                  <c:v>3.1</c:v>
                </c:pt>
                <c:pt idx="22">
                  <c:v>2.5</c:v>
                </c:pt>
                <c:pt idx="23">
                  <c:v>2</c:v>
                </c:pt>
                <c:pt idx="24">
                  <c:v>1.2</c:v>
                </c:pt>
                <c:pt idx="25">
                  <c:v>-0.4</c:v>
                </c:pt>
                <c:pt idx="26">
                  <c:v>0.5</c:v>
                </c:pt>
                <c:pt idx="27">
                  <c:v>0.7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26520"/>
        <c:axId val="229124560"/>
      </c:lineChart>
      <c:catAx>
        <c:axId val="229126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124560"/>
        <c:crosses val="autoZero"/>
        <c:auto val="1"/>
        <c:lblAlgn val="ctr"/>
        <c:lblOffset val="100"/>
        <c:noMultiLvlLbl val="0"/>
      </c:catAx>
      <c:valAx>
        <c:axId val="22912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126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소비자물가지수와  개인서비스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'물가지수 년도별'!$A$4</c:f>
              <c:strCache>
                <c:ptCount val="1"/>
                <c:pt idx="0">
                  <c:v>소비자물가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년도별'!$B$4:$AC$4</c:f>
              <c:numCache>
                <c:formatCode>General</c:formatCode>
                <c:ptCount val="28"/>
                <c:pt idx="0">
                  <c:v>2.8</c:v>
                </c:pt>
                <c:pt idx="1">
                  <c:v>3</c:v>
                </c:pt>
                <c:pt idx="2">
                  <c:v>7.1</c:v>
                </c:pt>
                <c:pt idx="3">
                  <c:v>5.7</c:v>
                </c:pt>
                <c:pt idx="4">
                  <c:v>8.6</c:v>
                </c:pt>
                <c:pt idx="5">
                  <c:v>9.3000000000000007</c:v>
                </c:pt>
                <c:pt idx="6">
                  <c:v>6.2</c:v>
                </c:pt>
                <c:pt idx="7">
                  <c:v>4.8</c:v>
                </c:pt>
                <c:pt idx="8">
                  <c:v>6.3</c:v>
                </c:pt>
                <c:pt idx="9">
                  <c:v>4.5</c:v>
                </c:pt>
                <c:pt idx="10">
                  <c:v>4.9000000000000004</c:v>
                </c:pt>
                <c:pt idx="11">
                  <c:v>4.4000000000000004</c:v>
                </c:pt>
                <c:pt idx="12">
                  <c:v>7.5</c:v>
                </c:pt>
                <c:pt idx="13">
                  <c:v>0.8</c:v>
                </c:pt>
                <c:pt idx="14">
                  <c:v>2.2999999999999998</c:v>
                </c:pt>
                <c:pt idx="15">
                  <c:v>4.0999999999999996</c:v>
                </c:pt>
                <c:pt idx="16">
                  <c:v>2.8</c:v>
                </c:pt>
                <c:pt idx="17">
                  <c:v>3.5</c:v>
                </c:pt>
                <c:pt idx="18">
                  <c:v>3.6</c:v>
                </c:pt>
                <c:pt idx="19">
                  <c:v>2.8</c:v>
                </c:pt>
                <c:pt idx="20">
                  <c:v>2.2000000000000002</c:v>
                </c:pt>
                <c:pt idx="21">
                  <c:v>2.5</c:v>
                </c:pt>
                <c:pt idx="22">
                  <c:v>4.7</c:v>
                </c:pt>
                <c:pt idx="23">
                  <c:v>2.8</c:v>
                </c:pt>
                <c:pt idx="24">
                  <c:v>3</c:v>
                </c:pt>
                <c:pt idx="25">
                  <c:v>4</c:v>
                </c:pt>
                <c:pt idx="26">
                  <c:v>2.2000000000000002</c:v>
                </c:pt>
                <c:pt idx="27">
                  <c:v>1.3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'물가지수 년도별'!$A$9</c:f>
              <c:strCache>
                <c:ptCount val="1"/>
                <c:pt idx="0">
                  <c:v>- 개인서비스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'물가지수 년도별'!$B$2:$AC$2</c:f>
              <c:numCache>
                <c:formatCode>General</c:formatCode>
                <c:ptCount val="28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</c:numCache>
            </c:numRef>
          </c:cat>
          <c:val>
            <c:numRef>
              <c:f>'물가지수 년도별'!$B$9:$AC$9</c:f>
              <c:numCache>
                <c:formatCode>General</c:formatCode>
                <c:ptCount val="28"/>
                <c:pt idx="0">
                  <c:v>5</c:v>
                </c:pt>
                <c:pt idx="1">
                  <c:v>4.3</c:v>
                </c:pt>
                <c:pt idx="2">
                  <c:v>9.1999999999999993</c:v>
                </c:pt>
                <c:pt idx="3">
                  <c:v>11</c:v>
                </c:pt>
                <c:pt idx="4">
                  <c:v>14.5</c:v>
                </c:pt>
                <c:pt idx="5">
                  <c:v>16.399999999999999</c:v>
                </c:pt>
                <c:pt idx="6">
                  <c:v>10.5</c:v>
                </c:pt>
                <c:pt idx="7">
                  <c:v>7.7</c:v>
                </c:pt>
                <c:pt idx="8">
                  <c:v>7.9</c:v>
                </c:pt>
                <c:pt idx="9">
                  <c:v>7.9</c:v>
                </c:pt>
                <c:pt idx="10">
                  <c:v>7.6</c:v>
                </c:pt>
                <c:pt idx="11">
                  <c:v>5.3</c:v>
                </c:pt>
                <c:pt idx="12">
                  <c:v>5.3</c:v>
                </c:pt>
                <c:pt idx="13">
                  <c:v>-1</c:v>
                </c:pt>
                <c:pt idx="14">
                  <c:v>2</c:v>
                </c:pt>
                <c:pt idx="15">
                  <c:v>3.1</c:v>
                </c:pt>
                <c:pt idx="16">
                  <c:v>3.7</c:v>
                </c:pt>
                <c:pt idx="17">
                  <c:v>4.5</c:v>
                </c:pt>
                <c:pt idx="18">
                  <c:v>4.0999999999999996</c:v>
                </c:pt>
                <c:pt idx="19">
                  <c:v>3.2</c:v>
                </c:pt>
                <c:pt idx="20">
                  <c:v>3</c:v>
                </c:pt>
                <c:pt idx="21">
                  <c:v>3.1</c:v>
                </c:pt>
                <c:pt idx="22">
                  <c:v>4.7</c:v>
                </c:pt>
                <c:pt idx="23">
                  <c:v>2.8</c:v>
                </c:pt>
                <c:pt idx="24">
                  <c:v>2.2000000000000002</c:v>
                </c:pt>
                <c:pt idx="25">
                  <c:v>3.7</c:v>
                </c:pt>
                <c:pt idx="26">
                  <c:v>1.1000000000000001</c:v>
                </c:pt>
                <c:pt idx="27">
                  <c:v>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19856"/>
        <c:axId val="227856728"/>
      </c:lineChart>
      <c:catAx>
        <c:axId val="22911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7856728"/>
        <c:crosses val="autoZero"/>
        <c:auto val="1"/>
        <c:lblAlgn val="ctr"/>
        <c:lblOffset val="100"/>
        <c:noMultiLvlLbl val="0"/>
      </c:catAx>
      <c:valAx>
        <c:axId val="227856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11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경제성장률과 물가상승률 추이비교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소비자물가지수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4.5</c:v>
                </c:pt>
                <c:pt idx="1">
                  <c:v>4.9000000000000004</c:v>
                </c:pt>
                <c:pt idx="2">
                  <c:v>4.4000000000000004</c:v>
                </c:pt>
                <c:pt idx="3">
                  <c:v>7.5</c:v>
                </c:pt>
                <c:pt idx="4">
                  <c:v>0.8</c:v>
                </c:pt>
                <c:pt idx="5">
                  <c:v>2.2999999999999998</c:v>
                </c:pt>
                <c:pt idx="6">
                  <c:v>4.0999999999999996</c:v>
                </c:pt>
                <c:pt idx="7">
                  <c:v>2.8</c:v>
                </c:pt>
                <c:pt idx="8">
                  <c:v>3.5</c:v>
                </c:pt>
                <c:pt idx="9">
                  <c:v>3.6</c:v>
                </c:pt>
                <c:pt idx="10">
                  <c:v>2.8</c:v>
                </c:pt>
                <c:pt idx="11">
                  <c:v>2.2000000000000002</c:v>
                </c:pt>
                <c:pt idx="12">
                  <c:v>2.5</c:v>
                </c:pt>
                <c:pt idx="13">
                  <c:v>3.8</c:v>
                </c:pt>
                <c:pt idx="14">
                  <c:v>4.8</c:v>
                </c:pt>
                <c:pt idx="15">
                  <c:v>5.2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국내총생산(실질)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9.1999999999999993</c:v>
                </c:pt>
                <c:pt idx="1">
                  <c:v>7</c:v>
                </c:pt>
                <c:pt idx="2">
                  <c:v>4.7</c:v>
                </c:pt>
                <c:pt idx="3">
                  <c:v>-6.9</c:v>
                </c:pt>
                <c:pt idx="4">
                  <c:v>9.5</c:v>
                </c:pt>
                <c:pt idx="5">
                  <c:v>8.5</c:v>
                </c:pt>
                <c:pt idx="6">
                  <c:v>3.8</c:v>
                </c:pt>
                <c:pt idx="7">
                  <c:v>7</c:v>
                </c:pt>
                <c:pt idx="8">
                  <c:v>3.1</c:v>
                </c:pt>
                <c:pt idx="9">
                  <c:v>4.7</c:v>
                </c:pt>
                <c:pt idx="10">
                  <c:v>4.2</c:v>
                </c:pt>
                <c:pt idx="11">
                  <c:v>5.0999999999999996</c:v>
                </c:pt>
                <c:pt idx="12">
                  <c:v>5</c:v>
                </c:pt>
                <c:pt idx="13">
                  <c:v>5.8</c:v>
                </c:pt>
                <c:pt idx="14">
                  <c:v>4.8</c:v>
                </c:pt>
                <c:pt idx="15">
                  <c:v>3.9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7858296"/>
        <c:axId val="227858688"/>
      </c:lineChart>
      <c:catAx>
        <c:axId val="227858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7858688"/>
        <c:crosses val="autoZero"/>
        <c:auto val="1"/>
        <c:lblAlgn val="ctr"/>
        <c:lblOffset val="100"/>
        <c:noMultiLvlLbl val="0"/>
      </c:catAx>
      <c:valAx>
        <c:axId val="2278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7858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실질임금인상률과 물가인상률 변화 추이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실질임금인상률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Sheet1!$A$20:$A$29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Sheet1!$B$20:$B$29</c:f>
              <c:numCache>
                <c:formatCode>General</c:formatCode>
                <c:ptCount val="10"/>
                <c:pt idx="0">
                  <c:v>3.9</c:v>
                </c:pt>
                <c:pt idx="1">
                  <c:v>2.9</c:v>
                </c:pt>
                <c:pt idx="2">
                  <c:v>1.6</c:v>
                </c:pt>
                <c:pt idx="3">
                  <c:v>2.9</c:v>
                </c:pt>
                <c:pt idx="4">
                  <c:v>2.6</c:v>
                </c:pt>
                <c:pt idx="5">
                  <c:v>2.2999999999999998</c:v>
                </c:pt>
                <c:pt idx="6">
                  <c:v>0.2</c:v>
                </c:pt>
                <c:pt idx="7">
                  <c:v>-1.1000000000000001</c:v>
                </c:pt>
                <c:pt idx="8">
                  <c:v>1.8</c:v>
                </c:pt>
                <c:pt idx="9">
                  <c:v>1.2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Sheet1!$C$19</c:f>
              <c:strCache>
                <c:ptCount val="1"/>
                <c:pt idx="0">
                  <c:v>소비자물가상승률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Sheet1!$A$20:$A$29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Sheet1!$C$20:$C$29</c:f>
              <c:numCache>
                <c:formatCode>General</c:formatCode>
                <c:ptCount val="10"/>
                <c:pt idx="0">
                  <c:v>2.8</c:v>
                </c:pt>
                <c:pt idx="1">
                  <c:v>3.5</c:v>
                </c:pt>
                <c:pt idx="2">
                  <c:v>3.6</c:v>
                </c:pt>
                <c:pt idx="3">
                  <c:v>2.8</c:v>
                </c:pt>
                <c:pt idx="4">
                  <c:v>2.2000000000000002</c:v>
                </c:pt>
                <c:pt idx="5">
                  <c:v>2.5</c:v>
                </c:pt>
                <c:pt idx="6">
                  <c:v>3.8</c:v>
                </c:pt>
                <c:pt idx="7">
                  <c:v>4.8</c:v>
                </c:pt>
                <c:pt idx="8">
                  <c:v>5.2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7855944"/>
        <c:axId val="227859080"/>
      </c:lineChart>
      <c:catAx>
        <c:axId val="22785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7859080"/>
        <c:crosses val="autoZero"/>
        <c:auto val="1"/>
        <c:lblAlgn val="ctr"/>
        <c:lblOffset val="100"/>
        <c:noMultiLvlLbl val="0"/>
      </c:catAx>
      <c:valAx>
        <c:axId val="22785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785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naver.com/main/read.nhn?mode=LPOD&amp;mid=tvh&amp;oid=422&amp;aid=000007834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0"/>
            <a:ext cx="142876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28" y="3071809"/>
            <a:ext cx="4943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B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우리는 왜 가난한가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B4B4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232" y="5373216"/>
            <a:ext cx="204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20083109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김민호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20103405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김소영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166" y="2836376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B4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통계적 분석 사례 연구 및 실습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87984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523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소비자 물가지수와 개별물가지수 비교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635168"/>
              </p:ext>
            </p:extLst>
          </p:nvPr>
        </p:nvGraphicFramePr>
        <p:xfrm>
          <a:off x="1187624" y="1412776"/>
          <a:ext cx="7791450" cy="412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7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87984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523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소비자 물가지수와 개별물가지수 비교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23460"/>
              </p:ext>
            </p:extLst>
          </p:nvPr>
        </p:nvGraphicFramePr>
        <p:xfrm>
          <a:off x="1979712" y="1597120"/>
          <a:ext cx="2880320" cy="4064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/>
                <a:gridCol w="1440160"/>
              </a:tblGrid>
              <a:tr h="7450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소비자물가</a:t>
                      </a:r>
                      <a:endParaRPr lang="ko-KR" altLang="en-US" sz="1800" b="1" i="0" u="none" strike="noStrike" dirty="0">
                        <a:solidFill>
                          <a:srgbClr val="171717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317%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- </a:t>
                      </a:r>
                      <a:r>
                        <a:rPr lang="ko-KR" altLang="en-US" sz="1800" u="none" strike="noStrike">
                          <a:effectLst/>
                        </a:rPr>
                        <a:t>농축수산물</a:t>
                      </a:r>
                      <a:endParaRPr lang="ko-KR" altLang="en-US" sz="1800" b="1" i="0" u="none" strike="noStrike">
                        <a:solidFill>
                          <a:srgbClr val="171717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458%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663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- </a:t>
                      </a:r>
                      <a:r>
                        <a:rPr lang="ko-KR" altLang="en-US" sz="1800" u="none" strike="noStrike">
                          <a:effectLst/>
                        </a:rPr>
                        <a:t>공업제품</a:t>
                      </a:r>
                      <a:endParaRPr lang="ko-KR" altLang="en-US" sz="1800" b="1" i="0" u="none" strike="noStrike">
                        <a:solidFill>
                          <a:srgbClr val="171717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259%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663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- </a:t>
                      </a:r>
                      <a:r>
                        <a:rPr lang="ko-KR" altLang="en-US" sz="1800" u="none" strike="noStrike">
                          <a:effectLst/>
                        </a:rPr>
                        <a:t>집세</a:t>
                      </a:r>
                      <a:endParaRPr lang="ko-KR" altLang="en-US" sz="1800" b="1" i="0" u="none" strike="noStrike">
                        <a:solidFill>
                          <a:srgbClr val="171717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250%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663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- </a:t>
                      </a:r>
                      <a:r>
                        <a:rPr lang="ko-KR" altLang="en-US" sz="1800" u="none" strike="noStrike">
                          <a:effectLst/>
                        </a:rPr>
                        <a:t>공공서비스</a:t>
                      </a:r>
                      <a:endParaRPr lang="ko-KR" altLang="en-US" sz="1800" b="1" i="0" u="none" strike="noStrike">
                        <a:solidFill>
                          <a:srgbClr val="171717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313%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663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- </a:t>
                      </a:r>
                      <a:r>
                        <a:rPr lang="ko-KR" altLang="en-US" sz="1800" u="none" strike="noStrike">
                          <a:effectLst/>
                        </a:rPr>
                        <a:t>개인서비스</a:t>
                      </a:r>
                      <a:endParaRPr lang="ko-KR" altLang="en-US" sz="1800" b="1" i="0" u="none" strike="noStrike">
                        <a:solidFill>
                          <a:srgbClr val="171717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436%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20072" y="1688834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1986</a:t>
            </a:r>
            <a:r>
              <a:rPr lang="ko-KR" altLang="en-US" dirty="0" smtClean="0"/>
              <a:t>년부터의 물가상승률 추이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8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2116612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422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경제성장률과 물가상승률 비교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512694"/>
              </p:ext>
            </p:extLst>
          </p:nvPr>
        </p:nvGraphicFramePr>
        <p:xfrm>
          <a:off x="2123728" y="1484784"/>
          <a:ext cx="6030416" cy="417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2545240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443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물가상승률과 임금상승률 비교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452863"/>
              </p:ext>
            </p:extLst>
          </p:nvPr>
        </p:nvGraphicFramePr>
        <p:xfrm>
          <a:off x="1979712" y="1258564"/>
          <a:ext cx="6030416" cy="4467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885" y="2977797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443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5.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4" y="2996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76483"/>
            <a:ext cx="4249873" cy="35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3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143249"/>
            <a:ext cx="9144000" cy="142852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31" y="620688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Index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563783"/>
            <a:ext cx="9144000" cy="71439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4823" y="2125422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디플레이션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823" y="2816554"/>
            <a:ext cx="4614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소비자 물가지수와 개별물가지수 비교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823" y="3507686"/>
            <a:ext cx="3625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경제성장률과 물가상승률 비교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823" y="4194896"/>
            <a:ext cx="348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물가상승률과 임금상승률 비교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591" y="4882106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1.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디플레이션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980728"/>
            <a:ext cx="5811061" cy="55347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714350" y="1219600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9844" y="2731243"/>
            <a:ext cx="7615261" cy="19008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http://news.naver.com/main/read.nhn?mode=LPOD&amp;mid=tvh&amp;oid=422&amp;aid=0000078346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1.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디플레이션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714350" y="1219600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307" y="2561966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6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디플레이션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7704" y="1878846"/>
            <a:ext cx="6220830" cy="1107996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ko-KR" sz="2400" dirty="0">
                <a:latin typeface="+mn-ea"/>
              </a:rPr>
              <a:t>통화량의 축소에 의하여 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ko-KR" sz="2400" dirty="0" smtClean="0">
                <a:latin typeface="+mn-ea"/>
              </a:rPr>
              <a:t>물가가 </a:t>
            </a:r>
            <a:r>
              <a:rPr lang="ko-KR" altLang="ko-KR" sz="2400" dirty="0">
                <a:latin typeface="+mn-ea"/>
              </a:rPr>
              <a:t>하락하고 경제활동이 침체되는 </a:t>
            </a:r>
            <a:r>
              <a:rPr lang="ko-KR" altLang="ko-KR" sz="2400" dirty="0" smtClean="0">
                <a:latin typeface="+mn-ea"/>
              </a:rPr>
              <a:t>현상</a:t>
            </a:r>
            <a:endParaRPr lang="ko-KR" altLang="ko-KR" sz="2400" dirty="0">
              <a:latin typeface="+mn-ea"/>
            </a:endParaRPr>
          </a:p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B4B4B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434"/>
            <a:ext cx="5720236" cy="3096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87984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614007"/>
              </p:ext>
            </p:extLst>
          </p:nvPr>
        </p:nvGraphicFramePr>
        <p:xfrm>
          <a:off x="1187624" y="1268611"/>
          <a:ext cx="779145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0804" y="2996952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7290" y="385684"/>
            <a:ext cx="523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소비자 물가지수와 개별물가지수 비교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87984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028799"/>
              </p:ext>
            </p:extLst>
          </p:nvPr>
        </p:nvGraphicFramePr>
        <p:xfrm>
          <a:off x="1357290" y="1412776"/>
          <a:ext cx="7662863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7290" y="385684"/>
            <a:ext cx="523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소비자 물가지수와 개별물가지수 비교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5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87984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521788"/>
              </p:ext>
            </p:extLst>
          </p:nvPr>
        </p:nvGraphicFramePr>
        <p:xfrm>
          <a:off x="1219200" y="1412776"/>
          <a:ext cx="7924800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7290" y="385684"/>
            <a:ext cx="523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소비자 물가지수와 개별물가지수 비교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87984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523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소비자 물가지수와 개별물가지수 비교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844595"/>
              </p:ext>
            </p:extLst>
          </p:nvPr>
        </p:nvGraphicFramePr>
        <p:xfrm>
          <a:off x="1144530" y="1227179"/>
          <a:ext cx="8016103" cy="479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0804" y="2996434"/>
            <a:ext cx="41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  <a:endParaRPr lang="en-US" altLang="ko-KR" sz="1600" dirty="0" smtClean="0">
              <a:solidFill>
                <a:srgbClr val="E0CFA3"/>
              </a:solidFill>
              <a:latin typeface="Impact" pitchFamily="34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6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206</Words>
  <Application>Microsoft Office PowerPoint</Application>
  <PresentationFormat>화면 슬라이드 쇼(4:3)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돋움</vt:lpstr>
      <vt:lpstr>맑은 고딕</vt:lpstr>
      <vt:lpstr>-윤고딕360</vt:lpstr>
      <vt:lpstr>Impact</vt:lpstr>
      <vt:lpstr>HY견고딕</vt:lpstr>
      <vt:lpstr>Arial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김성현</cp:lastModifiedBy>
  <cp:revision>20</cp:revision>
  <dcterms:created xsi:type="dcterms:W3CDTF">2013-11-20T15:54:45Z</dcterms:created>
  <dcterms:modified xsi:type="dcterms:W3CDTF">2014-12-12T13:40:30Z</dcterms:modified>
</cp:coreProperties>
</file>